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8" r:id="rId5"/>
    <p:sldId id="277" r:id="rId6"/>
    <p:sldId id="283" r:id="rId7"/>
    <p:sldId id="278" r:id="rId8"/>
    <p:sldId id="279" r:id="rId9"/>
    <p:sldId id="280" r:id="rId10"/>
    <p:sldId id="281" r:id="rId11"/>
    <p:sldId id="276" r:id="rId12"/>
    <p:sldId id="282" r:id="rId13"/>
    <p:sldId id="26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5A9AF7-8906-4AC4-A08A-59C5645B6882}">
          <p14:sldIdLst>
            <p14:sldId id="256"/>
            <p14:sldId id="257"/>
            <p14:sldId id="258"/>
            <p14:sldId id="277"/>
            <p14:sldId id="283"/>
            <p14:sldId id="278"/>
            <p14:sldId id="279"/>
            <p14:sldId id="280"/>
            <p14:sldId id="281"/>
            <p14:sldId id="276"/>
            <p14:sldId id="282"/>
            <p14:sldId id="26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anh Nhan Nguyen" initials="TN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AFC"/>
    <a:srgbClr val="3FBF48"/>
    <a:srgbClr val="FFFFFF"/>
    <a:srgbClr val="0070C0"/>
    <a:srgbClr val="F2CA80"/>
    <a:srgbClr val="1C100B"/>
    <a:srgbClr val="8BD9D9"/>
    <a:srgbClr val="F2E205"/>
    <a:srgbClr val="F23838"/>
    <a:srgbClr val="1979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40870-C0B0-42CC-99D7-F650B2D176CF}" type="datetimeFigureOut">
              <a:rPr lang="en-GB" smtClean="0"/>
              <a:t>13/11/2020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B2D19-E08D-471C-916F-C8B154D06015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288B-BA5A-40EF-B880-B6258CCDBA2E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96E2-DA8F-4815-9726-E7ECEE056AE1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E65A-B764-418F-BED9-8B2761444DD4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288B-BA5A-40EF-B880-B6258CCDBA2E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97C-4778-42FC-B529-F2E822A99DE5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EF15-469E-4C1B-8624-1A20FEE0A2F4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AE0E-7758-4744-86CE-31696E5D99B0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B70-10B8-4221-8C82-B65E506A6B56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711-84A3-4497-947A-923A88BA1EBE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17EC-FB04-4695-955E-AB1E2D6AAD38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47E6-BF32-4D2E-8FA7-BB242C3993E6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1B97C-4778-42FC-B529-F2E822A99DE5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6CF-62B3-4694-B7EA-858ECC67D1DB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696E2-DA8F-4815-9726-E7ECEE056AE1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9E65A-B764-418F-BED9-8B2761444DD4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EF15-469E-4C1B-8624-1A20FEE0A2F4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DAE0E-7758-4744-86CE-31696E5D99B0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C8B70-10B8-4221-8C82-B65E506A6B56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711-84A3-4497-947A-923A88BA1EBE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17EC-FB04-4695-955E-AB1E2D6AAD38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847E6-BF32-4D2E-8FA7-BB242C3993E6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9A6CF-62B3-4694-B7EA-858ECC67D1DB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BDF8-5A73-4C95-ABB8-FC5D4475605A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0BDF8-5A73-4C95-ABB8-FC5D4475605A}" type="datetime1">
              <a:rPr lang="en-GB" smtClean="0"/>
              <a:t>13/11/2020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4P Group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52B58-3109-4027-88D6-99A922F5B5D4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image" Target="../media/image7.png"/><Relationship Id="rId4" Type="http://schemas.openxmlformats.org/officeDocument/2006/relationships/slide" Target="slid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8823" y="837691"/>
            <a:ext cx="5520905" cy="2387600"/>
          </a:xfrm>
        </p:spPr>
        <p:txBody>
          <a:bodyPr>
            <a:normAutofit/>
          </a:bodyPr>
          <a:lstStyle/>
          <a:p>
            <a:r>
              <a:rPr lang="en-GB" sz="8000" b="1" dirty="0">
                <a:latin typeface="Roboto" panose="02000000000000000000" pitchFamily="2" charset="0"/>
                <a:ea typeface="Roboto" panose="02000000000000000000" pitchFamily="2" charset="0"/>
              </a:rPr>
              <a:t>4P FOOD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49528" y="3843256"/>
            <a:ext cx="54102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Member of group: 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353 -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Nguyễn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Minh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Thảo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   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CE130377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Nguyễn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Thành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Nhân</a:t>
            </a:r>
            <a:endParaRPr lang="en-US" altLang="en-GB" sz="2200" dirty="0">
              <a:latin typeface="Nunito" panose="000005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CE130252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Nguyễn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</a:rPr>
              <a:t>Chí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</a:rPr>
              <a:t> Linh   </a:t>
            </a:r>
            <a:endParaRPr lang="en-GB" sz="2200" dirty="0">
              <a:latin typeface="Nunito" panose="000005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CE1303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64</a:t>
            </a: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Cao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Văn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Kha</a:t>
            </a:r>
          </a:p>
          <a:p>
            <a:pPr marL="342900" indent="-342900">
              <a:buFont typeface="Wingdings" panose="05000000000000000000" charset="0"/>
              <a:buChar char="§"/>
            </a:pP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CE130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213</a:t>
            </a:r>
            <a:r>
              <a:rPr 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-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Dương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Trọng</a:t>
            </a:r>
            <a:r>
              <a:rPr lang="en-US" altLang="en-GB" sz="2200" dirty="0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 </a:t>
            </a:r>
            <a:r>
              <a:rPr lang="en-US" altLang="en-GB" sz="2200" dirty="0" err="1">
                <a:latin typeface="Nunito" panose="00000500000000000000" pitchFamily="2" charset="0"/>
                <a:ea typeface="Roboto" panose="02000000000000000000" pitchFamily="2" charset="0"/>
                <a:sym typeface="+mn-ea"/>
              </a:rPr>
              <a:t>Nhân</a:t>
            </a:r>
            <a:endParaRPr lang="en-US" altLang="en-GB" sz="2200" dirty="0">
              <a:latin typeface="Nunito" panose="00000500000000000000" pitchFamily="2" charset="0"/>
              <a:ea typeface="Roboto" panose="02000000000000000000" pitchFamily="2" charset="0"/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5483" y="3015324"/>
            <a:ext cx="2145141" cy="45719"/>
          </a:xfrm>
          <a:prstGeom prst="rect">
            <a:avLst/>
          </a:prstGeom>
          <a:solidFill>
            <a:srgbClr val="3FBF4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utoShape 2" descr="Windows logo and symbol, meaning, history, PNG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682682-7311-4193-9A2A-06B5F72B7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39B623-6CC5-4B24-86B4-58412454A3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4" r="15076"/>
          <a:stretch/>
        </p:blipFill>
        <p:spPr>
          <a:xfrm>
            <a:off x="577175" y="523185"/>
            <a:ext cx="5844178" cy="58116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10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A4D2BF-8770-4E7E-A947-A77500D0F8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246584"/>
            <a:ext cx="10668000" cy="3669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701614" y="155595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Employee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11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701614" y="155595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Client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9FBD8-38F4-4A59-8B19-41D88F4512C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8" y="2371309"/>
            <a:ext cx="11776364" cy="238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3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003665" y="2394065"/>
            <a:ext cx="6184669" cy="2069869"/>
          </a:xfrm>
          <a:prstGeom prst="roundRect">
            <a:avLst/>
          </a:prstGeom>
          <a:solidFill>
            <a:srgbClr val="3FBF4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/>
              <a:t>Demo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12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32" y="205068"/>
            <a:ext cx="1632625" cy="38264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13</a:t>
            </a:fld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32" y="205068"/>
            <a:ext cx="1632625" cy="38264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4P Group</a:t>
            </a:r>
          </a:p>
        </p:txBody>
      </p:sp>
      <p:pic>
        <p:nvPicPr>
          <p:cNvPr id="2050" name="Picture 2" descr="Siberian Husky - are there  any questions?">
            <a:extLst>
              <a:ext uri="{FF2B5EF4-FFF2-40B4-BE49-F238E27FC236}">
                <a16:creationId xmlns:a16="http://schemas.microsoft.com/office/drawing/2014/main" id="{5C891B9E-BF82-4E2F-81CB-9D251610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814558"/>
            <a:ext cx="7086600" cy="53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97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1" name="Freeform: Shape 10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Hexagon 4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38686" y="205068"/>
            <a:ext cx="3605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Table of Content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600726" y="1625422"/>
            <a:ext cx="8961980" cy="584775"/>
            <a:chOff x="1295925" y="1630392"/>
            <a:chExt cx="8961980" cy="584775"/>
          </a:xfrm>
        </p:grpSpPr>
        <p:sp>
          <p:nvSpPr>
            <p:cNvPr id="21" name="Rectangle 20"/>
            <p:cNvSpPr/>
            <p:nvPr/>
          </p:nvSpPr>
          <p:spPr>
            <a:xfrm>
              <a:off x="1295925" y="1630392"/>
              <a:ext cx="593057" cy="584775"/>
            </a:xfrm>
            <a:prstGeom prst="rect">
              <a:avLst/>
            </a:prstGeom>
            <a:solidFill>
              <a:srgbClr val="F238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1</a:t>
              </a:r>
              <a:endParaRPr lang="en-GB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160043" y="1707335"/>
              <a:ext cx="809786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Nunito" panose="00000500000000000000" pitchFamily="2" charset="0"/>
                  <a:ea typeface="Roboto" panose="02000000000000000000" pitchFamily="2" charset="0"/>
                </a:rPr>
                <a:t>Problem definition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600726" y="4271319"/>
            <a:ext cx="5648338" cy="584775"/>
            <a:chOff x="1295926" y="1630392"/>
            <a:chExt cx="5648338" cy="584775"/>
          </a:xfrm>
        </p:grpSpPr>
        <p:sp>
          <p:nvSpPr>
            <p:cNvPr id="31" name="Rectangle 30"/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47977" y="1707335"/>
              <a:ext cx="4796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Demo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600726" y="5085196"/>
            <a:ext cx="5648338" cy="584775"/>
            <a:chOff x="1295926" y="1630392"/>
            <a:chExt cx="5648338" cy="584775"/>
          </a:xfrm>
        </p:grpSpPr>
        <p:sp>
          <p:nvSpPr>
            <p:cNvPr id="34" name="Rectangle 33"/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5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147977" y="1707335"/>
              <a:ext cx="479628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Any questions</a:t>
              </a:r>
            </a:p>
          </p:txBody>
        </p:sp>
      </p:grpSp>
      <p:sp>
        <p:nvSpPr>
          <p:cNvPr id="2" name="AutoShape 2" descr="logo_Fhresher_FPT"/>
          <p:cNvSpPr>
            <a:spLocks noChangeAspect="1" noChangeArrowheads="1"/>
          </p:cNvSpPr>
          <p:nvPr/>
        </p:nvSpPr>
        <p:spPr bwMode="auto">
          <a:xfrm>
            <a:off x="1295926" y="366484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2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600726" y="3384571"/>
            <a:ext cx="5648338" cy="584775"/>
            <a:chOff x="1295926" y="1630392"/>
            <a:chExt cx="5648338" cy="584775"/>
          </a:xfrm>
        </p:grpSpPr>
        <p:sp>
          <p:nvSpPr>
            <p:cNvPr id="14" name="Rectangle 30"/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3</a:t>
              </a:r>
              <a:endParaRPr lang="en-GB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15" name="TextBox 31"/>
            <p:cNvSpPr txBox="1"/>
            <p:nvPr/>
          </p:nvSpPr>
          <p:spPr>
            <a:xfrm>
              <a:off x="2147977" y="1707335"/>
              <a:ext cx="4796287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Sitemap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80CB83-26E4-46F4-860B-D6D3315DF578}"/>
              </a:ext>
            </a:extLst>
          </p:cNvPr>
          <p:cNvGrpSpPr/>
          <p:nvPr/>
        </p:nvGrpSpPr>
        <p:grpSpPr>
          <a:xfrm>
            <a:off x="1600726" y="2498817"/>
            <a:ext cx="5648338" cy="584775"/>
            <a:chOff x="1295926" y="1630392"/>
            <a:chExt cx="5648338" cy="584775"/>
          </a:xfrm>
        </p:grpSpPr>
        <p:sp>
          <p:nvSpPr>
            <p:cNvPr id="25" name="Rectangle 30">
              <a:extLst>
                <a:ext uri="{FF2B5EF4-FFF2-40B4-BE49-F238E27FC236}">
                  <a16:creationId xmlns:a16="http://schemas.microsoft.com/office/drawing/2014/main" id="{9DCD5E35-F6DF-4B2D-8093-92B6EF43BC57}"/>
                </a:ext>
              </a:extLst>
            </p:cNvPr>
            <p:cNvSpPr/>
            <p:nvPr/>
          </p:nvSpPr>
          <p:spPr>
            <a:xfrm>
              <a:off x="1295926" y="1630392"/>
              <a:ext cx="584775" cy="584775"/>
            </a:xfrm>
            <a:prstGeom prst="rect">
              <a:avLst/>
            </a:prstGeom>
            <a:solidFill>
              <a:srgbClr val="8B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Roboto" panose="02000000000000000000" pitchFamily="2" charset="0"/>
                  <a:ea typeface="Roboto" panose="02000000000000000000" pitchFamily="2" charset="0"/>
                </a:rPr>
                <a:t>2</a:t>
              </a:r>
              <a:endParaRPr lang="en-GB" dirty="0"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TextBox 31">
              <a:extLst>
                <a:ext uri="{FF2B5EF4-FFF2-40B4-BE49-F238E27FC236}">
                  <a16:creationId xmlns:a16="http://schemas.microsoft.com/office/drawing/2014/main" id="{F04243AA-2C07-4D6E-8594-C135919BA1E9}"/>
                </a:ext>
              </a:extLst>
            </p:cNvPr>
            <p:cNvSpPr txBox="1"/>
            <p:nvPr/>
          </p:nvSpPr>
          <p:spPr>
            <a:xfrm>
              <a:off x="2147977" y="1707335"/>
              <a:ext cx="4796287" cy="429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en-GB" sz="2200" dirty="0">
                  <a:latin typeface="Nunito" panose="00000500000000000000" pitchFamily="2" charset="0"/>
                  <a:ea typeface="Roboto" panose="02000000000000000000" pitchFamily="2" charset="0"/>
                </a:rPr>
                <a:t>Actor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2">
                    <a:lumMod val="25000"/>
                  </a:schemeClr>
                </a:solidFill>
                <a:latin typeface="Nunito" panose="00000500000000000000" pitchFamily="2" charset="0"/>
                <a:ea typeface="Roboto" panose="02000000000000000000" pitchFamily="2" charset="0"/>
              </a:rPr>
              <a:t>Problem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3</a:t>
            </a:fld>
            <a:endParaRPr lang="en-GB"/>
          </a:p>
        </p:txBody>
      </p:sp>
      <p:grpSp>
        <p:nvGrpSpPr>
          <p:cNvPr id="25" name="Group 24"/>
          <p:cNvGrpSpPr/>
          <p:nvPr/>
        </p:nvGrpSpPr>
        <p:grpSpPr>
          <a:xfrm>
            <a:off x="7014555" y="1915949"/>
            <a:ext cx="4339243" cy="1136782"/>
            <a:chOff x="7014557" y="1629832"/>
            <a:chExt cx="4339243" cy="1136782"/>
          </a:xfrm>
        </p:grpSpPr>
        <p:sp>
          <p:nvSpPr>
            <p:cNvPr id="2" name="TextBox 1"/>
            <p:cNvSpPr txBox="1"/>
            <p:nvPr/>
          </p:nvSpPr>
          <p:spPr>
            <a:xfrm>
              <a:off x="7014557" y="1629832"/>
              <a:ext cx="4339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1. What?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189123" y="2120283"/>
              <a:ext cx="39901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</a:rPr>
                <a:t>It’s a order food application and  a website manage food, employee… </a:t>
              </a:r>
            </a:p>
          </p:txBody>
        </p:sp>
      </p:grp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014555" y="3405678"/>
            <a:ext cx="4339243" cy="2244777"/>
            <a:chOff x="7014557" y="2554363"/>
            <a:chExt cx="4339243" cy="2244777"/>
          </a:xfrm>
        </p:grpSpPr>
        <p:sp>
          <p:nvSpPr>
            <p:cNvPr id="16" name="TextBox 15"/>
            <p:cNvSpPr txBox="1"/>
            <p:nvPr/>
          </p:nvSpPr>
          <p:spPr>
            <a:xfrm>
              <a:off x="7014557" y="2554363"/>
              <a:ext cx="4339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2. How?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9123" y="3044814"/>
              <a:ext cx="399010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client: every one can order food and table at our restaurant.</a:t>
              </a:r>
            </a:p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restaurant owner: we can manage food, employee, client, analysis revenue.</a:t>
              </a:r>
            </a:p>
            <a:p>
              <a:pPr algn="just"/>
              <a:endPara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Nunito" panose="00000500000000000000" pitchFamily="2" charset="0"/>
                <a:cs typeface="Nunito" panose="00000500000000000000" pitchFamily="2" charset="0"/>
              </a:endParaRP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92A5E5-AFAE-4611-BC57-71EFA5F948C3}"/>
              </a:ext>
            </a:extLst>
          </p:cNvPr>
          <p:cNvGrpSpPr/>
          <p:nvPr/>
        </p:nvGrpSpPr>
        <p:grpSpPr>
          <a:xfrm>
            <a:off x="1138686" y="1177955"/>
            <a:ext cx="5106308" cy="5070330"/>
            <a:chOff x="766912" y="1109931"/>
            <a:chExt cx="5283646" cy="52464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7F503A4-6B11-47A8-BC94-9D0A45FC1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02766" y="1126128"/>
              <a:ext cx="2547792" cy="523022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8C3C259-7E61-45E7-A608-C0F153D54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15" t="4136" r="2744"/>
            <a:stretch/>
          </p:blipFill>
          <p:spPr>
            <a:xfrm>
              <a:off x="766912" y="1109931"/>
              <a:ext cx="2483364" cy="52464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Roboto" panose="02000000000000000000" pitchFamily="2" charset="0"/>
                <a:ea typeface="Roboto" panose="02000000000000000000" pitchFamily="2" charset="0"/>
              </a:rPr>
              <a:t>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4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219902" y="1619711"/>
            <a:ext cx="4339243" cy="4460769"/>
            <a:chOff x="7014557" y="2554363"/>
            <a:chExt cx="4339243" cy="4460769"/>
          </a:xfrm>
        </p:grpSpPr>
        <p:sp>
          <p:nvSpPr>
            <p:cNvPr id="16" name="TextBox 15"/>
            <p:cNvSpPr txBox="1"/>
            <p:nvPr/>
          </p:nvSpPr>
          <p:spPr>
            <a:xfrm>
              <a:off x="7014557" y="2554363"/>
              <a:ext cx="43392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200" dirty="0">
                  <a:solidFill>
                    <a:schemeClr val="bg2">
                      <a:lumMod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3. Why?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89124" y="3044814"/>
              <a:ext cx="3058622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client: 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The best place to meeting friends, boss, girl friend.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Avoid running out of tables when you arrive at the restaurant</a:t>
              </a:r>
            </a:p>
            <a:p>
              <a:pPr algn="just"/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For restaurant owner: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Can manage employee, customer easily.</a:t>
              </a:r>
            </a:p>
            <a:p>
              <a:pPr marL="285750" indent="-285750" algn="just">
                <a:buFontTx/>
                <a:buChar char="-"/>
              </a:pPr>
              <a:r>
                <a:rPr lang="en-GB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unito" panose="00000500000000000000" pitchFamily="2" charset="0"/>
                  <a:cs typeface="Nunito" panose="00000500000000000000" pitchFamily="2" charset="0"/>
                </a:rPr>
                <a:t>Analysis revenue. From which we can develop and improve pros and cons.</a:t>
              </a:r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54CF87D-9778-4E37-8614-39DBA47A0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2"/>
          <a:stretch/>
        </p:blipFill>
        <p:spPr>
          <a:xfrm>
            <a:off x="618265" y="1628771"/>
            <a:ext cx="7152671" cy="39968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57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Actors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E05326-8CFB-4887-B32E-8D051A5E254E}"/>
              </a:ext>
            </a:extLst>
          </p:cNvPr>
          <p:cNvCxnSpPr>
            <a:cxnSpLocks/>
          </p:cNvCxnSpPr>
          <p:nvPr/>
        </p:nvCxnSpPr>
        <p:spPr>
          <a:xfrm flipH="1">
            <a:off x="6096002" y="2531079"/>
            <a:ext cx="1239744" cy="89792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B2F9E2-5B14-4C1D-8168-0E77B4B62DF9}"/>
              </a:ext>
            </a:extLst>
          </p:cNvPr>
          <p:cNvSpPr/>
          <p:nvPr/>
        </p:nvSpPr>
        <p:spPr>
          <a:xfrm>
            <a:off x="2376760" y="1189772"/>
            <a:ext cx="2479492" cy="14053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unito" panose="00000500000000000000" pitchFamily="2" charset="0"/>
              </a:rPr>
              <a:t>Admin: the restaurant owner who has all of permission.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BFFA-8F73-4114-AF80-D0140F913B4D}"/>
              </a:ext>
            </a:extLst>
          </p:cNvPr>
          <p:cNvSpPr/>
          <p:nvPr/>
        </p:nvSpPr>
        <p:spPr>
          <a:xfrm>
            <a:off x="7335746" y="1178336"/>
            <a:ext cx="2479492" cy="1405378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unito" panose="00000500000000000000" pitchFamily="2" charset="0"/>
              </a:rPr>
              <a:t>Employee: the employees who can check table, food available.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6469E89-DB8D-4085-8515-34272713E754}"/>
              </a:ext>
            </a:extLst>
          </p:cNvPr>
          <p:cNvSpPr/>
          <p:nvPr/>
        </p:nvSpPr>
        <p:spPr>
          <a:xfrm>
            <a:off x="4856254" y="4664883"/>
            <a:ext cx="2479492" cy="14053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Nunito" panose="00000500000000000000" pitchFamily="2" charset="0"/>
              </a:rPr>
              <a:t>Client: the people who can order food and table in their phone.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430D6A-F191-40EE-B09C-FF84E7A34C40}"/>
              </a:ext>
            </a:extLst>
          </p:cNvPr>
          <p:cNvCxnSpPr>
            <a:cxnSpLocks/>
          </p:cNvCxnSpPr>
          <p:nvPr/>
        </p:nvCxnSpPr>
        <p:spPr>
          <a:xfrm>
            <a:off x="4856252" y="2531079"/>
            <a:ext cx="1239748" cy="89792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EDC0B9-B071-45C6-9017-4B94F0834DCE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1235883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7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6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75B00A-403A-4A86-8AAC-80F1F10EA456}"/>
              </a:ext>
            </a:extLst>
          </p:cNvPr>
          <p:cNvSpPr txBox="1"/>
          <p:nvPr/>
        </p:nvSpPr>
        <p:spPr>
          <a:xfrm>
            <a:off x="701614" y="133667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AAFD11F6-3D92-4A98-BDF3-5912991A3C8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3660125"/>
                  </p:ext>
                </p:extLst>
              </p:nvPr>
            </p:nvGraphicFramePr>
            <p:xfrm>
              <a:off x="8132697" y="2399102"/>
              <a:ext cx="1714500" cy="1714500"/>
            </p:xfrm>
            <a:graphic>
              <a:graphicData uri="http://schemas.microsoft.com/office/powerpoint/2016/slidezoom">
                <pslz:sldZm>
                  <pslz:sldZmObj sldId="281" cId="1596186515">
                    <pslz:zmPr id="{1C35AFBA-FB58-4A12-9149-158AEBA2B830}" returnToParent="0" imageType="cover" transitionDur="1000">
                      <p166:blipFill xmlns:p166="http://schemas.microsoft.com/office/powerpoint/2016/6/main">
                        <a:blip r:embed="rId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AFD11F6-3D92-4A98-BDF3-5912991A3C8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32697" y="2399102"/>
                <a:ext cx="17145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EEEBA73F-0A44-4C2F-9DCF-CA825113E2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6584054"/>
                  </p:ext>
                </p:extLst>
              </p:nvPr>
            </p:nvGraphicFramePr>
            <p:xfrm>
              <a:off x="2204211" y="2399102"/>
              <a:ext cx="1714500" cy="1714500"/>
            </p:xfrm>
            <a:graphic>
              <a:graphicData uri="http://schemas.microsoft.com/office/powerpoint/2016/slidezoom">
                <pslz:sldZm>
                  <pslz:sldZmObj sldId="279" cId="2354340535">
                    <pslz:zmPr id="{84D450A9-68A8-41E4-B38F-E20FF8FA53EF}" returnToParent="0" imageType="cover" transitionDur="1000" showBg="0">
                      <p166:blipFill xmlns:p166="http://schemas.microsoft.com/office/powerpoint/2016/6/main">
                        <a:blip r:embed="rId5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EEEBA73F-0A44-4C2F-9DCF-CA825113E2A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4211" y="2399102"/>
                <a:ext cx="17145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B9831EA0-87BE-4A7B-AB77-C07D20257B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8576075"/>
                  </p:ext>
                </p:extLst>
              </p:nvPr>
            </p:nvGraphicFramePr>
            <p:xfrm>
              <a:off x="5238750" y="2399102"/>
              <a:ext cx="1714500" cy="1714500"/>
            </p:xfrm>
            <a:graphic>
              <a:graphicData uri="http://schemas.microsoft.com/office/powerpoint/2016/slidezoom">
                <pslz:sldZm>
                  <pslz:sldZmObj sldId="280" cId="1695339707">
                    <pslz:zmPr id="{ADE5C29B-A2BE-4253-8637-6ED21F72ABD7}" returnToParent="0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714500" cy="17145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B9831EA0-87BE-4A7B-AB77-C07D20257B1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38750" y="2399102"/>
                <a:ext cx="1714500" cy="17145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92F1EAB0-638A-428F-8518-5403EACADDF6}"/>
              </a:ext>
            </a:extLst>
          </p:cNvPr>
          <p:cNvSpPr txBox="1"/>
          <p:nvPr/>
        </p:nvSpPr>
        <p:spPr>
          <a:xfrm>
            <a:off x="2254369" y="4303902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4213AD-9CA1-43A8-8D4A-B59DEEE999A7}"/>
              </a:ext>
            </a:extLst>
          </p:cNvPr>
          <p:cNvSpPr txBox="1"/>
          <p:nvPr/>
        </p:nvSpPr>
        <p:spPr>
          <a:xfrm>
            <a:off x="5483176" y="4331733"/>
            <a:ext cx="25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Analysis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51A7C9-7F24-4609-B36A-6AC23CFA2997}"/>
              </a:ext>
            </a:extLst>
          </p:cNvPr>
          <p:cNvSpPr txBox="1"/>
          <p:nvPr/>
        </p:nvSpPr>
        <p:spPr>
          <a:xfrm>
            <a:off x="8514708" y="4322375"/>
            <a:ext cx="2538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Setting</a:t>
            </a:r>
          </a:p>
        </p:txBody>
      </p:sp>
    </p:spTree>
    <p:extLst>
      <p:ext uri="{BB962C8B-B14F-4D97-AF65-F5344CB8AC3E}">
        <p14:creationId xmlns:p14="http://schemas.microsoft.com/office/powerpoint/2010/main" val="235614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  <p:bldP spid="26" grpId="0"/>
      <p:bldP spid="27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7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C9B022D-0ED0-4FA1-90EC-CA62B4CF1A7D}"/>
              </a:ext>
            </a:extLst>
          </p:cNvPr>
          <p:cNvGrpSpPr/>
          <p:nvPr/>
        </p:nvGrpSpPr>
        <p:grpSpPr>
          <a:xfrm>
            <a:off x="476774" y="2638131"/>
            <a:ext cx="11238451" cy="1867511"/>
            <a:chOff x="1081227" y="2993639"/>
            <a:chExt cx="9786921" cy="16263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829F3B9-FA83-4720-AAA1-7ADFAE797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9" r="42374"/>
            <a:stretch/>
          </p:blipFill>
          <p:spPr>
            <a:xfrm>
              <a:off x="1081227" y="2993639"/>
              <a:ext cx="9786921" cy="162630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189FF7-1872-41E8-A2A6-3AD253AF9B8B}"/>
                </a:ext>
              </a:extLst>
            </p:cNvPr>
            <p:cNvSpPr/>
            <p:nvPr/>
          </p:nvSpPr>
          <p:spPr>
            <a:xfrm>
              <a:off x="2941320" y="4036382"/>
              <a:ext cx="609600" cy="369332"/>
            </a:xfrm>
            <a:prstGeom prst="rect">
              <a:avLst/>
            </a:prstGeom>
            <a:solidFill>
              <a:srgbClr val="F9FAFC"/>
            </a:solidFill>
            <a:ln>
              <a:solidFill>
                <a:srgbClr val="F9FA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2E6E5B1-DF58-458F-99D1-B2C72A6238A0}"/>
                </a:ext>
              </a:extLst>
            </p:cNvPr>
            <p:cNvSpPr/>
            <p:nvPr/>
          </p:nvSpPr>
          <p:spPr>
            <a:xfrm>
              <a:off x="2636520" y="3731582"/>
              <a:ext cx="609600" cy="369332"/>
            </a:xfrm>
            <a:prstGeom prst="rect">
              <a:avLst/>
            </a:prstGeom>
            <a:solidFill>
              <a:srgbClr val="F9FAFC"/>
            </a:solidFill>
            <a:ln>
              <a:solidFill>
                <a:srgbClr val="F9FAF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EAB073A-A687-4B21-A4A4-BC6F833B6684}"/>
              </a:ext>
            </a:extLst>
          </p:cNvPr>
          <p:cNvSpPr txBox="1"/>
          <p:nvPr/>
        </p:nvSpPr>
        <p:spPr>
          <a:xfrm>
            <a:off x="701614" y="133667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235434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8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8B94E3-7135-495B-A0F8-B836F6C0F7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417"/>
          <a:stretch/>
        </p:blipFill>
        <p:spPr>
          <a:xfrm>
            <a:off x="382436" y="2483762"/>
            <a:ext cx="11459349" cy="21762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C7FAD4-CD0C-4955-B6CF-689AD7C95C52}"/>
              </a:ext>
            </a:extLst>
          </p:cNvPr>
          <p:cNvSpPr txBox="1"/>
          <p:nvPr/>
        </p:nvSpPr>
        <p:spPr>
          <a:xfrm>
            <a:off x="701614" y="133667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69533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138686" y="205068"/>
            <a:ext cx="688309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sz="3200" dirty="0">
                <a:latin typeface="Roboto" panose="02000000000000000000" pitchFamily="2" charset="0"/>
                <a:ea typeface="Roboto" panose="02000000000000000000" pitchFamily="2" charset="0"/>
              </a:rPr>
              <a:t>Sitemap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52B58-3109-4027-88D6-99A922F5B5D4}" type="slidenum">
              <a:rPr lang="en-GB" smtClean="0"/>
              <a:t>9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4P Group</a:t>
            </a: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12939" y="110704"/>
            <a:ext cx="1368724" cy="629729"/>
            <a:chOff x="5221857" y="2656935"/>
            <a:chExt cx="1368724" cy="629729"/>
          </a:xfrm>
          <a:solidFill>
            <a:srgbClr val="3FBF48"/>
          </a:solidFill>
        </p:grpSpPr>
        <p:sp>
          <p:nvSpPr>
            <p:cNvPr id="12" name="Freeform: Shape 11"/>
            <p:cNvSpPr/>
            <p:nvPr/>
          </p:nvSpPr>
          <p:spPr>
            <a:xfrm>
              <a:off x="5221857" y="2665562"/>
              <a:ext cx="756249" cy="621102"/>
            </a:xfrm>
            <a:custGeom>
              <a:avLst/>
              <a:gdLst>
                <a:gd name="connsiteX0" fmla="*/ 0 w 756249"/>
                <a:gd name="connsiteY0" fmla="*/ 0 h 621102"/>
                <a:gd name="connsiteX1" fmla="*/ 756249 w 756249"/>
                <a:gd name="connsiteY1" fmla="*/ 0 h 621102"/>
                <a:gd name="connsiteX2" fmla="*/ 756249 w 756249"/>
                <a:gd name="connsiteY2" fmla="*/ 621102 h 621102"/>
                <a:gd name="connsiteX3" fmla="*/ 0 w 756249"/>
                <a:gd name="connsiteY3" fmla="*/ 621102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6249" h="621102">
                  <a:moveTo>
                    <a:pt x="0" y="0"/>
                  </a:moveTo>
                  <a:lnTo>
                    <a:pt x="756249" y="0"/>
                  </a:lnTo>
                  <a:lnTo>
                    <a:pt x="756249" y="621102"/>
                  </a:lnTo>
                  <a:lnTo>
                    <a:pt x="0" y="62110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Hexagon 12"/>
            <p:cNvSpPr/>
            <p:nvPr/>
          </p:nvSpPr>
          <p:spPr>
            <a:xfrm>
              <a:off x="5457647" y="2665562"/>
              <a:ext cx="756249" cy="621102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rgbClr val="1979A9"/>
                </a:solidFill>
              </a:endParaRP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213896" y="2656935"/>
              <a:ext cx="376685" cy="621102"/>
            </a:xfrm>
            <a:custGeom>
              <a:avLst/>
              <a:gdLst>
                <a:gd name="connsiteX0" fmla="*/ 0 w 376685"/>
                <a:gd name="connsiteY0" fmla="*/ 0 h 621102"/>
                <a:gd name="connsiteX1" fmla="*/ 221410 w 376685"/>
                <a:gd name="connsiteY1" fmla="*/ 0 h 621102"/>
                <a:gd name="connsiteX2" fmla="*/ 376685 w 376685"/>
                <a:gd name="connsiteY2" fmla="*/ 310551 h 621102"/>
                <a:gd name="connsiteX3" fmla="*/ 221410 w 376685"/>
                <a:gd name="connsiteY3" fmla="*/ 621102 h 621102"/>
                <a:gd name="connsiteX4" fmla="*/ 0 w 376685"/>
                <a:gd name="connsiteY4" fmla="*/ 621102 h 621102"/>
                <a:gd name="connsiteX5" fmla="*/ 155275 w 376685"/>
                <a:gd name="connsiteY5" fmla="*/ 310551 h 621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6685" h="621102">
                  <a:moveTo>
                    <a:pt x="0" y="0"/>
                  </a:moveTo>
                  <a:lnTo>
                    <a:pt x="221410" y="0"/>
                  </a:lnTo>
                  <a:lnTo>
                    <a:pt x="376685" y="310551"/>
                  </a:lnTo>
                  <a:lnTo>
                    <a:pt x="221410" y="621102"/>
                  </a:lnTo>
                  <a:lnTo>
                    <a:pt x="0" y="621102"/>
                  </a:lnTo>
                  <a:lnTo>
                    <a:pt x="155275" y="31055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407196"/>
            <a:ext cx="1632625" cy="3826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C4B5B-A8C9-493E-878D-7EE84D569A3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813"/>
          <a:stretch/>
        </p:blipFill>
        <p:spPr>
          <a:xfrm>
            <a:off x="4261448" y="2438541"/>
            <a:ext cx="2803394" cy="24699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4A3C84-6D1B-4502-9095-86AA7078932D}"/>
              </a:ext>
            </a:extLst>
          </p:cNvPr>
          <p:cNvSpPr txBox="1"/>
          <p:nvPr/>
        </p:nvSpPr>
        <p:spPr>
          <a:xfrm>
            <a:off x="701614" y="1336674"/>
            <a:ext cx="35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Nunito" panose="00000500000000000000" pitchFamily="2" charset="0"/>
              </a:rPr>
              <a:t>Admin</a:t>
            </a:r>
          </a:p>
        </p:txBody>
      </p:sp>
    </p:spTree>
    <p:extLst>
      <p:ext uri="{BB962C8B-B14F-4D97-AF65-F5344CB8AC3E}">
        <p14:creationId xmlns:p14="http://schemas.microsoft.com/office/powerpoint/2010/main" val="159618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248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Nunito</vt:lpstr>
      <vt:lpstr>Roboto</vt:lpstr>
      <vt:lpstr>Wingdings</vt:lpstr>
      <vt:lpstr>Office Theme</vt:lpstr>
      <vt:lpstr>1_Office Theme</vt:lpstr>
      <vt:lpstr>4P FOOD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Selection Sort</dc:title>
  <dc:creator>Thanh Nhan Nguyen</dc:creator>
  <cp:lastModifiedBy>Thanh Nhan Nguyen</cp:lastModifiedBy>
  <cp:revision>112</cp:revision>
  <dcterms:created xsi:type="dcterms:W3CDTF">2020-05-24T01:08:00Z</dcterms:created>
  <dcterms:modified xsi:type="dcterms:W3CDTF">2020-11-13T16:03:52Z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1033-11.2.0.9684</vt:lpwstr>
  </property>
</Properties>
</file>