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23"/>
  </p:notesMasterIdLst>
  <p:sldIdLst>
    <p:sldId id="427" r:id="rId2"/>
    <p:sldId id="430" r:id="rId3"/>
    <p:sldId id="432" r:id="rId4"/>
    <p:sldId id="444" r:id="rId5"/>
    <p:sldId id="428" r:id="rId6"/>
    <p:sldId id="450" r:id="rId7"/>
    <p:sldId id="447" r:id="rId8"/>
    <p:sldId id="448" r:id="rId9"/>
    <p:sldId id="437" r:id="rId10"/>
    <p:sldId id="439" r:id="rId11"/>
    <p:sldId id="449" r:id="rId12"/>
    <p:sldId id="451" r:id="rId13"/>
    <p:sldId id="452" r:id="rId14"/>
    <p:sldId id="453" r:id="rId15"/>
    <p:sldId id="454" r:id="rId16"/>
    <p:sldId id="455" r:id="rId17"/>
    <p:sldId id="440" r:id="rId18"/>
    <p:sldId id="456" r:id="rId19"/>
    <p:sldId id="459" r:id="rId20"/>
    <p:sldId id="461" r:id="rId21"/>
    <p:sldId id="463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smann, Mona" initials="MM" lastIdx="32" clrIdx="0"/>
  <p:cmAuthor id="2" name="Microsoft Office User" initials="MOU" lastIdx="1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731531"/>
    <a:srgbClr val="FEFBFF"/>
    <a:srgbClr val="E8CAC7"/>
    <a:srgbClr val="FFCCCC"/>
    <a:srgbClr val="FFFFFF"/>
    <a:srgbClr val="A82149"/>
    <a:srgbClr val="FF6D53"/>
    <a:srgbClr val="C80F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B87B0-385C-4084-BDFD-2FC86E31C225}" v="340" dt="2023-03-22T11:50:5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5638" autoAdjust="0"/>
  </p:normalViewPr>
  <p:slideViewPr>
    <p:cSldViewPr snapToGrid="0">
      <p:cViewPr varScale="1">
        <p:scale>
          <a:sx n="82" d="100"/>
          <a:sy n="82" d="100"/>
        </p:scale>
        <p:origin x="82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9EAFB-6CA2-0549-91FE-559B677DC9B0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D3FE-E04B-7243-B43B-D859803316D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139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724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57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09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583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8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85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1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30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74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23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92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37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1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23D07-982E-4C7B-9588-D6DC63CAEFD5}"/>
              </a:ext>
            </a:extLst>
          </p:cNvPr>
          <p:cNvSpPr/>
          <p:nvPr/>
        </p:nvSpPr>
        <p:spPr>
          <a:xfrm>
            <a:off x="-104601" y="0"/>
            <a:ext cx="12293601" cy="6929021"/>
          </a:xfrm>
          <a:prstGeom prst="rect">
            <a:avLst/>
          </a:prstGeom>
          <a:solidFill>
            <a:srgbClr val="7315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AB7DE-1B80-4543-B321-84D010BE8A2A}"/>
              </a:ext>
            </a:extLst>
          </p:cNvPr>
          <p:cNvSpPr txBox="1"/>
          <p:nvPr/>
        </p:nvSpPr>
        <p:spPr>
          <a:xfrm>
            <a:off x="3093219" y="4993750"/>
            <a:ext cx="600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Report</a:t>
            </a:r>
            <a:endParaRPr lang="pt-PT" sz="2200" b="1" dirty="0">
              <a:solidFill>
                <a:srgbClr val="E8CA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CB5EC64-89F1-4506-97ED-09A105258A23}"/>
              </a:ext>
            </a:extLst>
          </p:cNvPr>
          <p:cNvSpPr/>
          <p:nvPr/>
        </p:nvSpPr>
        <p:spPr>
          <a:xfrm>
            <a:off x="2664954" y="5432617"/>
            <a:ext cx="6803136" cy="45719"/>
          </a:xfrm>
          <a:prstGeom prst="flowChartDecision">
            <a:avLst/>
          </a:prstGeom>
          <a:solidFill>
            <a:srgbClr val="E8CAC7"/>
          </a:solidFill>
          <a:ln>
            <a:solidFill>
              <a:srgbClr val="E8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AA16781-59B2-4445-B855-6DA561384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t="37220" r="7833" b="33580"/>
          <a:stretch/>
        </p:blipFill>
        <p:spPr>
          <a:xfrm>
            <a:off x="3728465" y="342823"/>
            <a:ext cx="4735069" cy="16806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93E8E0-0EE6-45A9-80A1-EC6D183951B2}"/>
              </a:ext>
            </a:extLst>
          </p:cNvPr>
          <p:cNvSpPr txBox="1"/>
          <p:nvPr/>
        </p:nvSpPr>
        <p:spPr>
          <a:xfrm>
            <a:off x="4993409" y="5487754"/>
            <a:ext cx="2468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DASHBOARD </a:t>
            </a:r>
            <a:endParaRPr lang="pt-PT" sz="3200" dirty="0">
              <a:solidFill>
                <a:srgbClr val="E8CAC7"/>
              </a:solidFill>
              <a:latin typeface="Gill Sans" panose="020B0502020104020203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E5B92C-9F8D-4419-93E9-AEB45A75B52F}"/>
              </a:ext>
            </a:extLst>
          </p:cNvPr>
          <p:cNvSpPr/>
          <p:nvPr/>
        </p:nvSpPr>
        <p:spPr>
          <a:xfrm>
            <a:off x="1096953" y="5973008"/>
            <a:ext cx="10261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2"/>
                </a:solidFill>
                <a:latin typeface="Gill Sans" panose="020B0502020104020203"/>
                <a:ea typeface="Baskerville" panose="02020502070401020303" pitchFamily="18" charset="0"/>
                <a:cs typeface="Arial Hebrew" pitchFamily="2" charset="-79"/>
              </a:rPr>
              <a:t>From Mobilization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601" y="2023506"/>
            <a:ext cx="1229060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2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-38511" y="1212633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22C48C-58C8-5228-0D01-E7F77E97B14D}"/>
              </a:ext>
            </a:extLst>
          </p:cNvPr>
          <p:cNvSpPr txBox="1"/>
          <p:nvPr/>
        </p:nvSpPr>
        <p:spPr>
          <a:xfrm>
            <a:off x="177177" y="769236"/>
            <a:ext cx="176285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CRESÇA </a:t>
            </a:r>
          </a:p>
        </p:txBody>
      </p:sp>
      <p:sp>
        <p:nvSpPr>
          <p:cNvPr id="19" name="Fluxograma: Terminador 18">
            <a:extLst>
              <a:ext uri="{FF2B5EF4-FFF2-40B4-BE49-F238E27FC236}">
                <a16:creationId xmlns:a16="http://schemas.microsoft.com/office/drawing/2014/main" id="{10226377-9D77-E1A1-B502-9CDDA7FE59FE}"/>
              </a:ext>
            </a:extLst>
          </p:cNvPr>
          <p:cNvSpPr/>
          <p:nvPr/>
        </p:nvSpPr>
        <p:spPr>
          <a:xfrm>
            <a:off x="1124927" y="1627016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8C0A26-C7BF-CD64-C424-14A5C305D0D5}"/>
              </a:ext>
            </a:extLst>
          </p:cNvPr>
          <p:cNvSpPr txBox="1"/>
          <p:nvPr/>
        </p:nvSpPr>
        <p:spPr>
          <a:xfrm>
            <a:off x="2994825" y="1594251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Formato da tabela Excel ao baixar. </a:t>
            </a:r>
          </a:p>
        </p:txBody>
      </p:sp>
      <p:graphicFrame>
        <p:nvGraphicFramePr>
          <p:cNvPr id="15" name="Tabela 17">
            <a:extLst>
              <a:ext uri="{FF2B5EF4-FFF2-40B4-BE49-F238E27FC236}">
                <a16:creationId xmlns:a16="http://schemas.microsoft.com/office/drawing/2014/main" id="{C7226424-6A8A-72A5-C126-3E583AD41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15411"/>
              </p:ext>
            </p:extLst>
          </p:nvPr>
        </p:nvGraphicFramePr>
        <p:xfrm>
          <a:off x="978023" y="2210488"/>
          <a:ext cx="9698855" cy="374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771">
                  <a:extLst>
                    <a:ext uri="{9D8B030D-6E8A-4147-A177-3AD203B41FA5}">
                      <a16:colId xmlns:a16="http://schemas.microsoft.com/office/drawing/2014/main" val="3163388602"/>
                    </a:ext>
                  </a:extLst>
                </a:gridCol>
                <a:gridCol w="2235735">
                  <a:extLst>
                    <a:ext uri="{9D8B030D-6E8A-4147-A177-3AD203B41FA5}">
                      <a16:colId xmlns:a16="http://schemas.microsoft.com/office/drawing/2014/main" val="398128264"/>
                    </a:ext>
                  </a:extLst>
                </a:gridCol>
                <a:gridCol w="1643807">
                  <a:extLst>
                    <a:ext uri="{9D8B030D-6E8A-4147-A177-3AD203B41FA5}">
                      <a16:colId xmlns:a16="http://schemas.microsoft.com/office/drawing/2014/main" val="3354029336"/>
                    </a:ext>
                  </a:extLst>
                </a:gridCol>
                <a:gridCol w="2228295">
                  <a:extLst>
                    <a:ext uri="{9D8B030D-6E8A-4147-A177-3AD203B41FA5}">
                      <a16:colId xmlns:a16="http://schemas.microsoft.com/office/drawing/2014/main" val="2060917850"/>
                    </a:ext>
                  </a:extLst>
                </a:gridCol>
                <a:gridCol w="1651247">
                  <a:extLst>
                    <a:ext uri="{9D8B030D-6E8A-4147-A177-3AD203B41FA5}">
                      <a16:colId xmlns:a16="http://schemas.microsoft.com/office/drawing/2014/main" val="2805540096"/>
                    </a:ext>
                  </a:extLst>
                </a:gridCol>
              </a:tblGrid>
              <a:tr h="874398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ID_BM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 da empreendedora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SGR que a empreendedora participou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que o parceiro participou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15156"/>
                  </a:ext>
                </a:extLst>
              </a:tr>
              <a:tr h="40753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Empreendedora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4852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032"/>
                  </a:ext>
                </a:extLst>
              </a:tr>
              <a:tr h="37183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66252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Empreendedora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35940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2573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13039"/>
                  </a:ext>
                </a:extLst>
              </a:tr>
              <a:tr h="581078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1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2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A9C9471E-DCB9-DA3A-869D-5CB38C075C5E}"/>
              </a:ext>
            </a:extLst>
          </p:cNvPr>
          <p:cNvGrpSpPr/>
          <p:nvPr/>
        </p:nvGrpSpPr>
        <p:grpSpPr>
          <a:xfrm>
            <a:off x="0" y="984903"/>
            <a:ext cx="12323475" cy="828649"/>
            <a:chOff x="4078224" y="378493"/>
            <a:chExt cx="8243785" cy="709800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CD3BCE7-D27B-1C3A-BE60-0245ACFED439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7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81BC24D-1EFF-9014-4C12-C627B995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3755A9-87A3-322A-1AAA-0FFFA8A8798A}"/>
              </a:ext>
            </a:extLst>
          </p:cNvPr>
          <p:cNvGrpSpPr/>
          <p:nvPr/>
        </p:nvGrpSpPr>
        <p:grpSpPr>
          <a:xfrm>
            <a:off x="0" y="2797426"/>
            <a:ext cx="12323475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88007-6079-AB52-B446-ED353F8B939A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D0D4270-F4C4-0488-5969-AAD3EC5B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D18E0A-D067-D890-841A-DCCE9A4EA4B8}"/>
              </a:ext>
            </a:extLst>
          </p:cNvPr>
          <p:cNvSpPr txBox="1"/>
          <p:nvPr/>
        </p:nvSpPr>
        <p:spPr>
          <a:xfrm>
            <a:off x="319594" y="2327692"/>
            <a:ext cx="786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731531"/>
                </a:solidFill>
                <a:latin typeface="Gill Sans" panose="020B0502020104020203" pitchFamily="34" charset="0"/>
              </a:rPr>
              <a:t>MOVIMENTA </a:t>
            </a:r>
            <a:r>
              <a:rPr lang="pt-PT" sz="2800" b="1" dirty="0">
                <a:solidFill>
                  <a:schemeClr val="tx1"/>
                </a:solidFill>
                <a:latin typeface="Gill Sans" panose="020B0502020104020203" pitchFamily="34" charset="0"/>
              </a:rPr>
              <a:t>– Participação e sessões obrigatórias </a:t>
            </a: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00C4961-7935-B394-7432-B7A44E00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6684884" y="-196222"/>
            <a:ext cx="5361421" cy="1472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176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4340728" y="986576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842239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714"/>
          <a:stretch/>
        </p:blipFill>
        <p:spPr>
          <a:xfrm>
            <a:off x="3791925" y="542374"/>
            <a:ext cx="1397712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1543F3E-C06A-EA3B-EBE6-925ADEAA2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71" y="2134859"/>
            <a:ext cx="10649182" cy="459369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CAAD30-18E7-9741-643F-E84CF83E1B64}"/>
              </a:ext>
            </a:extLst>
          </p:cNvPr>
          <p:cNvSpPr txBox="1"/>
          <p:nvPr/>
        </p:nvSpPr>
        <p:spPr>
          <a:xfrm>
            <a:off x="85117" y="1114914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MOVIMENTA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C520F1-7F0B-D49C-54DE-9A9BC6781A15}"/>
              </a:ext>
            </a:extLst>
          </p:cNvPr>
          <p:cNvSpPr txBox="1"/>
          <p:nvPr/>
        </p:nvSpPr>
        <p:spPr>
          <a:xfrm>
            <a:off x="0" y="1481515"/>
            <a:ext cx="17628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PT" dirty="0"/>
              <a:t>SGR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D15D1A-378D-610F-004F-6A05C40C7703}"/>
              </a:ext>
            </a:extLst>
          </p:cNvPr>
          <p:cNvSpPr txBox="1"/>
          <p:nvPr/>
        </p:nvSpPr>
        <p:spPr>
          <a:xfrm>
            <a:off x="1762851" y="1481515"/>
            <a:ext cx="176285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PT" dirty="0"/>
              <a:t>FNM 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BB9B0126-3A9C-2F14-A298-A75322A6E8D7}"/>
              </a:ext>
            </a:extLst>
          </p:cNvPr>
          <p:cNvSpPr/>
          <p:nvPr/>
        </p:nvSpPr>
        <p:spPr>
          <a:xfrm>
            <a:off x="581320" y="1883651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611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4251152" y="975238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842239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714"/>
          <a:stretch/>
        </p:blipFill>
        <p:spPr>
          <a:xfrm>
            <a:off x="3808702" y="565220"/>
            <a:ext cx="1397712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C520F1-7F0B-D49C-54DE-9A9BC6781A15}"/>
              </a:ext>
            </a:extLst>
          </p:cNvPr>
          <p:cNvSpPr txBox="1"/>
          <p:nvPr/>
        </p:nvSpPr>
        <p:spPr>
          <a:xfrm>
            <a:off x="0" y="1481515"/>
            <a:ext cx="176285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SGR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D15D1A-378D-610F-004F-6A05C40C7703}"/>
              </a:ext>
            </a:extLst>
          </p:cNvPr>
          <p:cNvSpPr txBox="1"/>
          <p:nvPr/>
        </p:nvSpPr>
        <p:spPr>
          <a:xfrm>
            <a:off x="1762851" y="1481515"/>
            <a:ext cx="17628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FNM 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BB9B0126-3A9C-2F14-A298-A75322A6E8D7}"/>
              </a:ext>
            </a:extLst>
          </p:cNvPr>
          <p:cNvSpPr/>
          <p:nvPr/>
        </p:nvSpPr>
        <p:spPr>
          <a:xfrm>
            <a:off x="849858" y="1940308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92AF2B-5320-D7EB-3A35-FC568CF2F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26" y="2200233"/>
            <a:ext cx="10863743" cy="45071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DA1779-DD93-FC4B-0CA3-0923F8C2A25C}"/>
              </a:ext>
            </a:extLst>
          </p:cNvPr>
          <p:cNvSpPr txBox="1"/>
          <p:nvPr/>
        </p:nvSpPr>
        <p:spPr>
          <a:xfrm>
            <a:off x="85117" y="1114914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MOVIMENTA </a:t>
            </a:r>
          </a:p>
        </p:txBody>
      </p:sp>
    </p:spTree>
    <p:extLst>
      <p:ext uri="{BB962C8B-B14F-4D97-AF65-F5344CB8AC3E}">
        <p14:creationId xmlns:p14="http://schemas.microsoft.com/office/powerpoint/2010/main" val="202132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4272700" y="947431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842239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714"/>
          <a:stretch/>
        </p:blipFill>
        <p:spPr>
          <a:xfrm>
            <a:off x="3808702" y="565220"/>
            <a:ext cx="1397712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C520F1-7F0B-D49C-54DE-9A9BC6781A15}"/>
              </a:ext>
            </a:extLst>
          </p:cNvPr>
          <p:cNvSpPr txBox="1"/>
          <p:nvPr/>
        </p:nvSpPr>
        <p:spPr>
          <a:xfrm>
            <a:off x="0" y="1481515"/>
            <a:ext cx="17628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SGR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D15D1A-378D-610F-004F-6A05C40C7703}"/>
              </a:ext>
            </a:extLst>
          </p:cNvPr>
          <p:cNvSpPr txBox="1"/>
          <p:nvPr/>
        </p:nvSpPr>
        <p:spPr>
          <a:xfrm>
            <a:off x="1762851" y="1481515"/>
            <a:ext cx="176285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pt-PT" dirty="0"/>
              <a:t>FNM 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BB9B0126-3A9C-2F14-A298-A75322A6E8D7}"/>
              </a:ext>
            </a:extLst>
          </p:cNvPr>
          <p:cNvSpPr/>
          <p:nvPr/>
        </p:nvSpPr>
        <p:spPr>
          <a:xfrm>
            <a:off x="2344171" y="1925872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6EA186-A5E5-22F5-4486-B96059B82BCA}"/>
              </a:ext>
            </a:extLst>
          </p:cNvPr>
          <p:cNvSpPr txBox="1"/>
          <p:nvPr/>
        </p:nvSpPr>
        <p:spPr>
          <a:xfrm>
            <a:off x="9645218" y="3507319"/>
            <a:ext cx="2546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7030A0"/>
                </a:solidFill>
              </a:rPr>
              <a:t>Eventos realizados = 12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6ACA0C4-1BC9-6463-C16F-28F2411AE0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90" t="15849" r="25966" b="20031"/>
          <a:stretch/>
        </p:blipFill>
        <p:spPr>
          <a:xfrm>
            <a:off x="3156931" y="3157856"/>
            <a:ext cx="6093518" cy="343617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F0642F3-F7B3-8D54-3A6F-B97777B3149D}"/>
              </a:ext>
            </a:extLst>
          </p:cNvPr>
          <p:cNvSpPr txBox="1"/>
          <p:nvPr/>
        </p:nvSpPr>
        <p:spPr>
          <a:xfrm>
            <a:off x="282763" y="2066312"/>
            <a:ext cx="1953088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b="1" dirty="0"/>
              <a:t>Período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 err="1"/>
              <a:t>All</a:t>
            </a: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1º Bimestre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2º Bimestre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3º Bimestre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B98E37-7238-6BED-21DB-EEC5A97A6366}"/>
              </a:ext>
            </a:extLst>
          </p:cNvPr>
          <p:cNvSpPr txBox="1"/>
          <p:nvPr/>
        </p:nvSpPr>
        <p:spPr>
          <a:xfrm>
            <a:off x="282763" y="3845873"/>
            <a:ext cx="195308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 err="1"/>
              <a:t>All</a:t>
            </a: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Sessão inaugural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Mulher conecta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C30C8F8-C772-0660-3903-989654B17A33}"/>
              </a:ext>
            </a:extLst>
          </p:cNvPr>
          <p:cNvSpPr txBox="1"/>
          <p:nvPr/>
        </p:nvSpPr>
        <p:spPr>
          <a:xfrm>
            <a:off x="3062796" y="2166941"/>
            <a:ext cx="847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Banco seleccionou 350 mulheres para participar da abordagem movimenta. O gráfico abaixo mostra o numero de mulheres agendadas para as actividades e numero das mulheres que participaram das actividades.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CC22E0-B147-BEB5-3FD7-DC539FB49A75}"/>
              </a:ext>
            </a:extLst>
          </p:cNvPr>
          <p:cNvSpPr txBox="1"/>
          <p:nvPr/>
        </p:nvSpPr>
        <p:spPr>
          <a:xfrm>
            <a:off x="85117" y="1114914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MOVIMENTA </a:t>
            </a:r>
          </a:p>
        </p:txBody>
      </p:sp>
    </p:spTree>
    <p:extLst>
      <p:ext uri="{BB962C8B-B14F-4D97-AF65-F5344CB8AC3E}">
        <p14:creationId xmlns:p14="http://schemas.microsoft.com/office/powerpoint/2010/main" val="353707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4327458" y="1241134"/>
            <a:ext cx="245347" cy="332396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842239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BB9B0126-3A9C-2F14-A298-A75322A6E8D7}"/>
              </a:ext>
            </a:extLst>
          </p:cNvPr>
          <p:cNvSpPr/>
          <p:nvPr/>
        </p:nvSpPr>
        <p:spPr>
          <a:xfrm>
            <a:off x="699805" y="1960363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1F682796-40F2-6FA4-58A0-7F87B9A15A3C}"/>
              </a:ext>
            </a:extLst>
          </p:cNvPr>
          <p:cNvSpPr/>
          <p:nvPr/>
        </p:nvSpPr>
        <p:spPr>
          <a:xfrm>
            <a:off x="816881" y="5291317"/>
            <a:ext cx="300105" cy="467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C0BC8E-161B-8ACC-F76C-F8E4FE3D9A3D}"/>
              </a:ext>
            </a:extLst>
          </p:cNvPr>
          <p:cNvSpPr txBox="1"/>
          <p:nvPr/>
        </p:nvSpPr>
        <p:spPr>
          <a:xfrm>
            <a:off x="4048300" y="1949944"/>
            <a:ext cx="791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empreendedoras da abordagem Cresça devem participar de </a:t>
            </a:r>
            <a:r>
              <a:rPr lang="pt-PT" dirty="0" err="1"/>
              <a:t>pelo</a:t>
            </a:r>
            <a:r>
              <a:rPr lang="pt-PT" dirty="0"/>
              <a:t> menos xx sessões de SGR e xx sessões de FNM. O gráfico em baixo mostra o número de empreendedoras que cumprem o número de sessões obrigatórias.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EB7ECF-B028-E030-3FAE-56744B9184A9}"/>
              </a:ext>
            </a:extLst>
          </p:cNvPr>
          <p:cNvSpPr txBox="1"/>
          <p:nvPr/>
        </p:nvSpPr>
        <p:spPr>
          <a:xfrm>
            <a:off x="151002" y="5731439"/>
            <a:ext cx="3897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gráfico mostra os dados conforme os filtros, por bimestre existe uma estimativa de sessões obrigatórias que cada empreendedora deve participar.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CE4D862-5B6F-5D54-9374-7FAD63FF6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49" y="3633061"/>
            <a:ext cx="1963247" cy="1658256"/>
          </a:xfrm>
          <a:prstGeom prst="rect">
            <a:avLst/>
          </a:prstGeom>
        </p:spPr>
      </p:pic>
      <p:sp>
        <p:nvSpPr>
          <p:cNvPr id="18" name="Fluxograma: Terminador 17">
            <a:extLst>
              <a:ext uri="{FF2B5EF4-FFF2-40B4-BE49-F238E27FC236}">
                <a16:creationId xmlns:a16="http://schemas.microsoft.com/office/drawing/2014/main" id="{CC74959C-9057-83D8-C905-011DB817DB6F}"/>
              </a:ext>
            </a:extLst>
          </p:cNvPr>
          <p:cNvSpPr/>
          <p:nvPr/>
        </p:nvSpPr>
        <p:spPr>
          <a:xfrm>
            <a:off x="10517753" y="3266565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994C67D-830A-B28E-7769-981F5C372971}"/>
              </a:ext>
            </a:extLst>
          </p:cNvPr>
          <p:cNvSpPr txBox="1"/>
          <p:nvPr/>
        </p:nvSpPr>
        <p:spPr>
          <a:xfrm>
            <a:off x="284551" y="2300665"/>
            <a:ext cx="2064365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COMPONENTE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96B5E8-F875-7A25-FF57-C4789AA5A322}"/>
              </a:ext>
            </a:extLst>
          </p:cNvPr>
          <p:cNvSpPr txBox="1"/>
          <p:nvPr/>
        </p:nvSpPr>
        <p:spPr>
          <a:xfrm>
            <a:off x="284552" y="2651965"/>
            <a:ext cx="206436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highlight>
                  <a:srgbClr val="FF00FF"/>
                </a:highlight>
              </a:rPr>
              <a:t>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Por componente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5D34EF5-20B8-8A45-19AB-7385B4C7F70C}"/>
              </a:ext>
            </a:extLst>
          </p:cNvPr>
          <p:cNvSpPr txBox="1"/>
          <p:nvPr/>
        </p:nvSpPr>
        <p:spPr>
          <a:xfrm>
            <a:off x="3917329" y="564596"/>
            <a:ext cx="1391848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PT" dirty="0">
                <a:solidFill>
                  <a:schemeClr val="bg1"/>
                </a:solidFill>
              </a:rPr>
              <a:t>Sessões obrigatórias  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9F907E6-1F9D-F605-D37C-39362BF26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576" y="3059668"/>
            <a:ext cx="6303810" cy="3621338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41F1CD95-FC5F-0C0E-5A77-0D77B04D0167}"/>
              </a:ext>
            </a:extLst>
          </p:cNvPr>
          <p:cNvSpPr txBox="1"/>
          <p:nvPr/>
        </p:nvSpPr>
        <p:spPr>
          <a:xfrm>
            <a:off x="73981" y="1476458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MOVIMENTA </a:t>
            </a:r>
          </a:p>
        </p:txBody>
      </p:sp>
    </p:spTree>
    <p:extLst>
      <p:ext uri="{BB962C8B-B14F-4D97-AF65-F5344CB8AC3E}">
        <p14:creationId xmlns:p14="http://schemas.microsoft.com/office/powerpoint/2010/main" val="280029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4327458" y="1241134"/>
            <a:ext cx="245347" cy="332396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842239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CAAD30-18E7-9741-643F-E84CF83E1B64}"/>
              </a:ext>
            </a:extLst>
          </p:cNvPr>
          <p:cNvSpPr txBox="1"/>
          <p:nvPr/>
        </p:nvSpPr>
        <p:spPr>
          <a:xfrm>
            <a:off x="0" y="1460850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MOVIMENTA 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BB9B0126-3A9C-2F14-A298-A75322A6E8D7}"/>
              </a:ext>
            </a:extLst>
          </p:cNvPr>
          <p:cNvSpPr/>
          <p:nvPr/>
        </p:nvSpPr>
        <p:spPr>
          <a:xfrm>
            <a:off x="699805" y="1960363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1F682796-40F2-6FA4-58A0-7F87B9A15A3C}"/>
              </a:ext>
            </a:extLst>
          </p:cNvPr>
          <p:cNvSpPr/>
          <p:nvPr/>
        </p:nvSpPr>
        <p:spPr>
          <a:xfrm>
            <a:off x="849857" y="5023788"/>
            <a:ext cx="300105" cy="467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C0BC8E-161B-8ACC-F76C-F8E4FE3D9A3D}"/>
              </a:ext>
            </a:extLst>
          </p:cNvPr>
          <p:cNvSpPr txBox="1"/>
          <p:nvPr/>
        </p:nvSpPr>
        <p:spPr>
          <a:xfrm>
            <a:off x="3154260" y="1841091"/>
            <a:ext cx="791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empreendedoras da abordagem MOVIMENTA devem participar de </a:t>
            </a:r>
            <a:r>
              <a:rPr lang="pt-PT" dirty="0" err="1"/>
              <a:t>pelo</a:t>
            </a:r>
            <a:r>
              <a:rPr lang="pt-PT" dirty="0"/>
              <a:t> menos xx sessões de SGR E XX sessões de FNM. O gráfico em baixo mostra o número de empreendedoras que cumprem o número de sessões obrigatórias.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EB7ECF-B028-E030-3FAE-56744B9184A9}"/>
              </a:ext>
            </a:extLst>
          </p:cNvPr>
          <p:cNvSpPr txBox="1"/>
          <p:nvPr/>
        </p:nvSpPr>
        <p:spPr>
          <a:xfrm>
            <a:off x="83890" y="5491584"/>
            <a:ext cx="3070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gráfico mostra os dados conforme os filtros, por bimestre existe uma estimativa de sessões obrigatórias que cada empreendedora deve participar.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CE4D862-5B6F-5D54-9374-7FAD63FF6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76" y="3365532"/>
            <a:ext cx="1963247" cy="1658256"/>
          </a:xfrm>
          <a:prstGeom prst="rect">
            <a:avLst/>
          </a:prstGeom>
        </p:spPr>
      </p:pic>
      <p:sp>
        <p:nvSpPr>
          <p:cNvPr id="18" name="Fluxograma: Terminador 17">
            <a:extLst>
              <a:ext uri="{FF2B5EF4-FFF2-40B4-BE49-F238E27FC236}">
                <a16:creationId xmlns:a16="http://schemas.microsoft.com/office/drawing/2014/main" id="{CC74959C-9057-83D8-C905-011DB817DB6F}"/>
              </a:ext>
            </a:extLst>
          </p:cNvPr>
          <p:cNvSpPr/>
          <p:nvPr/>
        </p:nvSpPr>
        <p:spPr>
          <a:xfrm>
            <a:off x="10487819" y="2568185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994C67D-830A-B28E-7769-981F5C372971}"/>
              </a:ext>
            </a:extLst>
          </p:cNvPr>
          <p:cNvSpPr txBox="1"/>
          <p:nvPr/>
        </p:nvSpPr>
        <p:spPr>
          <a:xfrm>
            <a:off x="284551" y="2300665"/>
            <a:ext cx="2064365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COMPONENTE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96B5E8-F875-7A25-FF57-C4789AA5A322}"/>
              </a:ext>
            </a:extLst>
          </p:cNvPr>
          <p:cNvSpPr txBox="1"/>
          <p:nvPr/>
        </p:nvSpPr>
        <p:spPr>
          <a:xfrm>
            <a:off x="284552" y="2651965"/>
            <a:ext cx="206436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highlight>
                  <a:srgbClr val="FF00FF"/>
                </a:highlight>
              </a:rPr>
              <a:t>Por componente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5D34EF5-20B8-8A45-19AB-7385B4C7F70C}"/>
              </a:ext>
            </a:extLst>
          </p:cNvPr>
          <p:cNvSpPr txBox="1"/>
          <p:nvPr/>
        </p:nvSpPr>
        <p:spPr>
          <a:xfrm>
            <a:off x="3917329" y="564596"/>
            <a:ext cx="1391848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PT" dirty="0">
                <a:solidFill>
                  <a:schemeClr val="bg1"/>
                </a:solidFill>
              </a:rPr>
              <a:t>Sessões obrigatórias  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9F907E6-1F9D-F605-D37C-39362BF26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429" y="3365532"/>
            <a:ext cx="3985650" cy="29431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229D11C-0264-122D-905A-429C06BC0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248" y="3354273"/>
            <a:ext cx="3985650" cy="294315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ABA67D5-C7C2-0228-D960-63122C596D5A}"/>
              </a:ext>
            </a:extLst>
          </p:cNvPr>
          <p:cNvSpPr/>
          <p:nvPr/>
        </p:nvSpPr>
        <p:spPr>
          <a:xfrm>
            <a:off x="7997897" y="4639113"/>
            <a:ext cx="256870" cy="13925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92F38A-8E9E-426F-491B-30A59377BF6C}"/>
              </a:ext>
            </a:extLst>
          </p:cNvPr>
          <p:cNvSpPr/>
          <p:nvPr/>
        </p:nvSpPr>
        <p:spPr>
          <a:xfrm>
            <a:off x="9165365" y="5159229"/>
            <a:ext cx="256870" cy="872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6BB41DC-F58C-4DB4-9A30-59E439F1E214}"/>
              </a:ext>
            </a:extLst>
          </p:cNvPr>
          <p:cNvSpPr/>
          <p:nvPr/>
        </p:nvSpPr>
        <p:spPr>
          <a:xfrm>
            <a:off x="10410798" y="5285065"/>
            <a:ext cx="256870" cy="7466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D6240DB-C70D-E3BB-74FF-AE9F7D33F2D7}"/>
              </a:ext>
            </a:extLst>
          </p:cNvPr>
          <p:cNvSpPr txBox="1"/>
          <p:nvPr/>
        </p:nvSpPr>
        <p:spPr>
          <a:xfrm>
            <a:off x="3221372" y="2944314"/>
            <a:ext cx="3968707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SGR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D7C4472-E8FF-E595-E7D1-1022A014CC3C}"/>
              </a:ext>
            </a:extLst>
          </p:cNvPr>
          <p:cNvSpPr txBox="1"/>
          <p:nvPr/>
        </p:nvSpPr>
        <p:spPr>
          <a:xfrm>
            <a:off x="7240248" y="2944314"/>
            <a:ext cx="3968707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pt-PT" dirty="0"/>
              <a:t>FNM </a:t>
            </a:r>
          </a:p>
        </p:txBody>
      </p:sp>
    </p:spTree>
    <p:extLst>
      <p:ext uri="{BB962C8B-B14F-4D97-AF65-F5344CB8AC3E}">
        <p14:creationId xmlns:p14="http://schemas.microsoft.com/office/powerpoint/2010/main" val="44227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22C48C-58C8-5228-0D01-E7F77E97B14D}"/>
              </a:ext>
            </a:extLst>
          </p:cNvPr>
          <p:cNvSpPr txBox="1"/>
          <p:nvPr/>
        </p:nvSpPr>
        <p:spPr>
          <a:xfrm>
            <a:off x="355346" y="447039"/>
            <a:ext cx="176285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movimenta </a:t>
            </a:r>
          </a:p>
        </p:txBody>
      </p:sp>
      <p:sp>
        <p:nvSpPr>
          <p:cNvPr id="19" name="Fluxograma: Terminador 18">
            <a:extLst>
              <a:ext uri="{FF2B5EF4-FFF2-40B4-BE49-F238E27FC236}">
                <a16:creationId xmlns:a16="http://schemas.microsoft.com/office/drawing/2014/main" id="{10226377-9D77-E1A1-B502-9CDDA7FE59FE}"/>
              </a:ext>
            </a:extLst>
          </p:cNvPr>
          <p:cNvSpPr/>
          <p:nvPr/>
        </p:nvSpPr>
        <p:spPr>
          <a:xfrm>
            <a:off x="1303096" y="1121171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8C0A26-C7BF-CD64-C424-14A5C305D0D5}"/>
              </a:ext>
            </a:extLst>
          </p:cNvPr>
          <p:cNvSpPr txBox="1"/>
          <p:nvPr/>
        </p:nvSpPr>
        <p:spPr>
          <a:xfrm>
            <a:off x="4372877" y="1123360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Formato da tabela Excel ao baixar. 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2544DF2-9667-B289-167B-8E3A93D905D5}"/>
              </a:ext>
            </a:extLst>
          </p:cNvPr>
          <p:cNvSpPr/>
          <p:nvPr/>
        </p:nvSpPr>
        <p:spPr>
          <a:xfrm>
            <a:off x="3123915" y="1224257"/>
            <a:ext cx="1248962" cy="20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3" name="Tabela 17">
            <a:extLst>
              <a:ext uri="{FF2B5EF4-FFF2-40B4-BE49-F238E27FC236}">
                <a16:creationId xmlns:a16="http://schemas.microsoft.com/office/drawing/2014/main" id="{96E17C22-AC43-A612-1438-561DBD7ED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03742"/>
              </p:ext>
            </p:extLst>
          </p:nvPr>
        </p:nvGraphicFramePr>
        <p:xfrm>
          <a:off x="414865" y="2102292"/>
          <a:ext cx="10336260" cy="3438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530">
                  <a:extLst>
                    <a:ext uri="{9D8B030D-6E8A-4147-A177-3AD203B41FA5}">
                      <a16:colId xmlns:a16="http://schemas.microsoft.com/office/drawing/2014/main" val="3163388602"/>
                    </a:ext>
                  </a:extLst>
                </a:gridCol>
                <a:gridCol w="1983042">
                  <a:extLst>
                    <a:ext uri="{9D8B030D-6E8A-4147-A177-3AD203B41FA5}">
                      <a16:colId xmlns:a16="http://schemas.microsoft.com/office/drawing/2014/main" val="398128264"/>
                    </a:ext>
                  </a:extLst>
                </a:gridCol>
                <a:gridCol w="1471099">
                  <a:extLst>
                    <a:ext uri="{9D8B030D-6E8A-4147-A177-3AD203B41FA5}">
                      <a16:colId xmlns:a16="http://schemas.microsoft.com/office/drawing/2014/main" val="3354029336"/>
                    </a:ext>
                  </a:extLst>
                </a:gridCol>
                <a:gridCol w="1720530">
                  <a:extLst>
                    <a:ext uri="{9D8B030D-6E8A-4147-A177-3AD203B41FA5}">
                      <a16:colId xmlns:a16="http://schemas.microsoft.com/office/drawing/2014/main" val="3122478360"/>
                    </a:ext>
                  </a:extLst>
                </a:gridCol>
                <a:gridCol w="1976443">
                  <a:extLst>
                    <a:ext uri="{9D8B030D-6E8A-4147-A177-3AD203B41FA5}">
                      <a16:colId xmlns:a16="http://schemas.microsoft.com/office/drawing/2014/main" val="2060917850"/>
                    </a:ext>
                  </a:extLst>
                </a:gridCol>
                <a:gridCol w="1464616">
                  <a:extLst>
                    <a:ext uri="{9D8B030D-6E8A-4147-A177-3AD203B41FA5}">
                      <a16:colId xmlns:a16="http://schemas.microsoft.com/office/drawing/2014/main" val="2805540096"/>
                    </a:ext>
                  </a:extLst>
                </a:gridCol>
              </a:tblGrid>
              <a:tr h="874398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ID_BM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 da empreendedora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SGR que a empreendedora participou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FNM que a empreendedora participou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que o parceiro participou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15156"/>
                  </a:ext>
                </a:extLst>
              </a:tr>
              <a:tr h="40753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Empreendedora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4852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032"/>
                  </a:ext>
                </a:extLst>
              </a:tr>
              <a:tr h="37183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66252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Empreendedora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35940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2573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1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A9C9471E-DCB9-DA3A-869D-5CB38C075C5E}"/>
              </a:ext>
            </a:extLst>
          </p:cNvPr>
          <p:cNvGrpSpPr/>
          <p:nvPr/>
        </p:nvGrpSpPr>
        <p:grpSpPr>
          <a:xfrm>
            <a:off x="0" y="984903"/>
            <a:ext cx="12323475" cy="828649"/>
            <a:chOff x="4078224" y="378493"/>
            <a:chExt cx="8243785" cy="709800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CD3BCE7-D27B-1C3A-BE60-0245ACFED439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7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81BC24D-1EFF-9014-4C12-C627B995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3755A9-87A3-322A-1AAA-0FFFA8A8798A}"/>
              </a:ext>
            </a:extLst>
          </p:cNvPr>
          <p:cNvGrpSpPr/>
          <p:nvPr/>
        </p:nvGrpSpPr>
        <p:grpSpPr>
          <a:xfrm>
            <a:off x="0" y="2797426"/>
            <a:ext cx="12323475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88007-6079-AB52-B446-ED353F8B939A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D0D4270-F4C4-0488-5969-AAD3EC5B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D18E0A-D067-D890-841A-DCCE9A4EA4B8}"/>
              </a:ext>
            </a:extLst>
          </p:cNvPr>
          <p:cNvSpPr txBox="1"/>
          <p:nvPr/>
        </p:nvSpPr>
        <p:spPr>
          <a:xfrm>
            <a:off x="319594" y="2327692"/>
            <a:ext cx="786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731531"/>
                </a:solidFill>
                <a:latin typeface="Gill Sans" panose="020B0502020104020203" pitchFamily="34" charset="0"/>
              </a:rPr>
              <a:t>CONECTA </a:t>
            </a:r>
            <a:r>
              <a:rPr lang="pt-PT" sz="2800" b="1" dirty="0">
                <a:solidFill>
                  <a:schemeClr val="tx1"/>
                </a:solidFill>
                <a:latin typeface="Gill Sans" panose="020B0502020104020203" pitchFamily="34" charset="0"/>
              </a:rPr>
              <a:t>– Participação e sessões obrigatórias </a:t>
            </a: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00C4961-7935-B394-7432-B7A44E00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6684884" y="-196222"/>
            <a:ext cx="5361421" cy="1472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057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5649410" y="950375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33552" y="1514463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714"/>
          <a:stretch/>
        </p:blipFill>
        <p:spPr>
          <a:xfrm>
            <a:off x="5100607" y="544297"/>
            <a:ext cx="1397712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6EA186-A5E5-22F5-4486-B96059B82BCA}"/>
              </a:ext>
            </a:extLst>
          </p:cNvPr>
          <p:cNvSpPr txBox="1"/>
          <p:nvPr/>
        </p:nvSpPr>
        <p:spPr>
          <a:xfrm>
            <a:off x="9645218" y="3507319"/>
            <a:ext cx="2546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7030A0"/>
                </a:solidFill>
              </a:rPr>
              <a:t>Eventos realizados = 12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6ACA0C4-1BC9-6463-C16F-28F2411AE0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90" t="15849" r="25966" b="20031"/>
          <a:stretch/>
        </p:blipFill>
        <p:spPr>
          <a:xfrm>
            <a:off x="3156931" y="3157856"/>
            <a:ext cx="6093518" cy="343617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F0642F3-F7B3-8D54-3A6F-B97777B3149D}"/>
              </a:ext>
            </a:extLst>
          </p:cNvPr>
          <p:cNvSpPr txBox="1"/>
          <p:nvPr/>
        </p:nvSpPr>
        <p:spPr>
          <a:xfrm>
            <a:off x="302531" y="2524285"/>
            <a:ext cx="1953088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b="1" dirty="0"/>
              <a:t>Período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 err="1"/>
              <a:t>All</a:t>
            </a: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1º Bimestre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2º Bimestre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3º Bimestre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B98E37-7238-6BED-21DB-EEC5A97A6366}"/>
              </a:ext>
            </a:extLst>
          </p:cNvPr>
          <p:cNvSpPr txBox="1"/>
          <p:nvPr/>
        </p:nvSpPr>
        <p:spPr>
          <a:xfrm>
            <a:off x="302531" y="4225685"/>
            <a:ext cx="195308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 err="1"/>
              <a:t>All</a:t>
            </a: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Sessão inaugural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/>
              <a:t>Mulher conecta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C30C8F8-C772-0660-3903-989654B17A33}"/>
              </a:ext>
            </a:extLst>
          </p:cNvPr>
          <p:cNvSpPr txBox="1"/>
          <p:nvPr/>
        </p:nvSpPr>
        <p:spPr>
          <a:xfrm>
            <a:off x="3062796" y="2166941"/>
            <a:ext cx="847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Banco seleccionou 350 mulheres para participar da abordagem conecta. O gráfico abaixo mostra o numero de mulheres agendadas para as actividades e numero das mulheres que participaram das actividades.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CC22E0-B147-BEB5-3FD7-DC539FB49A75}"/>
              </a:ext>
            </a:extLst>
          </p:cNvPr>
          <p:cNvSpPr txBox="1"/>
          <p:nvPr/>
        </p:nvSpPr>
        <p:spPr>
          <a:xfrm>
            <a:off x="85117" y="1114914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CONECTA </a:t>
            </a:r>
          </a:p>
        </p:txBody>
      </p:sp>
    </p:spTree>
    <p:extLst>
      <p:ext uri="{BB962C8B-B14F-4D97-AF65-F5344CB8AC3E}">
        <p14:creationId xmlns:p14="http://schemas.microsoft.com/office/powerpoint/2010/main" val="399816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A9C9471E-DCB9-DA3A-869D-5CB38C075C5E}"/>
              </a:ext>
            </a:extLst>
          </p:cNvPr>
          <p:cNvGrpSpPr/>
          <p:nvPr/>
        </p:nvGrpSpPr>
        <p:grpSpPr>
          <a:xfrm>
            <a:off x="0" y="984903"/>
            <a:ext cx="12323475" cy="828649"/>
            <a:chOff x="4078224" y="378493"/>
            <a:chExt cx="8243785" cy="709800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CD3BCE7-D27B-1C3A-BE60-0245ACFED439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7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81BC24D-1EFF-9014-4C12-C627B995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3755A9-87A3-322A-1AAA-0FFFA8A8798A}"/>
              </a:ext>
            </a:extLst>
          </p:cNvPr>
          <p:cNvGrpSpPr/>
          <p:nvPr/>
        </p:nvGrpSpPr>
        <p:grpSpPr>
          <a:xfrm>
            <a:off x="0" y="2797426"/>
            <a:ext cx="12323475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88007-6079-AB52-B446-ED353F8B939A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D0D4270-F4C4-0488-5969-AAD3EC5B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D18E0A-D067-D890-841A-DCCE9A4EA4B8}"/>
              </a:ext>
            </a:extLst>
          </p:cNvPr>
          <p:cNvSpPr txBox="1"/>
          <p:nvPr/>
        </p:nvSpPr>
        <p:spPr>
          <a:xfrm>
            <a:off x="543511" y="2274206"/>
            <a:ext cx="4829452" cy="523220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731531"/>
                </a:solidFill>
              </a:rPr>
              <a:t>Estrutura de Dashboard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00C4961-7935-B394-7432-B7A44E00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6684884" y="-196222"/>
            <a:ext cx="5361421" cy="1472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748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799307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5813662" y="1240870"/>
            <a:ext cx="245347" cy="332396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842239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1F682796-40F2-6FA4-58A0-7F87B9A15A3C}"/>
              </a:ext>
            </a:extLst>
          </p:cNvPr>
          <p:cNvSpPr/>
          <p:nvPr/>
        </p:nvSpPr>
        <p:spPr>
          <a:xfrm>
            <a:off x="1041895" y="4014890"/>
            <a:ext cx="300105" cy="467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C0BC8E-161B-8ACC-F76C-F8E4FE3D9A3D}"/>
              </a:ext>
            </a:extLst>
          </p:cNvPr>
          <p:cNvSpPr txBox="1"/>
          <p:nvPr/>
        </p:nvSpPr>
        <p:spPr>
          <a:xfrm>
            <a:off x="4048300" y="2167663"/>
            <a:ext cx="791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empreendedoras da abordagem CONECTA devem participar de </a:t>
            </a:r>
            <a:r>
              <a:rPr lang="pt-PT" dirty="0" err="1"/>
              <a:t>pelo</a:t>
            </a:r>
            <a:r>
              <a:rPr lang="pt-PT" dirty="0"/>
              <a:t> menos xx sessões de FNM. O gráfico em baixo mostra o número de empreendedoras que cumprem o número de sessões obrigatórias.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EB7ECF-B028-E030-3FAE-56744B9184A9}"/>
              </a:ext>
            </a:extLst>
          </p:cNvPr>
          <p:cNvSpPr txBox="1"/>
          <p:nvPr/>
        </p:nvSpPr>
        <p:spPr>
          <a:xfrm>
            <a:off x="151002" y="5731439"/>
            <a:ext cx="3897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gráfico mostra os dados conforme os filtros, por bimestre existe uma estimativa de sessões obrigatórias que cada empreendedora deve participar.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CE4D862-5B6F-5D54-9374-7FAD63FF6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45" y="2299946"/>
            <a:ext cx="1963247" cy="1658256"/>
          </a:xfrm>
          <a:prstGeom prst="rect">
            <a:avLst/>
          </a:prstGeom>
        </p:spPr>
      </p:pic>
      <p:sp>
        <p:nvSpPr>
          <p:cNvPr id="18" name="Fluxograma: Terminador 17">
            <a:extLst>
              <a:ext uri="{FF2B5EF4-FFF2-40B4-BE49-F238E27FC236}">
                <a16:creationId xmlns:a16="http://schemas.microsoft.com/office/drawing/2014/main" id="{CC74959C-9057-83D8-C905-011DB817DB6F}"/>
              </a:ext>
            </a:extLst>
          </p:cNvPr>
          <p:cNvSpPr/>
          <p:nvPr/>
        </p:nvSpPr>
        <p:spPr>
          <a:xfrm>
            <a:off x="10517753" y="3266565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5D34EF5-20B8-8A45-19AB-7385B4C7F70C}"/>
              </a:ext>
            </a:extLst>
          </p:cNvPr>
          <p:cNvSpPr txBox="1"/>
          <p:nvPr/>
        </p:nvSpPr>
        <p:spPr>
          <a:xfrm>
            <a:off x="5192456" y="564596"/>
            <a:ext cx="1391848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PT" dirty="0">
                <a:solidFill>
                  <a:schemeClr val="bg1"/>
                </a:solidFill>
              </a:rPr>
              <a:t>Sessões obrigatórias  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9F907E6-1F9D-F605-D37C-39362BF26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576" y="3059668"/>
            <a:ext cx="6303810" cy="3621338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41F1CD95-FC5F-0C0E-5A77-0D77B04D0167}"/>
              </a:ext>
            </a:extLst>
          </p:cNvPr>
          <p:cNvSpPr txBox="1"/>
          <p:nvPr/>
        </p:nvSpPr>
        <p:spPr>
          <a:xfrm>
            <a:off x="73981" y="1476458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CONECTA </a:t>
            </a:r>
          </a:p>
        </p:txBody>
      </p:sp>
    </p:spTree>
    <p:extLst>
      <p:ext uri="{BB962C8B-B14F-4D97-AF65-F5344CB8AC3E}">
        <p14:creationId xmlns:p14="http://schemas.microsoft.com/office/powerpoint/2010/main" val="324998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22C48C-58C8-5228-0D01-E7F77E97B14D}"/>
              </a:ext>
            </a:extLst>
          </p:cNvPr>
          <p:cNvSpPr txBox="1"/>
          <p:nvPr/>
        </p:nvSpPr>
        <p:spPr>
          <a:xfrm>
            <a:off x="177177" y="461272"/>
            <a:ext cx="3092496" cy="3847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PT" sz="100" dirty="0"/>
          </a:p>
          <a:p>
            <a:r>
              <a:rPr lang="pt-PT" dirty="0"/>
              <a:t>conecta </a:t>
            </a:r>
          </a:p>
        </p:txBody>
      </p:sp>
      <p:sp>
        <p:nvSpPr>
          <p:cNvPr id="19" name="Fluxograma: Terminador 18">
            <a:extLst>
              <a:ext uri="{FF2B5EF4-FFF2-40B4-BE49-F238E27FC236}">
                <a16:creationId xmlns:a16="http://schemas.microsoft.com/office/drawing/2014/main" id="{10226377-9D77-E1A1-B502-9CDDA7FE59FE}"/>
              </a:ext>
            </a:extLst>
          </p:cNvPr>
          <p:cNvSpPr/>
          <p:nvPr/>
        </p:nvSpPr>
        <p:spPr>
          <a:xfrm>
            <a:off x="1303096" y="1121171"/>
            <a:ext cx="1630200" cy="30380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Baixar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8C0A26-C7BF-CD64-C424-14A5C305D0D5}"/>
              </a:ext>
            </a:extLst>
          </p:cNvPr>
          <p:cNvSpPr txBox="1"/>
          <p:nvPr/>
        </p:nvSpPr>
        <p:spPr>
          <a:xfrm>
            <a:off x="4372877" y="1123360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Formato da tabela Excel ao baixar. 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2544DF2-9667-B289-167B-8E3A93D905D5}"/>
              </a:ext>
            </a:extLst>
          </p:cNvPr>
          <p:cNvSpPr/>
          <p:nvPr/>
        </p:nvSpPr>
        <p:spPr>
          <a:xfrm>
            <a:off x="3123915" y="1224257"/>
            <a:ext cx="1248962" cy="20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3" name="Tabela 17">
            <a:extLst>
              <a:ext uri="{FF2B5EF4-FFF2-40B4-BE49-F238E27FC236}">
                <a16:creationId xmlns:a16="http://schemas.microsoft.com/office/drawing/2014/main" id="{96E17C22-AC43-A612-1438-561DBD7ED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83248"/>
              </p:ext>
            </p:extLst>
          </p:nvPr>
        </p:nvGraphicFramePr>
        <p:xfrm>
          <a:off x="940575" y="2088017"/>
          <a:ext cx="7601109" cy="3438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149">
                  <a:extLst>
                    <a:ext uri="{9D8B030D-6E8A-4147-A177-3AD203B41FA5}">
                      <a16:colId xmlns:a16="http://schemas.microsoft.com/office/drawing/2014/main" val="3163388602"/>
                    </a:ext>
                  </a:extLst>
                </a:gridCol>
                <a:gridCol w="2111692">
                  <a:extLst>
                    <a:ext uri="{9D8B030D-6E8A-4147-A177-3AD203B41FA5}">
                      <a16:colId xmlns:a16="http://schemas.microsoft.com/office/drawing/2014/main" val="398128264"/>
                    </a:ext>
                  </a:extLst>
                </a:gridCol>
                <a:gridCol w="1552604">
                  <a:extLst>
                    <a:ext uri="{9D8B030D-6E8A-4147-A177-3AD203B41FA5}">
                      <a16:colId xmlns:a16="http://schemas.microsoft.com/office/drawing/2014/main" val="3354029336"/>
                    </a:ext>
                  </a:extLst>
                </a:gridCol>
                <a:gridCol w="2104664">
                  <a:extLst>
                    <a:ext uri="{9D8B030D-6E8A-4147-A177-3AD203B41FA5}">
                      <a16:colId xmlns:a16="http://schemas.microsoft.com/office/drawing/2014/main" val="2060917850"/>
                    </a:ext>
                  </a:extLst>
                </a:gridCol>
              </a:tblGrid>
              <a:tr h="86632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ID_BM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 da empreendedora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Nr</a:t>
                      </a:r>
                      <a:r>
                        <a:rPr lang="pt-PT" dirty="0"/>
                        <a:t> de sessões FNM que a empreendedora participou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15156"/>
                  </a:ext>
                </a:extLst>
              </a:tr>
              <a:tr h="40753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Empreendedora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74852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031032"/>
                  </a:ext>
                </a:extLst>
              </a:tr>
              <a:tr h="37183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66252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Empreendedora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Maputo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535940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Nampula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2573"/>
                  </a:ext>
                </a:extLst>
              </a:tr>
              <a:tr h="34975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Empreendedora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51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88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0" y="-186950"/>
            <a:ext cx="12323475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601348" y="227374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10333609" y="7569"/>
            <a:ext cx="1858392" cy="55865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3FD654A-9C0E-383A-2059-46445FEC30F8}"/>
              </a:ext>
            </a:extLst>
          </p:cNvPr>
          <p:cNvSpPr/>
          <p:nvPr/>
        </p:nvSpPr>
        <p:spPr>
          <a:xfrm>
            <a:off x="896692" y="7569"/>
            <a:ext cx="1943721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OVERVIEW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5A7E11A-A910-9039-E208-905ED656C7F5}"/>
              </a:ext>
            </a:extLst>
          </p:cNvPr>
          <p:cNvSpPr/>
          <p:nvPr/>
        </p:nvSpPr>
        <p:spPr>
          <a:xfrm>
            <a:off x="2698811" y="1"/>
            <a:ext cx="1218245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Cresça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7BC6F0-07E6-073E-FCA2-2AA57B81B996}"/>
              </a:ext>
            </a:extLst>
          </p:cNvPr>
          <p:cNvSpPr/>
          <p:nvPr/>
        </p:nvSpPr>
        <p:spPr>
          <a:xfrm>
            <a:off x="3917055" y="-8992"/>
            <a:ext cx="1447027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Movimenta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AFFD733B-5F6C-017B-A114-0D23AC96A7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4" b="37333"/>
          <a:stretch/>
        </p:blipFill>
        <p:spPr>
          <a:xfrm>
            <a:off x="2698811" y="558653"/>
            <a:ext cx="1218245" cy="478192"/>
          </a:xfrm>
          <a:prstGeom prst="rect">
            <a:avLst/>
          </a:prstGeom>
        </p:spPr>
      </p:pic>
      <p:sp>
        <p:nvSpPr>
          <p:cNvPr id="39" name="Fluxograma: Intercalar 38">
            <a:extLst>
              <a:ext uri="{FF2B5EF4-FFF2-40B4-BE49-F238E27FC236}">
                <a16:creationId xmlns:a16="http://schemas.microsoft.com/office/drawing/2014/main" id="{AB0C6FCD-55C8-E91B-CC13-FE914F17263E}"/>
              </a:ext>
            </a:extLst>
          </p:cNvPr>
          <p:cNvSpPr/>
          <p:nvPr/>
        </p:nvSpPr>
        <p:spPr>
          <a:xfrm>
            <a:off x="3703047" y="227374"/>
            <a:ext cx="115938" cy="1543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</a:t>
            </a:r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5261E0BD-A8E1-FE4A-E9D8-118AAFC0B581}"/>
              </a:ext>
            </a:extLst>
          </p:cNvPr>
          <p:cNvSpPr/>
          <p:nvPr/>
        </p:nvSpPr>
        <p:spPr>
          <a:xfrm rot="3959962">
            <a:off x="2626602" y="2474637"/>
            <a:ext cx="1734525" cy="302162"/>
          </a:xfrm>
          <a:prstGeom prst="rightArrow">
            <a:avLst>
              <a:gd name="adj1" fmla="val 777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8B83B13-9FB2-B2B1-A0F4-A912B6491517}"/>
              </a:ext>
            </a:extLst>
          </p:cNvPr>
          <p:cNvSpPr txBox="1"/>
          <p:nvPr/>
        </p:nvSpPr>
        <p:spPr>
          <a:xfrm>
            <a:off x="3209350" y="3349051"/>
            <a:ext cx="835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PARTICIPAÇÃO EM CADA SESSÃO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Nr</a:t>
            </a:r>
            <a:r>
              <a:rPr lang="pt-PT" dirty="0"/>
              <a:t> de empreendedoras que atingem as sessões obrigatórias</a:t>
            </a:r>
          </a:p>
        </p:txBody>
      </p:sp>
      <p:sp>
        <p:nvSpPr>
          <p:cNvPr id="43" name="Seta: Para Baixo 42">
            <a:extLst>
              <a:ext uri="{FF2B5EF4-FFF2-40B4-BE49-F238E27FC236}">
                <a16:creationId xmlns:a16="http://schemas.microsoft.com/office/drawing/2014/main" id="{C6958542-8900-2139-E5F5-DA6FE74B0889}"/>
              </a:ext>
            </a:extLst>
          </p:cNvPr>
          <p:cNvSpPr/>
          <p:nvPr/>
        </p:nvSpPr>
        <p:spPr>
          <a:xfrm>
            <a:off x="1489766" y="1049166"/>
            <a:ext cx="302163" cy="3202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DB12040-E000-E6FE-AE8E-9A6A17969842}"/>
              </a:ext>
            </a:extLst>
          </p:cNvPr>
          <p:cNvSpPr txBox="1"/>
          <p:nvPr/>
        </p:nvSpPr>
        <p:spPr>
          <a:xfrm>
            <a:off x="660233" y="4468101"/>
            <a:ext cx="764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dirty="0"/>
              <a:t>Total de empreendedoras que participaram do programa</a:t>
            </a: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ECA83C44-EB69-B2EE-E1B1-4EFAADC2F6B6}"/>
              </a:ext>
            </a:extLst>
          </p:cNvPr>
          <p:cNvSpPr/>
          <p:nvPr/>
        </p:nvSpPr>
        <p:spPr>
          <a:xfrm rot="5400000">
            <a:off x="4016680" y="2448813"/>
            <a:ext cx="1549937" cy="30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0CE368EF-935F-B05B-4920-223F254DF9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3340"/>
          <a:stretch/>
        </p:blipFill>
        <p:spPr>
          <a:xfrm>
            <a:off x="896692" y="557958"/>
            <a:ext cx="1743607" cy="406772"/>
          </a:xfrm>
          <a:prstGeom prst="rect">
            <a:avLst/>
          </a:prstGeom>
        </p:spPr>
      </p:pic>
      <p:pic>
        <p:nvPicPr>
          <p:cNvPr id="55" name="Picture 11" descr="Logo&#10;&#10;Description automatically generated">
            <a:extLst>
              <a:ext uri="{FF2B5EF4-FFF2-40B4-BE49-F238E27FC236}">
                <a16:creationId xmlns:a16="http://schemas.microsoft.com/office/drawing/2014/main" id="{FABD6BAE-8B39-0EE2-7024-D4A24D4CAD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0" y="7569"/>
            <a:ext cx="896692" cy="55865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052ED4D-1514-37F2-69EE-D800535C4448}"/>
              </a:ext>
            </a:extLst>
          </p:cNvPr>
          <p:cNvSpPr/>
          <p:nvPr/>
        </p:nvSpPr>
        <p:spPr>
          <a:xfrm>
            <a:off x="5368509" y="-8439"/>
            <a:ext cx="1311496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Conecta</a:t>
            </a:r>
          </a:p>
        </p:txBody>
      </p:sp>
      <p:sp>
        <p:nvSpPr>
          <p:cNvPr id="6" name="Fluxograma: Intercalar 5">
            <a:extLst>
              <a:ext uri="{FF2B5EF4-FFF2-40B4-BE49-F238E27FC236}">
                <a16:creationId xmlns:a16="http://schemas.microsoft.com/office/drawing/2014/main" id="{64DA154B-A280-126F-6FDC-CF79BF4B33BA}"/>
              </a:ext>
            </a:extLst>
          </p:cNvPr>
          <p:cNvSpPr/>
          <p:nvPr/>
        </p:nvSpPr>
        <p:spPr>
          <a:xfrm>
            <a:off x="5179066" y="229926"/>
            <a:ext cx="115938" cy="1543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</a:t>
            </a:r>
          </a:p>
        </p:txBody>
      </p:sp>
      <p:sp>
        <p:nvSpPr>
          <p:cNvPr id="7" name="Fluxograma: Intercalar 6">
            <a:extLst>
              <a:ext uri="{FF2B5EF4-FFF2-40B4-BE49-F238E27FC236}">
                <a16:creationId xmlns:a16="http://schemas.microsoft.com/office/drawing/2014/main" id="{3B682075-CAC6-CD98-A28D-66B85F025A34}"/>
              </a:ext>
            </a:extLst>
          </p:cNvPr>
          <p:cNvSpPr/>
          <p:nvPr/>
        </p:nvSpPr>
        <p:spPr>
          <a:xfrm>
            <a:off x="6461438" y="218935"/>
            <a:ext cx="115938" cy="1543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EB55987-1E24-4C40-BFDD-EF41B5FBC2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929"/>
          <a:stretch/>
        </p:blipFill>
        <p:spPr>
          <a:xfrm>
            <a:off x="2680205" y="1049166"/>
            <a:ext cx="1236850" cy="7331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DB8B179-611E-0150-3A7E-452B146B00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4" b="37333"/>
          <a:stretch/>
        </p:blipFill>
        <p:spPr>
          <a:xfrm>
            <a:off x="3965390" y="576226"/>
            <a:ext cx="1218245" cy="478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86A47B2-43FF-3143-1EB0-E82C1D09BE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929"/>
          <a:stretch/>
        </p:blipFill>
        <p:spPr>
          <a:xfrm>
            <a:off x="3946784" y="1066739"/>
            <a:ext cx="1236850" cy="7331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E02CE30-3227-AA4D-6EC5-D15115CC73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4" b="37333"/>
          <a:stretch/>
        </p:blipFill>
        <p:spPr>
          <a:xfrm>
            <a:off x="5427217" y="584236"/>
            <a:ext cx="1218245" cy="4781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29CC111-AFD3-73EA-A4CF-F8192A35E5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929"/>
          <a:stretch/>
        </p:blipFill>
        <p:spPr>
          <a:xfrm>
            <a:off x="5408611" y="1074749"/>
            <a:ext cx="1236850" cy="733100"/>
          </a:xfrm>
          <a:prstGeom prst="rect">
            <a:avLst/>
          </a:prstGeom>
        </p:spPr>
      </p:pic>
      <p:grpSp>
        <p:nvGrpSpPr>
          <p:cNvPr id="18" name="Group 7">
            <a:extLst>
              <a:ext uri="{FF2B5EF4-FFF2-40B4-BE49-F238E27FC236}">
                <a16:creationId xmlns:a16="http://schemas.microsoft.com/office/drawing/2014/main" id="{64509144-6465-6EA2-51DC-B33B93E7B189}"/>
              </a:ext>
            </a:extLst>
          </p:cNvPr>
          <p:cNvGrpSpPr/>
          <p:nvPr/>
        </p:nvGrpSpPr>
        <p:grpSpPr>
          <a:xfrm>
            <a:off x="26455" y="-187644"/>
            <a:ext cx="12323475" cy="828649"/>
            <a:chOff x="4078224" y="378493"/>
            <a:chExt cx="8243785" cy="709800"/>
          </a:xfrm>
        </p:grpSpPr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CBAF2605-4B97-FBCD-B679-6DBB944BF9C0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A74746B6-17B1-E37D-5C6E-FB54E68E2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6759B7B3-09A1-4285-7AC2-EEE1473633AC}"/>
              </a:ext>
            </a:extLst>
          </p:cNvPr>
          <p:cNvSpPr/>
          <p:nvPr/>
        </p:nvSpPr>
        <p:spPr>
          <a:xfrm>
            <a:off x="923147" y="6875"/>
            <a:ext cx="1943721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OVERVIEW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78A1B00-3CFB-12B7-A8F4-AE7857C1895F}"/>
              </a:ext>
            </a:extLst>
          </p:cNvPr>
          <p:cNvSpPr/>
          <p:nvPr/>
        </p:nvSpPr>
        <p:spPr>
          <a:xfrm>
            <a:off x="2725266" y="-693"/>
            <a:ext cx="1218245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Cresça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266940-51F0-6469-EB9B-086C7DA5C3CB}"/>
              </a:ext>
            </a:extLst>
          </p:cNvPr>
          <p:cNvSpPr/>
          <p:nvPr/>
        </p:nvSpPr>
        <p:spPr>
          <a:xfrm>
            <a:off x="3943510" y="-9686"/>
            <a:ext cx="1447027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Movimenta</a:t>
            </a:r>
          </a:p>
        </p:txBody>
      </p:sp>
      <p:sp>
        <p:nvSpPr>
          <p:cNvPr id="24" name="Fluxograma: Intercalar 23">
            <a:extLst>
              <a:ext uri="{FF2B5EF4-FFF2-40B4-BE49-F238E27FC236}">
                <a16:creationId xmlns:a16="http://schemas.microsoft.com/office/drawing/2014/main" id="{6EA48E9C-59C5-6994-DB62-ED26428EA9B8}"/>
              </a:ext>
            </a:extLst>
          </p:cNvPr>
          <p:cNvSpPr/>
          <p:nvPr/>
        </p:nvSpPr>
        <p:spPr>
          <a:xfrm>
            <a:off x="3729502" y="226680"/>
            <a:ext cx="115938" cy="1543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</a:t>
            </a:r>
          </a:p>
        </p:txBody>
      </p:sp>
      <p:pic>
        <p:nvPicPr>
          <p:cNvPr id="25" name="Picture 11" descr="Logo&#10;&#10;Description automatically generated">
            <a:extLst>
              <a:ext uri="{FF2B5EF4-FFF2-40B4-BE49-F238E27FC236}">
                <a16:creationId xmlns:a16="http://schemas.microsoft.com/office/drawing/2014/main" id="{C121FBAE-52A2-03F3-7849-78E6C327D1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26455" y="6875"/>
            <a:ext cx="896692" cy="55865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C4818D2E-B146-1BB4-309A-BA6DDD801980}"/>
              </a:ext>
            </a:extLst>
          </p:cNvPr>
          <p:cNvSpPr/>
          <p:nvPr/>
        </p:nvSpPr>
        <p:spPr>
          <a:xfrm>
            <a:off x="5394964" y="-9133"/>
            <a:ext cx="1311496" cy="558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  <a:latin typeface="Gill Sans" panose="020B0502020104020203" pitchFamily="34" charset="0"/>
              </a:rPr>
              <a:t>Conecta</a:t>
            </a:r>
          </a:p>
        </p:txBody>
      </p:sp>
      <p:sp>
        <p:nvSpPr>
          <p:cNvPr id="27" name="Fluxograma: Intercalar 26">
            <a:extLst>
              <a:ext uri="{FF2B5EF4-FFF2-40B4-BE49-F238E27FC236}">
                <a16:creationId xmlns:a16="http://schemas.microsoft.com/office/drawing/2014/main" id="{CE37C1E6-CBB0-206E-1731-3DF5FA9778ED}"/>
              </a:ext>
            </a:extLst>
          </p:cNvPr>
          <p:cNvSpPr/>
          <p:nvPr/>
        </p:nvSpPr>
        <p:spPr>
          <a:xfrm>
            <a:off x="5205521" y="229232"/>
            <a:ext cx="115938" cy="1543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</a:t>
            </a: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7D3FB4F-A7C9-2865-A6C3-F46D3CABEDE1}"/>
              </a:ext>
            </a:extLst>
          </p:cNvPr>
          <p:cNvSpPr/>
          <p:nvPr/>
        </p:nvSpPr>
        <p:spPr>
          <a:xfrm rot="6160488">
            <a:off x="5116582" y="2448810"/>
            <a:ext cx="1520694" cy="30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4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A9C9471E-DCB9-DA3A-869D-5CB38C075C5E}"/>
              </a:ext>
            </a:extLst>
          </p:cNvPr>
          <p:cNvGrpSpPr/>
          <p:nvPr/>
        </p:nvGrpSpPr>
        <p:grpSpPr>
          <a:xfrm>
            <a:off x="0" y="984903"/>
            <a:ext cx="12323475" cy="828649"/>
            <a:chOff x="4078224" y="378493"/>
            <a:chExt cx="8243785" cy="709800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CD3BCE7-D27B-1C3A-BE60-0245ACFED439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7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81BC24D-1EFF-9014-4C12-C627B995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3755A9-87A3-322A-1AAA-0FFFA8A8798A}"/>
              </a:ext>
            </a:extLst>
          </p:cNvPr>
          <p:cNvGrpSpPr/>
          <p:nvPr/>
        </p:nvGrpSpPr>
        <p:grpSpPr>
          <a:xfrm>
            <a:off x="0" y="2797426"/>
            <a:ext cx="12323475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88007-6079-AB52-B446-ED353F8B939A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D0D4270-F4C4-0488-5969-AAD3EC5B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D18E0A-D067-D890-841A-DCCE9A4EA4B8}"/>
              </a:ext>
            </a:extLst>
          </p:cNvPr>
          <p:cNvSpPr txBox="1"/>
          <p:nvPr/>
        </p:nvSpPr>
        <p:spPr>
          <a:xfrm>
            <a:off x="319594" y="2327692"/>
            <a:ext cx="786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731531"/>
                </a:solidFill>
                <a:latin typeface="Gill Sans" panose="020B0502020104020203" pitchFamily="34" charset="0"/>
              </a:rPr>
              <a:t>OVERVIEW </a:t>
            </a:r>
            <a:r>
              <a:rPr lang="pt-PT" sz="2800" b="1" dirty="0">
                <a:solidFill>
                  <a:schemeClr val="tx1"/>
                </a:solidFill>
                <a:latin typeface="Gill Sans" panose="020B0502020104020203" pitchFamily="34" charset="0"/>
              </a:rPr>
              <a:t>– Participação  </a:t>
            </a: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00C4961-7935-B394-7432-B7A44E00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6684884" y="-196222"/>
            <a:ext cx="5361421" cy="1472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06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1647790" y="955203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615736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38FBCC-BA31-6B6E-B254-10CA5A4E08A8}"/>
              </a:ext>
            </a:extLst>
          </p:cNvPr>
          <p:cNvSpPr txBox="1"/>
          <p:nvPr/>
        </p:nvSpPr>
        <p:spPr>
          <a:xfrm>
            <a:off x="-3438" y="1182560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GERAIS DE REALIZA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ED05422-4D04-C917-EAB6-1D92EC6F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0763"/>
            <a:ext cx="12192000" cy="513549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714"/>
          <a:stretch/>
        </p:blipFill>
        <p:spPr>
          <a:xfrm>
            <a:off x="926038" y="574822"/>
            <a:ext cx="1743607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A9C9471E-DCB9-DA3A-869D-5CB38C075C5E}"/>
              </a:ext>
            </a:extLst>
          </p:cNvPr>
          <p:cNvGrpSpPr/>
          <p:nvPr/>
        </p:nvGrpSpPr>
        <p:grpSpPr>
          <a:xfrm>
            <a:off x="0" y="984903"/>
            <a:ext cx="12323475" cy="828649"/>
            <a:chOff x="4078224" y="378493"/>
            <a:chExt cx="8243785" cy="709800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CD3BCE7-D27B-1C3A-BE60-0245ACFED439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7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81BC24D-1EFF-9014-4C12-C627B995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3755A9-87A3-322A-1AAA-0FFFA8A8798A}"/>
              </a:ext>
            </a:extLst>
          </p:cNvPr>
          <p:cNvGrpSpPr/>
          <p:nvPr/>
        </p:nvGrpSpPr>
        <p:grpSpPr>
          <a:xfrm>
            <a:off x="0" y="2797426"/>
            <a:ext cx="12323475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88007-6079-AB52-B446-ED353F8B939A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D0D4270-F4C4-0488-5969-AAD3EC5B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D18E0A-D067-D890-841A-DCCE9A4EA4B8}"/>
              </a:ext>
            </a:extLst>
          </p:cNvPr>
          <p:cNvSpPr txBox="1"/>
          <p:nvPr/>
        </p:nvSpPr>
        <p:spPr>
          <a:xfrm>
            <a:off x="319594" y="2327692"/>
            <a:ext cx="786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731531"/>
                </a:solidFill>
                <a:latin typeface="Gill Sans" panose="020B0502020104020203" pitchFamily="34" charset="0"/>
              </a:rPr>
              <a:t>CRESÇA </a:t>
            </a:r>
            <a:r>
              <a:rPr lang="pt-PT" sz="2800" b="1" dirty="0">
                <a:solidFill>
                  <a:schemeClr val="tx1"/>
                </a:solidFill>
                <a:latin typeface="Gill Sans" panose="020B0502020104020203" pitchFamily="34" charset="0"/>
              </a:rPr>
              <a:t>– Participação e sessões obrigatórias </a:t>
            </a: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00C4961-7935-B394-7432-B7A44E00E4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6684884" y="-196222"/>
            <a:ext cx="5361421" cy="1472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376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3157880" y="975615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615736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714"/>
          <a:stretch/>
        </p:blipFill>
        <p:spPr>
          <a:xfrm>
            <a:off x="2609077" y="552258"/>
            <a:ext cx="1397712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417632-6B55-0445-D133-15499E231C49}"/>
              </a:ext>
            </a:extLst>
          </p:cNvPr>
          <p:cNvSpPr txBox="1"/>
          <p:nvPr/>
        </p:nvSpPr>
        <p:spPr>
          <a:xfrm>
            <a:off x="151002" y="3059668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E90774-CDD5-AB22-7ED5-758545A78B6A}"/>
              </a:ext>
            </a:extLst>
          </p:cNvPr>
          <p:cNvSpPr txBox="1"/>
          <p:nvPr/>
        </p:nvSpPr>
        <p:spPr>
          <a:xfrm>
            <a:off x="151002" y="4825850"/>
            <a:ext cx="3070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A4F6DD-A5D4-3A90-C35B-C805BD0E72EA}"/>
              </a:ext>
            </a:extLst>
          </p:cNvPr>
          <p:cNvSpPr txBox="1"/>
          <p:nvPr/>
        </p:nvSpPr>
        <p:spPr>
          <a:xfrm>
            <a:off x="151002" y="2574144"/>
            <a:ext cx="13977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9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1543F3E-C06A-EA3B-EBE6-925ADEAA2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9" y="1712044"/>
            <a:ext cx="10649182" cy="459369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CAAD30-18E7-9741-643F-E84CF83E1B64}"/>
              </a:ext>
            </a:extLst>
          </p:cNvPr>
          <p:cNvSpPr txBox="1"/>
          <p:nvPr/>
        </p:nvSpPr>
        <p:spPr>
          <a:xfrm>
            <a:off x="-3438" y="1182560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CRESÇA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8891D9A-24CF-A8DE-244D-F2D56C0C4AAA}"/>
              </a:ext>
            </a:extLst>
          </p:cNvPr>
          <p:cNvSpPr/>
          <p:nvPr/>
        </p:nvSpPr>
        <p:spPr>
          <a:xfrm>
            <a:off x="10030691" y="3429000"/>
            <a:ext cx="286327" cy="967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79C8FA-C1A1-588B-2483-F5989266F5DD}"/>
              </a:ext>
            </a:extLst>
          </p:cNvPr>
          <p:cNvSpPr/>
          <p:nvPr/>
        </p:nvSpPr>
        <p:spPr>
          <a:xfrm>
            <a:off x="10450691" y="3059668"/>
            <a:ext cx="286327" cy="13368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35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3157880" y="975615"/>
            <a:ext cx="300105" cy="251208"/>
          </a:xfrm>
          <a:prstGeom prst="downArrow">
            <a:avLst>
              <a:gd name="adj1" fmla="val 381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0" y="1615736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38FBCC-BA31-6B6E-B254-10CA5A4E08A8}"/>
              </a:ext>
            </a:extLst>
          </p:cNvPr>
          <p:cNvSpPr txBox="1"/>
          <p:nvPr/>
        </p:nvSpPr>
        <p:spPr>
          <a:xfrm>
            <a:off x="-3438" y="1182560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CRESÇA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F91675-5D4B-97BA-22EE-C99BA8E9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714"/>
          <a:stretch/>
        </p:blipFill>
        <p:spPr>
          <a:xfrm>
            <a:off x="2609077" y="552258"/>
            <a:ext cx="1397712" cy="369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191EB3-85E4-6064-0D9B-AC4F0085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75B416-CCF3-E691-451D-FEA12CDD9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2" y="1745684"/>
            <a:ext cx="12192000" cy="50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endParaRPr lang="en-GB" sz="2400" b="1" dirty="0">
              <a:solidFill>
                <a:schemeClr val="bg1"/>
              </a:solidFill>
              <a:latin typeface="Gill Sans" panose="020B0502020104020203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1EBDB1A-1973-0D21-3BF1-46628A34DFA3}"/>
              </a:ext>
            </a:extLst>
          </p:cNvPr>
          <p:cNvSpPr/>
          <p:nvPr/>
        </p:nvSpPr>
        <p:spPr>
          <a:xfrm>
            <a:off x="2948236" y="1263527"/>
            <a:ext cx="300105" cy="507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8D29B8B-8958-8FAC-078F-C1A65DD6C322}"/>
              </a:ext>
            </a:extLst>
          </p:cNvPr>
          <p:cNvCxnSpPr/>
          <p:nvPr/>
        </p:nvCxnSpPr>
        <p:spPr>
          <a:xfrm>
            <a:off x="33552" y="1828842"/>
            <a:ext cx="1211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EF2C94AD-AE91-9E0D-279F-F1F8BE91788B}"/>
              </a:ext>
            </a:extLst>
          </p:cNvPr>
          <p:cNvSpPr/>
          <p:nvPr/>
        </p:nvSpPr>
        <p:spPr>
          <a:xfrm>
            <a:off x="740283" y="4124440"/>
            <a:ext cx="300105" cy="467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85C9C08A-C5A6-E66B-2CBD-1AADC6A3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76" y="2893925"/>
            <a:ext cx="6302107" cy="3621101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C5D9BD3-8491-C95C-AAB0-98041425C623}"/>
              </a:ext>
            </a:extLst>
          </p:cNvPr>
          <p:cNvSpPr txBox="1"/>
          <p:nvPr/>
        </p:nvSpPr>
        <p:spPr>
          <a:xfrm>
            <a:off x="3979855" y="1899719"/>
            <a:ext cx="791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empreendedoras da abordagem Cresça devem participar de </a:t>
            </a:r>
            <a:r>
              <a:rPr lang="pt-PT" dirty="0" err="1"/>
              <a:t>pelo</a:t>
            </a:r>
            <a:r>
              <a:rPr lang="pt-PT" dirty="0"/>
              <a:t> menos xx sessões de SGR. O gráfico em baixo mostra o número de empreendedoras que cumprem o número de sessões obrigatórias.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B3FB0E3-12F9-20F6-2E8A-17FCA31F44DD}"/>
              </a:ext>
            </a:extLst>
          </p:cNvPr>
          <p:cNvSpPr txBox="1"/>
          <p:nvPr/>
        </p:nvSpPr>
        <p:spPr>
          <a:xfrm>
            <a:off x="82557" y="4820073"/>
            <a:ext cx="389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gráfico mostra os dados conforme os filtros, por bimestre existe uma estimativa de sessões obrigatórias que cada empreendedora deve participar. 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93584A0F-C755-7303-732E-CBDE196E8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92" y="2009750"/>
            <a:ext cx="1963247" cy="165825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7FB2CEF-FA23-653A-EC00-E7AE331B8C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932"/>
          <a:stretch/>
        </p:blipFill>
        <p:spPr>
          <a:xfrm>
            <a:off x="2432205" y="583873"/>
            <a:ext cx="1743607" cy="721971"/>
          </a:xfrm>
          <a:prstGeom prst="rect">
            <a:avLst/>
          </a:prstGeom>
        </p:spPr>
      </p:pic>
      <p:sp>
        <p:nvSpPr>
          <p:cNvPr id="19" name="Fluxograma: Terminador 18">
            <a:extLst>
              <a:ext uri="{FF2B5EF4-FFF2-40B4-BE49-F238E27FC236}">
                <a16:creationId xmlns:a16="http://schemas.microsoft.com/office/drawing/2014/main" id="{10226377-9D77-E1A1-B502-9CDDA7FE59FE}"/>
              </a:ext>
            </a:extLst>
          </p:cNvPr>
          <p:cNvSpPr/>
          <p:nvPr/>
        </p:nvSpPr>
        <p:spPr>
          <a:xfrm>
            <a:off x="10449308" y="2998621"/>
            <a:ext cx="1630200" cy="594323"/>
          </a:xfrm>
          <a:prstGeom prst="flowChartTermina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Ver tabela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DCE5AB-88FA-4C1A-87E0-66F0E0B05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38" y="-182643"/>
            <a:ext cx="12192000" cy="82003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A1F4EF-7CED-8D4A-1566-0353A9962AB9}"/>
              </a:ext>
            </a:extLst>
          </p:cNvPr>
          <p:cNvSpPr txBox="1"/>
          <p:nvPr/>
        </p:nvSpPr>
        <p:spPr>
          <a:xfrm>
            <a:off x="3167601" y="1424072"/>
            <a:ext cx="66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731531"/>
                </a:solidFill>
              </a:rPr>
              <a:t>VOCE ESTA VISUALIZANDO OS DADOS DE REALIZA E CRESÇA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DFFF142-21D7-F5C2-F0D2-FF4B93089209}"/>
              </a:ext>
            </a:extLst>
          </p:cNvPr>
          <p:cNvSpPr/>
          <p:nvPr/>
        </p:nvSpPr>
        <p:spPr>
          <a:xfrm>
            <a:off x="858982" y="2752436"/>
            <a:ext cx="1216757" cy="24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trimestre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F4E551-174E-2E96-338A-F38876FB5D96}"/>
              </a:ext>
            </a:extLst>
          </p:cNvPr>
          <p:cNvSpPr/>
          <p:nvPr/>
        </p:nvSpPr>
        <p:spPr>
          <a:xfrm>
            <a:off x="858982" y="3014073"/>
            <a:ext cx="1216757" cy="24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trimestre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5C92EC-280E-C088-3BAF-5D66D6C4B8E6}"/>
              </a:ext>
            </a:extLst>
          </p:cNvPr>
          <p:cNvSpPr/>
          <p:nvPr/>
        </p:nvSpPr>
        <p:spPr>
          <a:xfrm>
            <a:off x="203200" y="3275710"/>
            <a:ext cx="1872539" cy="2461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3308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3f5c88c-d2a5-430d-ab92-7a6a794ba4e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7508</TotalTime>
  <Words>762</Words>
  <Application>Microsoft Office PowerPoint</Application>
  <PresentationFormat>Ecrã Panorâmico</PresentationFormat>
  <Paragraphs>237</Paragraphs>
  <Slides>21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Gill Sans</vt:lpstr>
      <vt:lpstr>Metropolitan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Mensmann, Mona</dc:creator>
  <cp:lastModifiedBy>Dercio Nhanombe</cp:lastModifiedBy>
  <cp:revision>477</cp:revision>
  <dcterms:created xsi:type="dcterms:W3CDTF">2020-11-15T09:25:04Z</dcterms:created>
  <dcterms:modified xsi:type="dcterms:W3CDTF">2023-03-29T23:52:39Z</dcterms:modified>
</cp:coreProperties>
</file>