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19"/>
  </p:notesMasterIdLst>
  <p:sldIdLst>
    <p:sldId id="427" r:id="rId2"/>
    <p:sldId id="425" r:id="rId3"/>
    <p:sldId id="428" r:id="rId4"/>
    <p:sldId id="439" r:id="rId5"/>
    <p:sldId id="430" r:id="rId6"/>
    <p:sldId id="431" r:id="rId7"/>
    <p:sldId id="432" r:id="rId8"/>
    <p:sldId id="433" r:id="rId9"/>
    <p:sldId id="440" r:id="rId10"/>
    <p:sldId id="435" r:id="rId11"/>
    <p:sldId id="437" r:id="rId12"/>
    <p:sldId id="438" r:id="rId13"/>
    <p:sldId id="441" r:id="rId14"/>
    <p:sldId id="442" r:id="rId15"/>
    <p:sldId id="443" r:id="rId16"/>
    <p:sldId id="429" r:id="rId17"/>
    <p:sldId id="436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32" clrIdx="0"/>
  <p:cmAuthor id="2" name="Microsoft Office User" initials="MOU" lastIdx="1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149"/>
    <a:srgbClr val="C80F00"/>
    <a:srgbClr val="00B050"/>
    <a:srgbClr val="731531"/>
    <a:srgbClr val="FEFBFF"/>
    <a:srgbClr val="E8CAC7"/>
    <a:srgbClr val="FFCCCC"/>
    <a:srgbClr val="FFFFFF"/>
    <a:srgbClr val="FF6D53"/>
    <a:srgbClr val="AA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1A84E-83C8-408F-9F03-EE03EC425F7E}" v="7" dt="2022-11-02T12:18:58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5638" autoAdjust="0"/>
  </p:normalViewPr>
  <p:slideViewPr>
    <p:cSldViewPr snapToGrid="0">
      <p:cViewPr varScale="1">
        <p:scale>
          <a:sx n="75" d="100"/>
          <a:sy n="75" d="100"/>
        </p:scale>
        <p:origin x="62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EAFB-6CA2-0549-91FE-559B677DC9B0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D3FE-E04B-7243-B43B-D859803316D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1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04601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B7DE-1B80-4543-B321-84D010BE8A2A}"/>
              </a:ext>
            </a:extLst>
          </p:cNvPr>
          <p:cNvSpPr txBox="1"/>
          <p:nvPr/>
        </p:nvSpPr>
        <p:spPr>
          <a:xfrm>
            <a:off x="3093219" y="4993750"/>
            <a:ext cx="600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Report</a:t>
            </a:r>
            <a:endParaRPr lang="pt-PT" sz="2200" b="1" dirty="0">
              <a:solidFill>
                <a:srgbClr val="E8CA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3E8E0-0EE6-45A9-80A1-EC6D183951B2}"/>
              </a:ext>
            </a:extLst>
          </p:cNvPr>
          <p:cNvSpPr txBox="1"/>
          <p:nvPr/>
        </p:nvSpPr>
        <p:spPr>
          <a:xfrm>
            <a:off x="3496789" y="5532533"/>
            <a:ext cx="584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Profile of REALIZA Entrepreneurs</a:t>
            </a:r>
            <a:endParaRPr lang="pt-PT" sz="3200" dirty="0">
              <a:solidFill>
                <a:srgbClr val="E8CAC7"/>
              </a:solidFill>
              <a:latin typeface="Gill Sans" panose="020B05020201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E5B92C-9F8D-4419-93E9-AEB45A75B52F}"/>
              </a:ext>
            </a:extLst>
          </p:cNvPr>
          <p:cNvSpPr/>
          <p:nvPr/>
        </p:nvSpPr>
        <p:spPr>
          <a:xfrm>
            <a:off x="1096953" y="5973008"/>
            <a:ext cx="1026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latin typeface="Gill Sans" panose="020B0502020104020203"/>
                <a:ea typeface="Baskerville" panose="02020502070401020303" pitchFamily="18" charset="0"/>
                <a:cs typeface="Arial Hebrew" pitchFamily="2" charset="-79"/>
              </a:rPr>
              <a:t>From Mobilization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1" y="2077703"/>
            <a:ext cx="122906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4F5564-1BDC-BA20-5179-7A5B6288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6" y="857027"/>
            <a:ext cx="5715495" cy="51439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1C929A2-F320-822A-B9D9-113E180B2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1182" r="1494" b="35988"/>
          <a:stretch/>
        </p:blipFill>
        <p:spPr>
          <a:xfrm>
            <a:off x="6096000" y="5101164"/>
            <a:ext cx="4990292" cy="16887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9D7B44-47B8-8CED-5752-A1914EAC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90"/>
          <a:stretch/>
        </p:blipFill>
        <p:spPr>
          <a:xfrm>
            <a:off x="6096000" y="834197"/>
            <a:ext cx="5715495" cy="43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9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511F86-EFCB-6F86-AC83-6A4DB96B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82" y="2285604"/>
            <a:ext cx="5143946" cy="45723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D0B39A-B76C-7BC8-6E44-9F2A7273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7" y="2285604"/>
            <a:ext cx="6287045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7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5BC269-47B9-4C7E-F867-DB7621E8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8" y="2285604"/>
            <a:ext cx="7235346" cy="4481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C7E57CA-9906-332C-96DF-965080F2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89" y="2285604"/>
            <a:ext cx="514394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7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337A001-F6FA-C85A-D3BF-4F2C3BF05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13"/>
          <a:stretch/>
        </p:blipFill>
        <p:spPr>
          <a:xfrm>
            <a:off x="0" y="2285605"/>
            <a:ext cx="6073801" cy="440216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3F3001-8415-F57B-14CB-9F8751B7E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2" t="31166" b="40386"/>
          <a:stretch/>
        </p:blipFill>
        <p:spPr>
          <a:xfrm>
            <a:off x="0" y="1147468"/>
            <a:ext cx="2993600" cy="11381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33FD41-13F6-BE67-AE34-BB49BE00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01" y="2285604"/>
            <a:ext cx="457239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2DAC1-585F-B907-A68D-4AC35C510C64}"/>
              </a:ext>
            </a:extLst>
          </p:cNvPr>
          <p:cNvSpPr txBox="1"/>
          <p:nvPr/>
        </p:nvSpPr>
        <p:spPr>
          <a:xfrm>
            <a:off x="162559" y="386080"/>
            <a:ext cx="1157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Mais de 63% das seleccionadas tem idade compreendida entre 25 a 45 anos. A Idade não é um factor que influencia a formalização das empreendedoras.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E58F0FA-627B-E3BD-29A5-3728C2179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30"/>
          <a:stretch/>
        </p:blipFill>
        <p:spPr>
          <a:xfrm>
            <a:off x="5712770" y="2446776"/>
            <a:ext cx="6479230" cy="423841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7E018F1-5DB6-41C5-ECB3-B3B9D91CC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8" r="17350"/>
          <a:stretch/>
        </p:blipFill>
        <p:spPr>
          <a:xfrm>
            <a:off x="93205" y="2446775"/>
            <a:ext cx="5526360" cy="423841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4CDAA24-7230-FD40-408A-22A5A7F20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02" t="27949" b="39875"/>
          <a:stretch/>
        </p:blipFill>
        <p:spPr>
          <a:xfrm>
            <a:off x="10915203" y="2446775"/>
            <a:ext cx="1276797" cy="120736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3BC94D2-71C6-BB53-2810-6BB216716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02" t="29367" b="40822"/>
          <a:stretch/>
        </p:blipFill>
        <p:spPr>
          <a:xfrm>
            <a:off x="4435973" y="2491163"/>
            <a:ext cx="1276797" cy="11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6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A77942-2156-385F-2D62-1229D2914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9" t="-784" r="24705" b="784"/>
          <a:stretch/>
        </p:blipFill>
        <p:spPr>
          <a:xfrm>
            <a:off x="0" y="2886924"/>
            <a:ext cx="6096000" cy="38865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1FBB52-17BD-A934-90F8-BD2F841B2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65" t="22921" b="34468"/>
          <a:stretch/>
        </p:blipFill>
        <p:spPr>
          <a:xfrm>
            <a:off x="294640" y="1139404"/>
            <a:ext cx="1875213" cy="165608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C8F294-A38B-99B6-D57D-7B5C2FAC2207}"/>
              </a:ext>
            </a:extLst>
          </p:cNvPr>
          <p:cNvSpPr txBox="1"/>
          <p:nvPr/>
        </p:nvSpPr>
        <p:spPr>
          <a:xfrm>
            <a:off x="0" y="284480"/>
            <a:ext cx="1189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Sector Alimentício é mais predominante nas empreendedoras seleccionadas, porém o sector de negócio não influencia no rendimento das empreendedoras.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3EC08A8-0FD9-88B4-DC7F-B2727A398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39"/>
          <a:stretch/>
        </p:blipFill>
        <p:spPr>
          <a:xfrm>
            <a:off x="6096000" y="2947288"/>
            <a:ext cx="6096000" cy="38865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9AF0303-0A2E-2EA7-3043-A16411B11E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25" t="28956" b="38890"/>
          <a:stretch/>
        </p:blipFill>
        <p:spPr>
          <a:xfrm>
            <a:off x="6222706" y="1342604"/>
            <a:ext cx="2921294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4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671467" y="-21959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183130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Production Plan 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  <p:grpSp>
        <p:nvGrpSpPr>
          <p:cNvPr id="13" name="Group 7">
            <a:extLst>
              <a:ext uri="{FF2B5EF4-FFF2-40B4-BE49-F238E27FC236}">
                <a16:creationId xmlns:a16="http://schemas.microsoft.com/office/drawing/2014/main" id="{CD9ADA40-29E1-46EB-8841-466C557C66C3}"/>
              </a:ext>
            </a:extLst>
          </p:cNvPr>
          <p:cNvGrpSpPr/>
          <p:nvPr/>
        </p:nvGrpSpPr>
        <p:grpSpPr>
          <a:xfrm>
            <a:off x="341" y="2063026"/>
            <a:ext cx="12225507" cy="894307"/>
            <a:chOff x="4078224" y="378493"/>
            <a:chExt cx="8243785" cy="709800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2EAA999-1CFC-40B6-AFAB-FE54A4E2EDF0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DF45868-A473-4763-AA66-ED7EC649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FC71FE-0E59-4D0C-9DAC-4EB788504E4D}"/>
              </a:ext>
            </a:extLst>
          </p:cNvPr>
          <p:cNvSpPr txBox="1"/>
          <p:nvPr/>
        </p:nvSpPr>
        <p:spPr>
          <a:xfrm>
            <a:off x="417306" y="3051985"/>
            <a:ext cx="1460091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26</a:t>
            </a:r>
            <a:r>
              <a:rPr lang="en-US" b="1" baseline="30000" dirty="0"/>
              <a:t>TH</a:t>
            </a:r>
            <a:r>
              <a:rPr lang="en-US" b="1" dirty="0"/>
              <a:t> October </a:t>
            </a:r>
          </a:p>
          <a:p>
            <a:pPr algn="ctr"/>
            <a:r>
              <a:rPr lang="en-US" dirty="0"/>
              <a:t>MUVA Team and the WB agree the  chosen data.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5E9EF3-6D6C-4E36-B8E2-FA948AEDAA6D}"/>
              </a:ext>
            </a:extLst>
          </p:cNvPr>
          <p:cNvSpPr txBox="1"/>
          <p:nvPr/>
        </p:nvSpPr>
        <p:spPr>
          <a:xfrm>
            <a:off x="2508128" y="3065047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produced  with the data selected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1C8287-6003-44F8-921F-4B758F52AA80}"/>
              </a:ext>
            </a:extLst>
          </p:cNvPr>
          <p:cNvSpPr txBox="1"/>
          <p:nvPr/>
        </p:nvSpPr>
        <p:spPr>
          <a:xfrm>
            <a:off x="4659587" y="3065047"/>
            <a:ext cx="1632156" cy="2308324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analyzed and first draft of the report shared with the MUVA team for review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43F72D-257B-45E2-9FDB-E41D57C4F8B1}"/>
              </a:ext>
            </a:extLst>
          </p:cNvPr>
          <p:cNvSpPr txBox="1"/>
          <p:nvPr/>
        </p:nvSpPr>
        <p:spPr>
          <a:xfrm>
            <a:off x="6784034" y="3065047"/>
            <a:ext cx="1632156" cy="1200329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25th November</a:t>
            </a:r>
          </a:p>
          <a:p>
            <a:pPr algn="ctr"/>
            <a:r>
              <a:rPr lang="en-US" dirty="0"/>
              <a:t>Document reviewed by MUVA team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38FDB0-9159-4E8B-A9F5-3D38A658B6DA}"/>
              </a:ext>
            </a:extLst>
          </p:cNvPr>
          <p:cNvSpPr txBox="1"/>
          <p:nvPr/>
        </p:nvSpPr>
        <p:spPr>
          <a:xfrm>
            <a:off x="8756871" y="3051230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30th November</a:t>
            </a:r>
          </a:p>
          <a:p>
            <a:pPr algn="ctr"/>
            <a:r>
              <a:rPr lang="en-US" dirty="0"/>
              <a:t>First version of the report delivered to the WB team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1C0C394-F19C-4D67-B040-237FDDDFB72E}"/>
              </a:ext>
            </a:extLst>
          </p:cNvPr>
          <p:cNvCxnSpPr/>
          <p:nvPr/>
        </p:nvCxnSpPr>
        <p:spPr>
          <a:xfrm>
            <a:off x="1139976" y="2682521"/>
            <a:ext cx="0" cy="368709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DD4E92A8-C183-43E0-ABCC-C959E794EEC9}"/>
              </a:ext>
            </a:extLst>
          </p:cNvPr>
          <p:cNvCxnSpPr>
            <a:cxnSpLocks/>
          </p:cNvCxnSpPr>
          <p:nvPr/>
        </p:nvCxnSpPr>
        <p:spPr>
          <a:xfrm>
            <a:off x="3324206" y="2667123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9DFE036-7CBB-481A-87C0-AED90ACD6C89}"/>
              </a:ext>
            </a:extLst>
          </p:cNvPr>
          <p:cNvCxnSpPr>
            <a:cxnSpLocks/>
          </p:cNvCxnSpPr>
          <p:nvPr/>
        </p:nvCxnSpPr>
        <p:spPr>
          <a:xfrm>
            <a:off x="5475665" y="2653305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5AA5971E-EF77-464F-B819-D40D459DF10F}"/>
              </a:ext>
            </a:extLst>
          </p:cNvPr>
          <p:cNvCxnSpPr>
            <a:cxnSpLocks/>
          </p:cNvCxnSpPr>
          <p:nvPr/>
        </p:nvCxnSpPr>
        <p:spPr>
          <a:xfrm>
            <a:off x="7576998" y="2653304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B915498-A4C9-4569-B55A-B62EE9E61989}"/>
              </a:ext>
            </a:extLst>
          </p:cNvPr>
          <p:cNvCxnSpPr>
            <a:cxnSpLocks/>
          </p:cNvCxnSpPr>
          <p:nvPr/>
        </p:nvCxnSpPr>
        <p:spPr>
          <a:xfrm>
            <a:off x="9351380" y="2660716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4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B2234-D4B7-CA92-69A4-C3142DE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1518-CCD1-BE7D-6ABA-271DD1A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E6E0A-E700-6001-7C19-3BBE73914566}"/>
              </a:ext>
            </a:extLst>
          </p:cNvPr>
          <p:cNvSpPr txBox="1"/>
          <p:nvPr/>
        </p:nvSpPr>
        <p:spPr>
          <a:xfrm>
            <a:off x="1262107" y="272913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Apenas </a:t>
            </a:r>
            <a:r>
              <a:rPr lang="pt-PT" dirty="0" err="1"/>
              <a:t>Alim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53AC07-4184-FDC7-912E-25786FDBD8AE}"/>
              </a:ext>
            </a:extLst>
          </p:cNvPr>
          <p:cNvSpPr txBox="1"/>
          <p:nvPr/>
        </p:nvSpPr>
        <p:spPr>
          <a:xfrm>
            <a:off x="1262108" y="3238299"/>
            <a:ext cx="173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Apenas </a:t>
            </a:r>
            <a:r>
              <a:rPr lang="pt-PT" dirty="0" err="1"/>
              <a:t>estet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147D28-C841-0FEE-25F1-ECEA29ED8B9C}"/>
              </a:ext>
            </a:extLst>
          </p:cNvPr>
          <p:cNvSpPr txBox="1"/>
          <p:nvPr/>
        </p:nvSpPr>
        <p:spPr>
          <a:xfrm>
            <a:off x="1300563" y="3669878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0B050"/>
                </a:solidFill>
              </a:rPr>
              <a:t>Alim</a:t>
            </a:r>
            <a:r>
              <a:rPr lang="pt-PT" b="1" dirty="0">
                <a:solidFill>
                  <a:srgbClr val="00B050"/>
                </a:solidFill>
              </a:rPr>
              <a:t> e este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A36F5F-2A8C-3BBF-BF0A-2F927607377F}"/>
              </a:ext>
            </a:extLst>
          </p:cNvPr>
          <p:cNvSpPr txBox="1"/>
          <p:nvPr/>
        </p:nvSpPr>
        <p:spPr>
          <a:xfrm>
            <a:off x="1300564" y="4107626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0B050"/>
                </a:solidFill>
              </a:rPr>
              <a:t>Alim</a:t>
            </a:r>
            <a:r>
              <a:rPr lang="pt-PT" b="1" dirty="0">
                <a:solidFill>
                  <a:srgbClr val="00B050"/>
                </a:solidFill>
              </a:rPr>
              <a:t> e out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5A4B2B-044E-1BED-48E1-EEE1B15DD52C}"/>
              </a:ext>
            </a:extLst>
          </p:cNvPr>
          <p:cNvSpPr txBox="1"/>
          <p:nvPr/>
        </p:nvSpPr>
        <p:spPr>
          <a:xfrm>
            <a:off x="1300565" y="4545374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0B050"/>
                </a:solidFill>
              </a:rPr>
              <a:t>Est</a:t>
            </a:r>
            <a:r>
              <a:rPr lang="pt-PT" b="1" dirty="0">
                <a:solidFill>
                  <a:srgbClr val="00B050"/>
                </a:solidFill>
              </a:rPr>
              <a:t> e out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AD0C5F-00F1-7C37-B0D7-F68109E69567}"/>
              </a:ext>
            </a:extLst>
          </p:cNvPr>
          <p:cNvSpPr txBox="1"/>
          <p:nvPr/>
        </p:nvSpPr>
        <p:spPr>
          <a:xfrm>
            <a:off x="1327934" y="4983122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B050"/>
                </a:solidFill>
              </a:rPr>
              <a:t>outros</a:t>
            </a:r>
          </a:p>
        </p:txBody>
      </p:sp>
    </p:spTree>
    <p:extLst>
      <p:ext uri="{BB962C8B-B14F-4D97-AF65-F5344CB8AC3E}">
        <p14:creationId xmlns:p14="http://schemas.microsoft.com/office/powerpoint/2010/main" val="5556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758966" y="2000699"/>
            <a:ext cx="1018433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Gill Sans" panose="020B0502020104020203" pitchFamily="34" charset="0"/>
              </a:rPr>
              <a:t>Report main objectives:</a:t>
            </a: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Describing the profiles of female entrepreneurs mobilized for the REALIZA Program in order to understand which profiles expressed interest in enrolling in the program during the mobilization period;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Identify whether there are new strategies that can be used to mobilize the profile idealized for the REALIZA Program based on the data available.</a:t>
            </a:r>
            <a:endParaRPr lang="pt-BR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objective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330003" y="532047"/>
            <a:ext cx="119934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latin typeface="Gill Sans" panose="020B05020201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pt-BR" b="1" dirty="0">
                <a:latin typeface="Gill Sans" panose="020B0502020104020203" pitchFamily="34" charset="0"/>
              </a:rPr>
              <a:t>Mobilization Processo for the REALIZA Program: </a:t>
            </a:r>
          </a:p>
          <a:p>
            <a:pPr algn="just"/>
            <a:r>
              <a:rPr lang="pt-BR" dirty="0">
                <a:latin typeface="Gill Sans" panose="020B0502020104020203" pitchFamily="34" charset="0"/>
              </a:rPr>
              <a:t>1.1 </a:t>
            </a:r>
            <a:r>
              <a:rPr lang="en-US" dirty="0">
                <a:latin typeface="Gill Sans" panose="020B0502020104020203" pitchFamily="34" charset="0"/>
              </a:rPr>
              <a:t>What was done in the mobilization process for the REALIZA Program?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1.2 Main challenges and main learnings from the mobilization process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2. Profile description of the six thousand female entrepreneurs mobilized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(areas for next mobilization with the profile needed)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we should focus on specific types of business)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any relation about those variants)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trend about age of entrepreneurs and formalization)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social media management can be related to better profit)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relation between old and new businesses about profit)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3. Profile description of the two thousand eligible entrepreneurs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4. Key strategic considerations for future mobilization</a:t>
            </a:r>
            <a:endParaRPr lang="pt-BR" sz="2400" b="1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Outline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45157-43DA-CB2B-868C-92BF7EA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678" y="3018407"/>
            <a:ext cx="7063111" cy="1478289"/>
          </a:xfrm>
        </p:spPr>
        <p:txBody>
          <a:bodyPr/>
          <a:lstStyle/>
          <a:p>
            <a:r>
              <a:rPr lang="pt-PT" dirty="0"/>
              <a:t>Mobilizadas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38FB21-A6E8-F6F7-8F2E-1E2D06280B08}"/>
              </a:ext>
            </a:extLst>
          </p:cNvPr>
          <p:cNvSpPr/>
          <p:nvPr/>
        </p:nvSpPr>
        <p:spPr>
          <a:xfrm>
            <a:off x="0" y="2446867"/>
            <a:ext cx="6409678" cy="1876558"/>
          </a:xfrm>
          <a:prstGeom prst="rect">
            <a:avLst/>
          </a:prstGeom>
          <a:noFill/>
          <a:ln w="38100">
            <a:solidFill>
              <a:srgbClr val="C80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214519-89C5-B3B7-4850-7862EC123C39}"/>
              </a:ext>
            </a:extLst>
          </p:cNvPr>
          <p:cNvSpPr/>
          <p:nvPr/>
        </p:nvSpPr>
        <p:spPr>
          <a:xfrm>
            <a:off x="3204839" y="2837854"/>
            <a:ext cx="8765488" cy="2267545"/>
          </a:xfrm>
          <a:prstGeom prst="rect">
            <a:avLst/>
          </a:prstGeom>
          <a:noFill/>
          <a:ln w="38100">
            <a:solidFill>
              <a:srgbClr val="C80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11" descr="Logo&#10;&#10;Description automatically generated">
            <a:extLst>
              <a:ext uri="{FF2B5EF4-FFF2-40B4-BE49-F238E27FC236}">
                <a16:creationId xmlns:a16="http://schemas.microsoft.com/office/drawing/2014/main" id="{E3BA779E-F4A9-E871-39D0-92D4A7FF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28438" y="2446867"/>
            <a:ext cx="6409678" cy="18532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4031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26FFE-3ADD-2B25-A332-DBEC201B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90699"/>
            <a:ext cx="10772775" cy="580601"/>
          </a:xfrm>
        </p:spPr>
        <p:txBody>
          <a:bodyPr>
            <a:normAutofit fontScale="90000"/>
          </a:bodyPr>
          <a:lstStyle/>
          <a:p>
            <a:r>
              <a:rPr lang="pt-PT" dirty="0"/>
              <a:t>Mobilizadas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F8AF67-6B0C-E701-A6D6-59336A538093}"/>
              </a:ext>
            </a:extLst>
          </p:cNvPr>
          <p:cNvSpPr txBox="1"/>
          <p:nvPr/>
        </p:nvSpPr>
        <p:spPr>
          <a:xfrm>
            <a:off x="325120" y="1056290"/>
            <a:ext cx="1154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were 6003 entrepreneurs mobilized of which 89 were not business owners. We note that these business owners registered online. </a:t>
            </a:r>
            <a:endParaRPr lang="pt-PT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74E568-3A5C-F525-ACDE-7F0C42557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" b="1"/>
          <a:stretch/>
        </p:blipFill>
        <p:spPr>
          <a:xfrm>
            <a:off x="174747" y="2157273"/>
            <a:ext cx="5921253" cy="45100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C201C-3B5A-6394-039A-85DF102D2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0"/>
          <a:stretch/>
        </p:blipFill>
        <p:spPr>
          <a:xfrm>
            <a:off x="6096000" y="1987611"/>
            <a:ext cx="5921253" cy="47181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A97C78-4117-C572-A638-8FA68E609D72}"/>
              </a:ext>
            </a:extLst>
          </p:cNvPr>
          <p:cNvSpPr txBox="1"/>
          <p:nvPr/>
        </p:nvSpPr>
        <p:spPr>
          <a:xfrm>
            <a:off x="780176" y="178794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N=6003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C4D919-8E6F-BC3E-26CF-8FE4E1AE6906}"/>
              </a:ext>
            </a:extLst>
          </p:cNvPr>
          <p:cNvSpPr txBox="1"/>
          <p:nvPr/>
        </p:nvSpPr>
        <p:spPr>
          <a:xfrm>
            <a:off x="11097895" y="188683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</p:spTree>
    <p:extLst>
      <p:ext uri="{BB962C8B-B14F-4D97-AF65-F5344CB8AC3E}">
        <p14:creationId xmlns:p14="http://schemas.microsoft.com/office/powerpoint/2010/main" val="22174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939F91-496C-0C6E-CDB7-BEFAEC5DEB57}"/>
              </a:ext>
            </a:extLst>
          </p:cNvPr>
          <p:cNvSpPr txBox="1"/>
          <p:nvPr/>
        </p:nvSpPr>
        <p:spPr>
          <a:xfrm>
            <a:off x="302003" y="497111"/>
            <a:ext cx="1119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 all cities, women entrepreneurs earning more than 10,000 meticais do not reach 15%. Beira has the lowest percentage (9%) of female entrepreneurs earning at least 10,000 meticais. </a:t>
            </a:r>
            <a:endParaRPr lang="pt-PT" sz="2400" dirty="0">
              <a:solidFill>
                <a:srgbClr val="00B05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DAC2D4-148F-F32C-B815-13201E01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" b="-1"/>
          <a:stretch/>
        </p:blipFill>
        <p:spPr>
          <a:xfrm>
            <a:off x="6188631" y="2324911"/>
            <a:ext cx="5921253" cy="45330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E00536-E813-3B70-3E97-2B0D80D8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"/>
          <a:stretch/>
        </p:blipFill>
        <p:spPr>
          <a:xfrm>
            <a:off x="395414" y="2379525"/>
            <a:ext cx="6420385" cy="44238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B671A3-D031-C668-C336-665210EE8F4F}"/>
              </a:ext>
            </a:extLst>
          </p:cNvPr>
          <p:cNvSpPr txBox="1"/>
          <p:nvPr/>
        </p:nvSpPr>
        <p:spPr>
          <a:xfrm>
            <a:off x="444616" y="1642899"/>
            <a:ext cx="10905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rgbClr val="7030A0"/>
                </a:solidFill>
              </a:rPr>
              <a:t>More </a:t>
            </a:r>
            <a:r>
              <a:rPr lang="pt-PT" sz="2400" dirty="0" err="1">
                <a:solidFill>
                  <a:srgbClr val="7030A0"/>
                </a:solidFill>
              </a:rPr>
              <a:t>than</a:t>
            </a:r>
            <a:r>
              <a:rPr lang="pt-PT" sz="2400" dirty="0">
                <a:solidFill>
                  <a:srgbClr val="7030A0"/>
                </a:solidFill>
              </a:rPr>
              <a:t> 80 </a:t>
            </a:r>
            <a:r>
              <a:rPr lang="pt-PT" sz="2400" dirty="0" err="1">
                <a:solidFill>
                  <a:srgbClr val="7030A0"/>
                </a:solidFill>
              </a:rPr>
              <a:t>percent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of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women</a:t>
            </a:r>
            <a:r>
              <a:rPr lang="pt-PT" sz="2400" dirty="0">
                <a:solidFill>
                  <a:srgbClr val="7030A0"/>
                </a:solidFill>
              </a:rPr>
              <a:t>, </a:t>
            </a:r>
            <a:r>
              <a:rPr lang="pt-PT" sz="2400" dirty="0" err="1">
                <a:solidFill>
                  <a:srgbClr val="7030A0"/>
                </a:solidFill>
              </a:rPr>
              <a:t>their</a:t>
            </a:r>
            <a:r>
              <a:rPr lang="pt-PT" sz="2400" dirty="0">
                <a:solidFill>
                  <a:srgbClr val="7030A0"/>
                </a:solidFill>
              </a:rPr>
              <a:t> businesses are </a:t>
            </a:r>
            <a:r>
              <a:rPr lang="pt-PT" sz="2400" dirty="0" err="1">
                <a:solidFill>
                  <a:srgbClr val="7030A0"/>
                </a:solidFill>
              </a:rPr>
              <a:t>not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formalized</a:t>
            </a:r>
            <a:r>
              <a:rPr lang="pt-PT" sz="2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05BC7C-2736-B94C-ABCF-1D435CBA979A}"/>
              </a:ext>
            </a:extLst>
          </p:cNvPr>
          <p:cNvSpPr txBox="1"/>
          <p:nvPr/>
        </p:nvSpPr>
        <p:spPr>
          <a:xfrm>
            <a:off x="11081117" y="23249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9F185-4D96-6181-50DB-200FA8FC784C}"/>
              </a:ext>
            </a:extLst>
          </p:cNvPr>
          <p:cNvSpPr txBox="1"/>
          <p:nvPr/>
        </p:nvSpPr>
        <p:spPr>
          <a:xfrm>
            <a:off x="5730813" y="22702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0F02B9-BBAA-9BB3-40BA-50C3E3EEC93A}"/>
              </a:ext>
            </a:extLst>
          </p:cNvPr>
          <p:cNvSpPr txBox="1"/>
          <p:nvPr/>
        </p:nvSpPr>
        <p:spPr>
          <a:xfrm>
            <a:off x="2241333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(N=1729)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841106-DD54-07E5-EDB3-3C977357703B}"/>
              </a:ext>
            </a:extLst>
          </p:cNvPr>
          <p:cNvSpPr txBox="1"/>
          <p:nvPr/>
        </p:nvSpPr>
        <p:spPr>
          <a:xfrm>
            <a:off x="4031590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(N=2533)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5868F0-FB38-CC1F-CF13-8900CE087067}"/>
              </a:ext>
            </a:extLst>
          </p:cNvPr>
          <p:cNvSpPr txBox="1"/>
          <p:nvPr/>
        </p:nvSpPr>
        <p:spPr>
          <a:xfrm>
            <a:off x="5961645" y="5803460"/>
            <a:ext cx="684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(N=1652)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BE9910-48E3-1029-9AE0-E0E596412506}"/>
              </a:ext>
            </a:extLst>
          </p:cNvPr>
          <p:cNvSpPr txBox="1"/>
          <p:nvPr/>
        </p:nvSpPr>
        <p:spPr>
          <a:xfrm>
            <a:off x="7915218" y="576380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(N=1729)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26E3DB-E879-3D7B-BCA4-1E8C0FE6B0A1}"/>
              </a:ext>
            </a:extLst>
          </p:cNvPr>
          <p:cNvSpPr txBox="1"/>
          <p:nvPr/>
        </p:nvSpPr>
        <p:spPr>
          <a:xfrm>
            <a:off x="9613583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(N=2533)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DC72A9-D427-2919-D96E-85787AFA8D88}"/>
              </a:ext>
            </a:extLst>
          </p:cNvPr>
          <p:cNvSpPr txBox="1"/>
          <p:nvPr/>
        </p:nvSpPr>
        <p:spPr>
          <a:xfrm>
            <a:off x="11311949" y="5764329"/>
            <a:ext cx="684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(N=1652)</a:t>
            </a:r>
          </a:p>
        </p:txBody>
      </p:sp>
    </p:spTree>
    <p:extLst>
      <p:ext uri="{BB962C8B-B14F-4D97-AF65-F5344CB8AC3E}">
        <p14:creationId xmlns:p14="http://schemas.microsoft.com/office/powerpoint/2010/main" val="260063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AB618CE-98EA-45A7-8250-CAB4615A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5AA9CD-D57A-E4FA-8645-9FC7B0B6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70" y="3226677"/>
            <a:ext cx="4940209" cy="33593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51D983-7B36-40B3-3B47-058B0148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06" y="3226677"/>
            <a:ext cx="4809066" cy="32100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F8B3FE-F257-2094-A6DD-0E8A4EC7F240}"/>
              </a:ext>
            </a:extLst>
          </p:cNvPr>
          <p:cNvSpPr txBox="1"/>
          <p:nvPr/>
        </p:nvSpPr>
        <p:spPr>
          <a:xfrm>
            <a:off x="480270" y="271981"/>
            <a:ext cx="1074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businesses of registered female entrepreneurs are on average 4 years old, while unregistered businesses are on average 3 years old. </a:t>
            </a:r>
            <a:endParaRPr lang="pt-PT" dirty="0">
              <a:solidFill>
                <a:srgbClr val="7030A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9AAFDF-B594-EC3E-893C-39C9462121E3}"/>
              </a:ext>
            </a:extLst>
          </p:cNvPr>
          <p:cNvSpPr txBox="1"/>
          <p:nvPr/>
        </p:nvSpPr>
        <p:spPr>
          <a:xfrm>
            <a:off x="464242" y="932753"/>
            <a:ext cx="1074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Podemos notar que temos mais empreendedoras com negocio registado com mais tempo no mercado comparativamente as empreendedoras sem registo onde a maioria delas não tem mais de 6 anos no mercado.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79E631-8992-E852-ACF9-494849D06E4E}"/>
              </a:ext>
            </a:extLst>
          </p:cNvPr>
          <p:cNvSpPr txBox="1"/>
          <p:nvPr/>
        </p:nvSpPr>
        <p:spPr>
          <a:xfrm>
            <a:off x="480270" y="1650146"/>
            <a:ext cx="1024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higher the profit of female entrepreneurs, the greater the chance of the business being registered. </a:t>
            </a:r>
            <a:endParaRPr lang="pt-PT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051F17-14D9-7690-7CC6-3DA794611941}"/>
              </a:ext>
            </a:extLst>
          </p:cNvPr>
          <p:cNvSpPr txBox="1"/>
          <p:nvPr/>
        </p:nvSpPr>
        <p:spPr>
          <a:xfrm>
            <a:off x="385153" y="28292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69926A-AC9C-00CE-AADE-1CAB65158132}"/>
              </a:ext>
            </a:extLst>
          </p:cNvPr>
          <p:cNvSpPr txBox="1"/>
          <p:nvPr/>
        </p:nvSpPr>
        <p:spPr>
          <a:xfrm>
            <a:off x="6288576" y="28054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1CFE60-EE2A-F617-4897-29C01DB60344}"/>
              </a:ext>
            </a:extLst>
          </p:cNvPr>
          <p:cNvSpPr txBox="1"/>
          <p:nvPr/>
        </p:nvSpPr>
        <p:spPr>
          <a:xfrm>
            <a:off x="5324072" y="3819425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N=5236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B450D8-C91E-C0F5-8867-53A6C17C5A30}"/>
              </a:ext>
            </a:extLst>
          </p:cNvPr>
          <p:cNvSpPr txBox="1"/>
          <p:nvPr/>
        </p:nvSpPr>
        <p:spPr>
          <a:xfrm>
            <a:off x="5324072" y="4838523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rgbClr val="7030A0"/>
                </a:solidFill>
              </a:rPr>
              <a:t>N=678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FDD997-DB4A-9A6E-5977-48014B689064}"/>
              </a:ext>
            </a:extLst>
          </p:cNvPr>
          <p:cNvSpPr txBox="1"/>
          <p:nvPr/>
        </p:nvSpPr>
        <p:spPr>
          <a:xfrm>
            <a:off x="7271716" y="5648248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N=4002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210170-3497-A96F-8F64-803871140B0C}"/>
              </a:ext>
            </a:extLst>
          </p:cNvPr>
          <p:cNvSpPr txBox="1"/>
          <p:nvPr/>
        </p:nvSpPr>
        <p:spPr>
          <a:xfrm>
            <a:off x="9353584" y="558115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N=1267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E84148-5203-D184-8A31-95E1A339DD80}"/>
              </a:ext>
            </a:extLst>
          </p:cNvPr>
          <p:cNvSpPr txBox="1"/>
          <p:nvPr/>
        </p:nvSpPr>
        <p:spPr>
          <a:xfrm>
            <a:off x="10632520" y="5581158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N=45</a:t>
            </a:r>
          </a:p>
        </p:txBody>
      </p:sp>
    </p:spTree>
    <p:extLst>
      <p:ext uri="{BB962C8B-B14F-4D97-AF65-F5344CB8AC3E}">
        <p14:creationId xmlns:p14="http://schemas.microsoft.com/office/powerpoint/2010/main" val="29809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9B1F9D5-A848-6150-B1BF-C984DD98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46953"/>
            <a:ext cx="5715495" cy="51439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C18F1EE-D2B9-4367-0604-7856C7578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5"/>
          <a:stretch/>
        </p:blipFill>
        <p:spPr>
          <a:xfrm>
            <a:off x="5715496" y="1646953"/>
            <a:ext cx="624840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45157-43DA-CB2B-868C-92BF7EA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679" y="3018407"/>
            <a:ext cx="5939340" cy="1478289"/>
          </a:xfrm>
        </p:spPr>
        <p:txBody>
          <a:bodyPr/>
          <a:lstStyle/>
          <a:p>
            <a:r>
              <a:rPr lang="pt-PT" sz="7200" dirty="0"/>
              <a:t>Seleccionadas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38FB21-A6E8-F6F7-8F2E-1E2D06280B08}"/>
              </a:ext>
            </a:extLst>
          </p:cNvPr>
          <p:cNvSpPr/>
          <p:nvPr/>
        </p:nvSpPr>
        <p:spPr>
          <a:xfrm>
            <a:off x="0" y="2446867"/>
            <a:ext cx="6409678" cy="1876558"/>
          </a:xfrm>
          <a:prstGeom prst="rect">
            <a:avLst/>
          </a:prstGeom>
          <a:noFill/>
          <a:ln w="38100">
            <a:solidFill>
              <a:srgbClr val="C80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214519-89C5-B3B7-4850-7862EC123C39}"/>
              </a:ext>
            </a:extLst>
          </p:cNvPr>
          <p:cNvSpPr/>
          <p:nvPr/>
        </p:nvSpPr>
        <p:spPr>
          <a:xfrm>
            <a:off x="3204839" y="2837854"/>
            <a:ext cx="8765488" cy="2267545"/>
          </a:xfrm>
          <a:prstGeom prst="rect">
            <a:avLst/>
          </a:prstGeom>
          <a:noFill/>
          <a:ln w="38100">
            <a:solidFill>
              <a:srgbClr val="C80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11" descr="Logo&#10;&#10;Description automatically generated">
            <a:extLst>
              <a:ext uri="{FF2B5EF4-FFF2-40B4-BE49-F238E27FC236}">
                <a16:creationId xmlns:a16="http://schemas.microsoft.com/office/drawing/2014/main" id="{E3BA779E-F4A9-E871-39D0-92D4A7FF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0" y="2446867"/>
            <a:ext cx="6409678" cy="18532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phic 6" descr="Utilizador">
            <a:extLst>
              <a:ext uri="{FF2B5EF4-FFF2-40B4-BE49-F238E27FC236}">
                <a16:creationId xmlns:a16="http://schemas.microsoft.com/office/drawing/2014/main" id="{687D2A2A-30C6-C034-01D7-99C097563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8306" y="76128"/>
            <a:ext cx="2761726" cy="2761726"/>
          </a:xfrm>
          <a:prstGeom prst="rect">
            <a:avLst/>
          </a:prstGeom>
        </p:spPr>
      </p:pic>
      <p:pic>
        <p:nvPicPr>
          <p:cNvPr id="9" name="Graphic 6" descr="Utilizador">
            <a:extLst>
              <a:ext uri="{FF2B5EF4-FFF2-40B4-BE49-F238E27FC236}">
                <a16:creationId xmlns:a16="http://schemas.microsoft.com/office/drawing/2014/main" id="{CE219FD7-D51E-8662-9F04-9C5EDB1BE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5460" y="83410"/>
            <a:ext cx="2761726" cy="2761726"/>
          </a:xfrm>
          <a:prstGeom prst="rect">
            <a:avLst/>
          </a:prstGeom>
        </p:spPr>
      </p:pic>
      <p:pic>
        <p:nvPicPr>
          <p:cNvPr id="13" name="Graphic 6" descr="Utilizador">
            <a:extLst>
              <a:ext uri="{FF2B5EF4-FFF2-40B4-BE49-F238E27FC236}">
                <a16:creationId xmlns:a16="http://schemas.microsoft.com/office/drawing/2014/main" id="{4ED660B9-AC8D-6BCD-7146-1640B3303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1130" y="-352022"/>
            <a:ext cx="2761726" cy="2761726"/>
          </a:xfrm>
          <a:prstGeom prst="rect">
            <a:avLst/>
          </a:prstGeom>
        </p:spPr>
      </p:pic>
      <p:pic>
        <p:nvPicPr>
          <p:cNvPr id="16" name="Graphic 6" descr="Utilizador">
            <a:extLst>
              <a:ext uri="{FF2B5EF4-FFF2-40B4-BE49-F238E27FC236}">
                <a16:creationId xmlns:a16="http://schemas.microsoft.com/office/drawing/2014/main" id="{46D4C2EE-ADDE-B10F-3F8F-828B62FF9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8129" y="-314859"/>
            <a:ext cx="2761726" cy="2761726"/>
          </a:xfrm>
          <a:prstGeom prst="rect">
            <a:avLst/>
          </a:prstGeom>
        </p:spPr>
      </p:pic>
      <p:pic>
        <p:nvPicPr>
          <p:cNvPr id="17" name="Graphic 6" descr="Utilizador">
            <a:extLst>
              <a:ext uri="{FF2B5EF4-FFF2-40B4-BE49-F238E27FC236}">
                <a16:creationId xmlns:a16="http://schemas.microsoft.com/office/drawing/2014/main" id="{792ABBCF-29DD-B8EA-B673-AA78AE02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113" y="-314859"/>
            <a:ext cx="2761726" cy="2761726"/>
          </a:xfrm>
          <a:prstGeom prst="rect">
            <a:avLst/>
          </a:prstGeom>
        </p:spPr>
      </p:pic>
      <p:pic>
        <p:nvPicPr>
          <p:cNvPr id="18" name="Graphic 6" descr="Utilizador">
            <a:extLst>
              <a:ext uri="{FF2B5EF4-FFF2-40B4-BE49-F238E27FC236}">
                <a16:creationId xmlns:a16="http://schemas.microsoft.com/office/drawing/2014/main" id="{E761709C-5D3B-4F02-BE9C-399AD2F0B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4431" y="-314859"/>
            <a:ext cx="2761726" cy="2761726"/>
          </a:xfrm>
          <a:prstGeom prst="rect">
            <a:avLst/>
          </a:prstGeom>
        </p:spPr>
      </p:pic>
      <p:pic>
        <p:nvPicPr>
          <p:cNvPr id="19" name="Graphic 6" descr="Utilizador">
            <a:extLst>
              <a:ext uri="{FF2B5EF4-FFF2-40B4-BE49-F238E27FC236}">
                <a16:creationId xmlns:a16="http://schemas.microsoft.com/office/drawing/2014/main" id="{ABFBAB53-E226-F56E-8019-63CDCED90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4871" y="-352022"/>
            <a:ext cx="2761726" cy="2761726"/>
          </a:xfrm>
          <a:prstGeom prst="rect">
            <a:avLst/>
          </a:prstGeom>
        </p:spPr>
      </p:pic>
      <p:pic>
        <p:nvPicPr>
          <p:cNvPr id="20" name="Graphic 6" descr="Utilizador">
            <a:extLst>
              <a:ext uri="{FF2B5EF4-FFF2-40B4-BE49-F238E27FC236}">
                <a16:creationId xmlns:a16="http://schemas.microsoft.com/office/drawing/2014/main" id="{B093FB75-DFAD-B3BF-B6BA-CFE380EB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267" y="387762"/>
            <a:ext cx="2761726" cy="2761726"/>
          </a:xfrm>
          <a:prstGeom prst="rect">
            <a:avLst/>
          </a:prstGeom>
        </p:spPr>
      </p:pic>
      <p:pic>
        <p:nvPicPr>
          <p:cNvPr id="21" name="Graphic 6" descr="Utilizador">
            <a:extLst>
              <a:ext uri="{FF2B5EF4-FFF2-40B4-BE49-F238E27FC236}">
                <a16:creationId xmlns:a16="http://schemas.microsoft.com/office/drawing/2014/main" id="{0E6282BE-DA2E-45A9-D96D-3CB2F68BD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6519" y="387762"/>
            <a:ext cx="2761726" cy="2761726"/>
          </a:xfrm>
          <a:prstGeom prst="rect">
            <a:avLst/>
          </a:prstGeom>
        </p:spPr>
      </p:pic>
      <p:pic>
        <p:nvPicPr>
          <p:cNvPr id="22" name="Graphic 6" descr="Utilizador">
            <a:extLst>
              <a:ext uri="{FF2B5EF4-FFF2-40B4-BE49-F238E27FC236}">
                <a16:creationId xmlns:a16="http://schemas.microsoft.com/office/drawing/2014/main" id="{1DE3DE41-5ED8-9322-3D4D-7E0D6F4A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2750" y="76128"/>
            <a:ext cx="2761726" cy="2761726"/>
          </a:xfrm>
          <a:prstGeom prst="rect">
            <a:avLst/>
          </a:prstGeom>
        </p:spPr>
      </p:pic>
      <p:pic>
        <p:nvPicPr>
          <p:cNvPr id="23" name="Graphic 6" descr="Utilizador">
            <a:extLst>
              <a:ext uri="{FF2B5EF4-FFF2-40B4-BE49-F238E27FC236}">
                <a16:creationId xmlns:a16="http://schemas.microsoft.com/office/drawing/2014/main" id="{C7D0FC4F-3753-BF23-FAD7-2C6178663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3778" y="-314859"/>
            <a:ext cx="2761726" cy="2761726"/>
          </a:xfrm>
          <a:prstGeom prst="rect">
            <a:avLst/>
          </a:prstGeom>
        </p:spPr>
      </p:pic>
      <p:pic>
        <p:nvPicPr>
          <p:cNvPr id="24" name="Graphic 6" descr="Utilizador">
            <a:extLst>
              <a:ext uri="{FF2B5EF4-FFF2-40B4-BE49-F238E27FC236}">
                <a16:creationId xmlns:a16="http://schemas.microsoft.com/office/drawing/2014/main" id="{32943192-4CD8-3ECC-F84E-894477BC3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762" y="-314859"/>
            <a:ext cx="2761726" cy="2761726"/>
          </a:xfrm>
          <a:prstGeom prst="rect">
            <a:avLst/>
          </a:prstGeom>
        </p:spPr>
      </p:pic>
      <p:pic>
        <p:nvPicPr>
          <p:cNvPr id="25" name="Graphic 6" descr="Utilizador">
            <a:extLst>
              <a:ext uri="{FF2B5EF4-FFF2-40B4-BE49-F238E27FC236}">
                <a16:creationId xmlns:a16="http://schemas.microsoft.com/office/drawing/2014/main" id="{3E96CAE8-CD87-5C36-C077-D38E402D8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57101" y="76128"/>
            <a:ext cx="2761726" cy="27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8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3f5c88c-d2a5-430d-ab92-7a6a794ba4e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9385</TotalTime>
  <Words>616</Words>
  <Application>Microsoft Office PowerPoint</Application>
  <PresentationFormat>Ecrã Panorâmico</PresentationFormat>
  <Paragraphs>81</Paragraphs>
  <Slides>17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Gill Sans</vt:lpstr>
      <vt:lpstr>Metropolitan</vt:lpstr>
      <vt:lpstr>Apresentação do PowerPoint</vt:lpstr>
      <vt:lpstr>Apresentação do PowerPoint</vt:lpstr>
      <vt:lpstr>Apresentação do PowerPoint</vt:lpstr>
      <vt:lpstr>Mobilizadas</vt:lpstr>
      <vt:lpstr>Mobilizadas</vt:lpstr>
      <vt:lpstr>Apresentação do PowerPoint</vt:lpstr>
      <vt:lpstr>Apresentação do PowerPoint</vt:lpstr>
      <vt:lpstr>Apresentação do PowerPoint</vt:lpstr>
      <vt:lpstr>Seleccionadas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Dercio (Ligada)</cp:lastModifiedBy>
  <cp:revision>482</cp:revision>
  <dcterms:created xsi:type="dcterms:W3CDTF">2020-11-15T09:25:04Z</dcterms:created>
  <dcterms:modified xsi:type="dcterms:W3CDTF">2022-11-16T16:14:24Z</dcterms:modified>
</cp:coreProperties>
</file>