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notesMasterIdLst>
    <p:notesMasterId r:id="rId8"/>
  </p:notesMasterIdLst>
  <p:sldIdLst>
    <p:sldId id="427" r:id="rId2"/>
    <p:sldId id="425" r:id="rId3"/>
    <p:sldId id="430" r:id="rId4"/>
    <p:sldId id="431" r:id="rId5"/>
    <p:sldId id="428" r:id="rId6"/>
    <p:sldId id="429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smann, Mona" initials="MM" lastIdx="32" clrIdx="0"/>
  <p:cmAuthor id="2" name="Microsoft Office User" initials="MOU" lastIdx="16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731531"/>
    <a:srgbClr val="FEFBFF"/>
    <a:srgbClr val="E8CAC7"/>
    <a:srgbClr val="FFCCCC"/>
    <a:srgbClr val="FFFFFF"/>
    <a:srgbClr val="A82149"/>
    <a:srgbClr val="FF6D53"/>
    <a:srgbClr val="C80F00"/>
    <a:srgbClr val="AA0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1A84E-83C8-408F-9F03-EE03EC425F7E}" v="7" dt="2022-11-02T12:18:58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95638" autoAdjust="0"/>
  </p:normalViewPr>
  <p:slideViewPr>
    <p:cSldViewPr snapToGrid="0">
      <p:cViewPr varScale="1">
        <p:scale>
          <a:sx n="75" d="100"/>
          <a:sy n="75" d="100"/>
        </p:scale>
        <p:origin x="53" y="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9EAFB-6CA2-0549-91FE-559B677DC9B0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AD3FE-E04B-7243-B43B-D859803316D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01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41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2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5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1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4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6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4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81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A23D07-982E-4C7B-9588-D6DC63CAEFD5}"/>
              </a:ext>
            </a:extLst>
          </p:cNvPr>
          <p:cNvSpPr/>
          <p:nvPr/>
        </p:nvSpPr>
        <p:spPr>
          <a:xfrm>
            <a:off x="-104601" y="0"/>
            <a:ext cx="12293601" cy="6929021"/>
          </a:xfrm>
          <a:prstGeom prst="rect">
            <a:avLst/>
          </a:prstGeom>
          <a:solidFill>
            <a:srgbClr val="7315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</a:t>
            </a:r>
            <a:endParaRPr lang="pt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AB7DE-1B80-4543-B321-84D010BE8A2A}"/>
              </a:ext>
            </a:extLst>
          </p:cNvPr>
          <p:cNvSpPr txBox="1"/>
          <p:nvPr/>
        </p:nvSpPr>
        <p:spPr>
          <a:xfrm>
            <a:off x="3093219" y="4993750"/>
            <a:ext cx="6005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E8CAC7"/>
                </a:solidFill>
                <a:latin typeface="Gill Sans" panose="020B0502020104020203"/>
                <a:cs typeface="Arial" panose="020B0604020202020204" pitchFamily="34" charset="0"/>
              </a:rPr>
              <a:t>Report</a:t>
            </a:r>
            <a:endParaRPr lang="pt-PT" sz="2200" b="1" dirty="0">
              <a:solidFill>
                <a:srgbClr val="E8CA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8CB5EC64-89F1-4506-97ED-09A105258A23}"/>
              </a:ext>
            </a:extLst>
          </p:cNvPr>
          <p:cNvSpPr/>
          <p:nvPr/>
        </p:nvSpPr>
        <p:spPr>
          <a:xfrm>
            <a:off x="2664954" y="5432617"/>
            <a:ext cx="6803136" cy="45719"/>
          </a:xfrm>
          <a:prstGeom prst="flowChartDecision">
            <a:avLst/>
          </a:prstGeom>
          <a:solidFill>
            <a:srgbClr val="E8CAC7"/>
          </a:solidFill>
          <a:ln>
            <a:solidFill>
              <a:srgbClr val="E8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7AA16781-59B2-4445-B855-6DA5613841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0" t="37220" r="7833" b="33580"/>
          <a:stretch/>
        </p:blipFill>
        <p:spPr>
          <a:xfrm>
            <a:off x="3728465" y="342823"/>
            <a:ext cx="4735069" cy="16806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93E8E0-0EE6-45A9-80A1-EC6D183951B2}"/>
              </a:ext>
            </a:extLst>
          </p:cNvPr>
          <p:cNvSpPr txBox="1"/>
          <p:nvPr/>
        </p:nvSpPr>
        <p:spPr>
          <a:xfrm>
            <a:off x="3496789" y="5532533"/>
            <a:ext cx="5849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E8CAC7"/>
                </a:solidFill>
                <a:latin typeface="Gill Sans" panose="020B0502020104020203"/>
                <a:cs typeface="Arial" panose="020B0604020202020204" pitchFamily="34" charset="0"/>
              </a:rPr>
              <a:t>Profile of REALIZA Entrepreneurs</a:t>
            </a:r>
            <a:endParaRPr lang="pt-PT" sz="3200" dirty="0">
              <a:solidFill>
                <a:srgbClr val="E8CAC7"/>
              </a:solidFill>
              <a:latin typeface="Gill Sans" panose="020B0502020104020203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9E5B92C-9F8D-4419-93E9-AEB45A75B52F}"/>
              </a:ext>
            </a:extLst>
          </p:cNvPr>
          <p:cNvSpPr/>
          <p:nvPr/>
        </p:nvSpPr>
        <p:spPr>
          <a:xfrm>
            <a:off x="1096953" y="5973008"/>
            <a:ext cx="10261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2"/>
                </a:solidFill>
                <a:latin typeface="Gill Sans" panose="020B0502020104020203"/>
                <a:ea typeface="Baskerville" panose="02020502070401020303" pitchFamily="18" charset="0"/>
                <a:cs typeface="Arial Hebrew" pitchFamily="2" charset="-79"/>
              </a:rPr>
              <a:t>From Mobilization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601" y="2077703"/>
            <a:ext cx="12290601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D98BED5-83CE-464A-BFA1-360B417CEF67}"/>
              </a:ext>
            </a:extLst>
          </p:cNvPr>
          <p:cNvSpPr/>
          <p:nvPr/>
        </p:nvSpPr>
        <p:spPr>
          <a:xfrm>
            <a:off x="758966" y="2000699"/>
            <a:ext cx="1018433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Gill Sans" panose="020B0502020104020203" pitchFamily="34" charset="0"/>
              </a:rPr>
              <a:t>Report main objectives:</a:t>
            </a: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ill Sans" panose="020B0502020104020203" pitchFamily="34" charset="0"/>
              </a:rPr>
              <a:t>Describing the profiles of female entrepreneurs mobilized for the REALIZA Program in order to understand which profiles expressed interest in enrolling in the program during the mobilization period;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ill Sans" panose="020B0502020104020203" pitchFamily="34" charset="0"/>
              </a:rPr>
              <a:t>Identify whether there are new strategies that can be used to mobilize the profile idealized for the REALIZA Program based on the data available.</a:t>
            </a:r>
            <a:endParaRPr lang="pt-BR" dirty="0">
              <a:latin typeface="Gill Sans" panose="020B0502020104020203" pitchFamily="34" charset="0"/>
            </a:endParaRP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Gill Sans" panose="020B05020201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705645" y="0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objective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6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26FFE-3ADD-2B25-A332-DBEC201B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190699"/>
            <a:ext cx="10772775" cy="580601"/>
          </a:xfrm>
        </p:spPr>
        <p:txBody>
          <a:bodyPr>
            <a:normAutofit fontScale="90000"/>
          </a:bodyPr>
          <a:lstStyle/>
          <a:p>
            <a:r>
              <a:rPr lang="pt-PT" dirty="0"/>
              <a:t>Mobilizadas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F8AF67-6B0C-E701-A6D6-59336A538093}"/>
              </a:ext>
            </a:extLst>
          </p:cNvPr>
          <p:cNvSpPr txBox="1"/>
          <p:nvPr/>
        </p:nvSpPr>
        <p:spPr>
          <a:xfrm>
            <a:off x="325120" y="1056290"/>
            <a:ext cx="1154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were 6003 entrepreneurs mobilized of which 89 were not business owners. We note that these business owners registered online. </a:t>
            </a:r>
            <a:endParaRPr lang="pt-PT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374E568-3A5C-F525-ACDE-7F0C42557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4" b="1"/>
          <a:stretch/>
        </p:blipFill>
        <p:spPr>
          <a:xfrm>
            <a:off x="174747" y="2157273"/>
            <a:ext cx="5921253" cy="45100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FC201C-3B5A-6394-039A-85DF102D2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0"/>
          <a:stretch/>
        </p:blipFill>
        <p:spPr>
          <a:xfrm>
            <a:off x="6096000" y="1987611"/>
            <a:ext cx="5921253" cy="47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8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0939F91-496C-0C6E-CDB7-BEFAEC5DEB57}"/>
              </a:ext>
            </a:extLst>
          </p:cNvPr>
          <p:cNvSpPr txBox="1"/>
          <p:nvPr/>
        </p:nvSpPr>
        <p:spPr>
          <a:xfrm>
            <a:off x="444616" y="276837"/>
            <a:ext cx="11185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 all cities, women entrepreneurs who earn more than 10,000 meticais do not reach 15%. Beira has the best percentage (9%) of female entrepreneurs who earn at least 10 thousand meticais </a:t>
            </a:r>
            <a:endParaRPr lang="pt-PT" sz="2400" dirty="0">
              <a:solidFill>
                <a:srgbClr val="00B05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DAC2D4-148F-F32C-B815-13201E016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" b="-1"/>
          <a:stretch/>
        </p:blipFill>
        <p:spPr>
          <a:xfrm>
            <a:off x="161061" y="2324910"/>
            <a:ext cx="5921253" cy="45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3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D98BED5-83CE-464A-BFA1-360B417CEF67}"/>
              </a:ext>
            </a:extLst>
          </p:cNvPr>
          <p:cNvSpPr/>
          <p:nvPr/>
        </p:nvSpPr>
        <p:spPr>
          <a:xfrm>
            <a:off x="330003" y="532047"/>
            <a:ext cx="11993472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b="1" dirty="0">
              <a:latin typeface="Gill Sans" panose="020B05020201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pt-BR" b="1" dirty="0">
                <a:latin typeface="Gill Sans" panose="020B0502020104020203" pitchFamily="34" charset="0"/>
              </a:rPr>
              <a:t>Mobilization Processo for the REALIZA Program: </a:t>
            </a:r>
          </a:p>
          <a:p>
            <a:pPr algn="just"/>
            <a:r>
              <a:rPr lang="pt-BR" dirty="0">
                <a:latin typeface="Gill Sans" panose="020B0502020104020203" pitchFamily="34" charset="0"/>
              </a:rPr>
              <a:t>1.1 </a:t>
            </a:r>
            <a:r>
              <a:rPr lang="en-US" dirty="0">
                <a:latin typeface="Gill Sans" panose="020B0502020104020203" pitchFamily="34" charset="0"/>
              </a:rPr>
              <a:t>What was done in the mobilization process for the REALIZA Program?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1.2 Main challenges and main learnings from the mobilization process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2. Profile description of the six thousand female entrepreneurs mobilized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2.1 Geography, formalization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(areas for next mobilization with the profile needed)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2.2 Type of business and formalization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we should focus on specific types of business)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2.3 Type of business, profit and number of workers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any relation about those variants)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2.4 Age and formalization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 trend about age of entrepreneurs and formalization)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2.5 Social media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social media management can be related to better profit)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2.6 Years of the business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 relation between old and new businesses about profit) 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3. Profile description of the two thousand eligible entrepreneurs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2.1 Geography, formalization and profit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2.2 Type of business and formalization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2.3 Type of business, profit and number of workers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2.4 Age and formalization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2.5 Social media and profit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2.6 Years of the business and profit 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4. Key strategic considerations for future mobilization</a:t>
            </a:r>
            <a:endParaRPr lang="pt-BR" sz="2400" b="1" dirty="0">
              <a:latin typeface="Gill Sans" panose="020B0502020104020203" pitchFamily="34" charset="0"/>
            </a:endParaRP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Gill Sans" panose="020B05020201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705645" y="0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Outline 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2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671467" y="-21959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183130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Production Plan  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  <p:grpSp>
        <p:nvGrpSpPr>
          <p:cNvPr id="13" name="Group 7">
            <a:extLst>
              <a:ext uri="{FF2B5EF4-FFF2-40B4-BE49-F238E27FC236}">
                <a16:creationId xmlns:a16="http://schemas.microsoft.com/office/drawing/2014/main" id="{CD9ADA40-29E1-46EB-8841-466C557C66C3}"/>
              </a:ext>
            </a:extLst>
          </p:cNvPr>
          <p:cNvGrpSpPr/>
          <p:nvPr/>
        </p:nvGrpSpPr>
        <p:grpSpPr>
          <a:xfrm>
            <a:off x="341" y="2063026"/>
            <a:ext cx="12225507" cy="894307"/>
            <a:chOff x="4078224" y="378493"/>
            <a:chExt cx="8243785" cy="709800"/>
          </a:xfrm>
        </p:grpSpPr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2EAA999-1CFC-40B6-AFAB-FE54A4E2EDF0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5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0DF45868-A473-4763-AA66-ED7EC649C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CCFC71FE-0E59-4D0C-9DAC-4EB788504E4D}"/>
              </a:ext>
            </a:extLst>
          </p:cNvPr>
          <p:cNvSpPr txBox="1"/>
          <p:nvPr/>
        </p:nvSpPr>
        <p:spPr>
          <a:xfrm>
            <a:off x="417306" y="3051985"/>
            <a:ext cx="1460091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26</a:t>
            </a:r>
            <a:r>
              <a:rPr lang="en-US" b="1" baseline="30000" dirty="0"/>
              <a:t>TH</a:t>
            </a:r>
            <a:r>
              <a:rPr lang="en-US" b="1" dirty="0"/>
              <a:t> October </a:t>
            </a:r>
          </a:p>
          <a:p>
            <a:pPr algn="ctr"/>
            <a:r>
              <a:rPr lang="en-US" dirty="0"/>
              <a:t>MUVA Team and the WB agree the  chosen data.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75E9EF3-6D6C-4E36-B8E2-FA948AEDAA6D}"/>
              </a:ext>
            </a:extLst>
          </p:cNvPr>
          <p:cNvSpPr txBox="1"/>
          <p:nvPr/>
        </p:nvSpPr>
        <p:spPr>
          <a:xfrm>
            <a:off x="2508128" y="3065047"/>
            <a:ext cx="1632156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  <a:r>
              <a:rPr lang="en-US" b="1" baseline="30000" dirty="0"/>
              <a:t>th</a:t>
            </a:r>
            <a:r>
              <a:rPr lang="en-US" b="1" dirty="0"/>
              <a:t> November</a:t>
            </a:r>
          </a:p>
          <a:p>
            <a:pPr algn="ctr"/>
            <a:r>
              <a:rPr lang="en-US" dirty="0"/>
              <a:t>Graphs produced  with the data selected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F1C8287-6003-44F8-921F-4B758F52AA80}"/>
              </a:ext>
            </a:extLst>
          </p:cNvPr>
          <p:cNvSpPr txBox="1"/>
          <p:nvPr/>
        </p:nvSpPr>
        <p:spPr>
          <a:xfrm>
            <a:off x="4659587" y="3065047"/>
            <a:ext cx="1632156" cy="2308324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18</a:t>
            </a:r>
            <a:r>
              <a:rPr lang="en-US" b="1" baseline="30000" dirty="0"/>
              <a:t>th</a:t>
            </a:r>
            <a:r>
              <a:rPr lang="en-US" b="1" dirty="0"/>
              <a:t> November</a:t>
            </a:r>
          </a:p>
          <a:p>
            <a:pPr algn="ctr"/>
            <a:r>
              <a:rPr lang="en-US" dirty="0"/>
              <a:t>Graphs analyzed and first draft of the report shared with the MUVA team for review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843F72D-257B-45E2-9FDB-E41D57C4F8B1}"/>
              </a:ext>
            </a:extLst>
          </p:cNvPr>
          <p:cNvSpPr txBox="1"/>
          <p:nvPr/>
        </p:nvSpPr>
        <p:spPr>
          <a:xfrm>
            <a:off x="6784034" y="3065047"/>
            <a:ext cx="1632156" cy="1200329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25th November</a:t>
            </a:r>
          </a:p>
          <a:p>
            <a:pPr algn="ctr"/>
            <a:r>
              <a:rPr lang="en-US" dirty="0"/>
              <a:t>Document reviewed by MUVA team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E38FDB0-9159-4E8B-A9F5-3D38A658B6DA}"/>
              </a:ext>
            </a:extLst>
          </p:cNvPr>
          <p:cNvSpPr txBox="1"/>
          <p:nvPr/>
        </p:nvSpPr>
        <p:spPr>
          <a:xfrm>
            <a:off x="8756871" y="3051230"/>
            <a:ext cx="1632156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30th November</a:t>
            </a:r>
          </a:p>
          <a:p>
            <a:pPr algn="ctr"/>
            <a:r>
              <a:rPr lang="en-US" dirty="0"/>
              <a:t>First version of the report delivered to the WB team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B1C0C394-F19C-4D67-B040-237FDDDFB72E}"/>
              </a:ext>
            </a:extLst>
          </p:cNvPr>
          <p:cNvCxnSpPr/>
          <p:nvPr/>
        </p:nvCxnSpPr>
        <p:spPr>
          <a:xfrm>
            <a:off x="1139976" y="2682521"/>
            <a:ext cx="0" cy="368709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DD4E92A8-C183-43E0-ABCC-C959E794EEC9}"/>
              </a:ext>
            </a:extLst>
          </p:cNvPr>
          <p:cNvCxnSpPr>
            <a:cxnSpLocks/>
          </p:cNvCxnSpPr>
          <p:nvPr/>
        </p:nvCxnSpPr>
        <p:spPr>
          <a:xfrm>
            <a:off x="3324206" y="2667123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49DFE036-7CBB-481A-87C0-AED90ACD6C89}"/>
              </a:ext>
            </a:extLst>
          </p:cNvPr>
          <p:cNvCxnSpPr>
            <a:cxnSpLocks/>
          </p:cNvCxnSpPr>
          <p:nvPr/>
        </p:nvCxnSpPr>
        <p:spPr>
          <a:xfrm>
            <a:off x="5475665" y="2653305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5AA5971E-EF77-464F-B819-D40D459DF10F}"/>
              </a:ext>
            </a:extLst>
          </p:cNvPr>
          <p:cNvCxnSpPr>
            <a:cxnSpLocks/>
          </p:cNvCxnSpPr>
          <p:nvPr/>
        </p:nvCxnSpPr>
        <p:spPr>
          <a:xfrm>
            <a:off x="7576998" y="2653304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2B915498-A4C9-4569-B55A-B62EE9E61989}"/>
              </a:ext>
            </a:extLst>
          </p:cNvPr>
          <p:cNvCxnSpPr>
            <a:cxnSpLocks/>
          </p:cNvCxnSpPr>
          <p:nvPr/>
        </p:nvCxnSpPr>
        <p:spPr>
          <a:xfrm>
            <a:off x="9351380" y="2660716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437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3f5c88c-d2a5-430d-ab92-7a6a794ba4e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6839</TotalTime>
  <Words>403</Words>
  <Application>Microsoft Office PowerPoint</Application>
  <PresentationFormat>Ecrã Panorâmico</PresentationFormat>
  <Paragraphs>50</Paragraphs>
  <Slides>6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Gill Sans</vt:lpstr>
      <vt:lpstr>Metropolitan</vt:lpstr>
      <vt:lpstr>Apresentação do PowerPoint</vt:lpstr>
      <vt:lpstr>Apresentação do PowerPoint</vt:lpstr>
      <vt:lpstr>Mobilizadas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Mensmann, Mona</dc:creator>
  <cp:lastModifiedBy>Dercio (Ligada)</cp:lastModifiedBy>
  <cp:revision>476</cp:revision>
  <dcterms:created xsi:type="dcterms:W3CDTF">2020-11-15T09:25:04Z</dcterms:created>
  <dcterms:modified xsi:type="dcterms:W3CDTF">2022-11-03T15:16:18Z</dcterms:modified>
</cp:coreProperties>
</file>