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5" r:id="rId1"/>
  </p:sldMasterIdLst>
  <p:notesMasterIdLst>
    <p:notesMasterId r:id="rId16"/>
  </p:notesMasterIdLst>
  <p:sldIdLst>
    <p:sldId id="427" r:id="rId2"/>
    <p:sldId id="425" r:id="rId3"/>
    <p:sldId id="428" r:id="rId4"/>
    <p:sldId id="439" r:id="rId5"/>
    <p:sldId id="430" r:id="rId6"/>
    <p:sldId id="431" r:id="rId7"/>
    <p:sldId id="432" r:id="rId8"/>
    <p:sldId id="433" r:id="rId9"/>
    <p:sldId id="440" r:id="rId10"/>
    <p:sldId id="435" r:id="rId11"/>
    <p:sldId id="437" r:id="rId12"/>
    <p:sldId id="438" r:id="rId13"/>
    <p:sldId id="429" r:id="rId14"/>
    <p:sldId id="436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smann, Mona" initials="MM" lastIdx="32" clrIdx="0"/>
  <p:cmAuthor id="2" name="Microsoft Office User" initials="MOU" lastIdx="16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2149"/>
    <a:srgbClr val="C80F00"/>
    <a:srgbClr val="00B050"/>
    <a:srgbClr val="731531"/>
    <a:srgbClr val="FEFBFF"/>
    <a:srgbClr val="E8CAC7"/>
    <a:srgbClr val="FFCCCC"/>
    <a:srgbClr val="FFFFFF"/>
    <a:srgbClr val="FF6D53"/>
    <a:srgbClr val="AA0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51A84E-83C8-408F-9F03-EE03EC425F7E}" v="7" dt="2022-11-02T12:18:58.3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72" autoAdjust="0"/>
    <p:restoredTop sz="95638" autoAdjust="0"/>
  </p:normalViewPr>
  <p:slideViewPr>
    <p:cSldViewPr snapToGrid="0">
      <p:cViewPr varScale="1">
        <p:scale>
          <a:sx n="86" d="100"/>
          <a:sy n="86" d="100"/>
        </p:scale>
        <p:origin x="31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9EAFB-6CA2-0549-91FE-559B677DC9B0}" type="datetimeFigureOut">
              <a:rPr lang="de-DE" smtClean="0"/>
              <a:t>15.11.2022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AD3FE-E04B-7243-B43B-D859803316D2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49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013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418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AD3FE-E04B-7243-B43B-D859803316D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623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8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5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1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4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6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4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3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81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9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6A23D07-982E-4C7B-9588-D6DC63CAEFD5}"/>
              </a:ext>
            </a:extLst>
          </p:cNvPr>
          <p:cNvSpPr/>
          <p:nvPr/>
        </p:nvSpPr>
        <p:spPr>
          <a:xfrm>
            <a:off x="-104601" y="0"/>
            <a:ext cx="12293601" cy="6929021"/>
          </a:xfrm>
          <a:prstGeom prst="rect">
            <a:avLst/>
          </a:prstGeom>
          <a:solidFill>
            <a:srgbClr val="7315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</a:t>
            </a:r>
            <a:endParaRPr lang="pt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AB7DE-1B80-4543-B321-84D010BE8A2A}"/>
              </a:ext>
            </a:extLst>
          </p:cNvPr>
          <p:cNvSpPr txBox="1"/>
          <p:nvPr/>
        </p:nvSpPr>
        <p:spPr>
          <a:xfrm>
            <a:off x="3093219" y="4993750"/>
            <a:ext cx="60055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E8CAC7"/>
                </a:solidFill>
                <a:latin typeface="Gill Sans" panose="020B0502020104020203"/>
                <a:cs typeface="Arial" panose="020B0604020202020204" pitchFamily="34" charset="0"/>
              </a:rPr>
              <a:t>Report</a:t>
            </a:r>
            <a:endParaRPr lang="pt-PT" sz="2200" b="1" dirty="0">
              <a:solidFill>
                <a:srgbClr val="E8CA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8CB5EC64-89F1-4506-97ED-09A105258A23}"/>
              </a:ext>
            </a:extLst>
          </p:cNvPr>
          <p:cNvSpPr/>
          <p:nvPr/>
        </p:nvSpPr>
        <p:spPr>
          <a:xfrm>
            <a:off x="2664954" y="5432617"/>
            <a:ext cx="6803136" cy="45719"/>
          </a:xfrm>
          <a:prstGeom prst="flowChartDecision">
            <a:avLst/>
          </a:prstGeom>
          <a:solidFill>
            <a:srgbClr val="E8CAC7"/>
          </a:solidFill>
          <a:ln>
            <a:solidFill>
              <a:srgbClr val="E8CA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7AA16781-59B2-4445-B855-6DA5613841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0" t="37220" r="7833" b="33580"/>
          <a:stretch/>
        </p:blipFill>
        <p:spPr>
          <a:xfrm>
            <a:off x="3728465" y="342823"/>
            <a:ext cx="4735069" cy="168068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093E8E0-0EE6-45A9-80A1-EC6D183951B2}"/>
              </a:ext>
            </a:extLst>
          </p:cNvPr>
          <p:cNvSpPr txBox="1"/>
          <p:nvPr/>
        </p:nvSpPr>
        <p:spPr>
          <a:xfrm>
            <a:off x="3496789" y="5532533"/>
            <a:ext cx="5849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E8CAC7"/>
                </a:solidFill>
                <a:latin typeface="Gill Sans" panose="020B0502020104020203"/>
                <a:cs typeface="Arial" panose="020B0604020202020204" pitchFamily="34" charset="0"/>
              </a:rPr>
              <a:t>Profile of REALIZA Entrepreneurs</a:t>
            </a:r>
            <a:endParaRPr lang="pt-PT" sz="3200" dirty="0">
              <a:solidFill>
                <a:srgbClr val="E8CAC7"/>
              </a:solidFill>
              <a:latin typeface="Gill Sans" panose="020B0502020104020203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9E5B92C-9F8D-4419-93E9-AEB45A75B52F}"/>
              </a:ext>
            </a:extLst>
          </p:cNvPr>
          <p:cNvSpPr/>
          <p:nvPr/>
        </p:nvSpPr>
        <p:spPr>
          <a:xfrm>
            <a:off x="1096953" y="5973008"/>
            <a:ext cx="10261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bg2"/>
                </a:solidFill>
                <a:latin typeface="Gill Sans" panose="020B0502020104020203"/>
                <a:ea typeface="Baskerville" panose="02020502070401020303" pitchFamily="18" charset="0"/>
                <a:cs typeface="Arial Hebrew" pitchFamily="2" charset="-79"/>
              </a:rPr>
              <a:t>From Mobilization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601" y="2077703"/>
            <a:ext cx="12290601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20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64F5564-1BDC-BA20-5179-7A5B62883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46" y="857027"/>
            <a:ext cx="5715495" cy="514394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1C929A2-F320-822A-B9D9-113E180B26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31182" r="1494" b="35988"/>
          <a:stretch/>
        </p:blipFill>
        <p:spPr>
          <a:xfrm>
            <a:off x="6096000" y="5101164"/>
            <a:ext cx="4990292" cy="168874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59D7B44-47B8-8CED-5752-A1914EACEA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90"/>
          <a:stretch/>
        </p:blipFill>
        <p:spPr>
          <a:xfrm>
            <a:off x="6096000" y="834197"/>
            <a:ext cx="5715495" cy="433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96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4511F86-EFCB-6F86-AC83-6A4DB96B3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782" y="2285604"/>
            <a:ext cx="5143946" cy="457239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4D0B39A-B76C-7BC8-6E44-9F2A72732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37" y="2285604"/>
            <a:ext cx="6287045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79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477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98BD2A-22E3-48E9-A460-AD9C7221ED3A}"/>
              </a:ext>
            </a:extLst>
          </p:cNvPr>
          <p:cNvGrpSpPr/>
          <p:nvPr/>
        </p:nvGrpSpPr>
        <p:grpSpPr>
          <a:xfrm>
            <a:off x="4671467" y="-21959"/>
            <a:ext cx="7617830" cy="828649"/>
            <a:chOff x="4078224" y="378493"/>
            <a:chExt cx="8243785" cy="709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BFA741-0088-4580-8704-67E39D5E054D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0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3C6936D3-31E0-4BA6-8F53-6AF6BA741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572805" y="183130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r>
              <a:rPr lang="en-GB" sz="2400" b="1" dirty="0">
                <a:solidFill>
                  <a:schemeClr val="bg1"/>
                </a:solidFill>
                <a:latin typeface="Gill Sans" panose="020B0502020104020203"/>
              </a:rPr>
              <a:t>Report Production Plan   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EAE8E841-C5FE-496B-8A7C-58B6247B0A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39067" r="8755" b="35466"/>
          <a:stretch/>
        </p:blipFill>
        <p:spPr>
          <a:xfrm>
            <a:off x="-33507" y="117723"/>
            <a:ext cx="2718054" cy="828649"/>
          </a:xfrm>
          <a:prstGeom prst="rect">
            <a:avLst/>
          </a:prstGeom>
        </p:spPr>
      </p:pic>
      <p:grpSp>
        <p:nvGrpSpPr>
          <p:cNvPr id="13" name="Group 7">
            <a:extLst>
              <a:ext uri="{FF2B5EF4-FFF2-40B4-BE49-F238E27FC236}">
                <a16:creationId xmlns:a16="http://schemas.microsoft.com/office/drawing/2014/main" id="{CD9ADA40-29E1-46EB-8841-466C557C66C3}"/>
              </a:ext>
            </a:extLst>
          </p:cNvPr>
          <p:cNvGrpSpPr/>
          <p:nvPr/>
        </p:nvGrpSpPr>
        <p:grpSpPr>
          <a:xfrm>
            <a:off x="341" y="2063026"/>
            <a:ext cx="12225507" cy="894307"/>
            <a:chOff x="4078224" y="378493"/>
            <a:chExt cx="8243785" cy="709800"/>
          </a:xfrm>
        </p:grpSpPr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F2EAA999-1CFC-40B6-AFAB-FE54A4E2EDF0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5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0DF45868-A473-4763-AA66-ED7EC649C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CCFC71FE-0E59-4D0C-9DAC-4EB788504E4D}"/>
              </a:ext>
            </a:extLst>
          </p:cNvPr>
          <p:cNvSpPr txBox="1"/>
          <p:nvPr/>
        </p:nvSpPr>
        <p:spPr>
          <a:xfrm>
            <a:off x="417306" y="3051985"/>
            <a:ext cx="1460091" cy="1477328"/>
          </a:xfrm>
          <a:prstGeom prst="rect">
            <a:avLst/>
          </a:prstGeom>
          <a:noFill/>
          <a:ln>
            <a:solidFill>
              <a:srgbClr val="7315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26</a:t>
            </a:r>
            <a:r>
              <a:rPr lang="en-US" b="1" baseline="30000" dirty="0"/>
              <a:t>TH</a:t>
            </a:r>
            <a:r>
              <a:rPr lang="en-US" b="1" dirty="0"/>
              <a:t> October </a:t>
            </a:r>
          </a:p>
          <a:p>
            <a:pPr algn="ctr"/>
            <a:r>
              <a:rPr lang="en-US" dirty="0"/>
              <a:t>MUVA Team and the WB agree the  chosen data.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75E9EF3-6D6C-4E36-B8E2-FA948AEDAA6D}"/>
              </a:ext>
            </a:extLst>
          </p:cNvPr>
          <p:cNvSpPr txBox="1"/>
          <p:nvPr/>
        </p:nvSpPr>
        <p:spPr>
          <a:xfrm>
            <a:off x="2508128" y="3065047"/>
            <a:ext cx="1632156" cy="1477328"/>
          </a:xfrm>
          <a:prstGeom prst="rect">
            <a:avLst/>
          </a:prstGeom>
          <a:noFill/>
          <a:ln>
            <a:solidFill>
              <a:srgbClr val="7315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  <a:r>
              <a:rPr lang="en-US" b="1" baseline="30000" dirty="0"/>
              <a:t>th</a:t>
            </a:r>
            <a:r>
              <a:rPr lang="en-US" b="1" dirty="0"/>
              <a:t> November</a:t>
            </a:r>
          </a:p>
          <a:p>
            <a:pPr algn="ctr"/>
            <a:r>
              <a:rPr lang="en-US" dirty="0"/>
              <a:t>Graphs produced  with the data selected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F1C8287-6003-44F8-921F-4B758F52AA80}"/>
              </a:ext>
            </a:extLst>
          </p:cNvPr>
          <p:cNvSpPr txBox="1"/>
          <p:nvPr/>
        </p:nvSpPr>
        <p:spPr>
          <a:xfrm>
            <a:off x="4659587" y="3065047"/>
            <a:ext cx="1632156" cy="2308324"/>
          </a:xfrm>
          <a:prstGeom prst="rect">
            <a:avLst/>
          </a:prstGeom>
          <a:noFill/>
          <a:ln>
            <a:solidFill>
              <a:srgbClr val="7315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18</a:t>
            </a:r>
            <a:r>
              <a:rPr lang="en-US" b="1" baseline="30000" dirty="0"/>
              <a:t>th</a:t>
            </a:r>
            <a:r>
              <a:rPr lang="en-US" b="1" dirty="0"/>
              <a:t> November</a:t>
            </a:r>
          </a:p>
          <a:p>
            <a:pPr algn="ctr"/>
            <a:r>
              <a:rPr lang="en-US" dirty="0"/>
              <a:t>Graphs analyzed and first draft of the report shared with the MUVA team for review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843F72D-257B-45E2-9FDB-E41D57C4F8B1}"/>
              </a:ext>
            </a:extLst>
          </p:cNvPr>
          <p:cNvSpPr txBox="1"/>
          <p:nvPr/>
        </p:nvSpPr>
        <p:spPr>
          <a:xfrm>
            <a:off x="6784034" y="3065047"/>
            <a:ext cx="1632156" cy="1200329"/>
          </a:xfrm>
          <a:prstGeom prst="rect">
            <a:avLst/>
          </a:prstGeom>
          <a:noFill/>
          <a:ln>
            <a:solidFill>
              <a:srgbClr val="7315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25th November</a:t>
            </a:r>
          </a:p>
          <a:p>
            <a:pPr algn="ctr"/>
            <a:r>
              <a:rPr lang="en-US" dirty="0"/>
              <a:t>Document reviewed by MUVA team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E38FDB0-9159-4E8B-A9F5-3D38A658B6DA}"/>
              </a:ext>
            </a:extLst>
          </p:cNvPr>
          <p:cNvSpPr txBox="1"/>
          <p:nvPr/>
        </p:nvSpPr>
        <p:spPr>
          <a:xfrm>
            <a:off x="8756871" y="3051230"/>
            <a:ext cx="1632156" cy="1477328"/>
          </a:xfrm>
          <a:prstGeom prst="rect">
            <a:avLst/>
          </a:prstGeom>
          <a:noFill/>
          <a:ln>
            <a:solidFill>
              <a:srgbClr val="7315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30th November</a:t>
            </a:r>
          </a:p>
          <a:p>
            <a:pPr algn="ctr"/>
            <a:r>
              <a:rPr lang="en-US" dirty="0"/>
              <a:t>First version of the report delivered to the WB team</a:t>
            </a:r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B1C0C394-F19C-4D67-B040-237FDDDFB72E}"/>
              </a:ext>
            </a:extLst>
          </p:cNvPr>
          <p:cNvCxnSpPr/>
          <p:nvPr/>
        </p:nvCxnSpPr>
        <p:spPr>
          <a:xfrm>
            <a:off x="1139976" y="2682521"/>
            <a:ext cx="0" cy="368709"/>
          </a:xfrm>
          <a:prstGeom prst="line">
            <a:avLst/>
          </a:prstGeom>
          <a:ln>
            <a:solidFill>
              <a:srgbClr val="7315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DD4E92A8-C183-43E0-ABCC-C959E794EEC9}"/>
              </a:ext>
            </a:extLst>
          </p:cNvPr>
          <p:cNvCxnSpPr>
            <a:cxnSpLocks/>
          </p:cNvCxnSpPr>
          <p:nvPr/>
        </p:nvCxnSpPr>
        <p:spPr>
          <a:xfrm>
            <a:off x="3324206" y="2667123"/>
            <a:ext cx="0" cy="397924"/>
          </a:xfrm>
          <a:prstGeom prst="line">
            <a:avLst/>
          </a:prstGeom>
          <a:ln>
            <a:solidFill>
              <a:srgbClr val="7315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49DFE036-7CBB-481A-87C0-AED90ACD6C89}"/>
              </a:ext>
            </a:extLst>
          </p:cNvPr>
          <p:cNvCxnSpPr>
            <a:cxnSpLocks/>
          </p:cNvCxnSpPr>
          <p:nvPr/>
        </p:nvCxnSpPr>
        <p:spPr>
          <a:xfrm>
            <a:off x="5475665" y="2653305"/>
            <a:ext cx="0" cy="397924"/>
          </a:xfrm>
          <a:prstGeom prst="line">
            <a:avLst/>
          </a:prstGeom>
          <a:ln>
            <a:solidFill>
              <a:srgbClr val="7315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5AA5971E-EF77-464F-B819-D40D459DF10F}"/>
              </a:ext>
            </a:extLst>
          </p:cNvPr>
          <p:cNvCxnSpPr>
            <a:cxnSpLocks/>
          </p:cNvCxnSpPr>
          <p:nvPr/>
        </p:nvCxnSpPr>
        <p:spPr>
          <a:xfrm>
            <a:off x="7576998" y="2653304"/>
            <a:ext cx="0" cy="397924"/>
          </a:xfrm>
          <a:prstGeom prst="line">
            <a:avLst/>
          </a:prstGeom>
          <a:ln>
            <a:solidFill>
              <a:srgbClr val="7315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2B915498-A4C9-4569-B55A-B62EE9E61989}"/>
              </a:ext>
            </a:extLst>
          </p:cNvPr>
          <p:cNvCxnSpPr>
            <a:cxnSpLocks/>
          </p:cNvCxnSpPr>
          <p:nvPr/>
        </p:nvCxnSpPr>
        <p:spPr>
          <a:xfrm>
            <a:off x="9351380" y="2660716"/>
            <a:ext cx="0" cy="397924"/>
          </a:xfrm>
          <a:prstGeom prst="line">
            <a:avLst/>
          </a:prstGeom>
          <a:ln>
            <a:solidFill>
              <a:srgbClr val="7315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743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B2234-D4B7-CA92-69A4-C3142DEB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531518-CCD1-BE7D-6ABA-271DD1AE8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34E6E0A-E700-6001-7C19-3BBE73914566}"/>
              </a:ext>
            </a:extLst>
          </p:cNvPr>
          <p:cNvSpPr txBox="1"/>
          <p:nvPr/>
        </p:nvSpPr>
        <p:spPr>
          <a:xfrm>
            <a:off x="1262107" y="2729138"/>
            <a:ext cx="154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Apenas </a:t>
            </a:r>
            <a:r>
              <a:rPr lang="pt-PT" dirty="0" err="1"/>
              <a:t>Alim</a:t>
            </a:r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353AC07-4184-FDC7-912E-25786FDBD8AE}"/>
              </a:ext>
            </a:extLst>
          </p:cNvPr>
          <p:cNvSpPr txBox="1"/>
          <p:nvPr/>
        </p:nvSpPr>
        <p:spPr>
          <a:xfrm>
            <a:off x="1262108" y="3238299"/>
            <a:ext cx="173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Apenas </a:t>
            </a:r>
            <a:r>
              <a:rPr lang="pt-PT" dirty="0" err="1"/>
              <a:t>estet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B147D28-C841-0FEE-25F1-ECEA29ED8B9C}"/>
              </a:ext>
            </a:extLst>
          </p:cNvPr>
          <p:cNvSpPr txBox="1"/>
          <p:nvPr/>
        </p:nvSpPr>
        <p:spPr>
          <a:xfrm>
            <a:off x="1300563" y="3669878"/>
            <a:ext cx="173854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PT" b="1" dirty="0" err="1">
                <a:solidFill>
                  <a:srgbClr val="00B050"/>
                </a:solidFill>
              </a:rPr>
              <a:t>Alim</a:t>
            </a:r>
            <a:r>
              <a:rPr lang="pt-PT" b="1" dirty="0">
                <a:solidFill>
                  <a:srgbClr val="00B050"/>
                </a:solidFill>
              </a:rPr>
              <a:t> e este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0A36F5F-2A8C-3BBF-BF0A-2F927607377F}"/>
              </a:ext>
            </a:extLst>
          </p:cNvPr>
          <p:cNvSpPr txBox="1"/>
          <p:nvPr/>
        </p:nvSpPr>
        <p:spPr>
          <a:xfrm>
            <a:off x="1300564" y="4107626"/>
            <a:ext cx="173854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PT" b="1" dirty="0" err="1">
                <a:solidFill>
                  <a:srgbClr val="00B050"/>
                </a:solidFill>
              </a:rPr>
              <a:t>Alim</a:t>
            </a:r>
            <a:r>
              <a:rPr lang="pt-PT" b="1" dirty="0">
                <a:solidFill>
                  <a:srgbClr val="00B050"/>
                </a:solidFill>
              </a:rPr>
              <a:t> e out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B5A4B2B-044E-1BED-48E1-EEE1B15DD52C}"/>
              </a:ext>
            </a:extLst>
          </p:cNvPr>
          <p:cNvSpPr txBox="1"/>
          <p:nvPr/>
        </p:nvSpPr>
        <p:spPr>
          <a:xfrm>
            <a:off x="1300565" y="4545374"/>
            <a:ext cx="173854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PT" b="1" dirty="0" err="1">
                <a:solidFill>
                  <a:srgbClr val="00B050"/>
                </a:solidFill>
              </a:rPr>
              <a:t>Est</a:t>
            </a:r>
            <a:r>
              <a:rPr lang="pt-PT" b="1" dirty="0">
                <a:solidFill>
                  <a:srgbClr val="00B050"/>
                </a:solidFill>
              </a:rPr>
              <a:t> e out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1AD0C5F-00F1-7C37-B0D7-F68109E69567}"/>
              </a:ext>
            </a:extLst>
          </p:cNvPr>
          <p:cNvSpPr txBox="1"/>
          <p:nvPr/>
        </p:nvSpPr>
        <p:spPr>
          <a:xfrm>
            <a:off x="1327934" y="4983122"/>
            <a:ext cx="173854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00B050"/>
                </a:solidFill>
              </a:rPr>
              <a:t>outros</a:t>
            </a:r>
          </a:p>
        </p:txBody>
      </p:sp>
    </p:spTree>
    <p:extLst>
      <p:ext uri="{BB962C8B-B14F-4D97-AF65-F5344CB8AC3E}">
        <p14:creationId xmlns:p14="http://schemas.microsoft.com/office/powerpoint/2010/main" val="55561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D98BED5-83CE-464A-BFA1-360B417CEF67}"/>
              </a:ext>
            </a:extLst>
          </p:cNvPr>
          <p:cNvSpPr/>
          <p:nvPr/>
        </p:nvSpPr>
        <p:spPr>
          <a:xfrm>
            <a:off x="758966" y="2000699"/>
            <a:ext cx="10184338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latin typeface="Gill Sans" panose="020B0502020104020203" pitchFamily="34" charset="0"/>
              </a:rPr>
              <a:t>Report main objectives:</a:t>
            </a:r>
          </a:p>
          <a:p>
            <a:pPr algn="just"/>
            <a:endParaRPr lang="pt-BR" sz="2400" dirty="0">
              <a:latin typeface="Gill Sans" panose="020B05020201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Gill Sans" panose="020B0502020104020203" pitchFamily="34" charset="0"/>
              </a:rPr>
              <a:t>Describing the profiles of female entrepreneurs mobilized for the REALIZA Program in order to understand which profiles expressed interest in enrolling in the program during the mobilization period;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Gill Sans" panose="020B05020201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Gill Sans" panose="020B0502020104020203" pitchFamily="34" charset="0"/>
              </a:rPr>
              <a:t>Identify whether there are new strategies that can be used to mobilize the profile idealized for the REALIZA Program based on the data available.</a:t>
            </a:r>
            <a:endParaRPr lang="pt-BR" dirty="0">
              <a:latin typeface="Gill Sans" panose="020B0502020104020203" pitchFamily="34" charset="0"/>
            </a:endParaRPr>
          </a:p>
          <a:p>
            <a:pPr algn="just"/>
            <a:endParaRPr lang="pt-BR" sz="2400" dirty="0">
              <a:latin typeface="Gill Sans" panose="020B05020201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latin typeface="Gill Sans" panose="020B05020201040202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98BD2A-22E3-48E9-A460-AD9C7221ED3A}"/>
              </a:ext>
            </a:extLst>
          </p:cNvPr>
          <p:cNvGrpSpPr/>
          <p:nvPr/>
        </p:nvGrpSpPr>
        <p:grpSpPr>
          <a:xfrm>
            <a:off x="4705645" y="0"/>
            <a:ext cx="7617830" cy="828649"/>
            <a:chOff x="4078224" y="378493"/>
            <a:chExt cx="8243785" cy="709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BFA741-0088-4580-8704-67E39D5E054D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0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3C6936D3-31E0-4BA6-8F53-6AF6BA741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572805" y="227375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r>
              <a:rPr lang="en-GB" sz="2400" b="1" dirty="0">
                <a:solidFill>
                  <a:schemeClr val="bg1"/>
                </a:solidFill>
                <a:latin typeface="Gill Sans" panose="020B0502020104020203"/>
              </a:rPr>
              <a:t>Report objective 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EAE8E841-C5FE-496B-8A7C-58B6247B0A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39067" r="8755" b="35466"/>
          <a:stretch/>
        </p:blipFill>
        <p:spPr>
          <a:xfrm>
            <a:off x="-33507" y="117723"/>
            <a:ext cx="2718054" cy="82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6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D98BED5-83CE-464A-BFA1-360B417CEF67}"/>
              </a:ext>
            </a:extLst>
          </p:cNvPr>
          <p:cNvSpPr/>
          <p:nvPr/>
        </p:nvSpPr>
        <p:spPr>
          <a:xfrm>
            <a:off x="330003" y="532047"/>
            <a:ext cx="11993472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400" b="1" dirty="0">
              <a:latin typeface="Gill Sans" panose="020B05020201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pt-BR" b="1" dirty="0">
                <a:latin typeface="Gill Sans" panose="020B0502020104020203" pitchFamily="34" charset="0"/>
              </a:rPr>
              <a:t>Mobilization Processo for the REALIZA Program: </a:t>
            </a:r>
          </a:p>
          <a:p>
            <a:pPr algn="just"/>
            <a:r>
              <a:rPr lang="pt-BR" dirty="0">
                <a:latin typeface="Gill Sans" panose="020B0502020104020203" pitchFamily="34" charset="0"/>
              </a:rPr>
              <a:t>1.1 </a:t>
            </a:r>
            <a:r>
              <a:rPr lang="en-US" dirty="0">
                <a:latin typeface="Gill Sans" panose="020B0502020104020203" pitchFamily="34" charset="0"/>
              </a:rPr>
              <a:t>What was done in the mobilization process for the REALIZA Program?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1.2 Main challenges and main learnings from the mobilization process</a:t>
            </a:r>
          </a:p>
          <a:p>
            <a:pPr algn="just"/>
            <a:endParaRPr lang="en-US" dirty="0">
              <a:latin typeface="Gill Sans" panose="020B0502020104020203" pitchFamily="34" charset="0"/>
            </a:endParaRPr>
          </a:p>
          <a:p>
            <a:pPr algn="just"/>
            <a:r>
              <a:rPr lang="en-US" b="1" dirty="0">
                <a:latin typeface="Gill Sans" panose="020B0502020104020203" pitchFamily="34" charset="0"/>
              </a:rPr>
              <a:t>2. Profile description of the six thousand female entrepreneurs mobilized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2.1 Geography, formalization and profit </a:t>
            </a:r>
            <a:r>
              <a:rPr lang="en-US" dirty="0">
                <a:solidFill>
                  <a:srgbClr val="731531"/>
                </a:solidFill>
                <a:latin typeface="Gill Sans" panose="020B0502020104020203" pitchFamily="34" charset="0"/>
              </a:rPr>
              <a:t>(areas for next mobilization with the profile needed)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2.2 Type of business and formalization </a:t>
            </a:r>
            <a:r>
              <a:rPr lang="en-US" dirty="0">
                <a:solidFill>
                  <a:srgbClr val="731531"/>
                </a:solidFill>
                <a:latin typeface="Gill Sans" panose="020B0502020104020203" pitchFamily="34" charset="0"/>
              </a:rPr>
              <a:t>(identify if we should focus on specific types of business)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2.3 Type of business, profit and number of workers </a:t>
            </a:r>
            <a:r>
              <a:rPr lang="en-US" dirty="0">
                <a:solidFill>
                  <a:srgbClr val="731531"/>
                </a:solidFill>
                <a:latin typeface="Gill Sans" panose="020B0502020104020203" pitchFamily="34" charset="0"/>
              </a:rPr>
              <a:t>(identify if there is any relation about those variants)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2.4 Age and formalization </a:t>
            </a:r>
            <a:r>
              <a:rPr lang="en-US" dirty="0">
                <a:solidFill>
                  <a:srgbClr val="731531"/>
                </a:solidFill>
                <a:latin typeface="Gill Sans" panose="020B0502020104020203" pitchFamily="34" charset="0"/>
              </a:rPr>
              <a:t>(identify if there is a trend about age of entrepreneurs and formalization)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2.5 Social media and profit </a:t>
            </a:r>
            <a:r>
              <a:rPr lang="en-US" dirty="0">
                <a:solidFill>
                  <a:srgbClr val="731531"/>
                </a:solidFill>
                <a:latin typeface="Gill Sans" panose="020B0502020104020203" pitchFamily="34" charset="0"/>
              </a:rPr>
              <a:t>(identify if social media management can be related to better profit)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2.6 Years of the business and profit </a:t>
            </a:r>
            <a:r>
              <a:rPr lang="en-US" dirty="0">
                <a:solidFill>
                  <a:srgbClr val="731531"/>
                </a:solidFill>
                <a:latin typeface="Gill Sans" panose="020B0502020104020203" pitchFamily="34" charset="0"/>
              </a:rPr>
              <a:t>(identify if there is a relation between old and new businesses about profit) </a:t>
            </a:r>
          </a:p>
          <a:p>
            <a:pPr algn="just"/>
            <a:endParaRPr lang="en-US" dirty="0">
              <a:latin typeface="Gill Sans" panose="020B0502020104020203" pitchFamily="34" charset="0"/>
            </a:endParaRPr>
          </a:p>
          <a:p>
            <a:pPr algn="just"/>
            <a:r>
              <a:rPr lang="en-US" b="1" dirty="0">
                <a:latin typeface="Gill Sans" panose="020B0502020104020203" pitchFamily="34" charset="0"/>
              </a:rPr>
              <a:t>3. Profile description of the two thousand eligible entrepreneurs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2.1 Geography, formalization and profit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2.2 Type of business and formalization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2.3 Type of business, profit and number of workers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2.4 Age and formalization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2.5 Social media and profit </a:t>
            </a:r>
          </a:p>
          <a:p>
            <a:pPr algn="just"/>
            <a:r>
              <a:rPr lang="en-US" dirty="0">
                <a:latin typeface="Gill Sans" panose="020B0502020104020203" pitchFamily="34" charset="0"/>
              </a:rPr>
              <a:t>2.6 Years of the business and profit </a:t>
            </a:r>
          </a:p>
          <a:p>
            <a:pPr algn="just"/>
            <a:endParaRPr lang="en-US" dirty="0">
              <a:latin typeface="Gill Sans" panose="020B0502020104020203" pitchFamily="34" charset="0"/>
            </a:endParaRPr>
          </a:p>
          <a:p>
            <a:pPr algn="just"/>
            <a:r>
              <a:rPr lang="en-US" b="1" dirty="0">
                <a:latin typeface="Gill Sans" panose="020B0502020104020203" pitchFamily="34" charset="0"/>
              </a:rPr>
              <a:t>4. Key strategic considerations for future mobilization</a:t>
            </a:r>
            <a:endParaRPr lang="pt-BR" sz="2400" b="1" dirty="0">
              <a:latin typeface="Gill Sans" panose="020B0502020104020203" pitchFamily="34" charset="0"/>
            </a:endParaRPr>
          </a:p>
          <a:p>
            <a:pPr algn="just"/>
            <a:endParaRPr lang="pt-BR" sz="2400" dirty="0">
              <a:latin typeface="Gill Sans" panose="020B05020201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latin typeface="Gill Sans" panose="020B05020201040202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98BD2A-22E3-48E9-A460-AD9C7221ED3A}"/>
              </a:ext>
            </a:extLst>
          </p:cNvPr>
          <p:cNvGrpSpPr/>
          <p:nvPr/>
        </p:nvGrpSpPr>
        <p:grpSpPr>
          <a:xfrm>
            <a:off x="4705645" y="0"/>
            <a:ext cx="7617830" cy="828649"/>
            <a:chOff x="4078224" y="378493"/>
            <a:chExt cx="8243785" cy="709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BFA741-0088-4580-8704-67E39D5E054D}"/>
                </a:ext>
              </a:extLst>
            </p:cNvPr>
            <p:cNvSpPr/>
            <p:nvPr/>
          </p:nvSpPr>
          <p:spPr>
            <a:xfrm>
              <a:off x="4078224" y="530059"/>
              <a:ext cx="7388450" cy="487098"/>
            </a:xfrm>
            <a:prstGeom prst="rect">
              <a:avLst/>
            </a:prstGeom>
            <a:solidFill>
              <a:srgbClr val="731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10" name="Picture 9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3C6936D3-31E0-4BA6-8F53-6AF6BA741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3132" y="378493"/>
              <a:ext cx="1788877" cy="709800"/>
            </a:xfrm>
            <a:prstGeom prst="rect">
              <a:avLst/>
            </a:prstGeom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E113CD5-FA8E-4393-B9D6-94E45FB7372C}"/>
              </a:ext>
            </a:extLst>
          </p:cNvPr>
          <p:cNvSpPr txBox="1">
            <a:spLocks/>
          </p:cNvSpPr>
          <p:nvPr/>
        </p:nvSpPr>
        <p:spPr>
          <a:xfrm>
            <a:off x="4572805" y="227375"/>
            <a:ext cx="6960281" cy="46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Gill Sans" panose="020B0502020104020203"/>
              </a:rPr>
              <a:t>  </a:t>
            </a:r>
            <a:r>
              <a:rPr lang="en-GB" sz="2400" b="1" dirty="0">
                <a:solidFill>
                  <a:schemeClr val="bg1"/>
                </a:solidFill>
                <a:latin typeface="Gill Sans" panose="020B0502020104020203"/>
              </a:rPr>
              <a:t>Report Outline  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EAE8E841-C5FE-496B-8A7C-58B6247B0A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39067" r="8755" b="35466"/>
          <a:stretch/>
        </p:blipFill>
        <p:spPr>
          <a:xfrm>
            <a:off x="-33507" y="117723"/>
            <a:ext cx="2718054" cy="82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2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45157-43DA-CB2B-868C-92BF7EA29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9678" y="3018407"/>
            <a:ext cx="7063111" cy="1478289"/>
          </a:xfrm>
        </p:spPr>
        <p:txBody>
          <a:bodyPr/>
          <a:lstStyle/>
          <a:p>
            <a:r>
              <a:rPr lang="pt-PT" dirty="0"/>
              <a:t>Mobilizadas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C38FB21-A6E8-F6F7-8F2E-1E2D06280B08}"/>
              </a:ext>
            </a:extLst>
          </p:cNvPr>
          <p:cNvSpPr/>
          <p:nvPr/>
        </p:nvSpPr>
        <p:spPr>
          <a:xfrm>
            <a:off x="0" y="2446867"/>
            <a:ext cx="6409678" cy="1876558"/>
          </a:xfrm>
          <a:prstGeom prst="rect">
            <a:avLst/>
          </a:prstGeom>
          <a:noFill/>
          <a:ln w="38100">
            <a:solidFill>
              <a:srgbClr val="C80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9214519-89C5-B3B7-4850-7862EC123C39}"/>
              </a:ext>
            </a:extLst>
          </p:cNvPr>
          <p:cNvSpPr/>
          <p:nvPr/>
        </p:nvSpPr>
        <p:spPr>
          <a:xfrm>
            <a:off x="3204839" y="2837854"/>
            <a:ext cx="8765488" cy="2267545"/>
          </a:xfrm>
          <a:prstGeom prst="rect">
            <a:avLst/>
          </a:prstGeom>
          <a:noFill/>
          <a:ln w="38100">
            <a:solidFill>
              <a:srgbClr val="C80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Picture 11" descr="Logo&#10;&#10;Description automatically generated">
            <a:extLst>
              <a:ext uri="{FF2B5EF4-FFF2-40B4-BE49-F238E27FC236}">
                <a16:creationId xmlns:a16="http://schemas.microsoft.com/office/drawing/2014/main" id="{E3BA779E-F4A9-E871-39D0-92D4A7FF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39067" r="8755" b="35466"/>
          <a:stretch/>
        </p:blipFill>
        <p:spPr>
          <a:xfrm>
            <a:off x="-28438" y="2446867"/>
            <a:ext cx="6409678" cy="18532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4031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26FFE-3ADD-2B25-A332-DBEC201BB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190699"/>
            <a:ext cx="10772775" cy="580601"/>
          </a:xfrm>
        </p:spPr>
        <p:txBody>
          <a:bodyPr>
            <a:normAutofit fontScale="90000"/>
          </a:bodyPr>
          <a:lstStyle/>
          <a:p>
            <a:r>
              <a:rPr lang="pt-PT" dirty="0"/>
              <a:t>Mobilizadas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F8AF67-6B0C-E701-A6D6-59336A538093}"/>
              </a:ext>
            </a:extLst>
          </p:cNvPr>
          <p:cNvSpPr txBox="1"/>
          <p:nvPr/>
        </p:nvSpPr>
        <p:spPr>
          <a:xfrm>
            <a:off x="325120" y="1056290"/>
            <a:ext cx="1154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There were 6003 entrepreneurs mobilized of which 89 were not business owners. We note that these business owners registered online. </a:t>
            </a:r>
            <a:endParaRPr lang="pt-PT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374E568-3A5C-F525-ACDE-7F0C42557D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4" b="1"/>
          <a:stretch/>
        </p:blipFill>
        <p:spPr>
          <a:xfrm>
            <a:off x="174747" y="2157273"/>
            <a:ext cx="5921253" cy="451002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CFC201C-3B5A-6394-039A-85DF102D20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50"/>
          <a:stretch/>
        </p:blipFill>
        <p:spPr>
          <a:xfrm>
            <a:off x="6096000" y="1987611"/>
            <a:ext cx="5921253" cy="471812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6A97C78-4117-C572-A638-8FA68E609D72}"/>
              </a:ext>
            </a:extLst>
          </p:cNvPr>
          <p:cNvSpPr txBox="1"/>
          <p:nvPr/>
        </p:nvSpPr>
        <p:spPr>
          <a:xfrm>
            <a:off x="780176" y="178794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N=6003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9C4D919-8E6F-BC3E-26CF-8FE4E1AE6906}"/>
              </a:ext>
            </a:extLst>
          </p:cNvPr>
          <p:cNvSpPr txBox="1"/>
          <p:nvPr/>
        </p:nvSpPr>
        <p:spPr>
          <a:xfrm>
            <a:off x="11097895" y="188683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N=5914</a:t>
            </a:r>
          </a:p>
        </p:txBody>
      </p:sp>
    </p:spTree>
    <p:extLst>
      <p:ext uri="{BB962C8B-B14F-4D97-AF65-F5344CB8AC3E}">
        <p14:creationId xmlns:p14="http://schemas.microsoft.com/office/powerpoint/2010/main" val="221748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0939F91-496C-0C6E-CDB7-BEFAEC5DEB57}"/>
              </a:ext>
            </a:extLst>
          </p:cNvPr>
          <p:cNvSpPr txBox="1"/>
          <p:nvPr/>
        </p:nvSpPr>
        <p:spPr>
          <a:xfrm>
            <a:off x="302003" y="497111"/>
            <a:ext cx="11190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 all cities, women entrepreneurs earning more than 10,000 meticais do not reach 15%. Beira has the lowest percentage (9%) of female entrepreneurs earning at least 10,000 meticais. </a:t>
            </a:r>
            <a:endParaRPr lang="pt-PT" sz="2400" dirty="0">
              <a:solidFill>
                <a:srgbClr val="00B050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DAC2D4-148F-F32C-B815-13201E016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0" b="-1"/>
          <a:stretch/>
        </p:blipFill>
        <p:spPr>
          <a:xfrm>
            <a:off x="6188631" y="2324911"/>
            <a:ext cx="5921253" cy="453308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EE00536-E813-3B70-3E97-2B0D80D8A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7"/>
          <a:stretch/>
        </p:blipFill>
        <p:spPr>
          <a:xfrm>
            <a:off x="395414" y="2379525"/>
            <a:ext cx="6420385" cy="442386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B671A3-D031-C668-C336-665210EE8F4F}"/>
              </a:ext>
            </a:extLst>
          </p:cNvPr>
          <p:cNvSpPr txBox="1"/>
          <p:nvPr/>
        </p:nvSpPr>
        <p:spPr>
          <a:xfrm>
            <a:off x="444616" y="1642899"/>
            <a:ext cx="109056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400" dirty="0">
                <a:solidFill>
                  <a:srgbClr val="7030A0"/>
                </a:solidFill>
              </a:rPr>
              <a:t>More </a:t>
            </a:r>
            <a:r>
              <a:rPr lang="pt-PT" sz="2400" dirty="0" err="1">
                <a:solidFill>
                  <a:srgbClr val="7030A0"/>
                </a:solidFill>
              </a:rPr>
              <a:t>than</a:t>
            </a:r>
            <a:r>
              <a:rPr lang="pt-PT" sz="2400" dirty="0">
                <a:solidFill>
                  <a:srgbClr val="7030A0"/>
                </a:solidFill>
              </a:rPr>
              <a:t> 80 </a:t>
            </a:r>
            <a:r>
              <a:rPr lang="pt-PT" sz="2400" dirty="0" err="1">
                <a:solidFill>
                  <a:srgbClr val="7030A0"/>
                </a:solidFill>
              </a:rPr>
              <a:t>percent</a:t>
            </a:r>
            <a:r>
              <a:rPr lang="pt-PT" sz="2400" dirty="0">
                <a:solidFill>
                  <a:srgbClr val="7030A0"/>
                </a:solidFill>
              </a:rPr>
              <a:t> </a:t>
            </a:r>
            <a:r>
              <a:rPr lang="pt-PT" sz="2400" dirty="0" err="1">
                <a:solidFill>
                  <a:srgbClr val="7030A0"/>
                </a:solidFill>
              </a:rPr>
              <a:t>of</a:t>
            </a:r>
            <a:r>
              <a:rPr lang="pt-PT" sz="2400" dirty="0">
                <a:solidFill>
                  <a:srgbClr val="7030A0"/>
                </a:solidFill>
              </a:rPr>
              <a:t> </a:t>
            </a:r>
            <a:r>
              <a:rPr lang="pt-PT" sz="2400" dirty="0" err="1">
                <a:solidFill>
                  <a:srgbClr val="7030A0"/>
                </a:solidFill>
              </a:rPr>
              <a:t>women</a:t>
            </a:r>
            <a:r>
              <a:rPr lang="pt-PT" sz="2400" dirty="0">
                <a:solidFill>
                  <a:srgbClr val="7030A0"/>
                </a:solidFill>
              </a:rPr>
              <a:t>, </a:t>
            </a:r>
            <a:r>
              <a:rPr lang="pt-PT" sz="2400" dirty="0" err="1">
                <a:solidFill>
                  <a:srgbClr val="7030A0"/>
                </a:solidFill>
              </a:rPr>
              <a:t>their</a:t>
            </a:r>
            <a:r>
              <a:rPr lang="pt-PT" sz="2400" dirty="0">
                <a:solidFill>
                  <a:srgbClr val="7030A0"/>
                </a:solidFill>
              </a:rPr>
              <a:t> businesses are </a:t>
            </a:r>
            <a:r>
              <a:rPr lang="pt-PT" sz="2400" dirty="0" err="1">
                <a:solidFill>
                  <a:srgbClr val="7030A0"/>
                </a:solidFill>
              </a:rPr>
              <a:t>not</a:t>
            </a:r>
            <a:r>
              <a:rPr lang="pt-PT" sz="2400" dirty="0">
                <a:solidFill>
                  <a:srgbClr val="7030A0"/>
                </a:solidFill>
              </a:rPr>
              <a:t> </a:t>
            </a:r>
            <a:r>
              <a:rPr lang="pt-PT" sz="2400" dirty="0" err="1">
                <a:solidFill>
                  <a:srgbClr val="7030A0"/>
                </a:solidFill>
              </a:rPr>
              <a:t>formalized</a:t>
            </a:r>
            <a:r>
              <a:rPr lang="pt-PT" sz="24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605BC7C-2736-B94C-ABCF-1D435CBA979A}"/>
              </a:ext>
            </a:extLst>
          </p:cNvPr>
          <p:cNvSpPr txBox="1"/>
          <p:nvPr/>
        </p:nvSpPr>
        <p:spPr>
          <a:xfrm>
            <a:off x="11081117" y="232491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N=5914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D19F185-4D96-6181-50DB-200FA8FC784C}"/>
              </a:ext>
            </a:extLst>
          </p:cNvPr>
          <p:cNvSpPr txBox="1"/>
          <p:nvPr/>
        </p:nvSpPr>
        <p:spPr>
          <a:xfrm>
            <a:off x="5730813" y="227029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N=5914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B0F02B9-BBAA-9BB3-40BA-50C3E3EEC93A}"/>
              </a:ext>
            </a:extLst>
          </p:cNvPr>
          <p:cNvSpPr txBox="1"/>
          <p:nvPr/>
        </p:nvSpPr>
        <p:spPr>
          <a:xfrm>
            <a:off x="2241333" y="5749370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50" b="1" dirty="0">
                <a:solidFill>
                  <a:srgbClr val="7030A0"/>
                </a:solidFill>
              </a:rPr>
              <a:t>(N=1729)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B841106-DD54-07E5-EDB3-3C977357703B}"/>
              </a:ext>
            </a:extLst>
          </p:cNvPr>
          <p:cNvSpPr txBox="1"/>
          <p:nvPr/>
        </p:nvSpPr>
        <p:spPr>
          <a:xfrm>
            <a:off x="4031590" y="5749370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50" b="1" dirty="0">
                <a:solidFill>
                  <a:srgbClr val="7030A0"/>
                </a:solidFill>
              </a:rPr>
              <a:t>(N=2533)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A5868F0-FB38-CC1F-CF13-8900CE087067}"/>
              </a:ext>
            </a:extLst>
          </p:cNvPr>
          <p:cNvSpPr txBox="1"/>
          <p:nvPr/>
        </p:nvSpPr>
        <p:spPr>
          <a:xfrm>
            <a:off x="5961645" y="5803460"/>
            <a:ext cx="684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>
                <a:solidFill>
                  <a:srgbClr val="7030A0"/>
                </a:solidFill>
              </a:rPr>
              <a:t>(N=1652)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DBE9910-48E3-1029-9AE0-E0E596412506}"/>
              </a:ext>
            </a:extLst>
          </p:cNvPr>
          <p:cNvSpPr txBox="1"/>
          <p:nvPr/>
        </p:nvSpPr>
        <p:spPr>
          <a:xfrm>
            <a:off x="7915218" y="5763804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50" b="1" dirty="0">
                <a:solidFill>
                  <a:srgbClr val="7030A0"/>
                </a:solidFill>
              </a:rPr>
              <a:t>(N=1729)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826E3DB-E879-3D7B-BCA4-1E8C0FE6B0A1}"/>
              </a:ext>
            </a:extLst>
          </p:cNvPr>
          <p:cNvSpPr txBox="1"/>
          <p:nvPr/>
        </p:nvSpPr>
        <p:spPr>
          <a:xfrm>
            <a:off x="9613583" y="5749370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50" b="1" dirty="0">
                <a:solidFill>
                  <a:srgbClr val="7030A0"/>
                </a:solidFill>
              </a:rPr>
              <a:t>(N=2533)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2DC72A9-D427-2919-D96E-85787AFA8D88}"/>
              </a:ext>
            </a:extLst>
          </p:cNvPr>
          <p:cNvSpPr txBox="1"/>
          <p:nvPr/>
        </p:nvSpPr>
        <p:spPr>
          <a:xfrm>
            <a:off x="11311949" y="5764329"/>
            <a:ext cx="684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b="1" dirty="0">
                <a:solidFill>
                  <a:srgbClr val="7030A0"/>
                </a:solidFill>
              </a:rPr>
              <a:t>(N=1652)</a:t>
            </a:r>
          </a:p>
        </p:txBody>
      </p:sp>
    </p:spTree>
    <p:extLst>
      <p:ext uri="{BB962C8B-B14F-4D97-AF65-F5344CB8AC3E}">
        <p14:creationId xmlns:p14="http://schemas.microsoft.com/office/powerpoint/2010/main" val="2600633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FAB618CE-98EA-45A7-8250-CAB4615AB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25AA9CD-D57A-E4FA-8645-9FC7B0B63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70" y="3226677"/>
            <a:ext cx="4940209" cy="335934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351D983-7B36-40B3-3B47-058B0148C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706" y="3226677"/>
            <a:ext cx="4809066" cy="321005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5F8B3FE-F257-2094-A6DD-0E8A4EC7F240}"/>
              </a:ext>
            </a:extLst>
          </p:cNvPr>
          <p:cNvSpPr txBox="1"/>
          <p:nvPr/>
        </p:nvSpPr>
        <p:spPr>
          <a:xfrm>
            <a:off x="480270" y="271981"/>
            <a:ext cx="107465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The businesses of registered female entrepreneurs are on average 4 years old, while unregistered businesses are on average 3 years old. </a:t>
            </a:r>
            <a:endParaRPr lang="pt-PT" dirty="0">
              <a:solidFill>
                <a:srgbClr val="7030A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29AAFDF-B594-EC3E-893C-39C9462121E3}"/>
              </a:ext>
            </a:extLst>
          </p:cNvPr>
          <p:cNvSpPr txBox="1"/>
          <p:nvPr/>
        </p:nvSpPr>
        <p:spPr>
          <a:xfrm>
            <a:off x="464242" y="932753"/>
            <a:ext cx="107465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Podemos notar que temos mais empreendedoras com negocio registado com mais tempo no mercado comparativamente as empreendedoras sem registo onde a maioria delas não tem mais de 6 anos no mercado.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479E631-8992-E852-ACF9-494849D06E4E}"/>
              </a:ext>
            </a:extLst>
          </p:cNvPr>
          <p:cNvSpPr txBox="1"/>
          <p:nvPr/>
        </p:nvSpPr>
        <p:spPr>
          <a:xfrm>
            <a:off x="480270" y="1650146"/>
            <a:ext cx="10249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higher the profit of female entrepreneurs, the greater the chance of the business being registered. </a:t>
            </a:r>
            <a:endParaRPr lang="pt-PT"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E051F17-14D9-7690-7CC6-3DA794611941}"/>
              </a:ext>
            </a:extLst>
          </p:cNvPr>
          <p:cNvSpPr txBox="1"/>
          <p:nvPr/>
        </p:nvSpPr>
        <p:spPr>
          <a:xfrm>
            <a:off x="385153" y="282920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N=5914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869926A-AC9C-00CE-AADE-1CAB65158132}"/>
              </a:ext>
            </a:extLst>
          </p:cNvPr>
          <p:cNvSpPr txBox="1"/>
          <p:nvPr/>
        </p:nvSpPr>
        <p:spPr>
          <a:xfrm>
            <a:off x="6288576" y="280540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N=5914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A1CFE60-EE2A-F617-4897-29C01DB60344}"/>
              </a:ext>
            </a:extLst>
          </p:cNvPr>
          <p:cNvSpPr txBox="1"/>
          <p:nvPr/>
        </p:nvSpPr>
        <p:spPr>
          <a:xfrm>
            <a:off x="5324072" y="3819425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pt-PT" dirty="0">
                <a:solidFill>
                  <a:srgbClr val="7030A0"/>
                </a:solidFill>
              </a:rPr>
              <a:t>N=5236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CB450D8-C91E-C0F5-8867-53A6C17C5A30}"/>
              </a:ext>
            </a:extLst>
          </p:cNvPr>
          <p:cNvSpPr txBox="1"/>
          <p:nvPr/>
        </p:nvSpPr>
        <p:spPr>
          <a:xfrm>
            <a:off x="5324072" y="4838523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b="1" dirty="0">
                <a:solidFill>
                  <a:srgbClr val="7030A0"/>
                </a:solidFill>
              </a:rPr>
              <a:t>N=678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9FDD997-DB4A-9A6E-5977-48014B689064}"/>
              </a:ext>
            </a:extLst>
          </p:cNvPr>
          <p:cNvSpPr txBox="1"/>
          <p:nvPr/>
        </p:nvSpPr>
        <p:spPr>
          <a:xfrm>
            <a:off x="7271716" y="5648248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pt-PT" dirty="0">
                <a:solidFill>
                  <a:srgbClr val="7030A0"/>
                </a:solidFill>
              </a:rPr>
              <a:t>N=4002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4210170-3497-A96F-8F64-803871140B0C}"/>
              </a:ext>
            </a:extLst>
          </p:cNvPr>
          <p:cNvSpPr txBox="1"/>
          <p:nvPr/>
        </p:nvSpPr>
        <p:spPr>
          <a:xfrm>
            <a:off x="9353584" y="5581159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pt-PT" dirty="0">
                <a:solidFill>
                  <a:srgbClr val="7030A0"/>
                </a:solidFill>
              </a:rPr>
              <a:t>N=1267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CE84148-5203-D184-8A31-95E1A339DD80}"/>
              </a:ext>
            </a:extLst>
          </p:cNvPr>
          <p:cNvSpPr txBox="1"/>
          <p:nvPr/>
        </p:nvSpPr>
        <p:spPr>
          <a:xfrm>
            <a:off x="10632520" y="5581158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pt-PT" dirty="0">
                <a:solidFill>
                  <a:srgbClr val="7030A0"/>
                </a:solidFill>
              </a:rPr>
              <a:t>N=45</a:t>
            </a:r>
          </a:p>
        </p:txBody>
      </p:sp>
    </p:spTree>
    <p:extLst>
      <p:ext uri="{BB962C8B-B14F-4D97-AF65-F5344CB8AC3E}">
        <p14:creationId xmlns:p14="http://schemas.microsoft.com/office/powerpoint/2010/main" val="298091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99B1F9D5-A848-6150-B1BF-C984DD980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46953"/>
            <a:ext cx="5715495" cy="514394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C18F1EE-D2B9-4367-0604-7856C75786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15"/>
          <a:stretch/>
        </p:blipFill>
        <p:spPr>
          <a:xfrm>
            <a:off x="5715496" y="1646953"/>
            <a:ext cx="6248400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8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45157-43DA-CB2B-868C-92BF7EA29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9679" y="3018407"/>
            <a:ext cx="5939340" cy="1478289"/>
          </a:xfrm>
        </p:spPr>
        <p:txBody>
          <a:bodyPr/>
          <a:lstStyle/>
          <a:p>
            <a:r>
              <a:rPr lang="pt-PT" sz="7200" dirty="0"/>
              <a:t>Seleccionadas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C38FB21-A6E8-F6F7-8F2E-1E2D06280B08}"/>
              </a:ext>
            </a:extLst>
          </p:cNvPr>
          <p:cNvSpPr/>
          <p:nvPr/>
        </p:nvSpPr>
        <p:spPr>
          <a:xfrm>
            <a:off x="0" y="2446867"/>
            <a:ext cx="6409678" cy="1876558"/>
          </a:xfrm>
          <a:prstGeom prst="rect">
            <a:avLst/>
          </a:prstGeom>
          <a:noFill/>
          <a:ln w="38100">
            <a:solidFill>
              <a:srgbClr val="C80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9214519-89C5-B3B7-4850-7862EC123C39}"/>
              </a:ext>
            </a:extLst>
          </p:cNvPr>
          <p:cNvSpPr/>
          <p:nvPr/>
        </p:nvSpPr>
        <p:spPr>
          <a:xfrm>
            <a:off x="3204839" y="2837854"/>
            <a:ext cx="8765488" cy="2267545"/>
          </a:xfrm>
          <a:prstGeom prst="rect">
            <a:avLst/>
          </a:prstGeom>
          <a:noFill/>
          <a:ln w="38100">
            <a:solidFill>
              <a:srgbClr val="C80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Picture 11" descr="Logo&#10;&#10;Description automatically generated">
            <a:extLst>
              <a:ext uri="{FF2B5EF4-FFF2-40B4-BE49-F238E27FC236}">
                <a16:creationId xmlns:a16="http://schemas.microsoft.com/office/drawing/2014/main" id="{E3BA779E-F4A9-E871-39D0-92D4A7FF11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t="39067" r="8755" b="35466"/>
          <a:stretch/>
        </p:blipFill>
        <p:spPr>
          <a:xfrm>
            <a:off x="0" y="2446867"/>
            <a:ext cx="6409678" cy="185322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Graphic 6" descr="Utilizador">
            <a:extLst>
              <a:ext uri="{FF2B5EF4-FFF2-40B4-BE49-F238E27FC236}">
                <a16:creationId xmlns:a16="http://schemas.microsoft.com/office/drawing/2014/main" id="{687D2A2A-30C6-C034-01D7-99C097563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8306" y="76128"/>
            <a:ext cx="2761726" cy="2761726"/>
          </a:xfrm>
          <a:prstGeom prst="rect">
            <a:avLst/>
          </a:prstGeom>
        </p:spPr>
      </p:pic>
      <p:pic>
        <p:nvPicPr>
          <p:cNvPr id="9" name="Graphic 6" descr="Utilizador">
            <a:extLst>
              <a:ext uri="{FF2B5EF4-FFF2-40B4-BE49-F238E27FC236}">
                <a16:creationId xmlns:a16="http://schemas.microsoft.com/office/drawing/2014/main" id="{CE219FD7-D51E-8662-9F04-9C5EDB1BE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5460" y="83410"/>
            <a:ext cx="2761726" cy="2761726"/>
          </a:xfrm>
          <a:prstGeom prst="rect">
            <a:avLst/>
          </a:prstGeom>
        </p:spPr>
      </p:pic>
      <p:pic>
        <p:nvPicPr>
          <p:cNvPr id="13" name="Graphic 6" descr="Utilizador">
            <a:extLst>
              <a:ext uri="{FF2B5EF4-FFF2-40B4-BE49-F238E27FC236}">
                <a16:creationId xmlns:a16="http://schemas.microsoft.com/office/drawing/2014/main" id="{4ED660B9-AC8D-6BCD-7146-1640B3303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81130" y="-352022"/>
            <a:ext cx="2761726" cy="2761726"/>
          </a:xfrm>
          <a:prstGeom prst="rect">
            <a:avLst/>
          </a:prstGeom>
        </p:spPr>
      </p:pic>
      <p:pic>
        <p:nvPicPr>
          <p:cNvPr id="16" name="Graphic 6" descr="Utilizador">
            <a:extLst>
              <a:ext uri="{FF2B5EF4-FFF2-40B4-BE49-F238E27FC236}">
                <a16:creationId xmlns:a16="http://schemas.microsoft.com/office/drawing/2014/main" id="{46D4C2EE-ADDE-B10F-3F8F-828B62FF9C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8129" y="-314859"/>
            <a:ext cx="2761726" cy="2761726"/>
          </a:xfrm>
          <a:prstGeom prst="rect">
            <a:avLst/>
          </a:prstGeom>
        </p:spPr>
      </p:pic>
      <p:pic>
        <p:nvPicPr>
          <p:cNvPr id="17" name="Graphic 6" descr="Utilizador">
            <a:extLst>
              <a:ext uri="{FF2B5EF4-FFF2-40B4-BE49-F238E27FC236}">
                <a16:creationId xmlns:a16="http://schemas.microsoft.com/office/drawing/2014/main" id="{792ABBCF-29DD-B8EA-B673-AA78AE026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113" y="-314859"/>
            <a:ext cx="2761726" cy="2761726"/>
          </a:xfrm>
          <a:prstGeom prst="rect">
            <a:avLst/>
          </a:prstGeom>
        </p:spPr>
      </p:pic>
      <p:pic>
        <p:nvPicPr>
          <p:cNvPr id="18" name="Graphic 6" descr="Utilizador">
            <a:extLst>
              <a:ext uri="{FF2B5EF4-FFF2-40B4-BE49-F238E27FC236}">
                <a16:creationId xmlns:a16="http://schemas.microsoft.com/office/drawing/2014/main" id="{E761709C-5D3B-4F02-BE9C-399AD2F0B0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24431" y="-314859"/>
            <a:ext cx="2761726" cy="2761726"/>
          </a:xfrm>
          <a:prstGeom prst="rect">
            <a:avLst/>
          </a:prstGeom>
        </p:spPr>
      </p:pic>
      <p:pic>
        <p:nvPicPr>
          <p:cNvPr id="19" name="Graphic 6" descr="Utilizador">
            <a:extLst>
              <a:ext uri="{FF2B5EF4-FFF2-40B4-BE49-F238E27FC236}">
                <a16:creationId xmlns:a16="http://schemas.microsoft.com/office/drawing/2014/main" id="{ABFBAB53-E226-F56E-8019-63CDCED902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44871" y="-352022"/>
            <a:ext cx="2761726" cy="2761726"/>
          </a:xfrm>
          <a:prstGeom prst="rect">
            <a:avLst/>
          </a:prstGeom>
        </p:spPr>
      </p:pic>
      <p:pic>
        <p:nvPicPr>
          <p:cNvPr id="20" name="Graphic 6" descr="Utilizador">
            <a:extLst>
              <a:ext uri="{FF2B5EF4-FFF2-40B4-BE49-F238E27FC236}">
                <a16:creationId xmlns:a16="http://schemas.microsoft.com/office/drawing/2014/main" id="{B093FB75-DFAD-B3BF-B6BA-CFE380EBF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0267" y="387762"/>
            <a:ext cx="2761726" cy="2761726"/>
          </a:xfrm>
          <a:prstGeom prst="rect">
            <a:avLst/>
          </a:prstGeom>
        </p:spPr>
      </p:pic>
      <p:pic>
        <p:nvPicPr>
          <p:cNvPr id="21" name="Graphic 6" descr="Utilizador">
            <a:extLst>
              <a:ext uri="{FF2B5EF4-FFF2-40B4-BE49-F238E27FC236}">
                <a16:creationId xmlns:a16="http://schemas.microsoft.com/office/drawing/2014/main" id="{0E6282BE-DA2E-45A9-D96D-3CB2F68BD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46519" y="387762"/>
            <a:ext cx="2761726" cy="2761726"/>
          </a:xfrm>
          <a:prstGeom prst="rect">
            <a:avLst/>
          </a:prstGeom>
        </p:spPr>
      </p:pic>
      <p:pic>
        <p:nvPicPr>
          <p:cNvPr id="22" name="Graphic 6" descr="Utilizador">
            <a:extLst>
              <a:ext uri="{FF2B5EF4-FFF2-40B4-BE49-F238E27FC236}">
                <a16:creationId xmlns:a16="http://schemas.microsoft.com/office/drawing/2014/main" id="{1DE3DE41-5ED8-9322-3D4D-7E0D6F4AC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42750" y="76128"/>
            <a:ext cx="2761726" cy="2761726"/>
          </a:xfrm>
          <a:prstGeom prst="rect">
            <a:avLst/>
          </a:prstGeom>
        </p:spPr>
      </p:pic>
      <p:pic>
        <p:nvPicPr>
          <p:cNvPr id="23" name="Graphic 6" descr="Utilizador">
            <a:extLst>
              <a:ext uri="{FF2B5EF4-FFF2-40B4-BE49-F238E27FC236}">
                <a16:creationId xmlns:a16="http://schemas.microsoft.com/office/drawing/2014/main" id="{C7D0FC4F-3753-BF23-FAD7-2C61786637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03778" y="-314859"/>
            <a:ext cx="2761726" cy="2761726"/>
          </a:xfrm>
          <a:prstGeom prst="rect">
            <a:avLst/>
          </a:prstGeom>
        </p:spPr>
      </p:pic>
      <p:pic>
        <p:nvPicPr>
          <p:cNvPr id="24" name="Graphic 6" descr="Utilizador">
            <a:extLst>
              <a:ext uri="{FF2B5EF4-FFF2-40B4-BE49-F238E27FC236}">
                <a16:creationId xmlns:a16="http://schemas.microsoft.com/office/drawing/2014/main" id="{32943192-4CD8-3ECC-F84E-894477BC3B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8762" y="-314859"/>
            <a:ext cx="2761726" cy="2761726"/>
          </a:xfrm>
          <a:prstGeom prst="rect">
            <a:avLst/>
          </a:prstGeom>
        </p:spPr>
      </p:pic>
      <p:pic>
        <p:nvPicPr>
          <p:cNvPr id="25" name="Graphic 6" descr="Utilizador">
            <a:extLst>
              <a:ext uri="{FF2B5EF4-FFF2-40B4-BE49-F238E27FC236}">
                <a16:creationId xmlns:a16="http://schemas.microsoft.com/office/drawing/2014/main" id="{3E96CAE8-CD87-5C36-C077-D38E402D8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57101" y="76128"/>
            <a:ext cx="2761726" cy="276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485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33f5c88c-d2a5-430d-ab92-7a6a794ba4e0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8910</TotalTime>
  <Words>566</Words>
  <Application>Microsoft Office PowerPoint</Application>
  <PresentationFormat>Ecrã Panorâmico</PresentationFormat>
  <Paragraphs>79</Paragraphs>
  <Slides>14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Gill Sans</vt:lpstr>
      <vt:lpstr>Metropolitan</vt:lpstr>
      <vt:lpstr>Apresentação do PowerPoint</vt:lpstr>
      <vt:lpstr>Apresentação do PowerPoint</vt:lpstr>
      <vt:lpstr>Apresentação do PowerPoint</vt:lpstr>
      <vt:lpstr>Mobilizadas</vt:lpstr>
      <vt:lpstr>Mobilizadas</vt:lpstr>
      <vt:lpstr>Apresentação do PowerPoint</vt:lpstr>
      <vt:lpstr>Apresentação do PowerPoint</vt:lpstr>
      <vt:lpstr>Apresentação do PowerPoint</vt:lpstr>
      <vt:lpstr>Seleccionadas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Mensmann, Mona</dc:creator>
  <cp:lastModifiedBy>Dercio (Ligada)</cp:lastModifiedBy>
  <cp:revision>481</cp:revision>
  <dcterms:created xsi:type="dcterms:W3CDTF">2020-11-15T09:25:04Z</dcterms:created>
  <dcterms:modified xsi:type="dcterms:W3CDTF">2022-11-15T21:08:38Z</dcterms:modified>
</cp:coreProperties>
</file>