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9"/>
  </p:notesMasterIdLst>
  <p:sldIdLst>
    <p:sldId id="427" r:id="rId2"/>
    <p:sldId id="425" r:id="rId3"/>
    <p:sldId id="428" r:id="rId4"/>
    <p:sldId id="430" r:id="rId5"/>
    <p:sldId id="431" r:id="rId6"/>
    <p:sldId id="432" r:id="rId7"/>
    <p:sldId id="429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31531"/>
    <a:srgbClr val="FEFBFF"/>
    <a:srgbClr val="E8CAC7"/>
    <a:srgbClr val="FFCCCC"/>
    <a:srgbClr val="FFFFFF"/>
    <a:srgbClr val="A82149"/>
    <a:srgbClr val="FF6D53"/>
    <a:srgbClr val="C80F00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A84E-83C8-408F-9F03-EE03EC425F7E}" v="7" dt="2022-11-02T12:18:58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5638" autoAdjust="0"/>
  </p:normalViewPr>
  <p:slideViewPr>
    <p:cSldViewPr snapToGrid="0">
      <p:cViewPr varScale="1">
        <p:scale>
          <a:sx n="114" d="100"/>
          <a:sy n="114" d="100"/>
        </p:scale>
        <p:origin x="1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3496789" y="5532533"/>
            <a:ext cx="584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Profile of REALIZA Entrepreneurs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77703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758966" y="2000699"/>
            <a:ext cx="10184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Gill Sans" panose="020B0502020104020203" pitchFamily="34" charset="0"/>
              </a:rPr>
              <a:t>Report main objectives:</a:t>
            </a: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Describing the profiles of female entrepreneurs mobilized for the REALIZA Program in order to understand which profiles expressed interest in enrolling in the program during the mobilization period;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Identify whether there are new strategies that can be used to mobilize the profile idealized for the REALIZA Program based on the data available.</a:t>
            </a:r>
            <a:endParaRPr lang="pt-BR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objective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330003" y="532047"/>
            <a:ext cx="119934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latin typeface="Gill Sans" panose="020B05020201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pt-BR" b="1" dirty="0">
                <a:latin typeface="Gill Sans" panose="020B0502020104020203" pitchFamily="34" charset="0"/>
              </a:rPr>
              <a:t>Mobilization Processo for the REALIZA Program: </a:t>
            </a:r>
          </a:p>
          <a:p>
            <a:pPr algn="just"/>
            <a:r>
              <a:rPr lang="pt-BR" dirty="0">
                <a:latin typeface="Gill Sans" panose="020B0502020104020203" pitchFamily="34" charset="0"/>
              </a:rPr>
              <a:t>1.1 </a:t>
            </a:r>
            <a:r>
              <a:rPr lang="en-US" dirty="0">
                <a:latin typeface="Gill Sans" panose="020B0502020104020203" pitchFamily="34" charset="0"/>
              </a:rPr>
              <a:t>What was done in the mobilization process for the REALIZA Program?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1.2 Main challenges and main learnings from the mobilization process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2. Profile description of the six thousand female entrepreneurs mobilized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(areas for next mobilization with the profile needed)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we should focus on specific types of business)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any relation about those variants)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trend about age of entrepreneurs and formalization)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social media management can be related to better profit)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relation between old and new businesses about profit)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3. Profile description of the two thousand eligible entrepreneurs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4. Key strategic considerations for future mobilization</a:t>
            </a:r>
            <a:endParaRPr lang="pt-BR" sz="2400" b="1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Outline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26FFE-3ADD-2B25-A332-DBEC201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90699"/>
            <a:ext cx="10772775" cy="580601"/>
          </a:xfrm>
        </p:spPr>
        <p:txBody>
          <a:bodyPr>
            <a:normAutofit fontScale="90000"/>
          </a:bodyPr>
          <a:lstStyle/>
          <a:p>
            <a:r>
              <a:rPr lang="pt-PT" dirty="0"/>
              <a:t>Mobilizadas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8AF67-6B0C-E701-A6D6-59336A538093}"/>
              </a:ext>
            </a:extLst>
          </p:cNvPr>
          <p:cNvSpPr txBox="1"/>
          <p:nvPr/>
        </p:nvSpPr>
        <p:spPr>
          <a:xfrm>
            <a:off x="325120" y="1056290"/>
            <a:ext cx="115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were 6003 entrepreneurs mobilized of which 89 were not business owners. We note that these business owners registered online. </a:t>
            </a:r>
            <a:endParaRPr lang="pt-PT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74E568-3A5C-F525-ACDE-7F0C42557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" b="1"/>
          <a:stretch/>
        </p:blipFill>
        <p:spPr>
          <a:xfrm>
            <a:off x="174747" y="2157273"/>
            <a:ext cx="5921253" cy="45100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C201C-3B5A-6394-039A-85DF102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0"/>
          <a:stretch/>
        </p:blipFill>
        <p:spPr>
          <a:xfrm>
            <a:off x="6096000" y="1987611"/>
            <a:ext cx="5921253" cy="47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939F91-496C-0C6E-CDB7-BEFAEC5DEB57}"/>
              </a:ext>
            </a:extLst>
          </p:cNvPr>
          <p:cNvSpPr txBox="1"/>
          <p:nvPr/>
        </p:nvSpPr>
        <p:spPr>
          <a:xfrm>
            <a:off x="444616" y="276837"/>
            <a:ext cx="1119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 all cities, women entrepreneurs earning more than 10,000 meticais do not reach 15%. Beira has the lowest percentage (9%) of female entrepreneurs earning at least 10,000 meticais. </a:t>
            </a: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AC2D4-148F-F32C-B815-13201E01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" b="-1"/>
          <a:stretch/>
        </p:blipFill>
        <p:spPr>
          <a:xfrm>
            <a:off x="6188631" y="2324911"/>
            <a:ext cx="5921253" cy="45330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E00536-E813-3B70-3E97-2B0D80D8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"/>
          <a:stretch/>
        </p:blipFill>
        <p:spPr>
          <a:xfrm>
            <a:off x="352337" y="2379525"/>
            <a:ext cx="6420385" cy="44238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B671A3-D031-C668-C336-665210EE8F4F}"/>
              </a:ext>
            </a:extLst>
          </p:cNvPr>
          <p:cNvSpPr txBox="1"/>
          <p:nvPr/>
        </p:nvSpPr>
        <p:spPr>
          <a:xfrm>
            <a:off x="444616" y="1642899"/>
            <a:ext cx="10905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rgbClr val="7030A0"/>
                </a:solidFill>
              </a:rPr>
              <a:t>More </a:t>
            </a:r>
            <a:r>
              <a:rPr lang="pt-PT" sz="2400" dirty="0" err="1">
                <a:solidFill>
                  <a:srgbClr val="7030A0"/>
                </a:solidFill>
              </a:rPr>
              <a:t>than</a:t>
            </a:r>
            <a:r>
              <a:rPr lang="pt-PT" sz="2400" dirty="0">
                <a:solidFill>
                  <a:srgbClr val="7030A0"/>
                </a:solidFill>
              </a:rPr>
              <a:t> 80 </a:t>
            </a:r>
            <a:r>
              <a:rPr lang="pt-PT" sz="2400" dirty="0" err="1">
                <a:solidFill>
                  <a:srgbClr val="7030A0"/>
                </a:solidFill>
              </a:rPr>
              <a:t>percent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of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women</a:t>
            </a:r>
            <a:r>
              <a:rPr lang="pt-PT" sz="2400" dirty="0">
                <a:solidFill>
                  <a:srgbClr val="7030A0"/>
                </a:solidFill>
              </a:rPr>
              <a:t>, </a:t>
            </a:r>
            <a:r>
              <a:rPr lang="pt-PT" sz="2400" dirty="0" err="1">
                <a:solidFill>
                  <a:srgbClr val="7030A0"/>
                </a:solidFill>
              </a:rPr>
              <a:t>their</a:t>
            </a:r>
            <a:r>
              <a:rPr lang="pt-PT" sz="2400" dirty="0">
                <a:solidFill>
                  <a:srgbClr val="7030A0"/>
                </a:solidFill>
              </a:rPr>
              <a:t> businesses are </a:t>
            </a:r>
            <a:r>
              <a:rPr lang="pt-PT" sz="2400" dirty="0" err="1">
                <a:solidFill>
                  <a:srgbClr val="7030A0"/>
                </a:solidFill>
              </a:rPr>
              <a:t>not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formalized</a:t>
            </a:r>
            <a:r>
              <a:rPr lang="pt-PT" sz="24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6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51D983-7B36-40B3-3B47-058B0148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604"/>
            <a:ext cx="6858594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1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671467" y="-21959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183130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Production Plan 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CD9ADA40-29E1-46EB-8841-466C557C66C3}"/>
              </a:ext>
            </a:extLst>
          </p:cNvPr>
          <p:cNvGrpSpPr/>
          <p:nvPr/>
        </p:nvGrpSpPr>
        <p:grpSpPr>
          <a:xfrm>
            <a:off x="341" y="2063026"/>
            <a:ext cx="12225507" cy="894307"/>
            <a:chOff x="4078224" y="378493"/>
            <a:chExt cx="8243785" cy="709800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2EAA999-1CFC-40B6-AFAB-FE54A4E2EDF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DF45868-A473-4763-AA66-ED7EC64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FC71FE-0E59-4D0C-9DAC-4EB788504E4D}"/>
              </a:ext>
            </a:extLst>
          </p:cNvPr>
          <p:cNvSpPr txBox="1"/>
          <p:nvPr/>
        </p:nvSpPr>
        <p:spPr>
          <a:xfrm>
            <a:off x="417306" y="3051985"/>
            <a:ext cx="1460091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October </a:t>
            </a:r>
          </a:p>
          <a:p>
            <a:pPr algn="ctr"/>
            <a:r>
              <a:rPr lang="en-US" dirty="0"/>
              <a:t>MUVA Team and the WB agree the  chosen data.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5E9EF3-6D6C-4E36-B8E2-FA948AEDAA6D}"/>
              </a:ext>
            </a:extLst>
          </p:cNvPr>
          <p:cNvSpPr txBox="1"/>
          <p:nvPr/>
        </p:nvSpPr>
        <p:spPr>
          <a:xfrm>
            <a:off x="2508128" y="3065047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produced  with the data selected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1C8287-6003-44F8-921F-4B758F52AA80}"/>
              </a:ext>
            </a:extLst>
          </p:cNvPr>
          <p:cNvSpPr txBox="1"/>
          <p:nvPr/>
        </p:nvSpPr>
        <p:spPr>
          <a:xfrm>
            <a:off x="4659587" y="3065047"/>
            <a:ext cx="1632156" cy="2308324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analyzed and first draft of the report shared with the MUVA team for review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43F72D-257B-45E2-9FDB-E41D57C4F8B1}"/>
              </a:ext>
            </a:extLst>
          </p:cNvPr>
          <p:cNvSpPr txBox="1"/>
          <p:nvPr/>
        </p:nvSpPr>
        <p:spPr>
          <a:xfrm>
            <a:off x="6784034" y="3065047"/>
            <a:ext cx="1632156" cy="1200329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25th November</a:t>
            </a:r>
          </a:p>
          <a:p>
            <a:pPr algn="ctr"/>
            <a:r>
              <a:rPr lang="en-US" dirty="0"/>
              <a:t>Document reviewed by MUVA team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38FDB0-9159-4E8B-A9F5-3D38A658B6DA}"/>
              </a:ext>
            </a:extLst>
          </p:cNvPr>
          <p:cNvSpPr txBox="1"/>
          <p:nvPr/>
        </p:nvSpPr>
        <p:spPr>
          <a:xfrm>
            <a:off x="8756871" y="3051230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30th November</a:t>
            </a:r>
          </a:p>
          <a:p>
            <a:pPr algn="ctr"/>
            <a:r>
              <a:rPr lang="en-US" dirty="0"/>
              <a:t>First version of the report delivered to the WB team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1C0C394-F19C-4D67-B040-237FDDDFB72E}"/>
              </a:ext>
            </a:extLst>
          </p:cNvPr>
          <p:cNvCxnSpPr/>
          <p:nvPr/>
        </p:nvCxnSpPr>
        <p:spPr>
          <a:xfrm>
            <a:off x="1139976" y="2682521"/>
            <a:ext cx="0" cy="368709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D4E92A8-C183-43E0-ABCC-C959E794EEC9}"/>
              </a:ext>
            </a:extLst>
          </p:cNvPr>
          <p:cNvCxnSpPr>
            <a:cxnSpLocks/>
          </p:cNvCxnSpPr>
          <p:nvPr/>
        </p:nvCxnSpPr>
        <p:spPr>
          <a:xfrm>
            <a:off x="3324206" y="2667123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9DFE036-7CBB-481A-87C0-AED90ACD6C89}"/>
              </a:ext>
            </a:extLst>
          </p:cNvPr>
          <p:cNvCxnSpPr>
            <a:cxnSpLocks/>
          </p:cNvCxnSpPr>
          <p:nvPr/>
        </p:nvCxnSpPr>
        <p:spPr>
          <a:xfrm>
            <a:off x="5475665" y="2653305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AA5971E-EF77-464F-B819-D40D459DF10F}"/>
              </a:ext>
            </a:extLst>
          </p:cNvPr>
          <p:cNvCxnSpPr>
            <a:cxnSpLocks/>
          </p:cNvCxnSpPr>
          <p:nvPr/>
        </p:nvCxnSpPr>
        <p:spPr>
          <a:xfrm>
            <a:off x="7576998" y="2653304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B915498-A4C9-4569-B55A-B62EE9E61989}"/>
              </a:ext>
            </a:extLst>
          </p:cNvPr>
          <p:cNvCxnSpPr>
            <a:cxnSpLocks/>
          </p:cNvCxnSpPr>
          <p:nvPr/>
        </p:nvCxnSpPr>
        <p:spPr>
          <a:xfrm>
            <a:off x="9351380" y="2660716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43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7014</TotalTime>
  <Words>414</Words>
  <Application>Microsoft Office PowerPoint</Application>
  <PresentationFormat>Ecrã Panorâmico</PresentationFormat>
  <Paragraphs>51</Paragraphs>
  <Slides>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Metropolitan</vt:lpstr>
      <vt:lpstr>Apresentação do PowerPoint</vt:lpstr>
      <vt:lpstr>Apresentação do PowerPoint</vt:lpstr>
      <vt:lpstr>Apresentação do PowerPoint</vt:lpstr>
      <vt:lpstr>Mobilizadas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(Ligada)</cp:lastModifiedBy>
  <cp:revision>477</cp:revision>
  <dcterms:created xsi:type="dcterms:W3CDTF">2020-11-15T09:25:04Z</dcterms:created>
  <dcterms:modified xsi:type="dcterms:W3CDTF">2022-11-04T15:19:55Z</dcterms:modified>
</cp:coreProperties>
</file>