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19" autoAdjust="0"/>
  </p:normalViewPr>
  <p:slideViewPr>
    <p:cSldViewPr snapToGrid="0">
      <p:cViewPr>
        <p:scale>
          <a:sx n="150" d="100"/>
          <a:sy n="150" d="100"/>
        </p:scale>
        <p:origin x="55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muratkokludataset/pistachio-image-dataset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DTSA 5511 Final Project</a:t>
            </a:r>
            <a:br>
              <a:rPr lang="en-US" dirty="0"/>
            </a:br>
            <a:r>
              <a:rPr lang="en-US" dirty="0"/>
              <a:t>Identifying Different Pistachio Species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Nathan Hansen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4026"/>
          </a:xfrm>
        </p:spPr>
        <p:txBody>
          <a:bodyPr>
            <a:normAutofit/>
          </a:bodyPr>
          <a:lstStyle/>
          <a:p>
            <a:r>
              <a:rPr lang="en-US" dirty="0"/>
              <a:t>Results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DEECC7-72A1-697A-62E6-C9A1F03BF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2077" y="724628"/>
            <a:ext cx="5415123" cy="2798549"/>
          </a:xfrm>
        </p:spPr>
        <p:txBody>
          <a:bodyPr anchor="t"/>
          <a:lstStyle/>
          <a:p>
            <a:r>
              <a:rPr lang="en-US" dirty="0"/>
              <a:t>Baseline Large model as reference (#3)</a:t>
            </a:r>
          </a:p>
          <a:p>
            <a:r>
              <a:rPr lang="en-US" dirty="0"/>
              <a:t>Large model with geo. augments performed best (#7)</a:t>
            </a:r>
          </a:p>
          <a:p>
            <a:r>
              <a:rPr lang="en-US" dirty="0"/>
              <a:t>Medium model performed well (#2) – Large might be over-fitting</a:t>
            </a:r>
          </a:p>
          <a:p>
            <a:r>
              <a:rPr lang="en-US" dirty="0"/>
              <a:t>Dropout very detrimental (#6)</a:t>
            </a:r>
          </a:p>
          <a:p>
            <a:r>
              <a:rPr lang="en-US" dirty="0"/>
              <a:t>Batch normalization may be beneficial (#11)</a:t>
            </a:r>
          </a:p>
          <a:p>
            <a:r>
              <a:rPr lang="en-US" dirty="0"/>
              <a:t>Only geo. augmentations showed improvements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F7B8D2-5102-B710-9407-98F057C5A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1316182"/>
            <a:ext cx="5522854" cy="24532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1CB8F1-49A0-0260-2BE8-6B1D9B0C3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0" y="3854781"/>
            <a:ext cx="11119645" cy="27201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E27B81A-51D1-2390-3A59-5F2048570F19}"/>
              </a:ext>
            </a:extLst>
          </p:cNvPr>
          <p:cNvSpPr/>
          <p:nvPr/>
        </p:nvSpPr>
        <p:spPr>
          <a:xfrm>
            <a:off x="634481" y="5561703"/>
            <a:ext cx="11066353" cy="167293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0E6F5B-40AE-FA8D-024A-8B9A995E5135}"/>
              </a:ext>
            </a:extLst>
          </p:cNvPr>
          <p:cNvSpPr txBox="1"/>
          <p:nvPr/>
        </p:nvSpPr>
        <p:spPr>
          <a:xfrm>
            <a:off x="10902950" y="3565869"/>
            <a:ext cx="984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Reference Run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5D5C9A-E155-034D-E4AF-F5FA5B2DB4E9}"/>
              </a:ext>
            </a:extLst>
          </p:cNvPr>
          <p:cNvCxnSpPr/>
          <p:nvPr/>
        </p:nvCxnSpPr>
        <p:spPr>
          <a:xfrm flipH="1">
            <a:off x="11700834" y="4808376"/>
            <a:ext cx="186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A62B30-19F6-1E7D-8894-A1D209409952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11887200" y="3688980"/>
            <a:ext cx="0" cy="111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A804D7-A9A3-1A94-6C14-44ADBF823D40}"/>
              </a:ext>
            </a:extLst>
          </p:cNvPr>
          <p:cNvCxnSpPr/>
          <p:nvPr/>
        </p:nvCxnSpPr>
        <p:spPr>
          <a:xfrm flipH="1">
            <a:off x="11827669" y="3688980"/>
            <a:ext cx="59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076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4079708" cy="614026"/>
          </a:xfrm>
        </p:spPr>
        <p:txBody>
          <a:bodyPr>
            <a:normAutofit/>
          </a:bodyPr>
          <a:lstStyle/>
          <a:p>
            <a:r>
              <a:rPr lang="en-US" dirty="0"/>
              <a:t>Model Exploration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8D7334C-9ADA-E456-C6FD-4110A1CB5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18" y="1410818"/>
            <a:ext cx="4528523" cy="243666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C0E03EF-7CCD-07F9-23CA-0BBA6BF1A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17" y="4018321"/>
            <a:ext cx="4528523" cy="243666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25C020F-8A71-B3AE-5D73-286A3FBC0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642" y="5081321"/>
            <a:ext cx="4572000" cy="130545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A3EFFC9-3205-C885-92ED-965561884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642" y="3738993"/>
            <a:ext cx="4572000" cy="13054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F6E843E-74CE-DB69-5D8B-61538E7A4C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1599" y="702156"/>
            <a:ext cx="3895407" cy="285225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6352C78-9C5A-2EC5-4345-2A512EAC216A}"/>
              </a:ext>
            </a:extLst>
          </p:cNvPr>
          <p:cNvSpPr txBox="1"/>
          <p:nvPr/>
        </p:nvSpPr>
        <p:spPr>
          <a:xfrm>
            <a:off x="5264150" y="702156"/>
            <a:ext cx="1054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Labels</a:t>
            </a:r>
          </a:p>
          <a:p>
            <a:r>
              <a:rPr lang="en-US" sz="1400" dirty="0" err="1"/>
              <a:t>Siirt</a:t>
            </a:r>
            <a:r>
              <a:rPr lang="en-US" sz="1400" dirty="0"/>
              <a:t>: 0</a:t>
            </a:r>
          </a:p>
          <a:p>
            <a:r>
              <a:rPr lang="en-US" sz="1400" dirty="0" err="1"/>
              <a:t>Kirmizi</a:t>
            </a:r>
            <a:r>
              <a:rPr lang="en-US" sz="1400" dirty="0"/>
              <a:t>: 1</a:t>
            </a:r>
          </a:p>
        </p:txBody>
      </p:sp>
    </p:spTree>
    <p:extLst>
      <p:ext uri="{BB962C8B-B14F-4D97-AF65-F5344CB8AC3E}">
        <p14:creationId xmlns:p14="http://schemas.microsoft.com/office/powerpoint/2010/main" val="2105787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4026"/>
          </a:xfrm>
        </p:spPr>
        <p:txBody>
          <a:bodyPr>
            <a:normAutofit/>
          </a:bodyPr>
          <a:lstStyle/>
          <a:p>
            <a:r>
              <a:rPr lang="en-US" dirty="0"/>
              <a:t>Model Exploration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371BA2-5733-579B-6C9A-9595AD5E11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4444"/>
          <a:stretch/>
        </p:blipFill>
        <p:spPr>
          <a:xfrm>
            <a:off x="581192" y="1316181"/>
            <a:ext cx="3336758" cy="5158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9DBF0B-7461-278B-1F62-ED9F54A5FA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609" b="11"/>
          <a:stretch/>
        </p:blipFill>
        <p:spPr>
          <a:xfrm>
            <a:off x="4937294" y="1530350"/>
            <a:ext cx="3336758" cy="4121150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EF157C4E-4C08-DF42-2E55-DE6DC1328EEC}"/>
              </a:ext>
            </a:extLst>
          </p:cNvPr>
          <p:cNvSpPr/>
          <p:nvPr/>
        </p:nvSpPr>
        <p:spPr>
          <a:xfrm>
            <a:off x="3968750" y="1619250"/>
            <a:ext cx="266700" cy="4756150"/>
          </a:xfrm>
          <a:prstGeom prst="rightBrace">
            <a:avLst>
              <a:gd name="adj1" fmla="val 8452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8D911-420E-8215-C49D-EF4F62163F17}"/>
              </a:ext>
            </a:extLst>
          </p:cNvPr>
          <p:cNvSpPr txBox="1"/>
          <p:nvPr/>
        </p:nvSpPr>
        <p:spPr>
          <a:xfrm rot="5400000">
            <a:off x="3667641" y="3860800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Downsample</a:t>
            </a:r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8C53F7F-85FA-118C-AA26-EF5384AFE427}"/>
              </a:ext>
            </a:extLst>
          </p:cNvPr>
          <p:cNvSpPr/>
          <p:nvPr/>
        </p:nvSpPr>
        <p:spPr>
          <a:xfrm>
            <a:off x="8339864" y="1619250"/>
            <a:ext cx="266700" cy="3975100"/>
          </a:xfrm>
          <a:prstGeom prst="rightBrace">
            <a:avLst>
              <a:gd name="adj1" fmla="val 8452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58EC0-1BE3-3D00-6F3E-1816FA73A4F3}"/>
              </a:ext>
            </a:extLst>
          </p:cNvPr>
          <p:cNvSpPr txBox="1"/>
          <p:nvPr/>
        </p:nvSpPr>
        <p:spPr>
          <a:xfrm rot="5400000">
            <a:off x="7948992" y="3422134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 Blocks</a:t>
            </a:r>
          </a:p>
        </p:txBody>
      </p:sp>
    </p:spTree>
    <p:extLst>
      <p:ext uri="{BB962C8B-B14F-4D97-AF65-F5344CB8AC3E}">
        <p14:creationId xmlns:p14="http://schemas.microsoft.com/office/powerpoint/2010/main" val="2450023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4026"/>
          </a:xfrm>
        </p:spPr>
        <p:txBody>
          <a:bodyPr>
            <a:normAutofit/>
          </a:bodyPr>
          <a:lstStyle/>
          <a:p>
            <a:r>
              <a:rPr lang="en-US" dirty="0"/>
              <a:t>Model Exploration (CONT.)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F157C4E-4C08-DF42-2E55-DE6DC1328EEC}"/>
              </a:ext>
            </a:extLst>
          </p:cNvPr>
          <p:cNvSpPr/>
          <p:nvPr/>
        </p:nvSpPr>
        <p:spPr>
          <a:xfrm>
            <a:off x="3968750" y="1619250"/>
            <a:ext cx="266700" cy="4756150"/>
          </a:xfrm>
          <a:prstGeom prst="rightBrace">
            <a:avLst>
              <a:gd name="adj1" fmla="val 8452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8D911-420E-8215-C49D-EF4F62163F17}"/>
              </a:ext>
            </a:extLst>
          </p:cNvPr>
          <p:cNvSpPr txBox="1"/>
          <p:nvPr/>
        </p:nvSpPr>
        <p:spPr>
          <a:xfrm rot="5400000">
            <a:off x="3667641" y="3860800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Downsample</a:t>
            </a:r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8C53F7F-85FA-118C-AA26-EF5384AFE427}"/>
              </a:ext>
            </a:extLst>
          </p:cNvPr>
          <p:cNvSpPr/>
          <p:nvPr/>
        </p:nvSpPr>
        <p:spPr>
          <a:xfrm>
            <a:off x="8339864" y="1619250"/>
            <a:ext cx="266700" cy="3975100"/>
          </a:xfrm>
          <a:prstGeom prst="rightBrace">
            <a:avLst>
              <a:gd name="adj1" fmla="val 8452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58EC0-1BE3-3D00-6F3E-1816FA73A4F3}"/>
              </a:ext>
            </a:extLst>
          </p:cNvPr>
          <p:cNvSpPr txBox="1"/>
          <p:nvPr/>
        </p:nvSpPr>
        <p:spPr>
          <a:xfrm rot="5400000">
            <a:off x="7948992" y="3422134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 Blocks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B32AE-5F7A-E228-625A-9E4805BD2C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4537"/>
          <a:stretch/>
        </p:blipFill>
        <p:spPr>
          <a:xfrm>
            <a:off x="580997" y="1303482"/>
            <a:ext cx="3337560" cy="51345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160E7C-30B3-23D8-821B-3AD5E46894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741"/>
          <a:stretch/>
        </p:blipFill>
        <p:spPr>
          <a:xfrm>
            <a:off x="4931298" y="1539065"/>
            <a:ext cx="3337560" cy="409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60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4026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905375BA-C80A-292E-8C85-2566B2431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877" y="1442178"/>
            <a:ext cx="11029616" cy="4713666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T</a:t>
            </a:r>
            <a:r>
              <a:rPr lang="en-US" sz="2000" dirty="0"/>
              <a:t>he goal of the project was to create neural-network based models capable of reliably categorizing images of different pistachio species</a:t>
            </a:r>
          </a:p>
          <a:p>
            <a:r>
              <a:rPr lang="en-US" sz="2000" dirty="0"/>
              <a:t>The chosen model was based on the same discriminator structure used in </a:t>
            </a:r>
            <a:r>
              <a:rPr lang="en-US" sz="2000" dirty="0" err="1"/>
              <a:t>CycleGANs</a:t>
            </a:r>
            <a:endParaRPr lang="en-US" sz="2000" dirty="0"/>
          </a:p>
          <a:p>
            <a:r>
              <a:rPr lang="en-US" sz="2000" dirty="0"/>
              <a:t>After testing various hyperparameters a model with a F1-score of 0.98 on the validation data was trained</a:t>
            </a:r>
          </a:p>
          <a:p>
            <a:r>
              <a:rPr lang="en-US" sz="2000" dirty="0"/>
              <a:t>One key characteristic seems to be that </a:t>
            </a:r>
            <a:r>
              <a:rPr lang="en-US" sz="2000" dirty="0" err="1"/>
              <a:t>Siirt</a:t>
            </a:r>
            <a:r>
              <a:rPr lang="en-US" sz="2000" dirty="0"/>
              <a:t> pistachios are wider or rounder than </a:t>
            </a:r>
            <a:r>
              <a:rPr lang="en-US" sz="2000" dirty="0" err="1"/>
              <a:t>Kirmizi</a:t>
            </a:r>
            <a:r>
              <a:rPr lang="en-US" sz="2000" dirty="0"/>
              <a:t>, which the model also learned</a:t>
            </a:r>
          </a:p>
          <a:p>
            <a:endParaRPr lang="en-US" sz="2000" dirty="0"/>
          </a:p>
          <a:p>
            <a:r>
              <a:rPr lang="en-US" sz="2000" dirty="0"/>
              <a:t>Future areas of exploration could include:</a:t>
            </a:r>
          </a:p>
          <a:p>
            <a:pPr lvl="1"/>
            <a:r>
              <a:rPr lang="en-US" sz="1700" dirty="0"/>
              <a:t>Model ensembles</a:t>
            </a:r>
          </a:p>
          <a:p>
            <a:pPr lvl="1"/>
            <a:r>
              <a:rPr lang="en-US" sz="1700" dirty="0"/>
              <a:t>Pre-trained vision models for feature encoding</a:t>
            </a:r>
          </a:p>
          <a:p>
            <a:pPr lvl="1"/>
            <a:r>
              <a:rPr lang="en-US" sz="1700" dirty="0"/>
              <a:t>Additional hyperparameter combinations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2791C8-C154-8CF3-9453-005D4B844DAC}"/>
              </a:ext>
            </a:extLst>
          </p:cNvPr>
          <p:cNvSpPr txBox="1"/>
          <p:nvPr/>
        </p:nvSpPr>
        <p:spPr>
          <a:xfrm>
            <a:off x="728335" y="6350685"/>
            <a:ext cx="10934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 code for this project can be found on my GitHub: github.com/nhansendev/DTSA_5511_FinalProject</a:t>
            </a:r>
          </a:p>
        </p:txBody>
      </p:sp>
    </p:spTree>
    <p:extLst>
      <p:ext uri="{BB962C8B-B14F-4D97-AF65-F5344CB8AC3E}">
        <p14:creationId xmlns:p14="http://schemas.microsoft.com/office/powerpoint/2010/main" val="24941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402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DEECC7-72A1-697A-62E6-C9A1F03BF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10145"/>
            <a:ext cx="11029615" cy="4465205"/>
          </a:xfrm>
        </p:spPr>
        <p:txBody>
          <a:bodyPr anchor="t"/>
          <a:lstStyle/>
          <a:p>
            <a:r>
              <a:rPr lang="en-US" dirty="0"/>
              <a:t>For my final project I have chosen to tackle an image classification problem presented by a Kaggle </a:t>
            </a:r>
            <a:r>
              <a:rPr lang="en-US" dirty="0">
                <a:hlinkClick r:id="rId2"/>
              </a:rPr>
              <a:t>dataset</a:t>
            </a:r>
            <a:endParaRPr lang="en-US" dirty="0"/>
          </a:p>
          <a:p>
            <a:r>
              <a:rPr lang="en-US" dirty="0"/>
              <a:t>The images in the dataset are of two different species of pistachios: "</a:t>
            </a:r>
            <a:r>
              <a:rPr lang="en-US" dirty="0" err="1"/>
              <a:t>Siirt</a:t>
            </a:r>
            <a:r>
              <a:rPr lang="en-US" dirty="0"/>
              <a:t>" and "</a:t>
            </a:r>
            <a:r>
              <a:rPr lang="en-US" dirty="0" err="1"/>
              <a:t>Kirmizi</a:t>
            </a:r>
            <a:r>
              <a:rPr lang="en-US" dirty="0"/>
              <a:t>“</a:t>
            </a:r>
          </a:p>
          <a:p>
            <a:r>
              <a:rPr lang="en-US" dirty="0"/>
              <a:t>The goal is to create a neural-network based model capable of reliably classifying each image by species</a:t>
            </a:r>
          </a:p>
          <a:p>
            <a:r>
              <a:rPr lang="en-US" dirty="0"/>
              <a:t>Steps include:</a:t>
            </a:r>
          </a:p>
          <a:p>
            <a:pPr lvl="1"/>
            <a:r>
              <a:rPr lang="en-US" dirty="0"/>
              <a:t>Data exploration</a:t>
            </a:r>
          </a:p>
          <a:p>
            <a:pPr lvl="1"/>
            <a:r>
              <a:rPr lang="en-US" dirty="0"/>
              <a:t>Data augmentation</a:t>
            </a:r>
          </a:p>
          <a:p>
            <a:pPr lvl="1"/>
            <a:r>
              <a:rPr lang="en-US" dirty="0"/>
              <a:t>Model architecture definition</a:t>
            </a:r>
          </a:p>
          <a:p>
            <a:pPr lvl="1"/>
            <a:r>
              <a:rPr lang="en-US" dirty="0"/>
              <a:t>Model training with hyperparameter exploration</a:t>
            </a:r>
          </a:p>
          <a:p>
            <a:pPr lvl="1"/>
            <a:r>
              <a:rPr lang="en-US" dirty="0"/>
              <a:t>Review results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64B314-8373-0A04-DC52-8BDDDAAA2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97" y="5114735"/>
            <a:ext cx="1080942" cy="10545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90CE59-42B4-0FBE-D847-AEA07E49A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757" y="5114735"/>
            <a:ext cx="1094124" cy="108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4026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DEECC7-72A1-697A-62E6-C9A1F03BF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1102" y="1405812"/>
            <a:ext cx="3959705" cy="3732245"/>
          </a:xfrm>
        </p:spPr>
        <p:txBody>
          <a:bodyPr anchor="t"/>
          <a:lstStyle/>
          <a:p>
            <a:r>
              <a:rPr lang="en-US" dirty="0"/>
              <a:t>Initial observations of datasets:</a:t>
            </a:r>
          </a:p>
          <a:p>
            <a:pPr lvl="1"/>
            <a:r>
              <a:rPr lang="en-US" dirty="0"/>
              <a:t>Images are 600x600 pixels in .jpg format</a:t>
            </a:r>
          </a:p>
          <a:p>
            <a:pPr lvl="1"/>
            <a:r>
              <a:rPr lang="en-US" dirty="0"/>
              <a:t>Three color channels (RGB)</a:t>
            </a:r>
          </a:p>
          <a:p>
            <a:pPr lvl="1"/>
            <a:r>
              <a:rPr lang="en-US" dirty="0"/>
              <a:t>916 </a:t>
            </a:r>
            <a:r>
              <a:rPr lang="en-US" dirty="0" err="1"/>
              <a:t>Siirt</a:t>
            </a:r>
            <a:r>
              <a:rPr lang="en-US" dirty="0"/>
              <a:t> examples</a:t>
            </a:r>
          </a:p>
          <a:p>
            <a:pPr lvl="1"/>
            <a:r>
              <a:rPr lang="en-US" dirty="0"/>
              <a:t>1232 </a:t>
            </a:r>
            <a:r>
              <a:rPr lang="en-US" dirty="0" err="1"/>
              <a:t>Kirmizi</a:t>
            </a:r>
            <a:r>
              <a:rPr lang="en-US" dirty="0"/>
              <a:t> examples</a:t>
            </a:r>
          </a:p>
          <a:p>
            <a:pPr lvl="1"/>
            <a:r>
              <a:rPr lang="en-US" dirty="0"/>
              <a:t>Very similar in appearance, both size/shape and color</a:t>
            </a:r>
          </a:p>
          <a:p>
            <a:pPr lvl="1"/>
            <a:r>
              <a:rPr lang="en-US" dirty="0"/>
              <a:t>Photos taken at various pistachio orientations</a:t>
            </a:r>
          </a:p>
          <a:p>
            <a:pPr lvl="1"/>
            <a:r>
              <a:rPr lang="en-US" dirty="0"/>
              <a:t>High contrast with dark background</a:t>
            </a:r>
          </a:p>
          <a:p>
            <a:pPr lvl="1"/>
            <a:r>
              <a:rPr lang="en-US" dirty="0"/>
              <a:t>No obvious cleaning required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89AEB-50A0-016A-DCAA-4615B7359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316182"/>
            <a:ext cx="6857300" cy="24688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C7E969-0082-493C-027F-D140B7B47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54" y="3869844"/>
            <a:ext cx="6867168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7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4026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DEECC7-72A1-697A-62E6-C9A1F03BF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9862" y="1405812"/>
            <a:ext cx="5800946" cy="2942253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Observations from taking the mean and standard deviation of each pixel across the datasets:</a:t>
            </a:r>
          </a:p>
          <a:p>
            <a:r>
              <a:rPr lang="en-US" dirty="0"/>
              <a:t>Most images are oriented “upright”</a:t>
            </a:r>
          </a:p>
          <a:p>
            <a:r>
              <a:rPr lang="en-US" dirty="0" err="1"/>
              <a:t>Siirt</a:t>
            </a:r>
            <a:r>
              <a:rPr lang="en-US" dirty="0"/>
              <a:t> may have more orientation variations than </a:t>
            </a:r>
            <a:r>
              <a:rPr lang="en-US" dirty="0" err="1"/>
              <a:t>Kirmizi</a:t>
            </a:r>
            <a:endParaRPr lang="en-US" dirty="0"/>
          </a:p>
          <a:p>
            <a:r>
              <a:rPr lang="en-US" dirty="0" err="1"/>
              <a:t>Siirt</a:t>
            </a:r>
            <a:r>
              <a:rPr lang="en-US" dirty="0"/>
              <a:t> may be wider on average than </a:t>
            </a:r>
            <a:r>
              <a:rPr lang="en-US" dirty="0" err="1"/>
              <a:t>Kirmizi</a:t>
            </a:r>
            <a:endParaRPr lang="en-US" dirty="0"/>
          </a:p>
          <a:p>
            <a:pPr lvl="1"/>
            <a:endParaRPr lang="en-US" dirty="0"/>
          </a:p>
          <a:p>
            <a:pPr marL="324000" lvl="1" indent="0">
              <a:buNone/>
            </a:pPr>
            <a:r>
              <a:rPr lang="en-US" dirty="0"/>
              <a:t>(Assuming uniform camera setup and lighting between each image)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657F28-F4CC-099E-D11D-FAB37268F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405812"/>
            <a:ext cx="5069368" cy="512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8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4026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DEECC7-72A1-697A-62E6-C9A1F03BF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453" y="1486677"/>
            <a:ext cx="4401355" cy="3455438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Histograms of the average color intensity per channel provide additional insights:</a:t>
            </a:r>
          </a:p>
          <a:p>
            <a:r>
              <a:rPr lang="en-US" dirty="0"/>
              <a:t>Similar distribution shape</a:t>
            </a:r>
          </a:p>
          <a:p>
            <a:r>
              <a:rPr lang="en-US" dirty="0"/>
              <a:t>Reflects their subjectively similar colors</a:t>
            </a:r>
          </a:p>
          <a:p>
            <a:r>
              <a:rPr lang="en-US" dirty="0" err="1"/>
              <a:t>Kirmizi</a:t>
            </a:r>
            <a:r>
              <a:rPr lang="en-US" dirty="0"/>
              <a:t> shifted lower than </a:t>
            </a:r>
            <a:r>
              <a:rPr lang="en-US" dirty="0" err="1"/>
              <a:t>Siirt</a:t>
            </a:r>
            <a:endParaRPr lang="en-US" dirty="0"/>
          </a:p>
          <a:p>
            <a:r>
              <a:rPr lang="en-US" dirty="0"/>
              <a:t>May reflect </a:t>
            </a:r>
            <a:r>
              <a:rPr lang="en-US" dirty="0" err="1"/>
              <a:t>Kirmizi</a:t>
            </a:r>
            <a:r>
              <a:rPr lang="en-US" dirty="0"/>
              <a:t> being smaller than </a:t>
            </a:r>
            <a:r>
              <a:rPr lang="en-US" dirty="0" err="1"/>
              <a:t>Siirt</a:t>
            </a:r>
            <a:r>
              <a:rPr lang="en-US" dirty="0"/>
              <a:t> on average (rotation independent), or simply darker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A1B5D2-2784-A4C1-E24B-CF4EA0CCB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405812"/>
            <a:ext cx="6524583" cy="4883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975E0-2529-D23C-B8AF-B74233F2E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46" y="1691660"/>
            <a:ext cx="780952" cy="761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2E1A39-05BD-AC96-F6D5-E4EBAE42D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846" y="4161163"/>
            <a:ext cx="790476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8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4026"/>
          </a:xfrm>
        </p:spPr>
        <p:txBody>
          <a:bodyPr>
            <a:normAutofit/>
          </a:bodyPr>
          <a:lstStyle/>
          <a:p>
            <a:r>
              <a:rPr lang="en-US" dirty="0"/>
              <a:t>Data Augmentations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DEECC7-72A1-697A-62E6-C9A1F03BF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3230" y="1586306"/>
            <a:ext cx="4166002" cy="4569538"/>
          </a:xfrm>
        </p:spPr>
        <p:txBody>
          <a:bodyPr anchor="t"/>
          <a:lstStyle/>
          <a:p>
            <a:r>
              <a:rPr lang="en-US" dirty="0"/>
              <a:t>The number of training images can be increased through augmentations</a:t>
            </a:r>
          </a:p>
          <a:p>
            <a:r>
              <a:rPr lang="en-US" dirty="0"/>
              <a:t>Random rotations and flips may encourage orientation-agnostic feature extraction</a:t>
            </a:r>
          </a:p>
          <a:p>
            <a:r>
              <a:rPr lang="en-US" dirty="0"/>
              <a:t>“Zoom” (resize and crop) can help address size and placement variations between pistachios </a:t>
            </a:r>
          </a:p>
          <a:p>
            <a:r>
              <a:rPr lang="en-US" dirty="0"/>
              <a:t>Color augmentations may encourage pattern extraction over absolute values and account for differences in lighting</a:t>
            </a:r>
          </a:p>
          <a:p>
            <a:r>
              <a:rPr lang="en-US" dirty="0"/>
              <a:t>Augmentations will be evaluated separately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71DF6-2A6A-4F40-BF3C-9D1341F79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394622"/>
            <a:ext cx="6833508" cy="24688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BB26F1-21EE-3EFC-C501-9C6CAC9DB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3955557"/>
            <a:ext cx="6863614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3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4026"/>
          </a:xfrm>
        </p:spPr>
        <p:txBody>
          <a:bodyPr>
            <a:normAutofit/>
          </a:bodyPr>
          <a:lstStyle/>
          <a:p>
            <a:r>
              <a:rPr lang="en-US" dirty="0"/>
              <a:t>Model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DEECC7-72A1-697A-62E6-C9A1F03BF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776163"/>
            <a:ext cx="7237542" cy="1996376"/>
          </a:xfrm>
        </p:spPr>
        <p:txBody>
          <a:bodyPr anchor="t"/>
          <a:lstStyle/>
          <a:p>
            <a:r>
              <a:rPr lang="en-US" dirty="0"/>
              <a:t>Based on the </a:t>
            </a:r>
            <a:r>
              <a:rPr lang="en-US" dirty="0" err="1"/>
              <a:t>NLayerDiscriminator</a:t>
            </a:r>
            <a:r>
              <a:rPr lang="en-US" dirty="0"/>
              <a:t> implementation from the authors of </a:t>
            </a:r>
            <a:r>
              <a:rPr lang="en-US" dirty="0" err="1"/>
              <a:t>CycleGAN</a:t>
            </a:r>
            <a:r>
              <a:rPr lang="en-US" dirty="0"/>
              <a:t> [1]</a:t>
            </a:r>
          </a:p>
          <a:p>
            <a:r>
              <a:rPr lang="en-US" dirty="0" err="1"/>
              <a:t>Downsampling</a:t>
            </a:r>
            <a:r>
              <a:rPr lang="en-US" dirty="0"/>
              <a:t> extracts a compact, latent encoding of features</a:t>
            </a:r>
          </a:p>
          <a:p>
            <a:r>
              <a:rPr lang="en-US" dirty="0"/>
              <a:t>Residual Blocks add depth for more complex feature extraction</a:t>
            </a:r>
          </a:p>
          <a:p>
            <a:r>
              <a:rPr lang="en-US" dirty="0"/>
              <a:t>Outputs a classification from 0 to 1 (</a:t>
            </a:r>
            <a:r>
              <a:rPr lang="en-US" dirty="0" err="1"/>
              <a:t>Siirt</a:t>
            </a:r>
            <a:r>
              <a:rPr lang="en-US" dirty="0"/>
              <a:t> or </a:t>
            </a:r>
            <a:r>
              <a:rPr lang="en-US" dirty="0" err="1"/>
              <a:t>Kirmizi</a:t>
            </a:r>
            <a:r>
              <a:rPr lang="en-US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554A81-9E13-EB9F-B8D3-12C21FC58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363" y="3703913"/>
            <a:ext cx="2985537" cy="12868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8FD973-ABCD-9613-8B90-C2D85645FB9E}"/>
              </a:ext>
            </a:extLst>
          </p:cNvPr>
          <p:cNvSpPr txBox="1"/>
          <p:nvPr/>
        </p:nvSpPr>
        <p:spPr>
          <a:xfrm>
            <a:off x="581191" y="6023759"/>
            <a:ext cx="769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junyanz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/pytorch-CycleGAN-and-pix2pix: Image-to-Image Translation in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(n.d.). 	https://github.com/junyanz/pytorch-CycleGAN-and-pix2pix/tree/master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D728D8D7-C125-4FE2-4AC2-88FD7C553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6D7509F-8D59-B5BD-1895-20A20C679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419" y="5057192"/>
            <a:ext cx="4423755" cy="14897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1B4E8AF-47D9-15E3-2A4F-A55384152F63}"/>
              </a:ext>
            </a:extLst>
          </p:cNvPr>
          <p:cNvSpPr txBox="1"/>
          <p:nvPr/>
        </p:nvSpPr>
        <p:spPr>
          <a:xfrm>
            <a:off x="9274629" y="579045"/>
            <a:ext cx="25939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https://github.com/nhansendev/PyDrawNet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8B944CC-094E-01A2-751F-C2DE8466D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1" y="1276889"/>
            <a:ext cx="11140908" cy="234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1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4026"/>
          </a:xfrm>
        </p:spPr>
        <p:txBody>
          <a:bodyPr>
            <a:normAutofit/>
          </a:bodyPr>
          <a:lstStyle/>
          <a:p>
            <a:r>
              <a:rPr lang="en-US" dirty="0"/>
              <a:t>Hyperparameter Variations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DEECC7-72A1-697A-62E6-C9A1F03BF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4204995"/>
            <a:ext cx="11029616" cy="2345095"/>
          </a:xfrm>
        </p:spPr>
        <p:txBody>
          <a:bodyPr anchor="t">
            <a:normAutofit fontScale="85000" lnSpcReduction="10000"/>
          </a:bodyPr>
          <a:lstStyle/>
          <a:p>
            <a:r>
              <a:rPr lang="en-US" dirty="0"/>
              <a:t>Varying the size of the model through the number of convolution blocks and residual blocks</a:t>
            </a:r>
          </a:p>
          <a:p>
            <a:r>
              <a:rPr lang="en-US" dirty="0"/>
              <a:t>Varying the size of the kernel used in the convolutions</a:t>
            </a:r>
          </a:p>
          <a:p>
            <a:r>
              <a:rPr lang="en-US" dirty="0"/>
              <a:t>Adding dropout for additional regularization</a:t>
            </a:r>
          </a:p>
          <a:p>
            <a:r>
              <a:rPr lang="en-US" dirty="0"/>
              <a:t>The three groups of augmentation types</a:t>
            </a:r>
          </a:p>
          <a:p>
            <a:r>
              <a:rPr lang="en-US" dirty="0"/>
              <a:t>Applying the same augmentation across a batch of images, or a random augmentation to each image in the batch</a:t>
            </a:r>
          </a:p>
          <a:p>
            <a:r>
              <a:rPr lang="en-US" dirty="0"/>
              <a:t>Instance normalization vs Batch normalization</a:t>
            </a:r>
          </a:p>
          <a:p>
            <a:r>
              <a:rPr lang="en-US" dirty="0"/>
              <a:t>Binary Cross Entropy (BCE) loss vs Mean Squared Error (MSE) loss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58C827-3B62-1214-A39C-4E55D9831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1316182"/>
            <a:ext cx="8385009" cy="283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8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4026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DEECC7-72A1-697A-62E6-C9A1F03BF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5162938"/>
            <a:ext cx="9949960" cy="1345811"/>
          </a:xfrm>
        </p:spPr>
        <p:txBody>
          <a:bodyPr anchor="t">
            <a:normAutofit/>
          </a:bodyPr>
          <a:lstStyle/>
          <a:p>
            <a:r>
              <a:rPr lang="en-US" dirty="0"/>
              <a:t>Final validation F1-Score of 0.98</a:t>
            </a:r>
          </a:p>
          <a:p>
            <a:r>
              <a:rPr lang="en-US" dirty="0"/>
              <a:t>Used exponential learning rate decay</a:t>
            </a:r>
          </a:p>
          <a:p>
            <a:r>
              <a:rPr lang="en-US" dirty="0"/>
              <a:t>Noisy training loss suggests the presence of a small number of difficult to learn images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F45409-40B5-FC14-4F2D-C8C592F6F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1316182"/>
            <a:ext cx="10435152" cy="381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289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{6093DCDE-A592-4DFF-A624-BF3F50B2E5C8}tf33552983_win32</Template>
  <TotalTime>2827</TotalTime>
  <Words>682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Franklin Gothic Book</vt:lpstr>
      <vt:lpstr>Franklin Gothic Demi</vt:lpstr>
      <vt:lpstr>Times New Roman</vt:lpstr>
      <vt:lpstr>Wingdings 2</vt:lpstr>
      <vt:lpstr>DividendVTI</vt:lpstr>
      <vt:lpstr>DTSA 5511 Final Project Identifying Different Pistachio Species </vt:lpstr>
      <vt:lpstr>Introduction</vt:lpstr>
      <vt:lpstr>Exploratory Data Analysis</vt:lpstr>
      <vt:lpstr>Exploratory Data Analysis (cont.)</vt:lpstr>
      <vt:lpstr>Exploratory Data Analysis (cont.)</vt:lpstr>
      <vt:lpstr>Data Augmentations</vt:lpstr>
      <vt:lpstr>Model Architecture</vt:lpstr>
      <vt:lpstr>Hyperparameter Variations</vt:lpstr>
      <vt:lpstr>Results</vt:lpstr>
      <vt:lpstr>Results (CONT.)</vt:lpstr>
      <vt:lpstr>Model Exploration</vt:lpstr>
      <vt:lpstr>Model Exploration (CONT.)</vt:lpstr>
      <vt:lpstr>Model Exploration (CONT.)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Hansen</dc:creator>
  <cp:lastModifiedBy>Nathan Hansen</cp:lastModifiedBy>
  <cp:revision>16</cp:revision>
  <dcterms:created xsi:type="dcterms:W3CDTF">2024-10-14T02:30:29Z</dcterms:created>
  <dcterms:modified xsi:type="dcterms:W3CDTF">2024-10-16T01:37:36Z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