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2"/>
  </p:notesMasterIdLst>
  <p:sldIdLst>
    <p:sldId id="256" r:id="rId2"/>
    <p:sldId id="257" r:id="rId3"/>
    <p:sldId id="336" r:id="rId4"/>
    <p:sldId id="259" r:id="rId5"/>
    <p:sldId id="260" r:id="rId6"/>
    <p:sldId id="399" r:id="rId7"/>
    <p:sldId id="409" r:id="rId8"/>
    <p:sldId id="410" r:id="rId9"/>
    <p:sldId id="412" r:id="rId10"/>
    <p:sldId id="411" r:id="rId11"/>
    <p:sldId id="262" r:id="rId12"/>
    <p:sldId id="407" r:id="rId13"/>
    <p:sldId id="408" r:id="rId14"/>
    <p:sldId id="265" r:id="rId15"/>
    <p:sldId id="266" r:id="rId16"/>
    <p:sldId id="267" r:id="rId17"/>
    <p:sldId id="400" r:id="rId18"/>
    <p:sldId id="401" r:id="rId19"/>
    <p:sldId id="337" r:id="rId20"/>
    <p:sldId id="338" r:id="rId21"/>
    <p:sldId id="339" r:id="rId22"/>
    <p:sldId id="340" r:id="rId23"/>
    <p:sldId id="341" r:id="rId24"/>
    <p:sldId id="413" r:id="rId25"/>
    <p:sldId id="414" r:id="rId26"/>
    <p:sldId id="415" r:id="rId27"/>
    <p:sldId id="343" r:id="rId28"/>
    <p:sldId id="346" r:id="rId29"/>
    <p:sldId id="416" r:id="rId30"/>
    <p:sldId id="417" r:id="rId31"/>
    <p:sldId id="418" r:id="rId32"/>
    <p:sldId id="419" r:id="rId33"/>
    <p:sldId id="402" r:id="rId34"/>
    <p:sldId id="348" r:id="rId35"/>
    <p:sldId id="349" r:id="rId36"/>
    <p:sldId id="350" r:id="rId37"/>
    <p:sldId id="351" r:id="rId38"/>
    <p:sldId id="352" r:id="rId39"/>
    <p:sldId id="353" r:id="rId40"/>
    <p:sldId id="354" r:id="rId41"/>
    <p:sldId id="403" r:id="rId42"/>
    <p:sldId id="355" r:id="rId43"/>
    <p:sldId id="356" r:id="rId44"/>
    <p:sldId id="357" r:id="rId45"/>
    <p:sldId id="358" r:id="rId46"/>
    <p:sldId id="359" r:id="rId47"/>
    <p:sldId id="360" r:id="rId48"/>
    <p:sldId id="361" r:id="rId49"/>
    <p:sldId id="362" r:id="rId50"/>
    <p:sldId id="363" r:id="rId51"/>
    <p:sldId id="364" r:id="rId52"/>
    <p:sldId id="365" r:id="rId53"/>
    <p:sldId id="404" r:id="rId54"/>
    <p:sldId id="366" r:id="rId55"/>
    <p:sldId id="367" r:id="rId56"/>
    <p:sldId id="368" r:id="rId57"/>
    <p:sldId id="369" r:id="rId58"/>
    <p:sldId id="370" r:id="rId59"/>
    <p:sldId id="371" r:id="rId60"/>
    <p:sldId id="420" r:id="rId61"/>
    <p:sldId id="372" r:id="rId62"/>
    <p:sldId id="373" r:id="rId63"/>
    <p:sldId id="375" r:id="rId64"/>
    <p:sldId id="376" r:id="rId65"/>
    <p:sldId id="405" r:id="rId66"/>
    <p:sldId id="378" r:id="rId67"/>
    <p:sldId id="379" r:id="rId68"/>
    <p:sldId id="380" r:id="rId69"/>
    <p:sldId id="381" r:id="rId70"/>
    <p:sldId id="382" r:id="rId71"/>
    <p:sldId id="385" r:id="rId72"/>
    <p:sldId id="386" r:id="rId73"/>
    <p:sldId id="388" r:id="rId74"/>
    <p:sldId id="389" r:id="rId75"/>
    <p:sldId id="391" r:id="rId76"/>
    <p:sldId id="421" r:id="rId77"/>
    <p:sldId id="395" r:id="rId78"/>
    <p:sldId id="406" r:id="rId79"/>
    <p:sldId id="334" r:id="rId80"/>
    <p:sldId id="398"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4"/>
    <p:restoredTop sz="67217"/>
  </p:normalViewPr>
  <p:slideViewPr>
    <p:cSldViewPr snapToGrid="0" snapToObjects="1">
      <p:cViewPr>
        <p:scale>
          <a:sx n="69" d="100"/>
          <a:sy n="69" d="100"/>
        </p:scale>
        <p:origin x="624"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notesMaster" Target="notesMasters/notesMaster1.xml"/><Relationship Id="rId83" Type="http://schemas.openxmlformats.org/officeDocument/2006/relationships/presProps" Target="presProps.xml"/><Relationship Id="rId84" Type="http://schemas.openxmlformats.org/officeDocument/2006/relationships/viewProps" Target="viewProps.xml"/><Relationship Id="rId85" Type="http://schemas.openxmlformats.org/officeDocument/2006/relationships/theme" Target="theme/theme1.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637A8-E3CE-8C40-8BCA-1259D26EBD67}" type="datetimeFigureOut">
              <a:rPr lang="en-US" smtClean="0"/>
              <a:t>8/7/19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F13921-1FD2-EB44-A851-FF9C8A8CC76F}" type="slidenum">
              <a:rPr lang="en-US" smtClean="0"/>
              <a:t>‹#›</a:t>
            </a:fld>
            <a:endParaRPr lang="en-US"/>
          </a:p>
        </p:txBody>
      </p:sp>
    </p:spTree>
    <p:extLst>
      <p:ext uri="{BB962C8B-B14F-4D97-AF65-F5344CB8AC3E}">
        <p14:creationId xmlns:p14="http://schemas.microsoft.com/office/powerpoint/2010/main" val="184320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dotnet/coreclr" TargetMode="External"/><Relationship Id="rId4" Type="http://schemas.openxmlformats.org/officeDocument/2006/relationships/hyperlink" Target="https://github.com/dotnet/corefx" TargetMode="External"/><Relationship Id="rId5" Type="http://schemas.openxmlformats.org/officeDocument/2006/relationships/hyperlink" Target="https://github.com/aspnet/home" TargetMode="External"/><Relationship Id="rId6" Type="http://schemas.openxmlformats.org/officeDocument/2006/relationships/hyperlink" Target="https://github.com/dotnet/cli" TargetMode="External"/><Relationship Id="rId7" Type="http://schemas.openxmlformats.org/officeDocument/2006/relationships/hyperlink" Target="https://github.com/dotnet/roslyn" TargetMode="External"/><Relationship Id="rId8" Type="http://schemas.openxmlformats.org/officeDocument/2006/relationships/hyperlink" Target="https://github.com/microsoft/visualfsharp" TargetMode="External"/><Relationship Id="rId9" Type="http://schemas.openxmlformats.org/officeDocument/2006/relationships/hyperlink" Target="https://github.com/dotnet/core-setup" TargetMode="External"/><Relationship Id="rId10" Type="http://schemas.openxmlformats.org/officeDocument/2006/relationships/hyperlink" Target="https://www.microsoft.com/net/download/dotnet-core/2.1"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Giảng viên</a:t>
            </a:r>
            <a:r>
              <a:rPr lang="vi-VN" baseline="0" dirty="0" smtClean="0"/>
              <a:t> (15phút)</a:t>
            </a:r>
            <a:endParaRPr lang="vi-VN" dirty="0" smtClean="0"/>
          </a:p>
          <a:p>
            <a:r>
              <a:rPr lang="vi-VN" dirty="0" smtClean="0"/>
              <a:t>+ Hướng dẫn tổng quan về cách học</a:t>
            </a:r>
            <a:r>
              <a:rPr lang="vi-VN" baseline="0" dirty="0" smtClean="0"/>
              <a:t> cái này, nên được thực hiện trước buổi học đầu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vi-VN" baseline="0" dirty="0" smtClean="0"/>
              <a:t>Vẽ lại bức tranh tổng quan về toàn bộ các kiến thức, các tài liệu, công cụ, đánh giá, yêu cầu trong module</a:t>
            </a:r>
            <a:endParaRPr lang="en-US" dirty="0" smtClean="0"/>
          </a:p>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a:t>
            </a:fld>
            <a:endParaRPr lang="en-US"/>
          </a:p>
        </p:txBody>
      </p:sp>
    </p:spTree>
    <p:extLst>
      <p:ext uri="{BB962C8B-B14F-4D97-AF65-F5344CB8AC3E}">
        <p14:creationId xmlns:p14="http://schemas.microsoft.com/office/powerpoint/2010/main" val="6824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Ghi rõ demo: Viết ứng dụng </a:t>
            </a:r>
            <a:r>
              <a:rPr lang="uk-UA" dirty="0" smtClean="0"/>
              <a:t>C#</a:t>
            </a:r>
            <a:r>
              <a:rPr lang="vi-VN" dirty="0" smtClean="0"/>
              <a:t>Script</a:t>
            </a:r>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16</a:t>
            </a:fld>
            <a:endParaRPr lang="en-US"/>
          </a:p>
        </p:txBody>
      </p:sp>
    </p:spTree>
    <p:extLst>
      <p:ext uri="{BB962C8B-B14F-4D97-AF65-F5344CB8AC3E}">
        <p14:creationId xmlns:p14="http://schemas.microsoft.com/office/powerpoint/2010/main" val="2033614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17</a:t>
            </a:fld>
            <a:endParaRPr lang="en-US"/>
          </a:p>
        </p:txBody>
      </p:sp>
    </p:spTree>
    <p:extLst>
      <p:ext uri="{BB962C8B-B14F-4D97-AF65-F5344CB8AC3E}">
        <p14:creationId xmlns:p14="http://schemas.microsoft.com/office/powerpoint/2010/main" val="337738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dirty="0" smtClean="0"/>
          </a:p>
        </p:txBody>
      </p:sp>
      <p:sp>
        <p:nvSpPr>
          <p:cNvPr id="4" name="Slide Number Placeholder 3"/>
          <p:cNvSpPr>
            <a:spLocks noGrp="1"/>
          </p:cNvSpPr>
          <p:nvPr>
            <p:ph type="sldNum" sz="quarter" idx="10"/>
          </p:nvPr>
        </p:nvSpPr>
        <p:spPr/>
        <p:txBody>
          <a:bodyPr/>
          <a:lstStyle/>
          <a:p>
            <a:fld id="{F1A30A7C-C4B4-9B4F-96F2-B695F01A3967}" type="slidenum">
              <a:rPr lang="en-US" smtClean="0"/>
              <a:t>18</a:t>
            </a:fld>
            <a:endParaRPr lang="en-US"/>
          </a:p>
        </p:txBody>
      </p:sp>
    </p:spTree>
    <p:extLst>
      <p:ext uri="{BB962C8B-B14F-4D97-AF65-F5344CB8AC3E}">
        <p14:creationId xmlns:p14="http://schemas.microsoft.com/office/powerpoint/2010/main" val="507965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1A30A7C-C4B4-9B4F-96F2-B695F01A3967}" type="slidenum">
              <a:rPr lang="en-US" smtClean="0"/>
              <a:t>19</a:t>
            </a:fld>
            <a:endParaRPr lang="en-US"/>
          </a:p>
        </p:txBody>
      </p:sp>
    </p:spTree>
    <p:extLst>
      <p:ext uri="{BB962C8B-B14F-4D97-AF65-F5344CB8AC3E}">
        <p14:creationId xmlns:p14="http://schemas.microsoft.com/office/powerpoint/2010/main" val="1698870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20</a:t>
            </a:fld>
            <a:endParaRPr lang="en-US"/>
          </a:p>
        </p:txBody>
      </p:sp>
    </p:spTree>
    <p:extLst>
      <p:ext uri="{BB962C8B-B14F-4D97-AF65-F5344CB8AC3E}">
        <p14:creationId xmlns:p14="http://schemas.microsoft.com/office/powerpoint/2010/main" val="9023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21</a:t>
            </a:fld>
            <a:endParaRPr lang="en-US"/>
          </a:p>
        </p:txBody>
      </p:sp>
    </p:spTree>
    <p:extLst>
      <p:ext uri="{BB962C8B-B14F-4D97-AF65-F5344CB8AC3E}">
        <p14:creationId xmlns:p14="http://schemas.microsoft.com/office/powerpoint/2010/main" val="923046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t>22</a:t>
            </a:fld>
            <a:endParaRPr lang="en-US"/>
          </a:p>
        </p:txBody>
      </p:sp>
    </p:spTree>
    <p:extLst>
      <p:ext uri="{BB962C8B-B14F-4D97-AF65-F5344CB8AC3E}">
        <p14:creationId xmlns:p14="http://schemas.microsoft.com/office/powerpoint/2010/main" val="805587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strike="sngStrike" dirty="0"/>
          </a:p>
        </p:txBody>
      </p:sp>
      <p:sp>
        <p:nvSpPr>
          <p:cNvPr id="4" name="Slide Number Placeholder 3"/>
          <p:cNvSpPr>
            <a:spLocks noGrp="1"/>
          </p:cNvSpPr>
          <p:nvPr>
            <p:ph type="sldNum" sz="quarter" idx="10"/>
          </p:nvPr>
        </p:nvSpPr>
        <p:spPr/>
        <p:txBody>
          <a:bodyPr/>
          <a:lstStyle/>
          <a:p>
            <a:fld id="{F1A30A7C-C4B4-9B4F-96F2-B695F01A3967}" type="slidenum">
              <a:rPr lang="en-US" smtClean="0"/>
              <a:t>23</a:t>
            </a:fld>
            <a:endParaRPr lang="en-US"/>
          </a:p>
        </p:txBody>
      </p:sp>
    </p:spTree>
    <p:extLst>
      <p:ext uri="{BB962C8B-B14F-4D97-AF65-F5344CB8AC3E}">
        <p14:creationId xmlns:p14="http://schemas.microsoft.com/office/powerpoint/2010/main" val="900269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strike="sngStrike" dirty="0"/>
          </a:p>
        </p:txBody>
      </p:sp>
      <p:sp>
        <p:nvSpPr>
          <p:cNvPr id="4" name="Slide Number Placeholder 3"/>
          <p:cNvSpPr>
            <a:spLocks noGrp="1"/>
          </p:cNvSpPr>
          <p:nvPr>
            <p:ph type="sldNum" sz="quarter" idx="10"/>
          </p:nvPr>
        </p:nvSpPr>
        <p:spPr/>
        <p:txBody>
          <a:bodyPr/>
          <a:lstStyle/>
          <a:p>
            <a:fld id="{F1A30A7C-C4B4-9B4F-96F2-B695F01A3967}" type="slidenum">
              <a:rPr lang="en-US" smtClean="0"/>
              <a:t>24</a:t>
            </a:fld>
            <a:endParaRPr lang="en-US"/>
          </a:p>
        </p:txBody>
      </p:sp>
    </p:spTree>
    <p:extLst>
      <p:ext uri="{BB962C8B-B14F-4D97-AF65-F5344CB8AC3E}">
        <p14:creationId xmlns:p14="http://schemas.microsoft.com/office/powerpoint/2010/main" val="950442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strike="sngStrike" dirty="0"/>
          </a:p>
        </p:txBody>
      </p:sp>
      <p:sp>
        <p:nvSpPr>
          <p:cNvPr id="4" name="Slide Number Placeholder 3"/>
          <p:cNvSpPr>
            <a:spLocks noGrp="1"/>
          </p:cNvSpPr>
          <p:nvPr>
            <p:ph type="sldNum" sz="quarter" idx="10"/>
          </p:nvPr>
        </p:nvSpPr>
        <p:spPr/>
        <p:txBody>
          <a:bodyPr/>
          <a:lstStyle/>
          <a:p>
            <a:fld id="{F1A30A7C-C4B4-9B4F-96F2-B695F01A3967}" type="slidenum">
              <a:rPr lang="en-US" smtClean="0"/>
              <a:t>25</a:t>
            </a:fld>
            <a:endParaRPr lang="en-US"/>
          </a:p>
        </p:txBody>
      </p:sp>
    </p:spTree>
    <p:extLst>
      <p:ext uri="{BB962C8B-B14F-4D97-AF65-F5344CB8AC3E}">
        <p14:creationId xmlns:p14="http://schemas.microsoft.com/office/powerpoint/2010/main" val="1390882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Giảng viên (1phút)</a:t>
            </a:r>
          </a:p>
          <a:p>
            <a:r>
              <a:rPr lang="vi-VN" dirty="0" smtClean="0"/>
              <a:t>Trình bày tổng quan các mục chính cần đạt được trong bài:</a:t>
            </a:r>
            <a:endParaRPr lang="en-US" dirty="0" smtClean="0"/>
          </a:p>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2</a:t>
            </a:fld>
            <a:endParaRPr lang="en-US"/>
          </a:p>
        </p:txBody>
      </p:sp>
    </p:spTree>
    <p:extLst>
      <p:ext uri="{BB962C8B-B14F-4D97-AF65-F5344CB8AC3E}">
        <p14:creationId xmlns:p14="http://schemas.microsoft.com/office/powerpoint/2010/main" val="1252502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strike="sngStrike" dirty="0"/>
          </a:p>
        </p:txBody>
      </p:sp>
      <p:sp>
        <p:nvSpPr>
          <p:cNvPr id="4" name="Slide Number Placeholder 3"/>
          <p:cNvSpPr>
            <a:spLocks noGrp="1"/>
          </p:cNvSpPr>
          <p:nvPr>
            <p:ph type="sldNum" sz="quarter" idx="10"/>
          </p:nvPr>
        </p:nvSpPr>
        <p:spPr/>
        <p:txBody>
          <a:bodyPr/>
          <a:lstStyle/>
          <a:p>
            <a:fld id="{F1A30A7C-C4B4-9B4F-96F2-B695F01A3967}" type="slidenum">
              <a:rPr lang="en-US" smtClean="0"/>
              <a:t>26</a:t>
            </a:fld>
            <a:endParaRPr lang="en-US"/>
          </a:p>
        </p:txBody>
      </p:sp>
    </p:spTree>
    <p:extLst>
      <p:ext uri="{BB962C8B-B14F-4D97-AF65-F5344CB8AC3E}">
        <p14:creationId xmlns:p14="http://schemas.microsoft.com/office/powerpoint/2010/main" val="949013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27</a:t>
            </a:fld>
            <a:endParaRPr lang="en-US"/>
          </a:p>
        </p:txBody>
      </p:sp>
    </p:spTree>
    <p:extLst>
      <p:ext uri="{BB962C8B-B14F-4D97-AF65-F5344CB8AC3E}">
        <p14:creationId xmlns:p14="http://schemas.microsoft.com/office/powerpoint/2010/main" val="1496070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28</a:t>
            </a:fld>
            <a:endParaRPr lang="en-US"/>
          </a:p>
        </p:txBody>
      </p:sp>
    </p:spTree>
    <p:extLst>
      <p:ext uri="{BB962C8B-B14F-4D97-AF65-F5344CB8AC3E}">
        <p14:creationId xmlns:p14="http://schemas.microsoft.com/office/powerpoint/2010/main" val="10556865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33</a:t>
            </a:fld>
            <a:endParaRPr lang="en-US"/>
          </a:p>
        </p:txBody>
      </p:sp>
    </p:spTree>
    <p:extLst>
      <p:ext uri="{BB962C8B-B14F-4D97-AF65-F5344CB8AC3E}">
        <p14:creationId xmlns:p14="http://schemas.microsoft.com/office/powerpoint/2010/main" val="598087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34</a:t>
            </a:fld>
            <a:endParaRPr lang="en-US"/>
          </a:p>
        </p:txBody>
      </p:sp>
    </p:spTree>
    <p:extLst>
      <p:ext uri="{BB962C8B-B14F-4D97-AF65-F5344CB8AC3E}">
        <p14:creationId xmlns:p14="http://schemas.microsoft.com/office/powerpoint/2010/main" val="1116573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35</a:t>
            </a:fld>
            <a:endParaRPr lang="en-US"/>
          </a:p>
        </p:txBody>
      </p:sp>
    </p:spTree>
    <p:extLst>
      <p:ext uri="{BB962C8B-B14F-4D97-AF65-F5344CB8AC3E}">
        <p14:creationId xmlns:p14="http://schemas.microsoft.com/office/powerpoint/2010/main" val="13551285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36</a:t>
            </a:fld>
            <a:endParaRPr lang="en-US"/>
          </a:p>
        </p:txBody>
      </p:sp>
    </p:spTree>
    <p:extLst>
      <p:ext uri="{BB962C8B-B14F-4D97-AF65-F5344CB8AC3E}">
        <p14:creationId xmlns:p14="http://schemas.microsoft.com/office/powerpoint/2010/main" val="494711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37</a:t>
            </a:fld>
            <a:endParaRPr lang="en-US"/>
          </a:p>
        </p:txBody>
      </p:sp>
    </p:spTree>
    <p:extLst>
      <p:ext uri="{BB962C8B-B14F-4D97-AF65-F5344CB8AC3E}">
        <p14:creationId xmlns:p14="http://schemas.microsoft.com/office/powerpoint/2010/main" val="857802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38</a:t>
            </a:fld>
            <a:endParaRPr lang="en-US"/>
          </a:p>
        </p:txBody>
      </p:sp>
    </p:spTree>
    <p:extLst>
      <p:ext uri="{BB962C8B-B14F-4D97-AF65-F5344CB8AC3E}">
        <p14:creationId xmlns:p14="http://schemas.microsoft.com/office/powerpoint/2010/main" val="201464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39</a:t>
            </a:fld>
            <a:endParaRPr lang="en-US"/>
          </a:p>
        </p:txBody>
      </p:sp>
    </p:spTree>
    <p:extLst>
      <p:ext uri="{BB962C8B-B14F-4D97-AF65-F5344CB8AC3E}">
        <p14:creationId xmlns:p14="http://schemas.microsoft.com/office/powerpoint/2010/main" val="202696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Giảng viên sử dụng slide này khi trình bày về bức tranh tổng quan về module.</a:t>
            </a:r>
            <a:endParaRPr lang="en-US" dirty="0" smtClean="0"/>
          </a:p>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4</a:t>
            </a:fld>
            <a:endParaRPr lang="en-US"/>
          </a:p>
        </p:txBody>
      </p:sp>
    </p:spTree>
    <p:extLst>
      <p:ext uri="{BB962C8B-B14F-4D97-AF65-F5344CB8AC3E}">
        <p14:creationId xmlns:p14="http://schemas.microsoft.com/office/powerpoint/2010/main" val="7473277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40</a:t>
            </a:fld>
            <a:endParaRPr lang="en-US"/>
          </a:p>
        </p:txBody>
      </p:sp>
    </p:spTree>
    <p:extLst>
      <p:ext uri="{BB962C8B-B14F-4D97-AF65-F5344CB8AC3E}">
        <p14:creationId xmlns:p14="http://schemas.microsoft.com/office/powerpoint/2010/main" val="20925259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41</a:t>
            </a:fld>
            <a:endParaRPr lang="en-US"/>
          </a:p>
        </p:txBody>
      </p:sp>
    </p:spTree>
    <p:extLst>
      <p:ext uri="{BB962C8B-B14F-4D97-AF65-F5344CB8AC3E}">
        <p14:creationId xmlns:p14="http://schemas.microsoft.com/office/powerpoint/2010/main" val="13023805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42</a:t>
            </a:fld>
            <a:endParaRPr lang="en-US"/>
          </a:p>
        </p:txBody>
      </p:sp>
    </p:spTree>
    <p:extLst>
      <p:ext uri="{BB962C8B-B14F-4D97-AF65-F5344CB8AC3E}">
        <p14:creationId xmlns:p14="http://schemas.microsoft.com/office/powerpoint/2010/main" val="12044533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t>43</a:t>
            </a:fld>
            <a:endParaRPr lang="en-US"/>
          </a:p>
        </p:txBody>
      </p:sp>
    </p:spTree>
    <p:extLst>
      <p:ext uri="{BB962C8B-B14F-4D97-AF65-F5344CB8AC3E}">
        <p14:creationId xmlns:p14="http://schemas.microsoft.com/office/powerpoint/2010/main" val="2465001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t>44</a:t>
            </a:fld>
            <a:endParaRPr lang="en-US"/>
          </a:p>
        </p:txBody>
      </p:sp>
    </p:spTree>
    <p:extLst>
      <p:ext uri="{BB962C8B-B14F-4D97-AF65-F5344CB8AC3E}">
        <p14:creationId xmlns:p14="http://schemas.microsoft.com/office/powerpoint/2010/main" val="13714155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45</a:t>
            </a:fld>
            <a:endParaRPr lang="en-US"/>
          </a:p>
        </p:txBody>
      </p:sp>
    </p:spTree>
    <p:extLst>
      <p:ext uri="{BB962C8B-B14F-4D97-AF65-F5344CB8AC3E}">
        <p14:creationId xmlns:p14="http://schemas.microsoft.com/office/powerpoint/2010/main" val="12346090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DF83B0-9CEE-6A48-BDF9-A26065559268}" type="slidenum">
              <a:rPr lang="en-US" smtClean="0"/>
              <a:t>46</a:t>
            </a:fld>
            <a:endParaRPr lang="en-US"/>
          </a:p>
        </p:txBody>
      </p:sp>
    </p:spTree>
    <p:extLst>
      <p:ext uri="{BB962C8B-B14F-4D97-AF65-F5344CB8AC3E}">
        <p14:creationId xmlns:p14="http://schemas.microsoft.com/office/powerpoint/2010/main" val="14223920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1"/>
          </a:p>
        </p:txBody>
      </p:sp>
      <p:sp>
        <p:nvSpPr>
          <p:cNvPr id="4" name="Slide Number Placeholder 3"/>
          <p:cNvSpPr>
            <a:spLocks noGrp="1"/>
          </p:cNvSpPr>
          <p:nvPr>
            <p:ph type="sldNum" sz="quarter" idx="10"/>
          </p:nvPr>
        </p:nvSpPr>
        <p:spPr/>
        <p:txBody>
          <a:bodyPr/>
          <a:lstStyle/>
          <a:p>
            <a:fld id="{F1A30A7C-C4B4-9B4F-96F2-B695F01A3967}" type="slidenum">
              <a:rPr lang="en-US" smtClean="0"/>
              <a:t>47</a:t>
            </a:fld>
            <a:endParaRPr lang="en-US"/>
          </a:p>
        </p:txBody>
      </p:sp>
    </p:spTree>
    <p:extLst>
      <p:ext uri="{BB962C8B-B14F-4D97-AF65-F5344CB8AC3E}">
        <p14:creationId xmlns:p14="http://schemas.microsoft.com/office/powerpoint/2010/main" val="1957863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48</a:t>
            </a:fld>
            <a:endParaRPr lang="en-US"/>
          </a:p>
        </p:txBody>
      </p:sp>
    </p:spTree>
    <p:extLst>
      <p:ext uri="{BB962C8B-B14F-4D97-AF65-F5344CB8AC3E}">
        <p14:creationId xmlns:p14="http://schemas.microsoft.com/office/powerpoint/2010/main" val="20496664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t>49</a:t>
            </a:fld>
            <a:endParaRPr lang="en-US"/>
          </a:p>
        </p:txBody>
      </p:sp>
    </p:spTree>
    <p:extLst>
      <p:ext uri="{BB962C8B-B14F-4D97-AF65-F5344CB8AC3E}">
        <p14:creationId xmlns:p14="http://schemas.microsoft.com/office/powerpoint/2010/main" val="494843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Giảng viên sử dụng slide này khi trình bày về bức tranh tổng quan về module.</a:t>
            </a:r>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5</a:t>
            </a:fld>
            <a:endParaRPr lang="en-US"/>
          </a:p>
        </p:txBody>
      </p:sp>
    </p:spTree>
    <p:extLst>
      <p:ext uri="{BB962C8B-B14F-4D97-AF65-F5344CB8AC3E}">
        <p14:creationId xmlns:p14="http://schemas.microsoft.com/office/powerpoint/2010/main" val="4190508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50</a:t>
            </a:fld>
            <a:endParaRPr lang="en-US"/>
          </a:p>
        </p:txBody>
      </p:sp>
    </p:spTree>
    <p:extLst>
      <p:ext uri="{BB962C8B-B14F-4D97-AF65-F5344CB8AC3E}">
        <p14:creationId xmlns:p14="http://schemas.microsoft.com/office/powerpoint/2010/main" val="14394619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51</a:t>
            </a:fld>
            <a:endParaRPr lang="en-US"/>
          </a:p>
        </p:txBody>
      </p:sp>
    </p:spTree>
    <p:extLst>
      <p:ext uri="{BB962C8B-B14F-4D97-AF65-F5344CB8AC3E}">
        <p14:creationId xmlns:p14="http://schemas.microsoft.com/office/powerpoint/2010/main" val="11096405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52</a:t>
            </a:fld>
            <a:endParaRPr lang="en-US"/>
          </a:p>
        </p:txBody>
      </p:sp>
    </p:spTree>
    <p:extLst>
      <p:ext uri="{BB962C8B-B14F-4D97-AF65-F5344CB8AC3E}">
        <p14:creationId xmlns:p14="http://schemas.microsoft.com/office/powerpoint/2010/main" val="17382559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53</a:t>
            </a:fld>
            <a:endParaRPr lang="en-US"/>
          </a:p>
        </p:txBody>
      </p:sp>
    </p:spTree>
    <p:extLst>
      <p:ext uri="{BB962C8B-B14F-4D97-AF65-F5344CB8AC3E}">
        <p14:creationId xmlns:p14="http://schemas.microsoft.com/office/powerpoint/2010/main" val="11540527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54</a:t>
            </a:fld>
            <a:endParaRPr lang="en-US"/>
          </a:p>
        </p:txBody>
      </p:sp>
    </p:spTree>
    <p:extLst>
      <p:ext uri="{BB962C8B-B14F-4D97-AF65-F5344CB8AC3E}">
        <p14:creationId xmlns:p14="http://schemas.microsoft.com/office/powerpoint/2010/main" val="14574363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55</a:t>
            </a:fld>
            <a:endParaRPr lang="en-US"/>
          </a:p>
        </p:txBody>
      </p:sp>
    </p:spTree>
    <p:extLst>
      <p:ext uri="{BB962C8B-B14F-4D97-AF65-F5344CB8AC3E}">
        <p14:creationId xmlns:p14="http://schemas.microsoft.com/office/powerpoint/2010/main" val="11116524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56</a:t>
            </a:fld>
            <a:endParaRPr lang="en-US"/>
          </a:p>
        </p:txBody>
      </p:sp>
    </p:spTree>
    <p:extLst>
      <p:ext uri="{BB962C8B-B14F-4D97-AF65-F5344CB8AC3E}">
        <p14:creationId xmlns:p14="http://schemas.microsoft.com/office/powerpoint/2010/main" val="2978987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57</a:t>
            </a:fld>
            <a:endParaRPr lang="en-US"/>
          </a:p>
        </p:txBody>
      </p:sp>
    </p:spTree>
    <p:extLst>
      <p:ext uri="{BB962C8B-B14F-4D97-AF65-F5344CB8AC3E}">
        <p14:creationId xmlns:p14="http://schemas.microsoft.com/office/powerpoint/2010/main" val="9590830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58</a:t>
            </a:fld>
            <a:endParaRPr lang="en-US"/>
          </a:p>
        </p:txBody>
      </p:sp>
    </p:spTree>
    <p:extLst>
      <p:ext uri="{BB962C8B-B14F-4D97-AF65-F5344CB8AC3E}">
        <p14:creationId xmlns:p14="http://schemas.microsoft.com/office/powerpoint/2010/main" val="8201834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59</a:t>
            </a:fld>
            <a:endParaRPr lang="en-US"/>
          </a:p>
        </p:txBody>
      </p:sp>
    </p:spTree>
    <p:extLst>
      <p:ext uri="{BB962C8B-B14F-4D97-AF65-F5344CB8AC3E}">
        <p14:creationId xmlns:p14="http://schemas.microsoft.com/office/powerpoint/2010/main" val="2059562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dirty="0" smtClean="0"/>
          </a:p>
        </p:txBody>
      </p:sp>
      <p:sp>
        <p:nvSpPr>
          <p:cNvPr id="4" name="Slide Number Placeholder 3"/>
          <p:cNvSpPr>
            <a:spLocks noGrp="1"/>
          </p:cNvSpPr>
          <p:nvPr>
            <p:ph type="sldNum" sz="quarter" idx="10"/>
          </p:nvPr>
        </p:nvSpPr>
        <p:spPr/>
        <p:txBody>
          <a:bodyPr/>
          <a:lstStyle/>
          <a:p>
            <a:fld id="{F1A30A7C-C4B4-9B4F-96F2-B695F01A3967}" type="slidenum">
              <a:rPr lang="en-US" smtClean="0"/>
              <a:t>6</a:t>
            </a:fld>
            <a:endParaRPr lang="en-US"/>
          </a:p>
        </p:txBody>
      </p:sp>
    </p:spTree>
    <p:extLst>
      <p:ext uri="{BB962C8B-B14F-4D97-AF65-F5344CB8AC3E}">
        <p14:creationId xmlns:p14="http://schemas.microsoft.com/office/powerpoint/2010/main" val="3197713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60</a:t>
            </a:fld>
            <a:endParaRPr lang="en-US"/>
          </a:p>
        </p:txBody>
      </p:sp>
    </p:spTree>
    <p:extLst>
      <p:ext uri="{BB962C8B-B14F-4D97-AF65-F5344CB8AC3E}">
        <p14:creationId xmlns:p14="http://schemas.microsoft.com/office/powerpoint/2010/main" val="19313679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1A30A7C-C4B4-9B4F-96F2-B695F01A3967}" type="slidenum">
              <a:rPr lang="en-US" smtClean="0"/>
              <a:t>61</a:t>
            </a:fld>
            <a:endParaRPr lang="en-US"/>
          </a:p>
        </p:txBody>
      </p:sp>
    </p:spTree>
    <p:extLst>
      <p:ext uri="{BB962C8B-B14F-4D97-AF65-F5344CB8AC3E}">
        <p14:creationId xmlns:p14="http://schemas.microsoft.com/office/powerpoint/2010/main" val="4635434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62</a:t>
            </a:fld>
            <a:endParaRPr lang="en-US"/>
          </a:p>
        </p:txBody>
      </p:sp>
    </p:spTree>
    <p:extLst>
      <p:ext uri="{BB962C8B-B14F-4D97-AF65-F5344CB8AC3E}">
        <p14:creationId xmlns:p14="http://schemas.microsoft.com/office/powerpoint/2010/main" val="7970178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63</a:t>
            </a:fld>
            <a:endParaRPr lang="en-US"/>
          </a:p>
        </p:txBody>
      </p:sp>
    </p:spTree>
    <p:extLst>
      <p:ext uri="{BB962C8B-B14F-4D97-AF65-F5344CB8AC3E}">
        <p14:creationId xmlns:p14="http://schemas.microsoft.com/office/powerpoint/2010/main" val="11724664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64</a:t>
            </a:fld>
            <a:endParaRPr lang="en-US"/>
          </a:p>
        </p:txBody>
      </p:sp>
    </p:spTree>
    <p:extLst>
      <p:ext uri="{BB962C8B-B14F-4D97-AF65-F5344CB8AC3E}">
        <p14:creationId xmlns:p14="http://schemas.microsoft.com/office/powerpoint/2010/main" val="7432997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65</a:t>
            </a:fld>
            <a:endParaRPr lang="en-US"/>
          </a:p>
        </p:txBody>
      </p:sp>
    </p:spTree>
    <p:extLst>
      <p:ext uri="{BB962C8B-B14F-4D97-AF65-F5344CB8AC3E}">
        <p14:creationId xmlns:p14="http://schemas.microsoft.com/office/powerpoint/2010/main" val="7371331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67</a:t>
            </a:fld>
            <a:endParaRPr lang="en-US"/>
          </a:p>
        </p:txBody>
      </p:sp>
    </p:spTree>
    <p:extLst>
      <p:ext uri="{BB962C8B-B14F-4D97-AF65-F5344CB8AC3E}">
        <p14:creationId xmlns:p14="http://schemas.microsoft.com/office/powerpoint/2010/main" val="15748634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baseline="0" dirty="0" smtClean="0"/>
          </a:p>
        </p:txBody>
      </p:sp>
      <p:sp>
        <p:nvSpPr>
          <p:cNvPr id="4" name="Slide Number Placeholder 3"/>
          <p:cNvSpPr>
            <a:spLocks noGrp="1"/>
          </p:cNvSpPr>
          <p:nvPr>
            <p:ph type="sldNum" sz="quarter" idx="10"/>
          </p:nvPr>
        </p:nvSpPr>
        <p:spPr/>
        <p:txBody>
          <a:bodyPr/>
          <a:lstStyle/>
          <a:p>
            <a:fld id="{F1A30A7C-C4B4-9B4F-96F2-B695F01A3967}" type="slidenum">
              <a:rPr lang="en-US" smtClean="0"/>
              <a:t>68</a:t>
            </a:fld>
            <a:endParaRPr lang="en-US"/>
          </a:p>
        </p:txBody>
      </p:sp>
    </p:spTree>
    <p:extLst>
      <p:ext uri="{BB962C8B-B14F-4D97-AF65-F5344CB8AC3E}">
        <p14:creationId xmlns:p14="http://schemas.microsoft.com/office/powerpoint/2010/main" val="19006458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78</a:t>
            </a:fld>
            <a:endParaRPr lang="en-US"/>
          </a:p>
        </p:txBody>
      </p:sp>
    </p:spTree>
    <p:extLst>
      <p:ext uri="{BB962C8B-B14F-4D97-AF65-F5344CB8AC3E}">
        <p14:creationId xmlns:p14="http://schemas.microsoft.com/office/powerpoint/2010/main" val="21400549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80</a:t>
            </a:fld>
            <a:endParaRPr lang="en-US"/>
          </a:p>
        </p:txBody>
      </p:sp>
    </p:spTree>
    <p:extLst>
      <p:ext uri="{BB962C8B-B14F-4D97-AF65-F5344CB8AC3E}">
        <p14:creationId xmlns:p14="http://schemas.microsoft.com/office/powerpoint/2010/main" val="712939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Core is composed of the following parts:</a:t>
            </a:r>
          </a:p>
          <a:p>
            <a:pPr lvl="1"/>
            <a:r>
              <a:rPr lang="en-US" dirty="0" smtClean="0"/>
              <a:t>The </a:t>
            </a:r>
            <a:r>
              <a:rPr lang="en-US" dirty="0" smtClean="0">
                <a:hlinkClick r:id="rId3"/>
              </a:rPr>
              <a:t>.NET Core runtime</a:t>
            </a:r>
            <a:r>
              <a:rPr lang="en-US" dirty="0" smtClean="0"/>
              <a:t>, which provides a type system, assembly loading, a garbage collector, native interop and other basic services. </a:t>
            </a:r>
            <a:r>
              <a:rPr lang="en-US" dirty="0" smtClean="0">
                <a:hlinkClick r:id="rId4"/>
              </a:rPr>
              <a:t>.NET Core framework libraries</a:t>
            </a:r>
            <a:r>
              <a:rPr lang="en-US" dirty="0" smtClean="0"/>
              <a:t> provide primitive data types, app composition types and fundamental utilities.</a:t>
            </a:r>
          </a:p>
          <a:p>
            <a:pPr lvl="1"/>
            <a:r>
              <a:rPr lang="en-US" dirty="0" smtClean="0"/>
              <a:t>The </a:t>
            </a:r>
            <a:r>
              <a:rPr lang="en-US" dirty="0" smtClean="0">
                <a:hlinkClick r:id="rId5"/>
              </a:rPr>
              <a:t>ASP.NET runtime</a:t>
            </a:r>
            <a:r>
              <a:rPr lang="en-US" dirty="0" smtClean="0"/>
              <a:t>, which provides a framework for building modern cloud based internet connected applications, such as web apps, </a:t>
            </a:r>
            <a:r>
              <a:rPr lang="en-US" dirty="0" err="1" smtClean="0"/>
              <a:t>IoT</a:t>
            </a:r>
            <a:r>
              <a:rPr lang="en-US" dirty="0" smtClean="0"/>
              <a:t> apps and mobile </a:t>
            </a:r>
            <a:r>
              <a:rPr lang="en-US" dirty="0" err="1" smtClean="0"/>
              <a:t>backends</a:t>
            </a:r>
            <a:r>
              <a:rPr lang="en-US" dirty="0" smtClean="0"/>
              <a:t>.</a:t>
            </a:r>
          </a:p>
          <a:p>
            <a:pPr lvl="1"/>
            <a:r>
              <a:rPr lang="en-US" dirty="0" smtClean="0"/>
              <a:t>The </a:t>
            </a:r>
            <a:r>
              <a:rPr lang="en-US" dirty="0" smtClean="0">
                <a:hlinkClick r:id="rId6"/>
              </a:rPr>
              <a:t>.NET Core CLI tools</a:t>
            </a:r>
            <a:r>
              <a:rPr lang="en-US" dirty="0" smtClean="0"/>
              <a:t> and language compilers (</a:t>
            </a:r>
            <a:r>
              <a:rPr lang="en-US" dirty="0" smtClean="0">
                <a:hlinkClick r:id="rId7"/>
              </a:rPr>
              <a:t>Roslyn</a:t>
            </a:r>
            <a:r>
              <a:rPr lang="en-US" dirty="0" smtClean="0"/>
              <a:t> and </a:t>
            </a:r>
            <a:r>
              <a:rPr lang="en-US" dirty="0" smtClean="0">
                <a:hlinkClick r:id="rId8"/>
              </a:rPr>
              <a:t>F#</a:t>
            </a:r>
            <a:r>
              <a:rPr lang="en-US" dirty="0" smtClean="0"/>
              <a:t>) that enable the .NET Core developer experience.</a:t>
            </a:r>
          </a:p>
          <a:p>
            <a:pPr lvl="1"/>
            <a:r>
              <a:rPr lang="en-US" dirty="0" smtClean="0"/>
              <a:t>The </a:t>
            </a:r>
            <a:r>
              <a:rPr lang="en-US" dirty="0" smtClean="0">
                <a:hlinkClick r:id="rId9"/>
              </a:rPr>
              <a:t>dotnet tool</a:t>
            </a:r>
            <a:r>
              <a:rPr lang="en-US" dirty="0" smtClean="0"/>
              <a:t>, which is used to launch .NET Core apps and CLI tools. It selects the runtime and hosts the runtime, provides an assembly loading policy and launches apps and tools.</a:t>
            </a:r>
          </a:p>
          <a:p>
            <a:r>
              <a:rPr lang="en-US" dirty="0" smtClean="0"/>
              <a:t>These components are distributed in the following ways:</a:t>
            </a:r>
          </a:p>
          <a:p>
            <a:pPr lvl="1"/>
            <a:r>
              <a:rPr lang="en-US" dirty="0" smtClean="0">
                <a:hlinkClick r:id="rId10"/>
              </a:rPr>
              <a:t>.NET Core Runtime</a:t>
            </a:r>
            <a:r>
              <a:rPr lang="en-US" dirty="0" smtClean="0"/>
              <a:t> -- includes the .NET Core runtime and framework libraries.</a:t>
            </a:r>
          </a:p>
          <a:p>
            <a:pPr lvl="1"/>
            <a:r>
              <a:rPr lang="en-US" dirty="0" smtClean="0">
                <a:hlinkClick r:id="rId10"/>
              </a:rPr>
              <a:t>ASP.NET Core Runtime</a:t>
            </a:r>
            <a:r>
              <a:rPr lang="en-US" dirty="0" smtClean="0"/>
              <a:t> -- includes ASP.NET Core and .NET Core runtime and framework libraries.</a:t>
            </a:r>
          </a:p>
          <a:p>
            <a:pPr lvl="1"/>
            <a:r>
              <a:rPr lang="en-US" dirty="0" smtClean="0">
                <a:hlinkClick r:id="rId10"/>
              </a:rPr>
              <a:t>.NET Core SDK</a:t>
            </a:r>
            <a:r>
              <a:rPr lang="en-US" dirty="0" smtClean="0"/>
              <a:t> -- includes the .NET CLI Tools, ASP.NET Core runtime, and .NET Core runtime and framework.</a:t>
            </a:r>
          </a:p>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10</a:t>
            </a:fld>
            <a:endParaRPr lang="en-US"/>
          </a:p>
        </p:txBody>
      </p:sp>
    </p:spTree>
    <p:extLst>
      <p:ext uri="{BB962C8B-B14F-4D97-AF65-F5344CB8AC3E}">
        <p14:creationId xmlns:p14="http://schemas.microsoft.com/office/powerpoint/2010/main" val="1704173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12</a:t>
            </a:fld>
            <a:endParaRPr lang="en-US"/>
          </a:p>
        </p:txBody>
      </p:sp>
    </p:spTree>
    <p:extLst>
      <p:ext uri="{BB962C8B-B14F-4D97-AF65-F5344CB8AC3E}">
        <p14:creationId xmlns:p14="http://schemas.microsoft.com/office/powerpoint/2010/main" val="287499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13</a:t>
            </a:fld>
            <a:endParaRPr lang="en-US"/>
          </a:p>
        </p:txBody>
      </p:sp>
    </p:spTree>
    <p:extLst>
      <p:ext uri="{BB962C8B-B14F-4D97-AF65-F5344CB8AC3E}">
        <p14:creationId xmlns:p14="http://schemas.microsoft.com/office/powerpoint/2010/main" val="158714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15</a:t>
            </a:fld>
            <a:endParaRPr lang="en-US"/>
          </a:p>
        </p:txBody>
      </p:sp>
    </p:spTree>
    <p:extLst>
      <p:ext uri="{BB962C8B-B14F-4D97-AF65-F5344CB8AC3E}">
        <p14:creationId xmlns:p14="http://schemas.microsoft.com/office/powerpoint/2010/main" val="104979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8/7/19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243C5A-03A2-2D40-ADA5-6D241F2C193D}" type="datetimeFigureOut">
              <a:rPr lang="en-US" smtClean="0"/>
              <a:t>8/7/19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8/7/19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8/7/19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243C5A-03A2-2D40-ADA5-6D241F2C193D}" type="datetimeFigureOut">
              <a:rPr lang="en-US" smtClean="0"/>
              <a:t>8/7/19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243C5A-03A2-2D40-ADA5-6D241F2C193D}" type="datetimeFigureOut">
              <a:rPr lang="en-US" smtClean="0"/>
              <a:t>8/7/19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243C5A-03A2-2D40-ADA5-6D241F2C193D}" type="datetimeFigureOut">
              <a:rPr lang="en-US" smtClean="0"/>
              <a:t>8/7/19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243C5A-03A2-2D40-ADA5-6D241F2C193D}" type="datetimeFigureOut">
              <a:rPr lang="en-US" smtClean="0"/>
              <a:t>8/7/19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243C5A-03A2-2D40-ADA5-6D241F2C193D}" type="datetimeFigureOut">
              <a:rPr lang="en-US" smtClean="0"/>
              <a:t>8/7/19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43C5A-03A2-2D40-ADA5-6D241F2C193D}" type="datetimeFigureOut">
              <a:rPr lang="en-US" smtClean="0"/>
              <a:t>8/7/19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43C5A-03A2-2D40-ADA5-6D241F2C193D}" type="datetimeFigureOut">
              <a:rPr lang="en-US" smtClean="0"/>
              <a:t>8/7/19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tif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F2243C5A-03A2-2D40-ADA5-6D241F2C193D}" type="datetimeFigureOut">
              <a:rPr lang="en-US" smtClean="0"/>
              <a:t>8/7/19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23E1DB7B-B60C-E444-A283-3E14C305ECCE}" type="slidenum">
              <a:rPr lang="en-US" smtClean="0"/>
              <a:t>‹#›</a:t>
            </a:fld>
            <a:endParaRPr lang="en-US"/>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stretch>
            <a:fillRect/>
          </a:stretch>
        </p:blipFill>
        <p:spPr>
          <a:xfrm>
            <a:off x="11415645" y="139074"/>
            <a:ext cx="657087" cy="657087"/>
          </a:xfrm>
          <a:prstGeom prst="rect">
            <a:avLst/>
          </a:prstGeom>
        </p:spPr>
      </p:pic>
    </p:spTree>
    <p:extLst>
      <p:ext uri="{BB962C8B-B14F-4D97-AF65-F5344CB8AC3E}">
        <p14:creationId xmlns:p14="http://schemas.microsoft.com/office/powerpoint/2010/main" val="1088201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otnet/coreclr" TargetMode="External"/><Relationship Id="rId4" Type="http://schemas.openxmlformats.org/officeDocument/2006/relationships/hyperlink" Target="https://github.com/aspnet/home" TargetMode="External"/><Relationship Id="rId5" Type="http://schemas.openxmlformats.org/officeDocument/2006/relationships/hyperlink" Target="https://github.com/dotnet/cli" TargetMode="External"/><Relationship Id="rId6" Type="http://schemas.openxmlformats.org/officeDocument/2006/relationships/hyperlink" Target="https://github.com/dotnet/roslyn" TargetMode="External"/><Relationship Id="rId7" Type="http://schemas.openxmlformats.org/officeDocument/2006/relationships/hyperlink" Target="https://github.com/microsoft/visualfsharp" TargetMode="External"/><Relationship Id="rId8" Type="http://schemas.openxmlformats.org/officeDocument/2006/relationships/hyperlink" Target="https://github.com/dotnet/core-setup" TargetMode="External"/><Relationship Id="rId9" Type="http://schemas.openxmlformats.org/officeDocument/2006/relationships/hyperlink" Target="https://www.microsoft.com/net/download/dotnet-core/2.1"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hyperlink" Target="https://visualstudio.microsoft.com/vs/community/" TargetMode="External"/><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hyperlink" Target="https://dotnet.microsoft.com/downloa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3" Type="http://schemas.openxmlformats.org/officeDocument/2006/relationships/hyperlink" Target="https://www.codecademy.com/learn/introduction-to-javascript" TargetMode="External"/><Relationship Id="rId4" Type="http://schemas.openxmlformats.org/officeDocument/2006/relationships/hyperlink" Target="https://www.khanacademy.org/computing/computer-programming/programming"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5.gi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6.tif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otnet/core/blob/master/os-lifecycle-policy.md" TargetMode="External"/><Relationship Id="rId4" Type="http://schemas.openxmlformats.org/officeDocument/2006/relationships/hyperlink" Target="https://docs.microsoft.com/en-us/dotnet/core/docker/index" TargetMode="External"/><Relationship Id="rId5" Type="http://schemas.openxmlformats.org/officeDocument/2006/relationships/hyperlink" Target="https://docs.microsoft.com/en-us/dotnet/standard/net-standard" TargetMode="External"/><Relationship Id="rId6" Type="http://schemas.openxmlformats.org/officeDocument/2006/relationships/hyperlink" Target="https://dotnetfoundation.org/" TargetMode="External"/><Relationship Id="rId7" Type="http://schemas.openxmlformats.org/officeDocument/2006/relationships/hyperlink" Target="https://www.microsoft.com/net/core/support/" TargetMode="External"/><Relationship Id="rId8" Type="http://schemas.openxmlformats.org/officeDocument/2006/relationships/hyperlink" Target="https://visualstudio.microsoft.com/vs/?utm_medium=microsoft&amp;utm_source=docs.microsoft.com&amp;utm_campaign=inline+link" TargetMode="External"/><Relationship Id="rId9" Type="http://schemas.openxmlformats.org/officeDocument/2006/relationships/hyperlink" Target="https://marketplace.visualstudio.com/items?itemName=ms-vscode.csharp" TargetMode="External"/><Relationship Id="rId1" Type="http://schemas.openxmlformats.org/officeDocument/2006/relationships/slideLayout" Target="../slideLayouts/slideLayout2.xml"/><Relationship Id="rId2" Type="http://schemas.openxmlformats.org/officeDocument/2006/relationships/hyperlink" Target="https://translate.googleusercontent.com/translate_c?depth=1&amp;rurl=translate.google.com&amp;sl=en&amp;sp=nmt4&amp;tl=vi&amp;u=https://docs.microsoft.com/en-us/dotnet/core/about&amp;xid=17259,15700021,15700186,15700191,15700256,15700259,15700262,15700265&amp;usg=ALkJrhhpDg-U85nzeG3T6u7vBD3iiUZta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0793" y="1138988"/>
            <a:ext cx="10590414" cy="2738437"/>
          </a:xfrm>
        </p:spPr>
        <p:txBody>
          <a:bodyPr>
            <a:normAutofit/>
          </a:bodyPr>
          <a:lstStyle/>
          <a:p>
            <a:r>
              <a:rPr lang="vi-VN" dirty="0"/>
              <a:t>Bài </a:t>
            </a:r>
            <a:r>
              <a:rPr lang="vi-VN" dirty="0" smtClean="0"/>
              <a:t>1</a:t>
            </a:r>
            <a:r>
              <a:rPr lang="vi-VN" dirty="0"/>
              <a:t/>
            </a:r>
            <a:br>
              <a:rPr lang="vi-VN" dirty="0"/>
            </a:br>
            <a:r>
              <a:rPr lang="vi-VN" dirty="0" smtClean="0"/>
              <a:t>.net core framework và ngôn ngữ lập trình C#</a:t>
            </a:r>
            <a:endParaRPr lang="en-US" dirty="0"/>
          </a:p>
        </p:txBody>
      </p:sp>
      <p:sp>
        <p:nvSpPr>
          <p:cNvPr id="3" name="Subtitle 2"/>
          <p:cNvSpPr>
            <a:spLocks noGrp="1"/>
          </p:cNvSpPr>
          <p:nvPr>
            <p:ph type="subTitle" idx="1"/>
          </p:nvPr>
        </p:nvSpPr>
        <p:spPr>
          <a:xfrm>
            <a:off x="1524000" y="4160838"/>
            <a:ext cx="9144000" cy="1655762"/>
          </a:xfrm>
        </p:spPr>
        <p:txBody>
          <a:bodyPr/>
          <a:lstStyle/>
          <a:p>
            <a:r>
              <a:rPr lang="vi-VN"/>
              <a:t>Module: BOOTCAMP WEB-BACKEND DEVELOPMENT</a:t>
            </a:r>
            <a:endParaRPr lang="vi-VN" dirty="0"/>
          </a:p>
        </p:txBody>
      </p:sp>
    </p:spTree>
    <p:extLst>
      <p:ext uri="{BB962C8B-B14F-4D97-AF65-F5344CB8AC3E}">
        <p14:creationId xmlns:p14="http://schemas.microsoft.com/office/powerpoint/2010/main" val="56991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r>
              <a:rPr lang="en-US" dirty="0"/>
              <a:t> Framework and </a:t>
            </a:r>
            <a:r>
              <a:rPr lang="en-US" dirty="0" err="1"/>
              <a:t>.net</a:t>
            </a:r>
            <a:r>
              <a:rPr lang="en-US" dirty="0"/>
              <a:t> core </a:t>
            </a:r>
          </a:p>
        </p:txBody>
      </p:sp>
      <p:sp>
        <p:nvSpPr>
          <p:cNvPr id="3" name="Content Placeholder 2"/>
          <p:cNvSpPr>
            <a:spLocks noGrp="1"/>
          </p:cNvSpPr>
          <p:nvPr>
            <p:ph idx="1"/>
          </p:nvPr>
        </p:nvSpPr>
        <p:spPr/>
        <p:txBody>
          <a:bodyPr>
            <a:normAutofit/>
          </a:bodyPr>
          <a:lstStyle/>
          <a:p>
            <a:r>
              <a:rPr lang="en-US" dirty="0" smtClean="0"/>
              <a:t>NET </a:t>
            </a:r>
            <a:r>
              <a:rPr lang="en-US" dirty="0"/>
              <a:t>Core is composed of the following parts:</a:t>
            </a:r>
          </a:p>
          <a:p>
            <a:pPr lvl="1"/>
            <a:r>
              <a:rPr lang="en-US" dirty="0"/>
              <a:t>The </a:t>
            </a:r>
            <a:r>
              <a:rPr lang="en-US" dirty="0">
                <a:hlinkClick r:id="rId3"/>
              </a:rPr>
              <a:t>.NET Core </a:t>
            </a:r>
            <a:r>
              <a:rPr lang="en-US" dirty="0" smtClean="0">
                <a:hlinkClick r:id="rId3"/>
              </a:rPr>
              <a:t>runtime</a:t>
            </a:r>
            <a:endParaRPr lang="en-US" dirty="0"/>
          </a:p>
          <a:p>
            <a:pPr lvl="1"/>
            <a:r>
              <a:rPr lang="en-US" dirty="0" smtClean="0"/>
              <a:t>The</a:t>
            </a:r>
            <a:r>
              <a:rPr lang="en-US" dirty="0"/>
              <a:t> </a:t>
            </a:r>
            <a:r>
              <a:rPr lang="en-US" dirty="0">
                <a:hlinkClick r:id="rId4"/>
              </a:rPr>
              <a:t>ASP.NET </a:t>
            </a:r>
            <a:r>
              <a:rPr lang="en-US" dirty="0" smtClean="0">
                <a:hlinkClick r:id="rId4"/>
              </a:rPr>
              <a:t>runtime</a:t>
            </a:r>
            <a:endParaRPr lang="en-US" dirty="0" smtClean="0"/>
          </a:p>
          <a:p>
            <a:pPr lvl="1"/>
            <a:r>
              <a:rPr lang="en-US" dirty="0" smtClean="0"/>
              <a:t>The</a:t>
            </a:r>
            <a:r>
              <a:rPr lang="en-US" dirty="0"/>
              <a:t> </a:t>
            </a:r>
            <a:r>
              <a:rPr lang="en-US" dirty="0">
                <a:hlinkClick r:id="rId5"/>
              </a:rPr>
              <a:t>.NET Core CLI tools</a:t>
            </a:r>
            <a:r>
              <a:rPr lang="en-US" dirty="0"/>
              <a:t> and language compilers (</a:t>
            </a:r>
            <a:r>
              <a:rPr lang="en-US" dirty="0">
                <a:hlinkClick r:id="rId6"/>
              </a:rPr>
              <a:t>Roslyn</a:t>
            </a:r>
            <a:r>
              <a:rPr lang="en-US" dirty="0"/>
              <a:t> and </a:t>
            </a:r>
            <a:r>
              <a:rPr lang="en-US" dirty="0">
                <a:hlinkClick r:id="rId7"/>
              </a:rPr>
              <a:t>F#</a:t>
            </a:r>
            <a:r>
              <a:rPr lang="en-US" dirty="0"/>
              <a:t>) that enable the .NET Core developer experience.</a:t>
            </a:r>
          </a:p>
          <a:p>
            <a:pPr lvl="1"/>
            <a:r>
              <a:rPr lang="en-US" dirty="0"/>
              <a:t>The </a:t>
            </a:r>
            <a:r>
              <a:rPr lang="en-US" dirty="0">
                <a:hlinkClick r:id="rId8"/>
              </a:rPr>
              <a:t>dotnet </a:t>
            </a:r>
            <a:r>
              <a:rPr lang="en-US" dirty="0" smtClean="0">
                <a:hlinkClick r:id="rId8"/>
              </a:rPr>
              <a:t>tool</a:t>
            </a:r>
            <a:endParaRPr lang="en-US" dirty="0" smtClean="0"/>
          </a:p>
          <a:p>
            <a:r>
              <a:rPr lang="en-US" dirty="0" smtClean="0"/>
              <a:t>These </a:t>
            </a:r>
            <a:r>
              <a:rPr lang="en-US" dirty="0"/>
              <a:t>components are distributed in the following ways:</a:t>
            </a:r>
          </a:p>
          <a:p>
            <a:pPr lvl="1"/>
            <a:r>
              <a:rPr lang="en-US" dirty="0">
                <a:hlinkClick r:id="rId9"/>
              </a:rPr>
              <a:t>.NET Core Runtime</a:t>
            </a:r>
            <a:r>
              <a:rPr lang="en-US" dirty="0"/>
              <a:t> -- includes the .NET Core runtime and framework libraries.</a:t>
            </a:r>
          </a:p>
          <a:p>
            <a:pPr lvl="1"/>
            <a:r>
              <a:rPr lang="en-US" dirty="0">
                <a:hlinkClick r:id="rId9"/>
              </a:rPr>
              <a:t>ASP.NET Core Runtime</a:t>
            </a:r>
            <a:r>
              <a:rPr lang="en-US" dirty="0"/>
              <a:t> -- includes ASP.NET Core and .NET Core runtime and framework libraries.</a:t>
            </a:r>
          </a:p>
          <a:p>
            <a:pPr lvl="1"/>
            <a:r>
              <a:rPr lang="en-US" dirty="0">
                <a:hlinkClick r:id="rId9"/>
              </a:rPr>
              <a:t>.NET Core SDK</a:t>
            </a:r>
            <a:r>
              <a:rPr lang="en-US" dirty="0"/>
              <a:t> -- includes the .NET CLI Tools, ASP.NET Core runtime, and .NET Core runtime and framework</a:t>
            </a:r>
            <a:r>
              <a:rPr lang="en-US" dirty="0" smtClean="0"/>
              <a:t>.</a:t>
            </a:r>
          </a:p>
          <a:p>
            <a:endParaRPr lang="en-US" dirty="0"/>
          </a:p>
          <a:p>
            <a:endParaRPr lang="en-US" dirty="0" smtClean="0"/>
          </a:p>
          <a:p>
            <a:endParaRPr lang="en-US" dirty="0"/>
          </a:p>
        </p:txBody>
      </p:sp>
    </p:spTree>
    <p:extLst>
      <p:ext uri="{BB962C8B-B14F-4D97-AF65-F5344CB8AC3E}">
        <p14:creationId xmlns:p14="http://schemas.microsoft.com/office/powerpoint/2010/main" val="497860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C#</a:t>
            </a:r>
            <a:endParaRPr lang="en-US" dirty="0"/>
          </a:p>
        </p:txBody>
      </p:sp>
      <p:sp>
        <p:nvSpPr>
          <p:cNvPr id="3" name="Content Placeholder 2"/>
          <p:cNvSpPr>
            <a:spLocks noGrp="1"/>
          </p:cNvSpPr>
          <p:nvPr>
            <p:ph idx="1"/>
          </p:nvPr>
        </p:nvSpPr>
        <p:spPr/>
        <p:txBody>
          <a:bodyPr>
            <a:normAutofit/>
          </a:bodyPr>
          <a:lstStyle/>
          <a:p>
            <a:r>
              <a:rPr lang="en-US" dirty="0"/>
              <a:t>C # </a:t>
            </a:r>
            <a:r>
              <a:rPr lang="en-US" dirty="0" err="1"/>
              <a:t>là</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hướng</a:t>
            </a:r>
            <a:r>
              <a:rPr lang="en-US" dirty="0"/>
              <a:t> </a:t>
            </a:r>
            <a:r>
              <a:rPr lang="en-US" dirty="0" err="1"/>
              <a:t>đối</a:t>
            </a:r>
            <a:r>
              <a:rPr lang="en-US" dirty="0"/>
              <a:t> </a:t>
            </a:r>
            <a:r>
              <a:rPr lang="en-US" dirty="0" err="1"/>
              <a:t>tượng</a:t>
            </a:r>
            <a:r>
              <a:rPr lang="en-US" dirty="0"/>
              <a:t> </a:t>
            </a:r>
            <a:r>
              <a:rPr lang="en-US" dirty="0" err="1"/>
              <a:t>hiện</a:t>
            </a:r>
            <a:r>
              <a:rPr lang="en-US" dirty="0"/>
              <a:t> </a:t>
            </a:r>
            <a:r>
              <a:rPr lang="en-US" dirty="0" err="1"/>
              <a:t>đại</a:t>
            </a:r>
            <a:r>
              <a:rPr lang="en-US" dirty="0"/>
              <a:t>, </a:t>
            </a:r>
            <a:r>
              <a:rPr lang="en-US" dirty="0" err="1"/>
              <a:t>đa</a:t>
            </a:r>
            <a:r>
              <a:rPr lang="en-US" dirty="0"/>
              <a:t> </a:t>
            </a:r>
            <a:r>
              <a:rPr lang="en-US" dirty="0" err="1"/>
              <a:t>mục</a:t>
            </a:r>
            <a:r>
              <a:rPr lang="en-US" dirty="0"/>
              <a:t> </a:t>
            </a:r>
            <a:r>
              <a:rPr lang="en-US" dirty="0" err="1"/>
              <a:t>đích</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a:t>bởi</a:t>
            </a:r>
            <a:r>
              <a:rPr lang="en-US" dirty="0"/>
              <a:t> Microsoft </a:t>
            </a:r>
            <a:r>
              <a:rPr lang="en-US" dirty="0" err="1"/>
              <a:t>và</a:t>
            </a:r>
            <a:r>
              <a:rPr lang="en-US" dirty="0"/>
              <a:t> </a:t>
            </a:r>
            <a:r>
              <a:rPr lang="en-US" dirty="0" err="1"/>
              <a:t>được</a:t>
            </a:r>
            <a:r>
              <a:rPr lang="en-US" dirty="0"/>
              <a:t> </a:t>
            </a:r>
            <a:r>
              <a:rPr lang="en-US" dirty="0" err="1"/>
              <a:t>Hiệp</a:t>
            </a:r>
            <a:r>
              <a:rPr lang="en-US" dirty="0"/>
              <a:t> </a:t>
            </a:r>
            <a:r>
              <a:rPr lang="en-US" dirty="0" err="1"/>
              <a:t>hội</a:t>
            </a:r>
            <a:r>
              <a:rPr lang="en-US" dirty="0"/>
              <a:t> </a:t>
            </a:r>
            <a:r>
              <a:rPr lang="en-US" dirty="0" err="1"/>
              <a:t>các</a:t>
            </a:r>
            <a:r>
              <a:rPr lang="en-US" dirty="0"/>
              <a:t> </a:t>
            </a:r>
            <a:r>
              <a:rPr lang="en-US" dirty="0" err="1"/>
              <a:t>nhà</a:t>
            </a:r>
            <a:r>
              <a:rPr lang="en-US" dirty="0"/>
              <a:t> </a:t>
            </a:r>
            <a:r>
              <a:rPr lang="en-US" dirty="0" err="1"/>
              <a:t>sản</a:t>
            </a:r>
            <a:r>
              <a:rPr lang="en-US" dirty="0"/>
              <a:t> </a:t>
            </a:r>
            <a:r>
              <a:rPr lang="en-US" dirty="0" err="1"/>
              <a:t>xuất</a:t>
            </a:r>
            <a:r>
              <a:rPr lang="en-US" dirty="0"/>
              <a:t> </a:t>
            </a:r>
            <a:r>
              <a:rPr lang="en-US" dirty="0" err="1"/>
              <a:t>máy</a:t>
            </a:r>
            <a:r>
              <a:rPr lang="en-US" dirty="0"/>
              <a:t> </a:t>
            </a:r>
            <a:r>
              <a:rPr lang="en-US" dirty="0" err="1"/>
              <a:t>tính</a:t>
            </a:r>
            <a:r>
              <a:rPr lang="en-US" dirty="0"/>
              <a:t> </a:t>
            </a:r>
            <a:r>
              <a:rPr lang="en-US" dirty="0" err="1"/>
              <a:t>châu</a:t>
            </a:r>
            <a:r>
              <a:rPr lang="en-US" dirty="0"/>
              <a:t> </a:t>
            </a:r>
            <a:r>
              <a:rPr lang="en-US" dirty="0" err="1"/>
              <a:t>Âu</a:t>
            </a:r>
            <a:r>
              <a:rPr lang="en-US" dirty="0"/>
              <a:t> (ECMA) </a:t>
            </a:r>
            <a:r>
              <a:rPr lang="en-US" dirty="0" err="1"/>
              <a:t>và</a:t>
            </a:r>
            <a:r>
              <a:rPr lang="en-US" dirty="0"/>
              <a:t> </a:t>
            </a:r>
            <a:r>
              <a:rPr lang="en-US" dirty="0" err="1"/>
              <a:t>Tổ</a:t>
            </a:r>
            <a:r>
              <a:rPr lang="en-US" dirty="0"/>
              <a:t> </a:t>
            </a:r>
            <a:r>
              <a:rPr lang="en-US" dirty="0" err="1"/>
              <a:t>chức</a:t>
            </a:r>
            <a:r>
              <a:rPr lang="en-US" dirty="0"/>
              <a:t> </a:t>
            </a:r>
            <a:r>
              <a:rPr lang="en-US" dirty="0" err="1"/>
              <a:t>tiêu</a:t>
            </a:r>
            <a:r>
              <a:rPr lang="en-US" dirty="0"/>
              <a:t> </a:t>
            </a:r>
            <a:r>
              <a:rPr lang="en-US" dirty="0" err="1"/>
              <a:t>chuẩn</a:t>
            </a:r>
            <a:r>
              <a:rPr lang="en-US" dirty="0"/>
              <a:t> </a:t>
            </a:r>
            <a:r>
              <a:rPr lang="en-US" dirty="0" err="1"/>
              <a:t>quốc</a:t>
            </a:r>
            <a:r>
              <a:rPr lang="en-US" dirty="0"/>
              <a:t> </a:t>
            </a:r>
            <a:r>
              <a:rPr lang="en-US" dirty="0" err="1"/>
              <a:t>tế</a:t>
            </a:r>
            <a:r>
              <a:rPr lang="en-US" dirty="0"/>
              <a:t> (ISO) </a:t>
            </a:r>
            <a:r>
              <a:rPr lang="en-US" dirty="0" err="1"/>
              <a:t>phê</a:t>
            </a:r>
            <a:r>
              <a:rPr lang="en-US" dirty="0"/>
              <a:t> </a:t>
            </a:r>
            <a:r>
              <a:rPr lang="en-US" dirty="0" err="1"/>
              <a:t>duyệt</a:t>
            </a:r>
            <a:r>
              <a:rPr lang="en-US" dirty="0"/>
              <a:t>.</a:t>
            </a:r>
          </a:p>
          <a:p>
            <a:r>
              <a:rPr lang="en-US" dirty="0"/>
              <a:t>C # </a:t>
            </a:r>
            <a:r>
              <a:rPr lang="en-US" dirty="0" err="1"/>
              <a:t>được</a:t>
            </a:r>
            <a:r>
              <a:rPr lang="en-US" dirty="0"/>
              <a:t> </a:t>
            </a:r>
            <a:r>
              <a:rPr lang="en-US" dirty="0" err="1"/>
              <a:t>phát</a:t>
            </a:r>
            <a:r>
              <a:rPr lang="en-US" dirty="0"/>
              <a:t> </a:t>
            </a:r>
            <a:r>
              <a:rPr lang="en-US" dirty="0" err="1"/>
              <a:t>triển</a:t>
            </a:r>
            <a:r>
              <a:rPr lang="en-US" dirty="0"/>
              <a:t> </a:t>
            </a:r>
            <a:r>
              <a:rPr lang="en-US" dirty="0" err="1"/>
              <a:t>bởi</a:t>
            </a:r>
            <a:r>
              <a:rPr lang="en-US" dirty="0"/>
              <a:t> Anders Hejlsberg </a:t>
            </a:r>
            <a:r>
              <a:rPr lang="en-US" dirty="0" err="1"/>
              <a:t>và</a:t>
            </a:r>
            <a:r>
              <a:rPr lang="en-US" dirty="0"/>
              <a:t> </a:t>
            </a:r>
            <a:r>
              <a:rPr lang="en-US" dirty="0" err="1"/>
              <a:t>nhóm</a:t>
            </a:r>
            <a:r>
              <a:rPr lang="en-US" dirty="0"/>
              <a:t> </a:t>
            </a:r>
            <a:r>
              <a:rPr lang="en-US" dirty="0" err="1"/>
              <a:t>của</a:t>
            </a:r>
            <a:r>
              <a:rPr lang="en-US" dirty="0"/>
              <a:t> </a:t>
            </a:r>
            <a:r>
              <a:rPr lang="en-US" dirty="0" err="1"/>
              <a:t>anh</a:t>
            </a:r>
            <a:r>
              <a:rPr lang="en-US" dirty="0"/>
              <a:t> </a:t>
            </a:r>
            <a:r>
              <a:rPr lang="en-US" dirty="0" err="1"/>
              <a:t>ấy</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.Net</a:t>
            </a:r>
            <a:r>
              <a:rPr lang="en-US" dirty="0"/>
              <a:t> Framework.</a:t>
            </a:r>
          </a:p>
          <a:p>
            <a:r>
              <a:rPr lang="en-US" dirty="0"/>
              <a:t>C # </a:t>
            </a:r>
            <a:r>
              <a:rPr lang="en-US" dirty="0" err="1"/>
              <a:t>được</a:t>
            </a:r>
            <a:r>
              <a:rPr lang="en-US" dirty="0"/>
              <a:t> </a:t>
            </a:r>
            <a:r>
              <a:rPr lang="en-US" dirty="0" err="1"/>
              <a:t>thiết</a:t>
            </a:r>
            <a:r>
              <a:rPr lang="en-US" dirty="0"/>
              <a:t> </a:t>
            </a:r>
            <a:r>
              <a:rPr lang="en-US" dirty="0" err="1"/>
              <a:t>kế</a:t>
            </a:r>
            <a:r>
              <a:rPr lang="en-US" dirty="0"/>
              <a:t> </a:t>
            </a:r>
            <a:r>
              <a:rPr lang="en-US" dirty="0" err="1"/>
              <a:t>cho</a:t>
            </a:r>
            <a:r>
              <a:rPr lang="en-US" dirty="0"/>
              <a:t> </a:t>
            </a:r>
            <a:r>
              <a:rPr lang="en-US" dirty="0" err="1"/>
              <a:t>Cơ</a:t>
            </a:r>
            <a:r>
              <a:rPr lang="en-US" dirty="0"/>
              <a:t> </a:t>
            </a:r>
            <a:r>
              <a:rPr lang="en-US" dirty="0" err="1"/>
              <a:t>sở</a:t>
            </a:r>
            <a:r>
              <a:rPr lang="en-US" dirty="0"/>
              <a:t> </a:t>
            </a:r>
            <a:r>
              <a:rPr lang="en-US" dirty="0" err="1"/>
              <a:t>hạ</a:t>
            </a:r>
            <a:r>
              <a:rPr lang="en-US" dirty="0"/>
              <a:t> </a:t>
            </a:r>
            <a:r>
              <a:rPr lang="en-US" dirty="0" err="1"/>
              <a:t>tầng</a:t>
            </a:r>
            <a:r>
              <a:rPr lang="en-US" dirty="0"/>
              <a:t> </a:t>
            </a:r>
            <a:r>
              <a:rPr lang="en-US" dirty="0" err="1"/>
              <a:t>ngôn</a:t>
            </a:r>
            <a:r>
              <a:rPr lang="en-US" dirty="0"/>
              <a:t> </a:t>
            </a:r>
            <a:r>
              <a:rPr lang="en-US" dirty="0" err="1"/>
              <a:t>ngữ</a:t>
            </a:r>
            <a:r>
              <a:rPr lang="en-US" dirty="0"/>
              <a:t> </a:t>
            </a:r>
            <a:r>
              <a:rPr lang="en-US" dirty="0" err="1"/>
              <a:t>chung</a:t>
            </a:r>
            <a:r>
              <a:rPr lang="en-US" dirty="0"/>
              <a:t> (CLI), </a:t>
            </a:r>
            <a:r>
              <a:rPr lang="en-US" dirty="0" err="1"/>
              <a:t>bao</a:t>
            </a:r>
            <a:r>
              <a:rPr lang="en-US" dirty="0"/>
              <a:t> </a:t>
            </a:r>
            <a:r>
              <a:rPr lang="en-US" dirty="0" err="1"/>
              <a:t>gồm</a:t>
            </a:r>
            <a:r>
              <a:rPr lang="en-US" dirty="0"/>
              <a:t> </a:t>
            </a:r>
            <a:r>
              <a:rPr lang="en-US" dirty="0" err="1"/>
              <a:t>mã</a:t>
            </a:r>
            <a:r>
              <a:rPr lang="en-US" dirty="0"/>
              <a:t> </a:t>
            </a:r>
            <a:r>
              <a:rPr lang="en-US" dirty="0" err="1"/>
              <a:t>thực</a:t>
            </a:r>
            <a:r>
              <a:rPr lang="en-US" dirty="0"/>
              <a:t> </a:t>
            </a:r>
            <a:r>
              <a:rPr lang="en-US" dirty="0" err="1"/>
              <a:t>thi</a:t>
            </a:r>
            <a:r>
              <a:rPr lang="en-US" dirty="0"/>
              <a:t> </a:t>
            </a:r>
            <a:r>
              <a:rPr lang="en-US" dirty="0" err="1"/>
              <a:t>và</a:t>
            </a:r>
            <a:r>
              <a:rPr lang="en-US" dirty="0"/>
              <a:t> </a:t>
            </a:r>
            <a:r>
              <a:rPr lang="en-US" dirty="0" err="1"/>
              <a:t>môi</a:t>
            </a:r>
            <a:r>
              <a:rPr lang="en-US" dirty="0"/>
              <a:t> </a:t>
            </a:r>
            <a:r>
              <a:rPr lang="en-US" dirty="0" err="1"/>
              <a:t>trường</a:t>
            </a:r>
            <a:r>
              <a:rPr lang="en-US" dirty="0"/>
              <a:t> </a:t>
            </a:r>
            <a:r>
              <a:rPr lang="en-US" dirty="0" err="1"/>
              <a:t>thời</a:t>
            </a:r>
            <a:r>
              <a:rPr lang="en-US" dirty="0"/>
              <a:t> </a:t>
            </a:r>
            <a:r>
              <a:rPr lang="en-US" dirty="0" err="1"/>
              <a:t>gian</a:t>
            </a:r>
            <a:r>
              <a:rPr lang="en-US" dirty="0"/>
              <a:t> </a:t>
            </a:r>
            <a:r>
              <a:rPr lang="en-US" dirty="0" err="1"/>
              <a:t>chạy</a:t>
            </a:r>
            <a:r>
              <a:rPr lang="en-US" dirty="0"/>
              <a:t> </a:t>
            </a:r>
            <a:r>
              <a:rPr lang="en-US" dirty="0" err="1"/>
              <a:t>cho</a:t>
            </a:r>
            <a:r>
              <a:rPr lang="en-US" dirty="0"/>
              <a:t> </a:t>
            </a:r>
            <a:r>
              <a:rPr lang="en-US" dirty="0" err="1"/>
              <a:t>phép</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ngôn</a:t>
            </a:r>
            <a:r>
              <a:rPr lang="en-US" dirty="0"/>
              <a:t> </a:t>
            </a:r>
            <a:r>
              <a:rPr lang="en-US" dirty="0" err="1"/>
              <a:t>ngữ</a:t>
            </a:r>
            <a:r>
              <a:rPr lang="en-US" dirty="0"/>
              <a:t> </a:t>
            </a:r>
            <a:r>
              <a:rPr lang="en-US" dirty="0" err="1"/>
              <a:t>cấp</a:t>
            </a:r>
            <a:r>
              <a:rPr lang="en-US" dirty="0"/>
              <a:t> </a:t>
            </a:r>
            <a:r>
              <a:rPr lang="en-US" dirty="0" err="1"/>
              <a:t>cao</a:t>
            </a:r>
            <a:r>
              <a:rPr lang="en-US" dirty="0"/>
              <a:t> </a:t>
            </a:r>
            <a:r>
              <a:rPr lang="en-US" dirty="0" err="1"/>
              <a:t>khác</a:t>
            </a:r>
            <a:r>
              <a:rPr lang="en-US" dirty="0"/>
              <a:t> </a:t>
            </a:r>
            <a:r>
              <a:rPr lang="en-US" dirty="0" err="1"/>
              <a:t>nhau</a:t>
            </a:r>
            <a:r>
              <a:rPr lang="en-US" dirty="0"/>
              <a:t> </a:t>
            </a:r>
            <a:r>
              <a:rPr lang="en-US" dirty="0" err="1"/>
              <a:t>trên</a:t>
            </a:r>
            <a:r>
              <a:rPr lang="en-US" dirty="0"/>
              <a:t> </a:t>
            </a:r>
            <a:r>
              <a:rPr lang="en-US" dirty="0" err="1"/>
              <a:t>các</a:t>
            </a:r>
            <a:r>
              <a:rPr lang="en-US" dirty="0"/>
              <a:t> </a:t>
            </a:r>
            <a:r>
              <a:rPr lang="en-US" dirty="0" err="1"/>
              <a:t>nền</a:t>
            </a:r>
            <a:r>
              <a:rPr lang="en-US" dirty="0"/>
              <a:t> </a:t>
            </a:r>
            <a:r>
              <a:rPr lang="en-US" dirty="0" err="1"/>
              <a:t>tảng</a:t>
            </a:r>
            <a:r>
              <a:rPr lang="en-US" dirty="0"/>
              <a:t> </a:t>
            </a:r>
            <a:r>
              <a:rPr lang="en-US" dirty="0" err="1"/>
              <a:t>và</a:t>
            </a:r>
            <a:r>
              <a:rPr lang="en-US" dirty="0"/>
              <a:t> </a:t>
            </a:r>
            <a:r>
              <a:rPr lang="en-US" dirty="0" err="1"/>
              <a:t>kiến</a:t>
            </a:r>
            <a:r>
              <a:rPr lang="en-US" dirty="0"/>
              <a:t> ​​</a:t>
            </a:r>
            <a:r>
              <a:rPr lang="en-US" dirty="0" err="1"/>
              <a:t>trúc</a:t>
            </a:r>
            <a:r>
              <a:rPr lang="en-US" dirty="0"/>
              <a:t> </a:t>
            </a:r>
            <a:r>
              <a:rPr lang="en-US" dirty="0" err="1"/>
              <a:t>máy</a:t>
            </a:r>
            <a:r>
              <a:rPr lang="en-US" dirty="0"/>
              <a:t> </a:t>
            </a:r>
            <a:r>
              <a:rPr lang="en-US" dirty="0" err="1"/>
              <a:t>tính</a:t>
            </a:r>
            <a:r>
              <a:rPr lang="en-US" dirty="0"/>
              <a:t> </a:t>
            </a:r>
            <a:r>
              <a:rPr lang="en-US" dirty="0" err="1"/>
              <a:t>khác</a:t>
            </a:r>
            <a:r>
              <a:rPr lang="en-US" dirty="0"/>
              <a:t> </a:t>
            </a:r>
            <a:r>
              <a:rPr lang="en-US" dirty="0" err="1"/>
              <a:t>nhau</a:t>
            </a:r>
            <a:r>
              <a:rPr lang="en-US" dirty="0"/>
              <a:t>.</a:t>
            </a:r>
          </a:p>
          <a:p>
            <a:endParaRPr lang="en-US" noProof="1"/>
          </a:p>
        </p:txBody>
      </p:sp>
    </p:spTree>
    <p:extLst>
      <p:ext uri="{BB962C8B-B14F-4D97-AF65-F5344CB8AC3E}">
        <p14:creationId xmlns:p14="http://schemas.microsoft.com/office/powerpoint/2010/main" val="606486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C#</a:t>
            </a:r>
            <a:endParaRPr lang="en-US" dirty="0"/>
          </a:p>
        </p:txBody>
      </p:sp>
      <p:sp>
        <p:nvSpPr>
          <p:cNvPr id="3" name="Content Placeholder 2"/>
          <p:cNvSpPr>
            <a:spLocks noGrp="1"/>
          </p:cNvSpPr>
          <p:nvPr>
            <p:ph idx="1"/>
          </p:nvPr>
        </p:nvSpPr>
        <p:spPr/>
        <p:txBody>
          <a:bodyPr/>
          <a:lstStyle/>
          <a:p>
            <a:r>
              <a:rPr lang="en-US" dirty="0" err="1"/>
              <a:t>Những</a:t>
            </a:r>
            <a:r>
              <a:rPr lang="en-US" dirty="0"/>
              <a:t> </a:t>
            </a:r>
            <a:r>
              <a:rPr lang="en-US" dirty="0" err="1"/>
              <a:t>lý</a:t>
            </a:r>
            <a:r>
              <a:rPr lang="en-US" dirty="0"/>
              <a:t> do </a:t>
            </a:r>
            <a:r>
              <a:rPr lang="en-US" dirty="0" err="1"/>
              <a:t>sau</a:t>
            </a:r>
            <a:r>
              <a:rPr lang="en-US" dirty="0"/>
              <a:t> </a:t>
            </a:r>
            <a:r>
              <a:rPr lang="en-US" dirty="0" err="1"/>
              <a:t>đây</a:t>
            </a:r>
            <a:r>
              <a:rPr lang="en-US" dirty="0"/>
              <a:t> </a:t>
            </a:r>
            <a:r>
              <a:rPr lang="en-US" dirty="0" err="1"/>
              <a:t>khiến</a:t>
            </a:r>
            <a:r>
              <a:rPr lang="en-US" dirty="0"/>
              <a:t> C # </a:t>
            </a:r>
            <a:r>
              <a:rPr lang="en-US" dirty="0" err="1"/>
              <a:t>trở</a:t>
            </a:r>
            <a:r>
              <a:rPr lang="en-US" dirty="0"/>
              <a:t> </a:t>
            </a:r>
            <a:r>
              <a:rPr lang="en-US" dirty="0" err="1"/>
              <a:t>thành</a:t>
            </a:r>
            <a:r>
              <a:rPr lang="en-US" dirty="0"/>
              <a:t> </a:t>
            </a:r>
            <a:r>
              <a:rPr lang="en-US" dirty="0" err="1"/>
              <a:t>ngôn</a:t>
            </a:r>
            <a:r>
              <a:rPr lang="en-US" dirty="0"/>
              <a:t> </a:t>
            </a:r>
            <a:r>
              <a:rPr lang="en-US" dirty="0" err="1"/>
              <a:t>ngữ</a:t>
            </a:r>
            <a:r>
              <a:rPr lang="en-US" dirty="0"/>
              <a:t> </a:t>
            </a:r>
            <a:r>
              <a:rPr lang="en-US" dirty="0" err="1"/>
              <a:t>chuyên</a:t>
            </a:r>
            <a:r>
              <a:rPr lang="en-US" dirty="0"/>
              <a:t> </a:t>
            </a:r>
            <a:r>
              <a:rPr lang="en-US" dirty="0" err="1"/>
              <a:t>nghiệp</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rộng</a:t>
            </a:r>
            <a:r>
              <a:rPr lang="en-US" dirty="0"/>
              <a:t> </a:t>
            </a:r>
            <a:r>
              <a:rPr lang="en-US" dirty="0" err="1"/>
              <a:t>rãi</a:t>
            </a:r>
            <a:r>
              <a:rPr lang="en-US" dirty="0"/>
              <a:t> -</a:t>
            </a:r>
          </a:p>
          <a:p>
            <a:r>
              <a:rPr lang="en-US" dirty="0" err="1"/>
              <a:t>Nó</a:t>
            </a:r>
            <a:r>
              <a:rPr lang="en-US" dirty="0"/>
              <a:t> </a:t>
            </a:r>
            <a:r>
              <a:rPr lang="en-US" dirty="0" err="1"/>
              <a:t>là</a:t>
            </a:r>
            <a:r>
              <a:rPr lang="en-US" dirty="0"/>
              <a:t> </a:t>
            </a:r>
            <a:r>
              <a:rPr lang="en-US" dirty="0" err="1"/>
              <a:t>một</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đa</a:t>
            </a:r>
            <a:r>
              <a:rPr lang="en-US" dirty="0"/>
              <a:t> </a:t>
            </a:r>
            <a:r>
              <a:rPr lang="en-US" dirty="0" err="1"/>
              <a:t>năng</a:t>
            </a:r>
            <a:r>
              <a:rPr lang="en-US" dirty="0"/>
              <a:t>, </a:t>
            </a:r>
            <a:r>
              <a:rPr lang="en-US" dirty="0" err="1"/>
              <a:t>hiện</a:t>
            </a:r>
            <a:r>
              <a:rPr lang="en-US" dirty="0"/>
              <a:t> </a:t>
            </a:r>
            <a:r>
              <a:rPr lang="en-US" dirty="0" err="1"/>
              <a:t>đại</a:t>
            </a:r>
            <a:r>
              <a:rPr lang="en-US" dirty="0"/>
              <a:t>.</a:t>
            </a:r>
          </a:p>
          <a:p>
            <a:r>
              <a:rPr lang="en-US" dirty="0" err="1"/>
              <a:t>Đó</a:t>
            </a:r>
            <a:r>
              <a:rPr lang="en-US" dirty="0"/>
              <a:t> </a:t>
            </a:r>
            <a:r>
              <a:rPr lang="en-US" dirty="0" err="1"/>
              <a:t>là</a:t>
            </a:r>
            <a:r>
              <a:rPr lang="en-US" dirty="0"/>
              <a:t> </a:t>
            </a:r>
            <a:r>
              <a:rPr lang="en-US" dirty="0" err="1"/>
              <a:t>hướng</a:t>
            </a:r>
            <a:r>
              <a:rPr lang="en-US" dirty="0"/>
              <a:t> </a:t>
            </a:r>
            <a:r>
              <a:rPr lang="en-US" dirty="0" err="1"/>
              <a:t>đối</a:t>
            </a:r>
            <a:r>
              <a:rPr lang="en-US" dirty="0"/>
              <a:t> </a:t>
            </a:r>
            <a:r>
              <a:rPr lang="en-US" dirty="0" err="1"/>
              <a:t>tượng</a:t>
            </a:r>
            <a:r>
              <a:rPr lang="en-US" dirty="0"/>
              <a:t>.</a:t>
            </a:r>
          </a:p>
          <a:p>
            <a:r>
              <a:rPr lang="en-US" dirty="0" err="1"/>
              <a:t>Nó</a:t>
            </a:r>
            <a:r>
              <a:rPr lang="en-US" dirty="0"/>
              <a:t> </a:t>
            </a:r>
            <a:r>
              <a:rPr lang="en-US" dirty="0" err="1"/>
              <a:t>là</a:t>
            </a:r>
            <a:r>
              <a:rPr lang="en-US" dirty="0"/>
              <a:t> </a:t>
            </a:r>
            <a:r>
              <a:rPr lang="en-US" dirty="0" err="1"/>
              <a:t>thành</a:t>
            </a:r>
            <a:r>
              <a:rPr lang="en-US" dirty="0"/>
              <a:t> </a:t>
            </a:r>
            <a:r>
              <a:rPr lang="en-US" dirty="0" err="1"/>
              <a:t>phần</a:t>
            </a:r>
            <a:r>
              <a:rPr lang="en-US" dirty="0"/>
              <a:t> </a:t>
            </a:r>
            <a:r>
              <a:rPr lang="en-US" dirty="0" err="1"/>
              <a:t>định</a:t>
            </a:r>
            <a:r>
              <a:rPr lang="en-US" dirty="0"/>
              <a:t> </a:t>
            </a:r>
            <a:r>
              <a:rPr lang="en-US" dirty="0" err="1"/>
              <a:t>hướng</a:t>
            </a:r>
            <a:r>
              <a:rPr lang="en-US" dirty="0"/>
              <a:t>.</a:t>
            </a:r>
          </a:p>
          <a:p>
            <a:r>
              <a:rPr lang="en-US" dirty="0" err="1"/>
              <a:t>Nó</a:t>
            </a:r>
            <a:r>
              <a:rPr lang="en-US" dirty="0"/>
              <a:t> </a:t>
            </a:r>
            <a:r>
              <a:rPr lang="en-US" dirty="0" err="1"/>
              <a:t>rất</a:t>
            </a:r>
            <a:r>
              <a:rPr lang="en-US" dirty="0"/>
              <a:t> </a:t>
            </a:r>
            <a:r>
              <a:rPr lang="en-US" dirty="0" err="1"/>
              <a:t>dễ</a:t>
            </a:r>
            <a:r>
              <a:rPr lang="en-US" dirty="0"/>
              <a:t> </a:t>
            </a:r>
            <a:r>
              <a:rPr lang="en-US" dirty="0" err="1"/>
              <a:t>học</a:t>
            </a:r>
            <a:endParaRPr lang="en-US" dirty="0"/>
          </a:p>
          <a:p>
            <a:r>
              <a:rPr lang="en-US" dirty="0" err="1"/>
              <a:t>Đó</a:t>
            </a:r>
            <a:r>
              <a:rPr lang="en-US" dirty="0"/>
              <a:t> </a:t>
            </a:r>
            <a:r>
              <a:rPr lang="en-US" dirty="0" err="1"/>
              <a:t>là</a:t>
            </a:r>
            <a:r>
              <a:rPr lang="en-US" dirty="0"/>
              <a:t> </a:t>
            </a:r>
            <a:r>
              <a:rPr lang="en-US" dirty="0" err="1"/>
              <a:t>một</a:t>
            </a:r>
            <a:r>
              <a:rPr lang="en-US" dirty="0"/>
              <a:t> </a:t>
            </a:r>
            <a:r>
              <a:rPr lang="en-US" dirty="0" err="1"/>
              <a:t>ngôn</a:t>
            </a:r>
            <a:r>
              <a:rPr lang="en-US" dirty="0"/>
              <a:t> </a:t>
            </a:r>
            <a:r>
              <a:rPr lang="en-US" dirty="0" err="1"/>
              <a:t>ngữ</a:t>
            </a:r>
            <a:r>
              <a:rPr lang="en-US" dirty="0"/>
              <a:t> </a:t>
            </a:r>
            <a:r>
              <a:rPr lang="en-US" dirty="0" err="1"/>
              <a:t>có</a:t>
            </a:r>
            <a:r>
              <a:rPr lang="en-US" dirty="0"/>
              <a:t> </a:t>
            </a:r>
            <a:r>
              <a:rPr lang="en-US" dirty="0" err="1"/>
              <a:t>cấu</a:t>
            </a:r>
            <a:r>
              <a:rPr lang="en-US" dirty="0"/>
              <a:t> </a:t>
            </a:r>
            <a:r>
              <a:rPr lang="en-US" dirty="0" err="1"/>
              <a:t>trúc</a:t>
            </a:r>
            <a:r>
              <a:rPr lang="en-US" dirty="0"/>
              <a:t>.</a:t>
            </a:r>
          </a:p>
          <a:p>
            <a:r>
              <a:rPr lang="en-US" dirty="0" err="1"/>
              <a:t>Nó</a:t>
            </a:r>
            <a:r>
              <a:rPr lang="en-US" dirty="0"/>
              <a:t> </a:t>
            </a:r>
            <a:r>
              <a:rPr lang="en-US" dirty="0" err="1"/>
              <a:t>tạo</a:t>
            </a:r>
            <a:r>
              <a:rPr lang="en-US" dirty="0"/>
              <a:t> </a:t>
            </a:r>
            <a:r>
              <a:rPr lang="en-US" dirty="0" err="1"/>
              <a:t>ra</a:t>
            </a:r>
            <a:r>
              <a:rPr lang="en-US" dirty="0"/>
              <a:t> </a:t>
            </a:r>
            <a:r>
              <a:rPr lang="en-US" dirty="0" err="1"/>
              <a:t>các</a:t>
            </a:r>
            <a:r>
              <a:rPr lang="en-US" dirty="0"/>
              <a:t> </a:t>
            </a:r>
            <a:r>
              <a:rPr lang="en-US" dirty="0" err="1"/>
              <a:t>chương</a:t>
            </a:r>
            <a:r>
              <a:rPr lang="en-US" dirty="0"/>
              <a:t> </a:t>
            </a:r>
            <a:r>
              <a:rPr lang="en-US" dirty="0" err="1"/>
              <a:t>trình</a:t>
            </a:r>
            <a:r>
              <a:rPr lang="en-US" dirty="0"/>
              <a:t> </a:t>
            </a:r>
            <a:r>
              <a:rPr lang="en-US" dirty="0" err="1"/>
              <a:t>hiệu</a:t>
            </a:r>
            <a:r>
              <a:rPr lang="en-US" dirty="0"/>
              <a:t> </a:t>
            </a:r>
            <a:r>
              <a:rPr lang="en-US" dirty="0" err="1"/>
              <a:t>quả</a:t>
            </a:r>
            <a:r>
              <a:rPr lang="en-US" dirty="0"/>
              <a:t>.</a:t>
            </a:r>
          </a:p>
          <a:p>
            <a:r>
              <a:rPr lang="en-US" dirty="0" err="1"/>
              <a:t>Nó</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biên</a:t>
            </a:r>
            <a:r>
              <a:rPr lang="en-US" dirty="0"/>
              <a:t> </a:t>
            </a:r>
            <a:r>
              <a:rPr lang="en-US" dirty="0" err="1"/>
              <a:t>dịch</a:t>
            </a:r>
            <a:r>
              <a:rPr lang="en-US" dirty="0"/>
              <a:t> </a:t>
            </a:r>
            <a:r>
              <a:rPr lang="en-US" dirty="0" err="1"/>
              <a:t>trên</a:t>
            </a:r>
            <a:r>
              <a:rPr lang="en-US" dirty="0"/>
              <a:t> </a:t>
            </a:r>
            <a:r>
              <a:rPr lang="en-US" dirty="0" err="1"/>
              <a:t>nhiều</a:t>
            </a:r>
            <a:r>
              <a:rPr lang="en-US" dirty="0"/>
              <a:t> </a:t>
            </a:r>
            <a:r>
              <a:rPr lang="en-US" dirty="0" err="1"/>
              <a:t>nền</a:t>
            </a:r>
            <a:r>
              <a:rPr lang="en-US" dirty="0"/>
              <a:t> </a:t>
            </a:r>
            <a:r>
              <a:rPr lang="en-US" dirty="0" err="1"/>
              <a:t>tảng</a:t>
            </a:r>
            <a:r>
              <a:rPr lang="en-US" dirty="0"/>
              <a:t> </a:t>
            </a:r>
            <a:r>
              <a:rPr lang="en-US" dirty="0" err="1"/>
              <a:t>máy</a:t>
            </a:r>
            <a:r>
              <a:rPr lang="en-US" dirty="0"/>
              <a:t> </a:t>
            </a:r>
            <a:r>
              <a:rPr lang="en-US" dirty="0" err="1"/>
              <a:t>tính</a:t>
            </a:r>
            <a:r>
              <a:rPr lang="en-US" dirty="0"/>
              <a:t>.</a:t>
            </a:r>
          </a:p>
          <a:p>
            <a:r>
              <a:rPr lang="en-US" dirty="0" err="1"/>
              <a:t>Nó</a:t>
            </a:r>
            <a:r>
              <a:rPr lang="en-US" dirty="0"/>
              <a:t> </a:t>
            </a:r>
            <a:r>
              <a:rPr lang="en-US" dirty="0" err="1"/>
              <a:t>là</a:t>
            </a:r>
            <a:r>
              <a:rPr lang="en-US" dirty="0"/>
              <a:t> </a:t>
            </a:r>
            <a:r>
              <a:rPr lang="en-US" dirty="0" err="1"/>
              <a:t>một</a:t>
            </a:r>
            <a:r>
              <a:rPr lang="en-US" dirty="0"/>
              <a:t> </a:t>
            </a:r>
            <a:r>
              <a:rPr lang="en-US" dirty="0" err="1"/>
              <a:t>phần</a:t>
            </a:r>
            <a:r>
              <a:rPr lang="en-US" dirty="0"/>
              <a:t> </a:t>
            </a:r>
            <a:r>
              <a:rPr lang="en-US" dirty="0" err="1"/>
              <a:t>của</a:t>
            </a:r>
            <a:r>
              <a:rPr lang="en-US" dirty="0"/>
              <a:t> </a:t>
            </a:r>
            <a:r>
              <a:rPr lang="en-US" dirty="0" err="1"/>
              <a:t>.Net</a:t>
            </a:r>
            <a:r>
              <a:rPr lang="en-US" dirty="0"/>
              <a:t> Framework.</a:t>
            </a:r>
          </a:p>
          <a:p>
            <a:endParaRPr lang="en-US" dirty="0"/>
          </a:p>
        </p:txBody>
      </p:sp>
    </p:spTree>
    <p:extLst>
      <p:ext uri="{BB962C8B-B14F-4D97-AF65-F5344CB8AC3E}">
        <p14:creationId xmlns:p14="http://schemas.microsoft.com/office/powerpoint/2010/main" val="930467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develop with C#</a:t>
            </a:r>
            <a:endParaRPr lang="en-US" dirty="0"/>
          </a:p>
        </p:txBody>
      </p:sp>
      <p:sp>
        <p:nvSpPr>
          <p:cNvPr id="3" name="Content Placeholder 2"/>
          <p:cNvSpPr>
            <a:spLocks noGrp="1"/>
          </p:cNvSpPr>
          <p:nvPr>
            <p:ph idx="1"/>
          </p:nvPr>
        </p:nvSpPr>
        <p:spPr/>
        <p:txBody>
          <a:bodyPr/>
          <a:lstStyle/>
          <a:p>
            <a:r>
              <a:rPr lang="en-US" dirty="0"/>
              <a:t>Window applications</a:t>
            </a:r>
          </a:p>
          <a:p>
            <a:r>
              <a:rPr lang="en-US" dirty="0"/>
              <a:t>Web applications</a:t>
            </a:r>
          </a:p>
          <a:p>
            <a:r>
              <a:rPr lang="en-US" dirty="0"/>
              <a:t>Distributed applications</a:t>
            </a:r>
          </a:p>
          <a:p>
            <a:r>
              <a:rPr lang="en-US" dirty="0"/>
              <a:t>Web service applications</a:t>
            </a:r>
          </a:p>
          <a:p>
            <a:r>
              <a:rPr lang="en-US" dirty="0"/>
              <a:t>Database applications etc.</a:t>
            </a:r>
          </a:p>
          <a:p>
            <a:endParaRPr lang="en-US" dirty="0"/>
          </a:p>
        </p:txBody>
      </p:sp>
    </p:spTree>
    <p:extLst>
      <p:ext uri="{BB962C8B-B14F-4D97-AF65-F5344CB8AC3E}">
        <p14:creationId xmlns:p14="http://schemas.microsoft.com/office/powerpoint/2010/main" val="1784220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.net core SDK and Visual Comunity</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dotnet.microsoft.com/download</a:t>
            </a:r>
            <a:endParaRPr lang="en-US" dirty="0" smtClean="0"/>
          </a:p>
          <a:p>
            <a:r>
              <a:rPr lang="en-US" dirty="0">
                <a:hlinkClick r:id="rId3"/>
              </a:rPr>
              <a:t>https://visualstudio.microsoft.com/vs/community/</a:t>
            </a:r>
            <a:endParaRPr lang="en-US" dirty="0" smtClean="0"/>
          </a:p>
          <a:p>
            <a:endParaRPr lang="en-US" noProof="1"/>
          </a:p>
        </p:txBody>
      </p:sp>
      <p:pic>
        <p:nvPicPr>
          <p:cNvPr id="4" name="Picture 3"/>
          <p:cNvPicPr>
            <a:picLocks noChangeAspect="1"/>
          </p:cNvPicPr>
          <p:nvPr/>
        </p:nvPicPr>
        <p:blipFill>
          <a:blip r:embed="rId4"/>
          <a:stretch>
            <a:fillRect/>
          </a:stretch>
        </p:blipFill>
        <p:spPr>
          <a:xfrm>
            <a:off x="838200" y="2228118"/>
            <a:ext cx="5282682" cy="2385009"/>
          </a:xfrm>
          <a:prstGeom prst="rect">
            <a:avLst/>
          </a:prstGeom>
        </p:spPr>
      </p:pic>
      <p:pic>
        <p:nvPicPr>
          <p:cNvPr id="6" name="Picture 5"/>
          <p:cNvPicPr>
            <a:picLocks noChangeAspect="1"/>
          </p:cNvPicPr>
          <p:nvPr/>
        </p:nvPicPr>
        <p:blipFill>
          <a:blip r:embed="rId5"/>
          <a:stretch>
            <a:fillRect/>
          </a:stretch>
        </p:blipFill>
        <p:spPr>
          <a:xfrm>
            <a:off x="4760875" y="3166642"/>
            <a:ext cx="7261286" cy="3476754"/>
          </a:xfrm>
          <a:prstGeom prst="rect">
            <a:avLst/>
          </a:prstGeom>
        </p:spPr>
      </p:pic>
    </p:spTree>
    <p:extLst>
      <p:ext uri="{BB962C8B-B14F-4D97-AF65-F5344CB8AC3E}">
        <p14:creationId xmlns:p14="http://schemas.microsoft.com/office/powerpoint/2010/main" val="1838823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dirty="0"/>
              <a:t>Demo: Tạo ứng dụng </a:t>
            </a:r>
            <a:r>
              <a:rPr lang="uk-UA" sz="3600" dirty="0" smtClean="0"/>
              <a:t>C#</a:t>
            </a:r>
            <a:r>
              <a:rPr lang="vi-VN" sz="3600" dirty="0" smtClean="0"/>
              <a:t> </a:t>
            </a:r>
            <a:r>
              <a:rPr lang="vi-VN" sz="3600" dirty="0"/>
              <a:t>- 1</a:t>
            </a:r>
            <a:endParaRPr lang="en-US" sz="3600" dirty="0"/>
          </a:p>
        </p:txBody>
      </p:sp>
      <p:sp>
        <p:nvSpPr>
          <p:cNvPr id="3" name="Content Placeholder 2"/>
          <p:cNvSpPr>
            <a:spLocks noGrp="1"/>
          </p:cNvSpPr>
          <p:nvPr>
            <p:ph idx="1"/>
          </p:nvPr>
        </p:nvSpPr>
        <p:spPr>
          <a:xfrm>
            <a:off x="838200" y="1978227"/>
            <a:ext cx="10515600" cy="4574974"/>
          </a:xfrm>
        </p:spPr>
        <p:txBody>
          <a:bodyPr>
            <a:normAutofit/>
          </a:bodyPr>
          <a:lstStyle/>
          <a:p>
            <a:r>
              <a:rPr lang="vi-VN" sz="2200" noProof="1"/>
              <a:t>Bước 1: Tạo project mới trên </a:t>
            </a:r>
            <a:r>
              <a:rPr lang="vi-VN" sz="2400" noProof="1" smtClean="0"/>
              <a:t>VS Comunity </a:t>
            </a:r>
            <a:r>
              <a:rPr lang="vi-VN" sz="2200" noProof="1"/>
              <a:t>đặt tên </a:t>
            </a:r>
            <a:r>
              <a:rPr lang="vi-VN" sz="2200" noProof="1" smtClean="0"/>
              <a:t>Helloworld</a:t>
            </a:r>
            <a:endParaRPr lang="vi-VN" sz="2200" noProof="1"/>
          </a:p>
          <a:p>
            <a:r>
              <a:rPr lang="vi-VN" sz="2200" noProof="1"/>
              <a:t>Bước 2: Tạo lớp HelloWorld với nội dung:</a:t>
            </a:r>
          </a:p>
        </p:txBody>
      </p:sp>
      <p:sp>
        <p:nvSpPr>
          <p:cNvPr id="4" name="Rectangle 3"/>
          <p:cNvSpPr/>
          <p:nvPr/>
        </p:nvSpPr>
        <p:spPr>
          <a:xfrm>
            <a:off x="1810139" y="2934609"/>
            <a:ext cx="8901404" cy="3046988"/>
          </a:xfrm>
          <a:prstGeom prst="rect">
            <a:avLst/>
          </a:prstGeom>
        </p:spPr>
        <p:txBody>
          <a:bodyPr wrap="square">
            <a:spAutoFit/>
          </a:bodyPr>
          <a:lstStyle/>
          <a:p>
            <a:r>
              <a:rPr lang="mr-IN" sz="2400" b="1" dirty="0">
                <a:solidFill>
                  <a:srgbClr val="000080"/>
                </a:solidFill>
              </a:rPr>
              <a:t> </a:t>
            </a:r>
            <a:r>
              <a:rPr lang="en-US" sz="2400" b="1" dirty="0" smtClean="0">
                <a:solidFill>
                  <a:srgbClr val="000080"/>
                </a:solidFill>
              </a:rPr>
              <a:t>      </a:t>
            </a:r>
            <a:r>
              <a:rPr lang="mr-IN" sz="2400" b="1" dirty="0" err="1" smtClean="0">
                <a:solidFill>
                  <a:srgbClr val="000080"/>
                </a:solidFill>
              </a:rPr>
              <a:t>class</a:t>
            </a:r>
            <a:r>
              <a:rPr lang="mr-IN" sz="2400" b="1" dirty="0" smtClean="0">
                <a:solidFill>
                  <a:srgbClr val="000080"/>
                </a:solidFill>
              </a:rPr>
              <a:t> </a:t>
            </a:r>
            <a:r>
              <a:rPr lang="mr-IN" sz="2400" b="1" dirty="0" err="1">
                <a:solidFill>
                  <a:srgbClr val="000080"/>
                </a:solidFill>
              </a:rPr>
              <a:t>Program</a:t>
            </a:r>
            <a:endParaRPr lang="mr-IN" sz="2400" b="1" dirty="0">
              <a:solidFill>
                <a:srgbClr val="000080"/>
              </a:solidFill>
            </a:endParaRPr>
          </a:p>
          <a:p>
            <a:r>
              <a:rPr lang="mr-IN" sz="2400" b="1" dirty="0">
                <a:solidFill>
                  <a:srgbClr val="000080"/>
                </a:solidFill>
              </a:rPr>
              <a:t> </a:t>
            </a:r>
            <a:r>
              <a:rPr lang="en-US" sz="2400" b="1" dirty="0">
                <a:solidFill>
                  <a:srgbClr val="000080"/>
                </a:solidFill>
              </a:rPr>
              <a:t> </a:t>
            </a:r>
            <a:r>
              <a:rPr lang="en-US" sz="2400" b="1" dirty="0" smtClean="0">
                <a:solidFill>
                  <a:srgbClr val="000080"/>
                </a:solidFill>
              </a:rPr>
              <a:t>     </a:t>
            </a:r>
            <a:r>
              <a:rPr lang="mr-IN" sz="2400" b="1" dirty="0" smtClean="0">
                <a:solidFill>
                  <a:srgbClr val="000080"/>
                </a:solidFill>
              </a:rPr>
              <a:t>{</a:t>
            </a:r>
            <a:endParaRPr lang="mr-IN" sz="2400" b="1" dirty="0">
              <a:solidFill>
                <a:srgbClr val="000080"/>
              </a:solidFill>
            </a:endParaRPr>
          </a:p>
          <a:p>
            <a:r>
              <a:rPr lang="mr-IN" sz="2400" b="1" dirty="0">
                <a:solidFill>
                  <a:srgbClr val="000080"/>
                </a:solidFill>
              </a:rPr>
              <a:t>        </a:t>
            </a:r>
            <a:r>
              <a:rPr lang="mr-IN" sz="2400" b="1" dirty="0" err="1">
                <a:solidFill>
                  <a:srgbClr val="000080"/>
                </a:solidFill>
              </a:rPr>
              <a:t>static</a:t>
            </a:r>
            <a:r>
              <a:rPr lang="mr-IN" sz="2400" b="1" dirty="0">
                <a:solidFill>
                  <a:srgbClr val="000080"/>
                </a:solidFill>
              </a:rPr>
              <a:t> </a:t>
            </a:r>
            <a:r>
              <a:rPr lang="mr-IN" sz="2400" b="1" dirty="0" err="1">
                <a:solidFill>
                  <a:srgbClr val="000080"/>
                </a:solidFill>
              </a:rPr>
              <a:t>void</a:t>
            </a:r>
            <a:r>
              <a:rPr lang="mr-IN" sz="2400" b="1" dirty="0">
                <a:solidFill>
                  <a:srgbClr val="000080"/>
                </a:solidFill>
              </a:rPr>
              <a:t> </a:t>
            </a:r>
            <a:r>
              <a:rPr lang="mr-IN" sz="2400" b="1" dirty="0" err="1">
                <a:solidFill>
                  <a:srgbClr val="000080"/>
                </a:solidFill>
              </a:rPr>
              <a:t>Main</a:t>
            </a:r>
            <a:r>
              <a:rPr lang="mr-IN" sz="2400" b="1" dirty="0">
                <a:solidFill>
                  <a:srgbClr val="000080"/>
                </a:solidFill>
              </a:rPr>
              <a:t>(</a:t>
            </a:r>
            <a:r>
              <a:rPr lang="mr-IN" sz="2400" b="1" dirty="0" err="1">
                <a:solidFill>
                  <a:srgbClr val="000080"/>
                </a:solidFill>
              </a:rPr>
              <a:t>string</a:t>
            </a:r>
            <a:r>
              <a:rPr lang="mr-IN" sz="2400" b="1" dirty="0">
                <a:solidFill>
                  <a:srgbClr val="000080"/>
                </a:solidFill>
              </a:rPr>
              <a:t>[] </a:t>
            </a:r>
            <a:r>
              <a:rPr lang="mr-IN" sz="2400" b="1" dirty="0" err="1">
                <a:solidFill>
                  <a:srgbClr val="000080"/>
                </a:solidFill>
              </a:rPr>
              <a:t>args</a:t>
            </a:r>
            <a:r>
              <a:rPr lang="mr-IN" sz="2400" b="1" dirty="0">
                <a:solidFill>
                  <a:srgbClr val="000080"/>
                </a:solidFill>
              </a:rPr>
              <a:t>)</a:t>
            </a:r>
          </a:p>
          <a:p>
            <a:r>
              <a:rPr lang="mr-IN" sz="2400" b="1" dirty="0">
                <a:solidFill>
                  <a:srgbClr val="000080"/>
                </a:solidFill>
              </a:rPr>
              <a:t>        {</a:t>
            </a:r>
          </a:p>
          <a:p>
            <a:r>
              <a:rPr lang="mr-IN" sz="2400" b="1" dirty="0">
                <a:solidFill>
                  <a:srgbClr val="000080"/>
                </a:solidFill>
              </a:rPr>
              <a:t>            </a:t>
            </a:r>
            <a:r>
              <a:rPr lang="mr-IN" sz="2400" b="1" dirty="0" err="1">
                <a:solidFill>
                  <a:srgbClr val="000080"/>
                </a:solidFill>
              </a:rPr>
              <a:t>Console.WriteLine</a:t>
            </a:r>
            <a:r>
              <a:rPr lang="mr-IN" sz="2400" b="1" dirty="0">
                <a:solidFill>
                  <a:srgbClr val="000080"/>
                </a:solidFill>
              </a:rPr>
              <a:t>("</a:t>
            </a:r>
            <a:r>
              <a:rPr lang="mr-IN" sz="2400" b="1" dirty="0" err="1">
                <a:solidFill>
                  <a:srgbClr val="000080"/>
                </a:solidFill>
              </a:rPr>
              <a:t>Hello</a:t>
            </a:r>
            <a:r>
              <a:rPr lang="mr-IN" sz="2400" b="1" dirty="0">
                <a:solidFill>
                  <a:srgbClr val="000080"/>
                </a:solidFill>
              </a:rPr>
              <a:t> </a:t>
            </a:r>
            <a:r>
              <a:rPr lang="mr-IN" sz="2400" b="1" dirty="0" err="1">
                <a:solidFill>
                  <a:srgbClr val="000080"/>
                </a:solidFill>
              </a:rPr>
              <a:t>World</a:t>
            </a:r>
            <a:r>
              <a:rPr lang="mr-IN" sz="2400" b="1" dirty="0">
                <a:solidFill>
                  <a:srgbClr val="000080"/>
                </a:solidFill>
              </a:rPr>
              <a:t>!");</a:t>
            </a:r>
          </a:p>
          <a:p>
            <a:r>
              <a:rPr lang="mr-IN" sz="2400" b="1" dirty="0">
                <a:solidFill>
                  <a:srgbClr val="000080"/>
                </a:solidFill>
              </a:rPr>
              <a:t>        }</a:t>
            </a:r>
          </a:p>
          <a:p>
            <a:r>
              <a:rPr lang="mr-IN" sz="2400" b="1" dirty="0">
                <a:solidFill>
                  <a:srgbClr val="000080"/>
                </a:solidFill>
              </a:rPr>
              <a:t>    }</a:t>
            </a:r>
            <a:r>
              <a:rPr lang="en-US" sz="2400" dirty="0"/>
              <a:t/>
            </a:r>
            <a:br>
              <a:rPr lang="en-US" sz="2400" dirty="0"/>
            </a:br>
            <a:endParaRPr lang="en-US" sz="2400" dirty="0"/>
          </a:p>
        </p:txBody>
      </p:sp>
    </p:spTree>
    <p:extLst>
      <p:ext uri="{BB962C8B-B14F-4D97-AF65-F5344CB8AC3E}">
        <p14:creationId xmlns:p14="http://schemas.microsoft.com/office/powerpoint/2010/main" val="1374632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4652"/>
            <a:ext cx="11099800" cy="814187"/>
          </a:xfrm>
        </p:spPr>
        <p:txBody>
          <a:bodyPr>
            <a:normAutofit/>
          </a:bodyPr>
          <a:lstStyle/>
          <a:p>
            <a:r>
              <a:rPr lang="vi-VN" sz="3600" dirty="0"/>
              <a:t>Demo: Tạo ứng dụng </a:t>
            </a:r>
            <a:r>
              <a:rPr lang="uk-UA" sz="3600" dirty="0" smtClean="0"/>
              <a:t>C#</a:t>
            </a:r>
            <a:r>
              <a:rPr lang="vi-VN" sz="3600" dirty="0" smtClean="0"/>
              <a:t> </a:t>
            </a:r>
            <a:r>
              <a:rPr lang="vi-VN" sz="3600" dirty="0"/>
              <a:t>- 2</a:t>
            </a:r>
            <a:endParaRPr lang="en-US" sz="3600" dirty="0"/>
          </a:p>
        </p:txBody>
      </p:sp>
      <p:sp>
        <p:nvSpPr>
          <p:cNvPr id="3" name="Content Placeholder 2"/>
          <p:cNvSpPr>
            <a:spLocks noGrp="1"/>
          </p:cNvSpPr>
          <p:nvPr>
            <p:ph idx="1"/>
          </p:nvPr>
        </p:nvSpPr>
        <p:spPr>
          <a:xfrm>
            <a:off x="838200" y="1978227"/>
            <a:ext cx="10515600" cy="4574974"/>
          </a:xfrm>
        </p:spPr>
        <p:txBody>
          <a:bodyPr>
            <a:normAutofit/>
          </a:bodyPr>
          <a:lstStyle/>
          <a:p>
            <a:r>
              <a:rPr lang="vi-VN" sz="2200" noProof="1"/>
              <a:t>Bước 3: Chạy ứng dụng: Chọn mục  </a:t>
            </a:r>
            <a:r>
              <a:rPr lang="vi-VN" sz="2200" noProof="1" smtClean="0"/>
              <a:t>RUN</a:t>
            </a:r>
            <a:endParaRPr lang="en-US" sz="2200" i="1" noProof="1"/>
          </a:p>
        </p:txBody>
      </p:sp>
      <p:pic>
        <p:nvPicPr>
          <p:cNvPr id="4" name="Picture 3"/>
          <p:cNvPicPr>
            <a:picLocks noChangeAspect="1"/>
          </p:cNvPicPr>
          <p:nvPr/>
        </p:nvPicPr>
        <p:blipFill>
          <a:blip r:embed="rId3"/>
          <a:stretch>
            <a:fillRect/>
          </a:stretch>
        </p:blipFill>
        <p:spPr>
          <a:xfrm>
            <a:off x="838200" y="2273301"/>
            <a:ext cx="9436100" cy="4279900"/>
          </a:xfrm>
          <a:prstGeom prst="rect">
            <a:avLst/>
          </a:prstGeom>
        </p:spPr>
      </p:pic>
    </p:spTree>
    <p:extLst>
      <p:ext uri="{BB962C8B-B14F-4D97-AF65-F5344CB8AC3E}">
        <p14:creationId xmlns:p14="http://schemas.microsoft.com/office/powerpoint/2010/main" val="1839302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Demo</a:t>
            </a:r>
            <a:endParaRPr lang="vi-VN" dirty="0"/>
          </a:p>
        </p:txBody>
      </p:sp>
      <p:sp>
        <p:nvSpPr>
          <p:cNvPr id="5" name="Text Placeholder 4"/>
          <p:cNvSpPr>
            <a:spLocks noGrp="1"/>
          </p:cNvSpPr>
          <p:nvPr>
            <p:ph type="body" idx="1"/>
          </p:nvPr>
        </p:nvSpPr>
        <p:spPr/>
        <p:txBody>
          <a:bodyPr>
            <a:normAutofit/>
          </a:bodyPr>
          <a:lstStyle/>
          <a:p>
            <a:r>
              <a:rPr lang="vi-VN" sz="2800" dirty="0" smtClean="0"/>
              <a:t>Tạo ứng dụng </a:t>
            </a:r>
            <a:r>
              <a:rPr lang="uk-UA" sz="2800" dirty="0" smtClean="0"/>
              <a:t>C#</a:t>
            </a:r>
            <a:r>
              <a:rPr lang="vi-VN" sz="2800" dirty="0" smtClean="0"/>
              <a:t> đầu tiên</a:t>
            </a:r>
            <a:endParaRPr lang="vi-VN" sz="2800" dirty="0"/>
          </a:p>
        </p:txBody>
      </p:sp>
    </p:spTree>
    <p:extLst>
      <p:ext uri="{BB962C8B-B14F-4D97-AF65-F5344CB8AC3E}">
        <p14:creationId xmlns:p14="http://schemas.microsoft.com/office/powerpoint/2010/main" val="2103877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Thảo </a:t>
            </a:r>
            <a:r>
              <a:rPr lang="vi-VN" smtClean="0"/>
              <a:t>luận</a:t>
            </a:r>
            <a:endParaRPr lang="vi-VN" dirty="0"/>
          </a:p>
        </p:txBody>
      </p:sp>
      <p:sp>
        <p:nvSpPr>
          <p:cNvPr id="5" name="Text Placeholder 4"/>
          <p:cNvSpPr>
            <a:spLocks noGrp="1"/>
          </p:cNvSpPr>
          <p:nvPr>
            <p:ph type="body" idx="1"/>
          </p:nvPr>
        </p:nvSpPr>
        <p:spPr/>
        <p:txBody>
          <a:bodyPr>
            <a:normAutofit/>
          </a:bodyPr>
          <a:lstStyle/>
          <a:p>
            <a:r>
              <a:rPr lang="vi-VN" sz="2800" dirty="0"/>
              <a:t>Biến và hằng</a:t>
            </a:r>
          </a:p>
          <a:p>
            <a:r>
              <a:rPr lang="vi-VN" sz="2800" dirty="0"/>
              <a:t>Kiểu dữ liệu</a:t>
            </a:r>
          </a:p>
          <a:p>
            <a:r>
              <a:rPr lang="vi-VN" sz="2800" dirty="0"/>
              <a:t>Toán tử</a:t>
            </a:r>
            <a:endParaRPr lang="en-US" sz="2800" dirty="0"/>
          </a:p>
        </p:txBody>
      </p:sp>
    </p:spTree>
    <p:extLst>
      <p:ext uri="{BB962C8B-B14F-4D97-AF65-F5344CB8AC3E}">
        <p14:creationId xmlns:p14="http://schemas.microsoft.com/office/powerpoint/2010/main" val="12424133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Khai</a:t>
            </a:r>
            <a:r>
              <a:rPr lang="en-US" dirty="0" smtClean="0"/>
              <a:t> </a:t>
            </a:r>
            <a:r>
              <a:rPr lang="en-US" dirty="0" err="1" smtClean="0"/>
              <a:t>báo</a:t>
            </a:r>
            <a:r>
              <a:rPr lang="en-US" dirty="0" smtClean="0"/>
              <a:t> </a:t>
            </a:r>
            <a:r>
              <a:rPr lang="en-US" dirty="0" err="1" smtClean="0"/>
              <a:t>biến</a:t>
            </a:r>
            <a:endParaRPr lang="en-US" dirty="0"/>
          </a:p>
        </p:txBody>
      </p:sp>
      <p:sp>
        <p:nvSpPr>
          <p:cNvPr id="3" name="Content Placeholder 2"/>
          <p:cNvSpPr>
            <a:spLocks noGrp="1"/>
          </p:cNvSpPr>
          <p:nvPr>
            <p:ph idx="1"/>
          </p:nvPr>
        </p:nvSpPr>
        <p:spPr/>
        <p:txBody>
          <a:bodyPr/>
          <a:lstStyle/>
          <a:p>
            <a:r>
              <a:rPr lang="uk-UA" noProof="1" smtClean="0"/>
              <a:t>C#</a:t>
            </a:r>
            <a:r>
              <a:rPr lang="en-US" noProof="1" smtClean="0"/>
              <a:t> yêu cầu phải khai báo biến trước khi sử dụng</a:t>
            </a:r>
          </a:p>
          <a:p>
            <a:r>
              <a:rPr lang="en-US" noProof="1" smtClean="0"/>
              <a:t>Cú pháp: </a:t>
            </a:r>
          </a:p>
          <a:p>
            <a:pPr marL="0" indent="0">
              <a:buNone/>
            </a:pPr>
            <a:r>
              <a:rPr lang="en-US" i="1" noProof="1" smtClean="0"/>
              <a:t>                        datatype variableName; </a:t>
            </a:r>
          </a:p>
          <a:p>
            <a:pPr marL="457200" lvl="1" indent="0">
              <a:buNone/>
            </a:pPr>
            <a:r>
              <a:rPr lang="en-US" noProof="1" smtClean="0"/>
              <a:t>Trong đó: </a:t>
            </a:r>
          </a:p>
          <a:p>
            <a:pPr marL="457200" lvl="1" indent="0">
              <a:buNone/>
            </a:pPr>
            <a:r>
              <a:rPr lang="en-US" noProof="1" smtClean="0"/>
              <a:t>	- datatype là kiểu dữ liệu của biến</a:t>
            </a:r>
          </a:p>
          <a:p>
            <a:pPr marL="457200" lvl="1" indent="0">
              <a:buNone/>
            </a:pPr>
            <a:r>
              <a:rPr lang="en-US" noProof="1" smtClean="0"/>
              <a:t>	- variableName là định danh (tên) của biến</a:t>
            </a:r>
          </a:p>
          <a:p>
            <a:pPr>
              <a:lnSpc>
                <a:spcPct val="150000"/>
              </a:lnSpc>
            </a:pPr>
            <a:r>
              <a:rPr lang="en-US" noProof="1" smtClean="0"/>
              <a:t>Có thể khai báo nhiều biến cùng kiểu giá trị trong một câu lệnh: </a:t>
            </a:r>
          </a:p>
          <a:p>
            <a:pPr marL="0" indent="0">
              <a:buNone/>
            </a:pPr>
            <a:r>
              <a:rPr lang="en-US" i="1" noProof="1" smtClean="0"/>
              <a:t>                 datatype variable1, variable2, ..., variablen;</a:t>
            </a:r>
            <a:r>
              <a:rPr lang="en-US" noProof="1" smtClean="0"/>
              <a:t> </a:t>
            </a:r>
          </a:p>
          <a:p>
            <a:pPr>
              <a:lnSpc>
                <a:spcPct val="150000"/>
              </a:lnSpc>
            </a:pPr>
            <a:r>
              <a:rPr lang="en-US" noProof="1" smtClean="0"/>
              <a:t>Ví dụ:</a:t>
            </a:r>
            <a:endParaRPr lang="en-US" noProof="1"/>
          </a:p>
        </p:txBody>
      </p:sp>
      <p:sp>
        <p:nvSpPr>
          <p:cNvPr id="4" name="Rectangle 3"/>
          <p:cNvSpPr/>
          <p:nvPr/>
        </p:nvSpPr>
        <p:spPr>
          <a:xfrm>
            <a:off x="2160104" y="5715299"/>
            <a:ext cx="9193696" cy="461665"/>
          </a:xfrm>
          <a:prstGeom prst="rect">
            <a:avLst/>
          </a:prstGeom>
        </p:spPr>
        <p:txBody>
          <a:bodyPr wrap="square">
            <a:spAutoFit/>
          </a:bodyPr>
          <a:lstStyle/>
          <a:p>
            <a:r>
              <a:rPr lang="en-US" sz="2400" b="1" dirty="0" err="1" smtClean="0">
                <a:solidFill>
                  <a:srgbClr val="00597C"/>
                </a:solidFill>
                <a:effectLst/>
                <a:latin typeface="LucidaSansTypewriterStd" charset="0"/>
              </a:rPr>
              <a:t>int</a:t>
            </a:r>
            <a:r>
              <a:rPr lang="en-US" sz="2400" b="1" dirty="0" smtClean="0">
                <a:solidFill>
                  <a:srgbClr val="00597C"/>
                </a:solidFill>
                <a:effectLst/>
                <a:latin typeface="LucidaSansTypewriterStd" charset="0"/>
              </a:rPr>
              <a:t> </a:t>
            </a:r>
            <a:r>
              <a:rPr lang="en-US" sz="2400" dirty="0" err="1" smtClean="0">
                <a:effectLst/>
                <a:latin typeface="LucidaSansTypewriterStd" charset="0"/>
              </a:rPr>
              <a:t>i</a:t>
            </a:r>
            <a:r>
              <a:rPr lang="en-US" sz="2400" dirty="0" smtClean="0">
                <a:effectLst/>
                <a:latin typeface="LucidaSansTypewriterStd" charset="0"/>
              </a:rPr>
              <a:t>, j, k; //</a:t>
            </a:r>
            <a:r>
              <a:rPr lang="en-US" sz="2400" dirty="0" err="1" smtClean="0">
                <a:effectLst/>
                <a:latin typeface="LucidaSansTypewriterStd" charset="0"/>
              </a:rPr>
              <a:t>Khai</a:t>
            </a:r>
            <a:r>
              <a:rPr lang="en-US" sz="2400" dirty="0" smtClean="0">
                <a:effectLst/>
                <a:latin typeface="LucidaSansTypewriterStd" charset="0"/>
              </a:rPr>
              <a:t> </a:t>
            </a:r>
            <a:r>
              <a:rPr lang="en-US" sz="2400" dirty="0" err="1" smtClean="0">
                <a:effectLst/>
                <a:latin typeface="LucidaSansTypewriterStd" charset="0"/>
              </a:rPr>
              <a:t>báo</a:t>
            </a:r>
            <a:r>
              <a:rPr lang="en-US" sz="2400" dirty="0" smtClean="0">
                <a:effectLst/>
                <a:latin typeface="LucidaSansTypewriterStd" charset="0"/>
              </a:rPr>
              <a:t> </a:t>
            </a:r>
            <a:r>
              <a:rPr lang="en-US" sz="2400" dirty="0" err="1" smtClean="0">
                <a:effectLst/>
                <a:latin typeface="LucidaSansTypewriterStd" charset="0"/>
              </a:rPr>
              <a:t>các</a:t>
            </a:r>
            <a:r>
              <a:rPr lang="en-US" sz="2400" dirty="0" smtClean="0">
                <a:effectLst/>
                <a:latin typeface="LucidaSansTypewriterStd" charset="0"/>
              </a:rPr>
              <a:t> </a:t>
            </a:r>
            <a:r>
              <a:rPr lang="en-US" sz="2400" dirty="0" err="1" smtClean="0">
                <a:effectLst/>
                <a:latin typeface="LucidaSansTypewriterStd" charset="0"/>
              </a:rPr>
              <a:t>biến</a:t>
            </a:r>
            <a:r>
              <a:rPr lang="en-US" sz="2400" dirty="0" smtClean="0">
                <a:effectLst/>
                <a:latin typeface="LucidaSansTypewriterStd" charset="0"/>
              </a:rPr>
              <a:t> </a:t>
            </a:r>
            <a:r>
              <a:rPr lang="en-US" sz="2400" dirty="0" err="1" smtClean="0">
                <a:effectLst/>
                <a:latin typeface="LucidaSansTypewriterStd" charset="0"/>
              </a:rPr>
              <a:t>i</a:t>
            </a:r>
            <a:r>
              <a:rPr lang="en-US" sz="2400" dirty="0" smtClean="0">
                <a:effectLst/>
                <a:latin typeface="LucidaSansTypewriterStd" charset="0"/>
              </a:rPr>
              <a:t>, j, k </a:t>
            </a:r>
            <a:r>
              <a:rPr lang="en-US" sz="2400" dirty="0" err="1" smtClean="0">
                <a:effectLst/>
                <a:latin typeface="LucidaSansTypewriterStd" charset="0"/>
              </a:rPr>
              <a:t>là</a:t>
            </a:r>
            <a:r>
              <a:rPr lang="en-US" sz="2400" dirty="0" smtClean="0">
                <a:effectLst/>
                <a:latin typeface="LucidaSansTypewriterStd" charset="0"/>
              </a:rPr>
              <a:t> </a:t>
            </a:r>
            <a:r>
              <a:rPr lang="en-US" sz="2400" dirty="0" err="1" smtClean="0">
                <a:effectLst/>
                <a:latin typeface="LucidaSansTypewriterStd" charset="0"/>
              </a:rPr>
              <a:t>kiểu</a:t>
            </a:r>
            <a:r>
              <a:rPr lang="en-US" sz="2400" dirty="0" smtClean="0">
                <a:effectLst/>
                <a:latin typeface="LucidaSansTypewriterStd" charset="0"/>
              </a:rPr>
              <a:t> </a:t>
            </a:r>
            <a:r>
              <a:rPr lang="en-US" sz="2400" dirty="0" err="1" smtClean="0">
                <a:effectLst/>
                <a:latin typeface="LucidaSansTypewriterStd" charset="0"/>
              </a:rPr>
              <a:t>số</a:t>
            </a:r>
            <a:r>
              <a:rPr lang="en-US" sz="2400" dirty="0" smtClean="0">
                <a:effectLst/>
                <a:latin typeface="LucidaSansTypewriterStd" charset="0"/>
              </a:rPr>
              <a:t> </a:t>
            </a:r>
            <a:r>
              <a:rPr lang="en-US" sz="2400" dirty="0" err="1" smtClean="0">
                <a:effectLst/>
                <a:latin typeface="LucidaSansTypewriterStd" charset="0"/>
              </a:rPr>
              <a:t>nguyên</a:t>
            </a:r>
            <a:endParaRPr lang="en-US" sz="2400" dirty="0"/>
          </a:p>
        </p:txBody>
      </p:sp>
    </p:spTree>
    <p:extLst>
      <p:ext uri="{BB962C8B-B14F-4D97-AF65-F5344CB8AC3E}">
        <p14:creationId xmlns:p14="http://schemas.microsoft.com/office/powerpoint/2010/main" val="134313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Mục tiêu</a:t>
            </a:r>
            <a:endParaRPr lang="en-US" dirty="0"/>
          </a:p>
        </p:txBody>
      </p:sp>
      <p:sp>
        <p:nvSpPr>
          <p:cNvPr id="3" name="Content Placeholder 2"/>
          <p:cNvSpPr>
            <a:spLocks noGrp="1"/>
          </p:cNvSpPr>
          <p:nvPr>
            <p:ph idx="1"/>
          </p:nvPr>
        </p:nvSpPr>
        <p:spPr>
          <a:xfrm>
            <a:off x="838200" y="1368626"/>
            <a:ext cx="10515600" cy="4447973"/>
          </a:xfrm>
        </p:spPr>
        <p:txBody>
          <a:bodyPr>
            <a:normAutofit/>
          </a:bodyPr>
          <a:lstStyle/>
          <a:p>
            <a:pPr algn="just"/>
            <a:r>
              <a:rPr lang="vi-VN" sz="3200" noProof="1" smtClean="0"/>
              <a:t>Trình bày được nội dung, yêu cầu, lịch trình và kết quả của môn học BC-NET</a:t>
            </a:r>
          </a:p>
          <a:p>
            <a:pPr algn="just"/>
            <a:r>
              <a:rPr lang="vi-VN" sz="3200" noProof="1" smtClean="0"/>
              <a:t>Trình bày được lịch sử của .net core framework</a:t>
            </a:r>
          </a:p>
          <a:p>
            <a:pPr algn="just"/>
            <a:r>
              <a:rPr lang="vi-VN" sz="3200" noProof="1" smtClean="0"/>
              <a:t>Sử dụng được cú pháp C# để thao tác với biến</a:t>
            </a:r>
          </a:p>
          <a:p>
            <a:pPr algn="just"/>
            <a:r>
              <a:rPr lang="vi-VN" sz="3200" noProof="1" smtClean="0"/>
              <a:t>Sử dụng được cú pháp C# để thao tác với cấu trúc điều kiện</a:t>
            </a:r>
          </a:p>
          <a:p>
            <a:pPr algn="just"/>
            <a:r>
              <a:rPr lang="vi-VN" sz="3200" noProof="1" smtClean="0"/>
              <a:t>Sử dụng được cú pháp C# để thao tác với cấu trúc lặp</a:t>
            </a:r>
          </a:p>
          <a:p>
            <a:pPr algn="just"/>
            <a:r>
              <a:rPr lang="vi-VN" sz="3200" noProof="1" smtClean="0"/>
              <a:t>Mô tả được </a:t>
            </a:r>
            <a:r>
              <a:rPr lang="vi-VN" sz="3200" noProof="1"/>
              <a:t>cú pháp khai báo và sử dụng </a:t>
            </a:r>
            <a:r>
              <a:rPr lang="vi-VN" sz="3200" noProof="1" smtClean="0"/>
              <a:t>mảng</a:t>
            </a:r>
          </a:p>
          <a:p>
            <a:pPr algn="just"/>
            <a:r>
              <a:rPr lang="vi-VN" sz="3200" noProof="1" smtClean="0"/>
              <a:t>Sử dụng được cú pháp </a:t>
            </a:r>
            <a:r>
              <a:rPr lang="uk-UA" sz="3200" noProof="1" smtClean="0"/>
              <a:t>C#</a:t>
            </a:r>
            <a:r>
              <a:rPr lang="vi-VN" sz="3200" noProof="1" smtClean="0"/>
              <a:t> để thao tác với phương thức</a:t>
            </a:r>
          </a:p>
        </p:txBody>
      </p:sp>
    </p:spTree>
    <p:extLst>
      <p:ext uri="{BB962C8B-B14F-4D97-AF65-F5344CB8AC3E}">
        <p14:creationId xmlns:p14="http://schemas.microsoft.com/office/powerpoint/2010/main" val="1035313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Gán</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cho</a:t>
            </a:r>
            <a:r>
              <a:rPr lang="en-US" dirty="0" smtClean="0"/>
              <a:t> </a:t>
            </a:r>
            <a:r>
              <a:rPr lang="en-US" dirty="0" err="1" smtClean="0"/>
              <a:t>biến</a:t>
            </a:r>
            <a:endParaRPr lang="en-US" dirty="0"/>
          </a:p>
        </p:txBody>
      </p:sp>
      <p:sp>
        <p:nvSpPr>
          <p:cNvPr id="3" name="Content Placeholder 2"/>
          <p:cNvSpPr>
            <a:spLocks noGrp="1"/>
          </p:cNvSpPr>
          <p:nvPr>
            <p:ph idx="1"/>
          </p:nvPr>
        </p:nvSpPr>
        <p:spPr/>
        <p:txBody>
          <a:bodyPr/>
          <a:lstStyle/>
          <a:p>
            <a:r>
              <a:rPr lang="en-US" noProof="1" smtClean="0"/>
              <a:t>Có thể gán giá trị cho biến ngay tại thời điểm khai báo</a:t>
            </a:r>
          </a:p>
          <a:p>
            <a:r>
              <a:rPr lang="en-US" noProof="1" smtClean="0"/>
              <a:t>Ví dụ:</a:t>
            </a:r>
          </a:p>
          <a:p>
            <a:endParaRPr lang="en-US" noProof="1"/>
          </a:p>
          <a:p>
            <a:pPr>
              <a:lnSpc>
                <a:spcPct val="150000"/>
              </a:lnSpc>
            </a:pPr>
            <a:r>
              <a:rPr lang="en-US" noProof="1" smtClean="0"/>
              <a:t>Ví dụ trên tương đương với:</a:t>
            </a:r>
          </a:p>
          <a:p>
            <a:endParaRPr lang="en-US" noProof="1"/>
          </a:p>
          <a:p>
            <a:endParaRPr lang="en-US" noProof="1" smtClean="0"/>
          </a:p>
          <a:p>
            <a:pPr>
              <a:lnSpc>
                <a:spcPct val="150000"/>
              </a:lnSpc>
            </a:pPr>
            <a:r>
              <a:rPr lang="en-US" noProof="1" smtClean="0"/>
              <a:t>Có thể gán giá trị cho nhiều biến tại thời điểm khai báo</a:t>
            </a:r>
          </a:p>
          <a:p>
            <a:r>
              <a:rPr lang="en-US" noProof="1" smtClean="0"/>
              <a:t>Ví dụ: </a:t>
            </a:r>
          </a:p>
          <a:p>
            <a:endParaRPr lang="en-US" noProof="1"/>
          </a:p>
        </p:txBody>
      </p:sp>
      <p:sp>
        <p:nvSpPr>
          <p:cNvPr id="4" name="Rectangle 3"/>
          <p:cNvSpPr/>
          <p:nvPr/>
        </p:nvSpPr>
        <p:spPr>
          <a:xfrm>
            <a:off x="2420975" y="2138414"/>
            <a:ext cx="1946367" cy="461665"/>
          </a:xfrm>
          <a:prstGeom prst="rect">
            <a:avLst/>
          </a:prstGeom>
        </p:spPr>
        <p:txBody>
          <a:bodyPr wrap="none">
            <a:spAutoFit/>
          </a:bodyPr>
          <a:lstStyle/>
          <a:p>
            <a:r>
              <a:rPr lang="en-US" sz="2400" b="1" dirty="0" err="1" smtClean="0">
                <a:solidFill>
                  <a:srgbClr val="00597C"/>
                </a:solidFill>
                <a:effectLst/>
                <a:latin typeface="LucidaSansTypewriterStd" charset="0"/>
              </a:rPr>
              <a:t>int</a:t>
            </a:r>
            <a:r>
              <a:rPr lang="en-US" sz="2400" b="1" dirty="0" smtClean="0">
                <a:solidFill>
                  <a:srgbClr val="00597C"/>
                </a:solidFill>
                <a:effectLst/>
                <a:latin typeface="LucidaSansTypewriterStd" charset="0"/>
              </a:rPr>
              <a:t> </a:t>
            </a:r>
            <a:r>
              <a:rPr lang="en-US" sz="2400" dirty="0" smtClean="0">
                <a:effectLst/>
                <a:latin typeface="LucidaSansTypewriterStd" charset="0"/>
              </a:rPr>
              <a:t>count = </a:t>
            </a:r>
            <a:r>
              <a:rPr lang="en-US" sz="2400" b="1" dirty="0" smtClean="0">
                <a:solidFill>
                  <a:srgbClr val="00ADED"/>
                </a:solidFill>
                <a:effectLst/>
                <a:latin typeface="LucidaSansTypewriterStd" charset="0"/>
              </a:rPr>
              <a:t>1</a:t>
            </a:r>
            <a:r>
              <a:rPr lang="en-US" sz="2400" dirty="0" smtClean="0">
                <a:effectLst/>
                <a:latin typeface="LucidaSansTypewriterStd" charset="0"/>
              </a:rPr>
              <a:t>; </a:t>
            </a:r>
            <a:endParaRPr lang="en-US" sz="2400" dirty="0"/>
          </a:p>
        </p:txBody>
      </p:sp>
      <p:sp>
        <p:nvSpPr>
          <p:cNvPr id="5" name="Rectangle 4"/>
          <p:cNvSpPr/>
          <p:nvPr/>
        </p:nvSpPr>
        <p:spPr>
          <a:xfrm>
            <a:off x="2420975" y="3557524"/>
            <a:ext cx="1510350" cy="830997"/>
          </a:xfrm>
          <a:prstGeom prst="rect">
            <a:avLst/>
          </a:prstGeom>
        </p:spPr>
        <p:txBody>
          <a:bodyPr wrap="none">
            <a:spAutoFit/>
          </a:bodyPr>
          <a:lstStyle/>
          <a:p>
            <a:r>
              <a:rPr lang="en-US" sz="2400" b="1" dirty="0" err="1" smtClean="0">
                <a:solidFill>
                  <a:srgbClr val="00597C"/>
                </a:solidFill>
                <a:effectLst/>
                <a:latin typeface="LucidaSansTypewriterStd" charset="0"/>
              </a:rPr>
              <a:t>int</a:t>
            </a:r>
            <a:r>
              <a:rPr lang="en-US" sz="2400" b="1" dirty="0" smtClean="0">
                <a:solidFill>
                  <a:srgbClr val="00597C"/>
                </a:solidFill>
                <a:effectLst/>
                <a:latin typeface="LucidaSansTypewriterStd" charset="0"/>
              </a:rPr>
              <a:t> </a:t>
            </a:r>
            <a:r>
              <a:rPr lang="en-US" sz="2400" dirty="0" smtClean="0">
                <a:effectLst/>
                <a:latin typeface="LucidaSansTypewriterStd" charset="0"/>
              </a:rPr>
              <a:t>count; </a:t>
            </a:r>
          </a:p>
          <a:p>
            <a:r>
              <a:rPr lang="en-US" sz="2400" dirty="0" smtClean="0">
                <a:effectLst/>
                <a:latin typeface="LucidaSansTypewriterStd" charset="0"/>
              </a:rPr>
              <a:t>count = </a:t>
            </a:r>
            <a:r>
              <a:rPr lang="en-US" sz="2400" b="1" dirty="0" smtClean="0">
                <a:solidFill>
                  <a:srgbClr val="00ADED"/>
                </a:solidFill>
                <a:effectLst/>
                <a:latin typeface="LucidaSansTypewriterStd" charset="0"/>
              </a:rPr>
              <a:t>1</a:t>
            </a:r>
            <a:r>
              <a:rPr lang="en-US" sz="2400" dirty="0" smtClean="0">
                <a:effectLst/>
                <a:latin typeface="LucidaSansTypewriterStd" charset="0"/>
              </a:rPr>
              <a:t>; </a:t>
            </a:r>
            <a:endParaRPr lang="en-US" sz="2400" dirty="0"/>
          </a:p>
        </p:txBody>
      </p:sp>
      <p:sp>
        <p:nvSpPr>
          <p:cNvPr id="7" name="Rectangle 6"/>
          <p:cNvSpPr/>
          <p:nvPr/>
        </p:nvSpPr>
        <p:spPr>
          <a:xfrm>
            <a:off x="2420975" y="5715299"/>
            <a:ext cx="4601029" cy="461665"/>
          </a:xfrm>
          <a:prstGeom prst="rect">
            <a:avLst/>
          </a:prstGeom>
        </p:spPr>
        <p:txBody>
          <a:bodyPr wrap="square">
            <a:spAutoFit/>
          </a:bodyPr>
          <a:lstStyle/>
          <a:p>
            <a:r>
              <a:rPr lang="nb-NO" sz="2400" b="1" dirty="0" err="1" smtClean="0">
                <a:solidFill>
                  <a:srgbClr val="00597C"/>
                </a:solidFill>
                <a:effectLst/>
                <a:latin typeface="LucidaSansTypewriterStd" charset="0"/>
              </a:rPr>
              <a:t>int</a:t>
            </a:r>
            <a:r>
              <a:rPr lang="nb-NO" sz="2400" b="1" dirty="0" smtClean="0">
                <a:solidFill>
                  <a:srgbClr val="00597C"/>
                </a:solidFill>
                <a:effectLst/>
                <a:latin typeface="LucidaSansTypewriterStd" charset="0"/>
              </a:rPr>
              <a:t> </a:t>
            </a:r>
            <a:r>
              <a:rPr lang="nb-NO" sz="2400" dirty="0" smtClean="0">
                <a:effectLst/>
                <a:latin typeface="LucidaSansTypewriterStd" charset="0"/>
              </a:rPr>
              <a:t>i = </a:t>
            </a:r>
            <a:r>
              <a:rPr lang="nb-NO" sz="2400" b="1" dirty="0" smtClean="0">
                <a:solidFill>
                  <a:srgbClr val="00ADED"/>
                </a:solidFill>
                <a:effectLst/>
                <a:latin typeface="LucidaSansTypewriterStd" charset="0"/>
              </a:rPr>
              <a:t>1</a:t>
            </a:r>
            <a:r>
              <a:rPr lang="nb-NO" sz="2400" dirty="0" smtClean="0">
                <a:effectLst/>
                <a:latin typeface="LucidaSansTypewriterStd" charset="0"/>
              </a:rPr>
              <a:t>, j = </a:t>
            </a:r>
            <a:r>
              <a:rPr lang="nb-NO" sz="2400" b="1" dirty="0" smtClean="0">
                <a:solidFill>
                  <a:srgbClr val="00ADED"/>
                </a:solidFill>
                <a:effectLst/>
                <a:latin typeface="LucidaSansTypewriterStd" charset="0"/>
              </a:rPr>
              <a:t>2</a:t>
            </a:r>
            <a:r>
              <a:rPr lang="nb-NO" sz="2400" dirty="0" smtClean="0">
                <a:effectLst/>
                <a:latin typeface="LucidaSansTypewriterStd" charset="0"/>
              </a:rPr>
              <a:t>; </a:t>
            </a:r>
            <a:endParaRPr lang="nb-NO" sz="2400" dirty="0"/>
          </a:p>
        </p:txBody>
      </p:sp>
    </p:spTree>
    <p:extLst>
      <p:ext uri="{BB962C8B-B14F-4D97-AF65-F5344CB8AC3E}">
        <p14:creationId xmlns:p14="http://schemas.microsoft.com/office/powerpoint/2010/main" val="620806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Hằng</a:t>
            </a:r>
            <a:r>
              <a:rPr lang="en-US" dirty="0" smtClean="0"/>
              <a:t> (constant)</a:t>
            </a:r>
            <a:endParaRPr lang="en-US" dirty="0"/>
          </a:p>
        </p:txBody>
      </p:sp>
      <p:sp>
        <p:nvSpPr>
          <p:cNvPr id="3" name="Content Placeholder 2"/>
          <p:cNvSpPr>
            <a:spLocks noGrp="1"/>
          </p:cNvSpPr>
          <p:nvPr>
            <p:ph idx="1"/>
          </p:nvPr>
        </p:nvSpPr>
        <p:spPr>
          <a:xfrm>
            <a:off x="838200" y="1348353"/>
            <a:ext cx="10515600" cy="5018580"/>
          </a:xfrm>
        </p:spPr>
        <p:txBody>
          <a:bodyPr>
            <a:normAutofit/>
          </a:bodyPr>
          <a:lstStyle/>
          <a:p>
            <a:r>
              <a:rPr lang="en-US" noProof="1" smtClean="0"/>
              <a:t>Hằng là một tên gọi đại diện cho một giá trị cố định</a:t>
            </a:r>
          </a:p>
          <a:p>
            <a:r>
              <a:rPr lang="en-US" noProof="1" smtClean="0"/>
              <a:t>Giá trị của hằng không thể thay đổi</a:t>
            </a:r>
          </a:p>
          <a:p>
            <a:r>
              <a:rPr lang="en-US" noProof="1" smtClean="0"/>
              <a:t>Giá trị của hằng cần phải được gán tại thời điểm khai báo</a:t>
            </a:r>
          </a:p>
          <a:p>
            <a:r>
              <a:rPr lang="en-US" noProof="1" smtClean="0"/>
              <a:t>Ví dụ, sử dụng hằng PI thay cho giá trị 3.14159:</a:t>
            </a:r>
          </a:p>
          <a:p>
            <a:endParaRPr lang="en-US" noProof="1" smtClean="0"/>
          </a:p>
          <a:p>
            <a:pPr marL="0" indent="0">
              <a:buNone/>
            </a:pPr>
            <a:endParaRPr lang="en-US" sz="2400" noProof="1" smtClean="0"/>
          </a:p>
          <a:p>
            <a:pPr marL="0" indent="0">
              <a:buNone/>
            </a:pPr>
            <a:r>
              <a:rPr lang="en-US" sz="2400" noProof="1"/>
              <a:t>	</a:t>
            </a:r>
            <a:r>
              <a:rPr lang="en-US" sz="2400" noProof="1" smtClean="0"/>
              <a:t>Được thay bằng:</a:t>
            </a:r>
            <a:endParaRPr lang="en-US" sz="2400" noProof="1"/>
          </a:p>
        </p:txBody>
      </p:sp>
      <p:sp>
        <p:nvSpPr>
          <p:cNvPr id="5" name="Rectangle 4"/>
          <p:cNvSpPr/>
          <p:nvPr/>
        </p:nvSpPr>
        <p:spPr>
          <a:xfrm>
            <a:off x="2080226" y="3626810"/>
            <a:ext cx="5270995" cy="461665"/>
          </a:xfrm>
          <a:prstGeom prst="rect">
            <a:avLst/>
          </a:prstGeom>
        </p:spPr>
        <p:txBody>
          <a:bodyPr wrap="none">
            <a:spAutoFit/>
          </a:bodyPr>
          <a:lstStyle/>
          <a:p>
            <a:r>
              <a:rPr lang="en-US" sz="2400" b="1" dirty="0" smtClean="0">
                <a:solidFill>
                  <a:srgbClr val="00597C"/>
                </a:solidFill>
                <a:effectLst/>
                <a:latin typeface="LucidaSansTypewriterStd" charset="0"/>
              </a:rPr>
              <a:t>double </a:t>
            </a:r>
            <a:r>
              <a:rPr lang="en-US" sz="2400" dirty="0" smtClean="0">
                <a:effectLst/>
                <a:latin typeface="LucidaSansTypewriterStd" charset="0"/>
              </a:rPr>
              <a:t>area = radius * radius * </a:t>
            </a:r>
            <a:r>
              <a:rPr lang="en-US" sz="2400" b="1" dirty="0" smtClean="0">
                <a:solidFill>
                  <a:srgbClr val="00ADED"/>
                </a:solidFill>
                <a:effectLst/>
                <a:latin typeface="LucidaSansTypewriterStd" charset="0"/>
              </a:rPr>
              <a:t>3.14159</a:t>
            </a:r>
            <a:r>
              <a:rPr lang="en-US" sz="2400" dirty="0" smtClean="0">
                <a:effectLst/>
                <a:latin typeface="LucidaSansTypewriterStd" charset="0"/>
              </a:rPr>
              <a:t>; </a:t>
            </a:r>
            <a:endParaRPr lang="en-US" sz="2400" dirty="0"/>
          </a:p>
        </p:txBody>
      </p:sp>
      <p:sp>
        <p:nvSpPr>
          <p:cNvPr id="6" name="Rectangle 5"/>
          <p:cNvSpPr/>
          <p:nvPr/>
        </p:nvSpPr>
        <p:spPr>
          <a:xfrm>
            <a:off x="2080226" y="5024086"/>
            <a:ext cx="4544834" cy="830997"/>
          </a:xfrm>
          <a:prstGeom prst="rect">
            <a:avLst/>
          </a:prstGeom>
        </p:spPr>
        <p:txBody>
          <a:bodyPr wrap="none">
            <a:spAutoFit/>
          </a:bodyPr>
          <a:lstStyle/>
          <a:p>
            <a:r>
              <a:rPr lang="en-US" sz="2400" dirty="0" err="1"/>
              <a:t>c</a:t>
            </a:r>
            <a:r>
              <a:rPr lang="en-US" sz="2400" dirty="0" err="1" smtClean="0"/>
              <a:t>onst</a:t>
            </a:r>
            <a:r>
              <a:rPr lang="en-US" sz="2400" dirty="0" smtClean="0"/>
              <a:t> </a:t>
            </a:r>
            <a:r>
              <a:rPr lang="en-US" sz="2400" b="1" dirty="0" smtClean="0">
                <a:solidFill>
                  <a:srgbClr val="00597C"/>
                </a:solidFill>
                <a:effectLst/>
                <a:latin typeface="LucidaSansTypewriterStd" charset="0"/>
              </a:rPr>
              <a:t>double </a:t>
            </a:r>
            <a:r>
              <a:rPr lang="en-US" sz="2400" dirty="0" smtClean="0">
                <a:effectLst/>
                <a:latin typeface="LucidaSansTypewriterStd" charset="0"/>
              </a:rPr>
              <a:t>PI = </a:t>
            </a:r>
            <a:r>
              <a:rPr lang="en-US" sz="2400" b="1" dirty="0" smtClean="0">
                <a:solidFill>
                  <a:srgbClr val="00ADED"/>
                </a:solidFill>
                <a:effectLst/>
                <a:latin typeface="LucidaSansTypewriterStd" charset="0"/>
              </a:rPr>
              <a:t>3.14159</a:t>
            </a:r>
            <a:r>
              <a:rPr lang="en-US" sz="2400" dirty="0" smtClean="0">
                <a:effectLst/>
                <a:latin typeface="LucidaSansTypewriterStd" charset="0"/>
              </a:rPr>
              <a:t>; </a:t>
            </a:r>
          </a:p>
          <a:p>
            <a:r>
              <a:rPr lang="en-US" sz="2400" b="1" dirty="0" smtClean="0">
                <a:solidFill>
                  <a:srgbClr val="00597C"/>
                </a:solidFill>
                <a:effectLst/>
                <a:latin typeface="LucidaSansTypewriterStd" charset="0"/>
              </a:rPr>
              <a:t>double </a:t>
            </a:r>
            <a:r>
              <a:rPr lang="en-US" sz="2400" dirty="0" smtClean="0">
                <a:effectLst/>
                <a:latin typeface="LucidaSansTypewriterStd" charset="0"/>
              </a:rPr>
              <a:t>area = radius * radius * PI; </a:t>
            </a:r>
            <a:endParaRPr lang="en-US" sz="2400" dirty="0" smtClean="0"/>
          </a:p>
        </p:txBody>
      </p:sp>
    </p:spTree>
    <p:extLst>
      <p:ext uri="{BB962C8B-B14F-4D97-AF65-F5344CB8AC3E}">
        <p14:creationId xmlns:p14="http://schemas.microsoft.com/office/powerpoint/2010/main" val="16833366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Khai</a:t>
            </a:r>
            <a:r>
              <a:rPr lang="en-US" dirty="0" smtClean="0"/>
              <a:t> </a:t>
            </a:r>
            <a:r>
              <a:rPr lang="en-US" dirty="0" err="1" smtClean="0"/>
              <a:t>báo</a:t>
            </a:r>
            <a:r>
              <a:rPr lang="en-US" dirty="0" smtClean="0"/>
              <a:t> </a:t>
            </a:r>
            <a:r>
              <a:rPr lang="en-US" dirty="0" err="1" smtClean="0"/>
              <a:t>hằng</a:t>
            </a:r>
            <a:endParaRPr lang="en-US" dirty="0"/>
          </a:p>
        </p:txBody>
      </p:sp>
      <p:sp>
        <p:nvSpPr>
          <p:cNvPr id="3" name="Content Placeholder 2"/>
          <p:cNvSpPr>
            <a:spLocks noGrp="1"/>
          </p:cNvSpPr>
          <p:nvPr>
            <p:ph idx="1"/>
          </p:nvPr>
        </p:nvSpPr>
        <p:spPr/>
        <p:txBody>
          <a:bodyPr/>
          <a:lstStyle/>
          <a:p>
            <a:r>
              <a:rPr lang="en-US" noProof="1"/>
              <a:t>Cú pháp khai báo </a:t>
            </a:r>
            <a:r>
              <a:rPr lang="en-US" noProof="1" smtClean="0"/>
              <a:t>hằng:</a:t>
            </a:r>
          </a:p>
          <a:p>
            <a:endParaRPr lang="en-US" noProof="1" smtClean="0"/>
          </a:p>
          <a:p>
            <a:endParaRPr lang="en-US" noProof="1"/>
          </a:p>
          <a:p>
            <a:pPr marL="457200" lvl="1" indent="0">
              <a:buNone/>
            </a:pPr>
            <a:r>
              <a:rPr lang="en-US" noProof="1" smtClean="0"/>
              <a:t>Trong </a:t>
            </a:r>
            <a:r>
              <a:rPr lang="en-US" noProof="1"/>
              <a:t>đó:</a:t>
            </a:r>
          </a:p>
          <a:p>
            <a:pPr lvl="2"/>
            <a:r>
              <a:rPr lang="en-US" sz="2200" b="1" i="1" noProof="1">
                <a:solidFill>
                  <a:schemeClr val="accent1"/>
                </a:solidFill>
              </a:rPr>
              <a:t>const</a:t>
            </a:r>
            <a:r>
              <a:rPr lang="en-US" sz="2200" noProof="1" smtClean="0"/>
              <a:t> </a:t>
            </a:r>
            <a:r>
              <a:rPr lang="en-US" sz="2200" noProof="1"/>
              <a:t>là từ khoá bắt buộc để khai báo hằng</a:t>
            </a:r>
          </a:p>
          <a:p>
            <a:pPr lvl="2"/>
            <a:r>
              <a:rPr lang="en-US" sz="2200" i="1" noProof="1" smtClean="0"/>
              <a:t>datatype</a:t>
            </a:r>
            <a:r>
              <a:rPr lang="en-US" sz="2200" noProof="1" smtClean="0"/>
              <a:t> </a:t>
            </a:r>
            <a:r>
              <a:rPr lang="en-US" sz="2200" noProof="1"/>
              <a:t>là kiểu dữ liệu của hằng</a:t>
            </a:r>
          </a:p>
          <a:p>
            <a:pPr lvl="2"/>
            <a:r>
              <a:rPr lang="en-US" sz="2200" i="1" noProof="1" smtClean="0"/>
              <a:t>CONSTANTNAME</a:t>
            </a:r>
            <a:r>
              <a:rPr lang="en-US" sz="2200" noProof="1" smtClean="0"/>
              <a:t> </a:t>
            </a:r>
            <a:r>
              <a:rPr lang="en-US" sz="2200" noProof="1"/>
              <a:t>là tên của </a:t>
            </a:r>
            <a:r>
              <a:rPr lang="en-US" sz="2200" noProof="1" smtClean="0"/>
              <a:t>hằng</a:t>
            </a:r>
            <a:endParaRPr lang="en-US" sz="2200" noProof="1"/>
          </a:p>
          <a:p>
            <a:pPr lvl="2"/>
            <a:r>
              <a:rPr lang="en-US" sz="2200" i="1" noProof="1" smtClean="0"/>
              <a:t>value</a:t>
            </a:r>
            <a:r>
              <a:rPr lang="en-US" sz="2200" noProof="1" smtClean="0"/>
              <a:t> </a:t>
            </a:r>
            <a:r>
              <a:rPr lang="en-US" sz="2200" noProof="1"/>
              <a:t>là giá trị của </a:t>
            </a:r>
            <a:r>
              <a:rPr lang="en-US" sz="2200" noProof="1" smtClean="0"/>
              <a:t>hằng</a:t>
            </a:r>
            <a:endParaRPr lang="en-US" sz="2200" noProof="1"/>
          </a:p>
        </p:txBody>
      </p:sp>
      <p:sp>
        <p:nvSpPr>
          <p:cNvPr id="4" name="Rectangle 3"/>
          <p:cNvSpPr/>
          <p:nvPr/>
        </p:nvSpPr>
        <p:spPr>
          <a:xfrm>
            <a:off x="1800105" y="1817839"/>
            <a:ext cx="5729454" cy="461665"/>
          </a:xfrm>
          <a:prstGeom prst="rect">
            <a:avLst/>
          </a:prstGeom>
        </p:spPr>
        <p:txBody>
          <a:bodyPr wrap="none">
            <a:spAutoFit/>
          </a:bodyPr>
          <a:lstStyle/>
          <a:p>
            <a:r>
              <a:rPr lang="en-US" sz="2400" b="1" dirty="0" err="1">
                <a:solidFill>
                  <a:schemeClr val="accent1"/>
                </a:solidFill>
              </a:rPr>
              <a:t>const</a:t>
            </a:r>
            <a:r>
              <a:rPr lang="en-US" sz="2400" b="1" dirty="0" smtClean="0">
                <a:solidFill>
                  <a:srgbClr val="00597C"/>
                </a:solidFill>
                <a:effectLst/>
                <a:latin typeface="LucidaSansTypewriterStd" charset="0"/>
              </a:rPr>
              <a:t> </a:t>
            </a:r>
            <a:r>
              <a:rPr lang="en-US" sz="2400" dirty="0" smtClean="0">
                <a:effectLst/>
                <a:latin typeface="LucidaSansTypewriterStd" charset="0"/>
              </a:rPr>
              <a:t>datatype CONSTANTNAME = value; </a:t>
            </a:r>
            <a:endParaRPr lang="en-US" sz="2400" dirty="0"/>
          </a:p>
        </p:txBody>
      </p:sp>
    </p:spTree>
    <p:extLst>
      <p:ext uri="{BB962C8B-B14F-4D97-AF65-F5344CB8AC3E}">
        <p14:creationId xmlns:p14="http://schemas.microsoft.com/office/powerpoint/2010/main" val="2620671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Datatype</a:t>
            </a:r>
            <a:r>
              <a:rPr lang="en-US" dirty="0"/>
              <a:t> </a:t>
            </a:r>
            <a:r>
              <a:rPr lang="en-US" dirty="0" smtClean="0"/>
              <a:t>in C#</a:t>
            </a:r>
            <a:endParaRPr lang="en-US" dirty="0"/>
          </a:p>
        </p:txBody>
      </p:sp>
      <p:sp>
        <p:nvSpPr>
          <p:cNvPr id="5" name="Content Placeholder 2"/>
          <p:cNvSpPr>
            <a:spLocks noGrp="1"/>
          </p:cNvSpPr>
          <p:nvPr>
            <p:ph idx="1"/>
          </p:nvPr>
        </p:nvSpPr>
        <p:spPr>
          <a:xfrm>
            <a:off x="838200" y="1120022"/>
            <a:ext cx="10515600" cy="5056942"/>
          </a:xfrm>
        </p:spPr>
        <p:txBody>
          <a:bodyPr/>
          <a:lstStyle/>
          <a:p>
            <a:r>
              <a:rPr lang="en-US" dirty="0"/>
              <a:t>The variables in C#, are categorized into the following types −</a:t>
            </a:r>
          </a:p>
          <a:p>
            <a:pPr lvl="1"/>
            <a:r>
              <a:rPr lang="en-US" dirty="0"/>
              <a:t>Value types</a:t>
            </a:r>
          </a:p>
          <a:p>
            <a:pPr lvl="1"/>
            <a:r>
              <a:rPr lang="en-US" dirty="0"/>
              <a:t>Reference types</a:t>
            </a:r>
          </a:p>
          <a:p>
            <a:pPr lvl="1"/>
            <a:r>
              <a:rPr lang="en-US" dirty="0"/>
              <a:t>Pointer types</a:t>
            </a:r>
          </a:p>
        </p:txBody>
      </p:sp>
    </p:spTree>
    <p:extLst>
      <p:ext uri="{BB962C8B-B14F-4D97-AF65-F5344CB8AC3E}">
        <p14:creationId xmlns:p14="http://schemas.microsoft.com/office/powerpoint/2010/main" val="17660924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Value types</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923348389"/>
              </p:ext>
            </p:extLst>
          </p:nvPr>
        </p:nvGraphicFramePr>
        <p:xfrm>
          <a:off x="838200" y="1088796"/>
          <a:ext cx="10021075" cy="5548633"/>
        </p:xfrm>
        <a:graphic>
          <a:graphicData uri="http://schemas.openxmlformats.org/drawingml/2006/table">
            <a:tbl>
              <a:tblPr/>
              <a:tblGrid>
                <a:gridCol w="978458"/>
                <a:gridCol w="3424594"/>
                <a:gridCol w="4403052"/>
                <a:gridCol w="1214971"/>
              </a:tblGrid>
              <a:tr h="410879">
                <a:tc>
                  <a:txBody>
                    <a:bodyPr/>
                    <a:lstStyle/>
                    <a:p>
                      <a:pPr algn="ctr" fontAlgn="t"/>
                      <a:r>
                        <a:rPr lang="en-US" sz="1600">
                          <a:effectLst/>
                        </a:rPr>
                        <a:t>Type</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a:effectLst/>
                        </a:rPr>
                        <a:t>Represents</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dirty="0">
                          <a:effectLst/>
                        </a:rPr>
                        <a:t>Range</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Default Value</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r>
              <a:tr h="267935">
                <a:tc>
                  <a:txBody>
                    <a:bodyPr/>
                    <a:lstStyle/>
                    <a:p>
                      <a:pPr algn="ctr" fontAlgn="t"/>
                      <a:r>
                        <a:rPr lang="en-US" sz="1600">
                          <a:effectLst/>
                        </a:rPr>
                        <a:t>bool</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Boolean value</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True or False</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600">
                          <a:effectLst/>
                        </a:rPr>
                        <a:t>False</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16738">
                <a:tc>
                  <a:txBody>
                    <a:bodyPr/>
                    <a:lstStyle/>
                    <a:p>
                      <a:pPr algn="ctr" fontAlgn="t"/>
                      <a:r>
                        <a:rPr lang="en-US" sz="1600">
                          <a:effectLst/>
                        </a:rPr>
                        <a:t>byte</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8-bit unsigned integer</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0 to 255</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16738">
                <a:tc>
                  <a:txBody>
                    <a:bodyPr/>
                    <a:lstStyle/>
                    <a:p>
                      <a:pPr algn="ctr" fontAlgn="t"/>
                      <a:r>
                        <a:rPr lang="en-US" sz="1600">
                          <a:effectLst/>
                        </a:rPr>
                        <a:t>char</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16-bit Unicode character</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U +0000 to U +ffff</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mr-IN" sz="1600">
                          <a:effectLst/>
                        </a:rPr>
                        <a:t>'\0'</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693303">
                <a:tc>
                  <a:txBody>
                    <a:bodyPr/>
                    <a:lstStyle/>
                    <a:p>
                      <a:pPr algn="ctr" fontAlgn="t"/>
                      <a:r>
                        <a:rPr lang="en-US" sz="1600">
                          <a:effectLst/>
                        </a:rPr>
                        <a:t>decimal</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128-bit precise decimal values with 28-29 significant digits</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fi-FI" sz="1600">
                          <a:effectLst/>
                        </a:rPr>
                        <a:t>(-7.9 x 10</a:t>
                      </a:r>
                      <a:r>
                        <a:rPr lang="fi-FI" sz="1600" baseline="30000">
                          <a:effectLst/>
                        </a:rPr>
                        <a:t>28</a:t>
                      </a:r>
                      <a:r>
                        <a:rPr lang="fi-FI" sz="1600">
                          <a:effectLst/>
                        </a:rPr>
                        <a:t> to 7.9 x 10</a:t>
                      </a:r>
                      <a:r>
                        <a:rPr lang="fi-FI" sz="1600" baseline="30000">
                          <a:effectLst/>
                        </a:rPr>
                        <a:t>28</a:t>
                      </a:r>
                      <a:r>
                        <a:rPr lang="fi-FI" sz="1600">
                          <a:effectLst/>
                        </a:rPr>
                        <a:t>) / 10</a:t>
                      </a:r>
                      <a:r>
                        <a:rPr lang="fi-FI" sz="1600" baseline="30000">
                          <a:effectLst/>
                        </a:rPr>
                        <a:t>0</a:t>
                      </a:r>
                      <a:r>
                        <a:rPr lang="fi-FI" sz="1600">
                          <a:effectLst/>
                        </a:rPr>
                        <a:t>to 28</a:t>
                      </a:r>
                    </a:p>
                  </a:txBody>
                  <a:tcPr marL="16665" marR="16665" marT="16665" marB="1666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nb-NO" sz="1600">
                          <a:effectLst/>
                        </a:rPr>
                        <a:t>0.0M</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505020">
                <a:tc>
                  <a:txBody>
                    <a:bodyPr/>
                    <a:lstStyle/>
                    <a:p>
                      <a:pPr algn="ctr" fontAlgn="t"/>
                      <a:r>
                        <a:rPr lang="en-US" sz="1600">
                          <a:effectLst/>
                        </a:rPr>
                        <a:t>double</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64-bit double-precision floating point type</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mr-IN" sz="1600">
                          <a:effectLst/>
                        </a:rPr>
                        <a:t>(+/-)5.0 x 10</a:t>
                      </a:r>
                      <a:r>
                        <a:rPr lang="mr-IN" sz="1600" baseline="30000">
                          <a:effectLst/>
                        </a:rPr>
                        <a:t>-324</a:t>
                      </a:r>
                      <a:r>
                        <a:rPr lang="mr-IN" sz="1600">
                          <a:effectLst/>
                        </a:rPr>
                        <a:t> to (+/-)1.7 x 10</a:t>
                      </a:r>
                      <a:r>
                        <a:rPr lang="mr-IN" sz="1600" baseline="30000">
                          <a:effectLst/>
                        </a:rPr>
                        <a:t>308</a:t>
                      </a:r>
                      <a:endParaRPr lang="mr-IN" sz="1600">
                        <a:effectLst/>
                      </a:endParaRP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nb-NO" sz="1600">
                          <a:effectLst/>
                        </a:rPr>
                        <a:t>0.0D</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505020">
                <a:tc>
                  <a:txBody>
                    <a:bodyPr/>
                    <a:lstStyle/>
                    <a:p>
                      <a:pPr algn="ctr" fontAlgn="t"/>
                      <a:r>
                        <a:rPr lang="en-US" sz="1600">
                          <a:effectLst/>
                        </a:rPr>
                        <a:t>float</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32-bit single-precision floating point type</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sk-SK" sz="1600">
                          <a:effectLst/>
                        </a:rPr>
                        <a:t>-3.4 x 10</a:t>
                      </a:r>
                      <a:r>
                        <a:rPr lang="sk-SK" sz="1600" baseline="30000">
                          <a:effectLst/>
                        </a:rPr>
                        <a:t>38</a:t>
                      </a:r>
                      <a:r>
                        <a:rPr lang="sk-SK" sz="1600">
                          <a:effectLst/>
                        </a:rPr>
                        <a:t> to + 3.4 x 10</a:t>
                      </a:r>
                      <a:r>
                        <a:rPr lang="sk-SK" sz="1600" baseline="30000">
                          <a:effectLst/>
                        </a:rPr>
                        <a:t>38</a:t>
                      </a:r>
                      <a:endParaRPr lang="sk-SK" sz="1600">
                        <a:effectLst/>
                      </a:endParaRPr>
                    </a:p>
                  </a:txBody>
                  <a:tcPr marL="16665" marR="16665" marT="16665" marB="1666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nb-NO" sz="1600">
                          <a:effectLst/>
                        </a:rPr>
                        <a:t>0.0F</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403075">
                <a:tc>
                  <a:txBody>
                    <a:bodyPr/>
                    <a:lstStyle/>
                    <a:p>
                      <a:pPr algn="ctr" fontAlgn="t"/>
                      <a:r>
                        <a:rPr lang="en-US" sz="1600">
                          <a:effectLst/>
                        </a:rPr>
                        <a:t>int</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dirty="0">
                          <a:effectLst/>
                        </a:rPr>
                        <a:t>32-bit signed integer type</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US" sz="1600">
                          <a:effectLst/>
                        </a:rPr>
                        <a:t>-2,147,483,648 to 2,147,483,647</a:t>
                      </a:r>
                    </a:p>
                  </a:txBody>
                  <a:tcPr marL="16665" marR="16665" marT="16665" marB="1666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505020">
                <a:tc>
                  <a:txBody>
                    <a:bodyPr/>
                    <a:lstStyle/>
                    <a:p>
                      <a:pPr algn="ctr" fontAlgn="t"/>
                      <a:r>
                        <a:rPr lang="en-US" sz="1600">
                          <a:effectLst/>
                        </a:rPr>
                        <a:t>long</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64-bit signed integer type</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is-IS" sz="1600">
                          <a:effectLst/>
                        </a:rPr>
                        <a:t>-9,223,372,036,854,775,808 to 9,223,372,036,854,775,807</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600">
                          <a:effectLst/>
                        </a:rPr>
                        <a:t>0L</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16738">
                <a:tc>
                  <a:txBody>
                    <a:bodyPr/>
                    <a:lstStyle/>
                    <a:p>
                      <a:pPr algn="ctr" fontAlgn="t"/>
                      <a:r>
                        <a:rPr lang="en-US" sz="1600">
                          <a:effectLst/>
                        </a:rPr>
                        <a:t>sbyte</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8-bit signed integer type</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-128 to 127</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16738">
                <a:tc>
                  <a:txBody>
                    <a:bodyPr/>
                    <a:lstStyle/>
                    <a:p>
                      <a:pPr algn="ctr" fontAlgn="t"/>
                      <a:r>
                        <a:rPr lang="en-US" sz="1600">
                          <a:effectLst/>
                        </a:rPr>
                        <a:t>short</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16-bit signed integer type</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hr-HR" sz="1600">
                          <a:effectLst/>
                        </a:rPr>
                        <a:t>-32,768 to 32,767</a:t>
                      </a:r>
                    </a:p>
                  </a:txBody>
                  <a:tcPr marL="16665" marR="16665" marT="16665" marB="1666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16738">
                <a:tc>
                  <a:txBody>
                    <a:bodyPr/>
                    <a:lstStyle/>
                    <a:p>
                      <a:pPr algn="ctr" fontAlgn="t"/>
                      <a:r>
                        <a:rPr lang="en-US" sz="1600">
                          <a:effectLst/>
                        </a:rPr>
                        <a:t>uint</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32-bit unsigned integer type</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US" sz="1600">
                          <a:effectLst/>
                        </a:rPr>
                        <a:t>0 to 4,294,967,295</a:t>
                      </a:r>
                    </a:p>
                  </a:txBody>
                  <a:tcPr marL="16665" marR="16665" marT="16665" marB="1666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16738">
                <a:tc>
                  <a:txBody>
                    <a:bodyPr/>
                    <a:lstStyle/>
                    <a:p>
                      <a:pPr algn="ctr" fontAlgn="t"/>
                      <a:r>
                        <a:rPr lang="en-US" sz="1600">
                          <a:effectLst/>
                        </a:rPr>
                        <a:t>ulong</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64-bit unsigned integer type</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US" sz="1600">
                          <a:effectLst/>
                        </a:rPr>
                        <a:t>0 to 18,446,744,073,709,551,615</a:t>
                      </a:r>
                    </a:p>
                  </a:txBody>
                  <a:tcPr marL="16665" marR="16665" marT="16665" marB="1666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16738">
                <a:tc>
                  <a:txBody>
                    <a:bodyPr/>
                    <a:lstStyle/>
                    <a:p>
                      <a:pPr algn="ctr" fontAlgn="t"/>
                      <a:r>
                        <a:rPr lang="en-US" sz="1600">
                          <a:effectLst/>
                        </a:rPr>
                        <a:t>ushort</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a:effectLst/>
                        </a:rPr>
                        <a:t>16-bit unsigned integer type</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US" sz="1600" dirty="0">
                          <a:effectLst/>
                        </a:rPr>
                        <a:t>0 to 65,535</a:t>
                      </a:r>
                    </a:p>
                  </a:txBody>
                  <a:tcPr marL="16665" marR="16665" marT="16665" marB="16665"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600" dirty="0">
                          <a:effectLst/>
                        </a:rPr>
                        <a:t>0</a:t>
                      </a:r>
                    </a:p>
                  </a:txBody>
                  <a:tcPr marL="16665" marR="16665" marT="16665" marB="1666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13797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 types</a:t>
            </a:r>
          </a:p>
        </p:txBody>
      </p:sp>
      <p:sp>
        <p:nvSpPr>
          <p:cNvPr id="4" name="Content Placeholder 3"/>
          <p:cNvSpPr>
            <a:spLocks noGrp="1"/>
          </p:cNvSpPr>
          <p:nvPr>
            <p:ph idx="1"/>
          </p:nvPr>
        </p:nvSpPr>
        <p:spPr/>
        <p:txBody>
          <a:bodyPr>
            <a:normAutofit lnSpcReduction="10000"/>
          </a:bodyPr>
          <a:lstStyle/>
          <a:p>
            <a:r>
              <a:rPr lang="en-US" b="1" dirty="0" smtClean="0"/>
              <a:t>Object</a:t>
            </a:r>
            <a:endParaRPr lang="en-US" dirty="0"/>
          </a:p>
          <a:p>
            <a:pPr lvl="1"/>
            <a:r>
              <a:rPr lang="en-US" dirty="0" err="1" smtClean="0"/>
              <a:t>Là</a:t>
            </a:r>
            <a:r>
              <a:rPr lang="en-US" dirty="0" smtClean="0"/>
              <a:t> </a:t>
            </a:r>
            <a:r>
              <a:rPr lang="en-US" dirty="0" err="1" smtClean="0"/>
              <a:t>kiểu</a:t>
            </a:r>
            <a:r>
              <a:rPr lang="en-US" dirty="0" smtClean="0"/>
              <a:t> </a:t>
            </a:r>
            <a:r>
              <a:rPr lang="en-US" dirty="0" err="1" smtClean="0"/>
              <a:t>dự</a:t>
            </a:r>
            <a:r>
              <a:rPr lang="en-US" dirty="0" smtClean="0"/>
              <a:t> </a:t>
            </a:r>
            <a:r>
              <a:rPr lang="en-US" dirty="0" err="1" smtClean="0"/>
              <a:t>liệu</a:t>
            </a:r>
            <a:r>
              <a:rPr lang="en-US" dirty="0" smtClean="0"/>
              <a:t> </a:t>
            </a:r>
            <a:r>
              <a:rPr lang="en-US" dirty="0" err="1" smtClean="0"/>
              <a:t>cơ</a:t>
            </a:r>
            <a:r>
              <a:rPr lang="en-US" dirty="0" smtClean="0"/>
              <a:t> </a:t>
            </a:r>
            <a:r>
              <a:rPr lang="en-US" dirty="0" err="1" smtClean="0"/>
              <a:t>bản</a:t>
            </a:r>
            <a:r>
              <a:rPr lang="en-US" dirty="0" smtClean="0"/>
              <a:t> </a:t>
            </a:r>
            <a:r>
              <a:rPr lang="en-US" dirty="0" err="1" smtClean="0"/>
              <a:t>cho</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C#</a:t>
            </a:r>
          </a:p>
          <a:p>
            <a:pPr lvl="1"/>
            <a:r>
              <a:rPr lang="en-US" dirty="0" smtClean="0"/>
              <a:t>1 object </a:t>
            </a:r>
            <a:r>
              <a:rPr lang="en-US" dirty="0" err="1" smtClean="0"/>
              <a:t>có</a:t>
            </a:r>
            <a:r>
              <a:rPr lang="en-US" dirty="0" smtClean="0"/>
              <a:t> </a:t>
            </a:r>
            <a:r>
              <a:rPr lang="en-US" dirty="0" err="1" smtClean="0"/>
              <a:t>thể</a:t>
            </a:r>
            <a:r>
              <a:rPr lang="en-US" dirty="0" smtClean="0"/>
              <a:t> </a:t>
            </a:r>
            <a:r>
              <a:rPr lang="en-US" dirty="0" err="1" smtClean="0"/>
              <a:t>chuyển</a:t>
            </a:r>
            <a:r>
              <a:rPr lang="en-US" dirty="0" smtClean="0"/>
              <a:t> </a:t>
            </a:r>
            <a:r>
              <a:rPr lang="en-US" dirty="0" err="1" smtClean="0"/>
              <a:t>đổi</a:t>
            </a:r>
            <a:r>
              <a:rPr lang="en-US" dirty="0" smtClean="0"/>
              <a:t> sang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value, </a:t>
            </a:r>
            <a:r>
              <a:rPr lang="en-US" dirty="0" err="1" smtClean="0"/>
              <a:t>gọi</a:t>
            </a:r>
            <a:r>
              <a:rPr lang="en-US" dirty="0" smtClean="0"/>
              <a:t> </a:t>
            </a:r>
            <a:r>
              <a:rPr lang="en-US" dirty="0" err="1" smtClean="0"/>
              <a:t>là</a:t>
            </a:r>
            <a:r>
              <a:rPr lang="en-US" dirty="0" smtClean="0"/>
              <a:t> unboxing</a:t>
            </a:r>
          </a:p>
          <a:p>
            <a:pPr lvl="1"/>
            <a:endParaRPr lang="en-US" dirty="0" smtClean="0"/>
          </a:p>
          <a:p>
            <a:endParaRPr lang="en-US" b="1" dirty="0" smtClean="0"/>
          </a:p>
          <a:p>
            <a:r>
              <a:rPr lang="en-US" b="1" dirty="0" smtClean="0"/>
              <a:t>dynamic</a:t>
            </a:r>
          </a:p>
          <a:p>
            <a:pPr lvl="1"/>
            <a:r>
              <a:rPr lang="en-US" b="1" dirty="0" err="1" smtClean="0"/>
              <a:t>Dùng</a:t>
            </a:r>
            <a:r>
              <a:rPr lang="en-US" b="1" dirty="0" smtClean="0"/>
              <a:t> </a:t>
            </a:r>
            <a:r>
              <a:rPr lang="en-US" b="1" dirty="0" err="1" smtClean="0"/>
              <a:t>để</a:t>
            </a:r>
            <a:r>
              <a:rPr lang="en-US" b="1" dirty="0" smtClean="0"/>
              <a:t> </a:t>
            </a:r>
            <a:r>
              <a:rPr lang="en-US" b="1" dirty="0" err="1" smtClean="0"/>
              <a:t>lưu</a:t>
            </a:r>
            <a:r>
              <a:rPr lang="en-US" b="1" dirty="0" smtClean="0"/>
              <a:t> </a:t>
            </a:r>
            <a:r>
              <a:rPr lang="en-US" b="1" dirty="0" err="1" smtClean="0"/>
              <a:t>bất</a:t>
            </a:r>
            <a:r>
              <a:rPr lang="en-US" b="1" dirty="0" smtClean="0"/>
              <a:t> </a:t>
            </a:r>
            <a:r>
              <a:rPr lang="en-US" b="1" dirty="0" err="1" smtClean="0"/>
              <a:t>kỳ</a:t>
            </a:r>
            <a:r>
              <a:rPr lang="en-US" b="1" dirty="0" smtClean="0"/>
              <a:t> </a:t>
            </a:r>
            <a:r>
              <a:rPr lang="en-US" b="1" dirty="0" err="1" smtClean="0"/>
              <a:t>kiểu</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nào</a:t>
            </a:r>
            <a:r>
              <a:rPr lang="en-US" b="1" dirty="0" smtClean="0"/>
              <a:t> </a:t>
            </a:r>
          </a:p>
          <a:p>
            <a:endParaRPr lang="en-US" b="1" dirty="0"/>
          </a:p>
          <a:p>
            <a:r>
              <a:rPr lang="en-US" b="1" dirty="0" smtClean="0"/>
              <a:t>string</a:t>
            </a:r>
            <a:r>
              <a:rPr lang="en-US" dirty="0" smtClean="0"/>
              <a:t>.</a:t>
            </a:r>
          </a:p>
          <a:p>
            <a:pPr lvl="1"/>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text</a:t>
            </a:r>
          </a:p>
          <a:p>
            <a:pPr lvl="1"/>
            <a:r>
              <a:rPr lang="en-US" dirty="0" err="1" smtClean="0"/>
              <a:t>Có</a:t>
            </a:r>
            <a:r>
              <a:rPr lang="en-US" dirty="0" smtClean="0"/>
              <a:t> 2 </a:t>
            </a:r>
            <a:r>
              <a:rPr lang="en-US" dirty="0" err="1" smtClean="0"/>
              <a:t>hình</a:t>
            </a:r>
            <a:r>
              <a:rPr lang="en-US" dirty="0" smtClean="0"/>
              <a:t> </a:t>
            </a:r>
            <a:r>
              <a:rPr lang="en-US" dirty="0" err="1" smtClean="0"/>
              <a:t>thức</a:t>
            </a:r>
            <a:r>
              <a:rPr lang="en-US" dirty="0" smtClean="0"/>
              <a:t> </a:t>
            </a:r>
            <a:r>
              <a:rPr lang="en-US" dirty="0" err="1" smtClean="0"/>
              <a:t>khai</a:t>
            </a:r>
            <a:r>
              <a:rPr lang="en-US" dirty="0" smtClean="0"/>
              <a:t> </a:t>
            </a:r>
            <a:r>
              <a:rPr lang="en-US" dirty="0" err="1" smtClean="0"/>
              <a:t>báo</a:t>
            </a:r>
            <a:r>
              <a:rPr lang="en-US" dirty="0" smtClean="0"/>
              <a:t> quoted and @quoted</a:t>
            </a:r>
            <a:r>
              <a:rPr lang="en-US" dirty="0"/>
              <a:t/>
            </a:r>
            <a:br>
              <a:rPr lang="en-US" dirty="0"/>
            </a:br>
            <a:endParaRPr lang="en-US" dirty="0"/>
          </a:p>
        </p:txBody>
      </p:sp>
      <p:pic>
        <p:nvPicPr>
          <p:cNvPr id="6" name="Picture 5"/>
          <p:cNvPicPr>
            <a:picLocks noChangeAspect="1"/>
          </p:cNvPicPr>
          <p:nvPr/>
        </p:nvPicPr>
        <p:blipFill>
          <a:blip r:embed="rId3"/>
          <a:stretch>
            <a:fillRect/>
          </a:stretch>
        </p:blipFill>
        <p:spPr>
          <a:xfrm>
            <a:off x="1441839" y="2328117"/>
            <a:ext cx="5613400" cy="596900"/>
          </a:xfrm>
          <a:prstGeom prst="rect">
            <a:avLst/>
          </a:prstGeom>
        </p:spPr>
      </p:pic>
      <p:pic>
        <p:nvPicPr>
          <p:cNvPr id="7" name="Picture 6"/>
          <p:cNvPicPr>
            <a:picLocks noChangeAspect="1"/>
          </p:cNvPicPr>
          <p:nvPr/>
        </p:nvPicPr>
        <p:blipFill>
          <a:blip r:embed="rId4"/>
          <a:stretch>
            <a:fillRect/>
          </a:stretch>
        </p:blipFill>
        <p:spPr>
          <a:xfrm>
            <a:off x="1441839" y="3995365"/>
            <a:ext cx="5638800" cy="457200"/>
          </a:xfrm>
          <a:prstGeom prst="rect">
            <a:avLst/>
          </a:prstGeom>
        </p:spPr>
      </p:pic>
      <p:pic>
        <p:nvPicPr>
          <p:cNvPr id="8" name="Picture 7"/>
          <p:cNvPicPr>
            <a:picLocks noChangeAspect="1"/>
          </p:cNvPicPr>
          <p:nvPr/>
        </p:nvPicPr>
        <p:blipFill>
          <a:blip r:embed="rId5"/>
          <a:stretch>
            <a:fillRect/>
          </a:stretch>
        </p:blipFill>
        <p:spPr>
          <a:xfrm>
            <a:off x="1441839" y="5603510"/>
            <a:ext cx="5664200" cy="393700"/>
          </a:xfrm>
          <a:prstGeom prst="rect">
            <a:avLst/>
          </a:prstGeom>
        </p:spPr>
      </p:pic>
      <p:pic>
        <p:nvPicPr>
          <p:cNvPr id="10" name="Picture 9"/>
          <p:cNvPicPr>
            <a:picLocks noChangeAspect="1"/>
          </p:cNvPicPr>
          <p:nvPr/>
        </p:nvPicPr>
        <p:blipFill>
          <a:blip r:embed="rId6"/>
          <a:stretch>
            <a:fillRect/>
          </a:stretch>
        </p:blipFill>
        <p:spPr>
          <a:xfrm>
            <a:off x="1441839" y="5997210"/>
            <a:ext cx="5664200" cy="393700"/>
          </a:xfrm>
          <a:prstGeom prst="rect">
            <a:avLst/>
          </a:prstGeom>
        </p:spPr>
      </p:pic>
    </p:spTree>
    <p:extLst>
      <p:ext uri="{BB962C8B-B14F-4D97-AF65-F5344CB8AC3E}">
        <p14:creationId xmlns:p14="http://schemas.microsoft.com/office/powerpoint/2010/main" val="7927874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a:t>Pointer type</a:t>
            </a:r>
            <a:endParaRPr lang="en-US" dirty="0"/>
          </a:p>
        </p:txBody>
      </p:sp>
      <p:sp>
        <p:nvSpPr>
          <p:cNvPr id="4" name="Content Placeholder 3"/>
          <p:cNvSpPr>
            <a:spLocks noGrp="1"/>
          </p:cNvSpPr>
          <p:nvPr>
            <p:ph idx="1"/>
          </p:nvPr>
        </p:nvSpPr>
        <p:spPr/>
        <p:txBody>
          <a:bodyPr/>
          <a:lstStyle/>
          <a:p>
            <a:r>
              <a:rPr lang="en-US" dirty="0" err="1" smtClean="0"/>
              <a:t>Biến</a:t>
            </a:r>
            <a:r>
              <a:rPr lang="en-US" dirty="0" smtClean="0"/>
              <a:t> Pointer </a:t>
            </a:r>
            <a:r>
              <a:rPr lang="en-US" dirty="0"/>
              <a:t>type </a:t>
            </a:r>
            <a:r>
              <a:rPr lang="en-US" dirty="0" err="1" smtClean="0"/>
              <a:t>lưu</a:t>
            </a:r>
            <a:r>
              <a:rPr lang="en-US" dirty="0" smtClean="0"/>
              <a:t> </a:t>
            </a:r>
            <a:r>
              <a:rPr lang="en-US" dirty="0" err="1" smtClean="0"/>
              <a:t>trữ</a:t>
            </a:r>
            <a:r>
              <a:rPr lang="en-US" dirty="0" smtClean="0"/>
              <a:t> </a:t>
            </a:r>
            <a:r>
              <a:rPr lang="en-US" dirty="0" err="1" smtClean="0"/>
              <a:t>vị</a:t>
            </a:r>
            <a:r>
              <a:rPr lang="en-US" dirty="0" smtClean="0"/>
              <a:t> </a:t>
            </a:r>
            <a:r>
              <a:rPr lang="en-US" dirty="0" err="1" smtClean="0"/>
              <a:t>trí</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bộ</a:t>
            </a:r>
            <a:r>
              <a:rPr lang="en-US" dirty="0" smtClean="0"/>
              <a:t> </a:t>
            </a:r>
            <a:r>
              <a:rPr lang="en-US" dirty="0" err="1" smtClean="0"/>
              <a:t>nhớ</a:t>
            </a:r>
            <a:r>
              <a:rPr lang="en-US" dirty="0" smtClean="0"/>
              <a:t> </a:t>
            </a:r>
            <a:r>
              <a:rPr lang="en-US" dirty="0" err="1" smtClean="0"/>
              <a:t>của</a:t>
            </a:r>
            <a:r>
              <a:rPr lang="en-US" dirty="0" smtClean="0"/>
              <a:t> </a:t>
            </a:r>
            <a:r>
              <a:rPr lang="en-US" dirty="0" err="1" smtClean="0"/>
              <a:t>bất</a:t>
            </a:r>
            <a:r>
              <a:rPr lang="en-US" dirty="0" smtClean="0"/>
              <a:t> </a:t>
            </a:r>
            <a:r>
              <a:rPr lang="en-US" dirty="0" err="1" smtClean="0"/>
              <a:t>cứ</a:t>
            </a:r>
            <a:r>
              <a:rPr lang="en-US" dirty="0" smtClean="0"/>
              <a:t> </a:t>
            </a:r>
            <a:r>
              <a:rPr lang="en-US" dirty="0" err="1" smtClean="0"/>
              <a:t>loại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nào</a:t>
            </a:r>
            <a:r>
              <a:rPr lang="en-US" dirty="0" smtClean="0"/>
              <a:t> </a:t>
            </a:r>
            <a:r>
              <a:rPr lang="en-US" dirty="0" err="1" smtClean="0"/>
              <a:t>của</a:t>
            </a:r>
            <a:r>
              <a:rPr lang="en-US" dirty="0" smtClean="0"/>
              <a:t> C#. </a:t>
            </a:r>
          </a:p>
          <a:p>
            <a:r>
              <a:rPr lang="en-US" dirty="0" err="1" smtClean="0"/>
              <a:t>Cú</a:t>
            </a:r>
            <a:r>
              <a:rPr lang="en-US" dirty="0" smtClean="0"/>
              <a:t> </a:t>
            </a:r>
            <a:r>
              <a:rPr lang="en-US" dirty="0" err="1" smtClean="0"/>
              <a:t>pháp</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như</a:t>
            </a:r>
            <a:r>
              <a:rPr lang="en-US" dirty="0" smtClean="0"/>
              <a:t> </a:t>
            </a:r>
            <a:r>
              <a:rPr lang="en-US" dirty="0" err="1" smtClean="0"/>
              <a:t>sau</a:t>
            </a:r>
            <a:r>
              <a:rPr lang="en-US" dirty="0" smtClean="0"/>
              <a:t>:</a:t>
            </a:r>
            <a:endParaRPr lang="en-US" dirty="0"/>
          </a:p>
          <a:p>
            <a:endParaRPr lang="en-US" dirty="0"/>
          </a:p>
          <a:p>
            <a:r>
              <a:rPr lang="en-US" dirty="0" err="1" smtClean="0"/>
              <a:t>Ví</a:t>
            </a:r>
            <a:r>
              <a:rPr lang="en-US" dirty="0" smtClean="0"/>
              <a:t> </a:t>
            </a:r>
            <a:r>
              <a:rPr lang="en-US" dirty="0" err="1" smtClean="0"/>
              <a:t>dụ</a:t>
            </a:r>
            <a:r>
              <a:rPr lang="en-US" dirty="0" smtClean="0"/>
              <a:t>:,</a:t>
            </a:r>
          </a:p>
          <a:p>
            <a:endParaRPr lang="en-US" dirty="0"/>
          </a:p>
          <a:p>
            <a:endParaRPr lang="en-US" dirty="0"/>
          </a:p>
        </p:txBody>
      </p:sp>
      <p:sp>
        <p:nvSpPr>
          <p:cNvPr id="5" name="TextBox 4"/>
          <p:cNvSpPr txBox="1"/>
          <p:nvPr/>
        </p:nvSpPr>
        <p:spPr>
          <a:xfrm>
            <a:off x="1337387" y="2537925"/>
            <a:ext cx="6606073"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dirty="0"/>
              <a:t>type* identifier;</a:t>
            </a:r>
          </a:p>
        </p:txBody>
      </p:sp>
      <p:sp>
        <p:nvSpPr>
          <p:cNvPr id="6" name="TextBox 5"/>
          <p:cNvSpPr txBox="1"/>
          <p:nvPr/>
        </p:nvSpPr>
        <p:spPr>
          <a:xfrm>
            <a:off x="1337387" y="3648493"/>
            <a:ext cx="6606073"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dirty="0"/>
              <a:t>char* </a:t>
            </a:r>
            <a:r>
              <a:rPr lang="en-US" sz="2400" dirty="0" err="1"/>
              <a:t>cptr</a:t>
            </a:r>
            <a:r>
              <a:rPr lang="en-US" sz="2400" dirty="0"/>
              <a:t>; </a:t>
            </a:r>
            <a:r>
              <a:rPr lang="en-US" sz="2400" dirty="0" err="1"/>
              <a:t>int</a:t>
            </a:r>
            <a:r>
              <a:rPr lang="en-US" sz="2400" dirty="0"/>
              <a:t>* </a:t>
            </a:r>
            <a:r>
              <a:rPr lang="en-US" sz="2400" dirty="0" err="1"/>
              <a:t>iptr</a:t>
            </a:r>
            <a:r>
              <a:rPr lang="en-US" sz="2400" dirty="0"/>
              <a:t>;</a:t>
            </a:r>
          </a:p>
        </p:txBody>
      </p:sp>
    </p:spTree>
    <p:extLst>
      <p:ext uri="{BB962C8B-B14F-4D97-AF65-F5344CB8AC3E}">
        <p14:creationId xmlns:p14="http://schemas.microsoft.com/office/powerpoint/2010/main" val="17959083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Toán</a:t>
            </a:r>
            <a:r>
              <a:rPr lang="en-US" dirty="0" smtClean="0"/>
              <a:t> </a:t>
            </a:r>
            <a:r>
              <a:rPr lang="en-US" dirty="0" err="1" smtClean="0"/>
              <a:t>tử</a:t>
            </a:r>
            <a:r>
              <a:rPr lang="en-US" dirty="0" smtClean="0"/>
              <a:t> </a:t>
            </a:r>
            <a:r>
              <a:rPr lang="en-US" dirty="0" err="1" smtClean="0"/>
              <a:t>số</a:t>
            </a:r>
            <a:r>
              <a:rPr lang="en-US" dirty="0" smtClean="0"/>
              <a:t> </a:t>
            </a:r>
            <a:r>
              <a:rPr lang="en-US" dirty="0" err="1" smtClean="0"/>
              <a:t>học</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3629343"/>
              </p:ext>
            </p:extLst>
          </p:nvPr>
        </p:nvGraphicFramePr>
        <p:xfrm>
          <a:off x="4310743" y="1660848"/>
          <a:ext cx="7043057" cy="4721292"/>
        </p:xfrm>
        <a:graphic>
          <a:graphicData uri="http://schemas.openxmlformats.org/drawingml/2006/table">
            <a:tbl>
              <a:tblPr/>
              <a:tblGrid>
                <a:gridCol w="1026141"/>
                <a:gridCol w="3859689"/>
                <a:gridCol w="2157227"/>
              </a:tblGrid>
              <a:tr h="403321">
                <a:tc>
                  <a:txBody>
                    <a:bodyPr/>
                    <a:lstStyle/>
                    <a:p>
                      <a:pPr algn="ctr" fontAlgn="t"/>
                      <a:r>
                        <a:rPr lang="en-US" sz="1400">
                          <a:effectLst/>
                        </a:rPr>
                        <a:t>Operator</a:t>
                      </a:r>
                    </a:p>
                  </a:txBody>
                  <a:tcPr marL="40776" marR="40776" marT="40776" marB="407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effectLst/>
                        </a:rPr>
                        <a:t>Description</a:t>
                      </a:r>
                    </a:p>
                  </a:txBody>
                  <a:tcPr marL="40776" marR="40776" marT="40776" marB="407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effectLst/>
                        </a:rPr>
                        <a:t>Example</a:t>
                      </a:r>
                    </a:p>
                  </a:txBody>
                  <a:tcPr marL="40776" marR="40776" marT="40776" marB="407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r>
              <a:tr h="369783">
                <a:tc>
                  <a:txBody>
                    <a:bodyPr/>
                    <a:lstStyle/>
                    <a:p>
                      <a:pPr algn="ctr" fontAlgn="t"/>
                      <a:r>
                        <a:rPr lang="mr-IN" sz="1400">
                          <a:effectLst/>
                        </a:rPr>
                        <a:t>+</a:t>
                      </a:r>
                    </a:p>
                  </a:txBody>
                  <a:tcPr marL="40776" marR="40776" marT="40776" marB="407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Adds two operands</a:t>
                      </a:r>
                    </a:p>
                  </a:txBody>
                  <a:tcPr marL="40776" marR="40776" marT="40776" marB="407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mr-IN" sz="1400">
                          <a:effectLst/>
                        </a:rPr>
                        <a:t>A + B = 30</a:t>
                      </a:r>
                    </a:p>
                  </a:txBody>
                  <a:tcPr marL="40776" marR="40776" marT="40776" marB="407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692264">
                <a:tc>
                  <a:txBody>
                    <a:bodyPr/>
                    <a:lstStyle/>
                    <a:p>
                      <a:pPr algn="ctr" fontAlgn="t"/>
                      <a:r>
                        <a:rPr lang="mr-IN" sz="1400">
                          <a:effectLst/>
                        </a:rPr>
                        <a:t>-</a:t>
                      </a:r>
                    </a:p>
                  </a:txBody>
                  <a:tcPr marL="40776" marR="40776" marT="40776" marB="407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dirty="0">
                          <a:effectLst/>
                        </a:rPr>
                        <a:t>Subtracts second operand from the first</a:t>
                      </a:r>
                    </a:p>
                  </a:txBody>
                  <a:tcPr marL="40776" marR="40776" marT="40776" marB="407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mr-IN" sz="1400">
                          <a:effectLst/>
                        </a:rPr>
                        <a:t>A - B = -10</a:t>
                      </a:r>
                    </a:p>
                  </a:txBody>
                  <a:tcPr marL="40776" marR="40776" marT="40776" marB="407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486867">
                <a:tc>
                  <a:txBody>
                    <a:bodyPr/>
                    <a:lstStyle/>
                    <a:p>
                      <a:pPr algn="ctr" fontAlgn="t"/>
                      <a:r>
                        <a:rPr lang="mr-IN" sz="1400">
                          <a:effectLst/>
                        </a:rPr>
                        <a:t>*</a:t>
                      </a:r>
                    </a:p>
                  </a:txBody>
                  <a:tcPr marL="40776" marR="40776" marT="40776" marB="407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Multiplies both operands</a:t>
                      </a:r>
                    </a:p>
                  </a:txBody>
                  <a:tcPr marL="40776" marR="40776" marT="40776" marB="407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is-IS" sz="1400">
                          <a:effectLst/>
                        </a:rPr>
                        <a:t>A * B = 200</a:t>
                      </a:r>
                    </a:p>
                  </a:txBody>
                  <a:tcPr marL="40776" marR="40776" marT="40776" marB="407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486867">
                <a:tc>
                  <a:txBody>
                    <a:bodyPr/>
                    <a:lstStyle/>
                    <a:p>
                      <a:pPr algn="ctr" fontAlgn="t"/>
                      <a:r>
                        <a:rPr lang="mr-IN" sz="1400">
                          <a:effectLst/>
                        </a:rPr>
                        <a:t>/</a:t>
                      </a:r>
                    </a:p>
                  </a:txBody>
                  <a:tcPr marL="40776" marR="40776" marT="40776" marB="407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Divides numerator by de-numerator</a:t>
                      </a:r>
                    </a:p>
                  </a:txBody>
                  <a:tcPr marL="40776" marR="40776" marT="40776" marB="407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mr-IN" sz="1400">
                          <a:effectLst/>
                        </a:rPr>
                        <a:t>B / A = 2</a:t>
                      </a:r>
                    </a:p>
                  </a:txBody>
                  <a:tcPr marL="40776" marR="40776" marT="40776" marB="407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897662">
                <a:tc>
                  <a:txBody>
                    <a:bodyPr/>
                    <a:lstStyle/>
                    <a:p>
                      <a:pPr algn="ctr" fontAlgn="t"/>
                      <a:r>
                        <a:rPr lang="mr-IN" sz="1400">
                          <a:effectLst/>
                        </a:rPr>
                        <a:t>%</a:t>
                      </a:r>
                    </a:p>
                  </a:txBody>
                  <a:tcPr marL="40776" marR="40776" marT="40776" marB="407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Modulus Operator and remainder of after an integer division</a:t>
                      </a:r>
                    </a:p>
                  </a:txBody>
                  <a:tcPr marL="40776" marR="40776" marT="40776" marB="407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mr-IN" sz="1400">
                          <a:effectLst/>
                        </a:rPr>
                        <a:t>B % A = 0</a:t>
                      </a:r>
                    </a:p>
                  </a:txBody>
                  <a:tcPr marL="40776" marR="40776" marT="40776" marB="407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692264">
                <a:tc>
                  <a:txBody>
                    <a:bodyPr/>
                    <a:lstStyle/>
                    <a:p>
                      <a:pPr algn="ctr" fontAlgn="t"/>
                      <a:r>
                        <a:rPr lang="mr-IN" sz="1400">
                          <a:effectLst/>
                        </a:rPr>
                        <a:t>++</a:t>
                      </a:r>
                    </a:p>
                  </a:txBody>
                  <a:tcPr marL="40776" marR="40776" marT="40776" marB="407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Increment operator increases integer value by one</a:t>
                      </a:r>
                    </a:p>
                  </a:txBody>
                  <a:tcPr marL="40776" marR="40776" marT="40776" marB="407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mr-IN" sz="1400">
                          <a:effectLst/>
                        </a:rPr>
                        <a:t>A++ = 11</a:t>
                      </a:r>
                    </a:p>
                  </a:txBody>
                  <a:tcPr marL="40776" marR="40776" marT="40776" marB="407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692264">
                <a:tc>
                  <a:txBody>
                    <a:bodyPr/>
                    <a:lstStyle/>
                    <a:p>
                      <a:pPr algn="ctr" fontAlgn="t"/>
                      <a:r>
                        <a:rPr lang="mr-IN" sz="1400">
                          <a:effectLst/>
                        </a:rPr>
                        <a:t>--</a:t>
                      </a:r>
                    </a:p>
                  </a:txBody>
                  <a:tcPr marL="40776" marR="40776" marT="40776" marB="407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400">
                          <a:effectLst/>
                        </a:rPr>
                        <a:t>Decrement operator decreases integer value by one</a:t>
                      </a:r>
                    </a:p>
                  </a:txBody>
                  <a:tcPr marL="40776" marR="40776" marT="40776" marB="407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mr-IN" sz="1400" dirty="0" err="1">
                          <a:effectLst/>
                        </a:rPr>
                        <a:t>A</a:t>
                      </a:r>
                      <a:r>
                        <a:rPr lang="mr-IN" sz="1400" dirty="0">
                          <a:effectLst/>
                        </a:rPr>
                        <a:t>-- = 9</a:t>
                      </a:r>
                    </a:p>
                  </a:txBody>
                  <a:tcPr marL="40776" marR="40776" marT="40776" marB="40776">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bl>
          </a:graphicData>
        </a:graphic>
      </p:graphicFrame>
      <p:sp>
        <p:nvSpPr>
          <p:cNvPr id="8" name="TextBox 7"/>
          <p:cNvSpPr txBox="1"/>
          <p:nvPr/>
        </p:nvSpPr>
        <p:spPr>
          <a:xfrm>
            <a:off x="838200" y="1660848"/>
            <a:ext cx="3284375" cy="181588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dirty="0" err="1" smtClean="0"/>
              <a:t>Toán</a:t>
            </a:r>
            <a:r>
              <a:rPr lang="en-US" sz="2800" dirty="0" smtClean="0"/>
              <a:t> </a:t>
            </a:r>
            <a:r>
              <a:rPr lang="en-US" sz="2800" dirty="0" err="1" smtClean="0"/>
              <a:t>tử</a:t>
            </a:r>
            <a:r>
              <a:rPr lang="en-US" sz="2800" dirty="0" smtClean="0"/>
              <a:t> </a:t>
            </a:r>
            <a:r>
              <a:rPr lang="en-US" sz="2800" dirty="0" err="1" smtClean="0"/>
              <a:t>số</a:t>
            </a:r>
            <a:r>
              <a:rPr lang="en-US" sz="2800" dirty="0" smtClean="0"/>
              <a:t> </a:t>
            </a:r>
            <a:r>
              <a:rPr lang="en-US" sz="2800" dirty="0" err="1" smtClean="0"/>
              <a:t>học</a:t>
            </a:r>
            <a:endParaRPr lang="en-US" sz="2800" dirty="0" smtClean="0"/>
          </a:p>
          <a:p>
            <a:r>
              <a:rPr lang="en-US" sz="2800" dirty="0" err="1" smtClean="0"/>
              <a:t>Ví</a:t>
            </a:r>
            <a:r>
              <a:rPr lang="en-US" sz="2800" dirty="0" smtClean="0"/>
              <a:t> </a:t>
            </a:r>
            <a:r>
              <a:rPr lang="en-US" sz="2800" dirty="0" err="1" smtClean="0"/>
              <a:t>dụ</a:t>
            </a:r>
            <a:r>
              <a:rPr lang="en-US" sz="2800" dirty="0" smtClean="0"/>
              <a:t> </a:t>
            </a:r>
            <a:r>
              <a:rPr lang="en-US" sz="2800" dirty="0" err="1" smtClean="0"/>
              <a:t>Với</a:t>
            </a:r>
            <a:r>
              <a:rPr lang="en-US" sz="2800" dirty="0" smtClean="0"/>
              <a:t> A=20 </a:t>
            </a:r>
            <a:r>
              <a:rPr lang="en-US" sz="2800" dirty="0" err="1" smtClean="0"/>
              <a:t>và</a:t>
            </a:r>
            <a:r>
              <a:rPr lang="en-US" sz="2800" dirty="0" smtClean="0"/>
              <a:t> B=10,cả </a:t>
            </a:r>
            <a:r>
              <a:rPr lang="en-US" sz="2800" dirty="0" err="1" smtClean="0"/>
              <a:t>hai</a:t>
            </a:r>
            <a:r>
              <a:rPr lang="en-US" sz="2800" dirty="0" smtClean="0"/>
              <a:t> </a:t>
            </a:r>
            <a:r>
              <a:rPr lang="en-US" sz="2800" dirty="0" err="1" smtClean="0"/>
              <a:t>đều</a:t>
            </a:r>
            <a:r>
              <a:rPr lang="en-US" sz="2800" dirty="0" smtClean="0"/>
              <a:t> </a:t>
            </a:r>
            <a:r>
              <a:rPr lang="en-US" sz="2800" dirty="0" err="1" smtClean="0"/>
              <a:t>là</a:t>
            </a:r>
            <a:r>
              <a:rPr lang="en-US" sz="2800" dirty="0" smtClean="0"/>
              <a:t> </a:t>
            </a:r>
            <a:r>
              <a:rPr lang="en-US" sz="2800" dirty="0" err="1" smtClean="0"/>
              <a:t>kiểu</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int</a:t>
            </a:r>
            <a:endParaRPr lang="en-US" sz="2800" dirty="0"/>
          </a:p>
        </p:txBody>
      </p:sp>
    </p:spTree>
    <p:extLst>
      <p:ext uri="{BB962C8B-B14F-4D97-AF65-F5344CB8AC3E}">
        <p14:creationId xmlns:p14="http://schemas.microsoft.com/office/powerpoint/2010/main" val="16321634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Toán</a:t>
            </a:r>
            <a:r>
              <a:rPr lang="en-US" dirty="0" smtClean="0"/>
              <a:t> </a:t>
            </a:r>
            <a:r>
              <a:rPr lang="en-US" dirty="0" err="1" smtClean="0"/>
              <a:t>tử</a:t>
            </a:r>
            <a:r>
              <a:rPr lang="en-US" dirty="0" smtClean="0"/>
              <a:t> so </a:t>
            </a:r>
            <a:r>
              <a:rPr lang="en-US" dirty="0" err="1" smtClean="0"/>
              <a:t>sánh</a:t>
            </a:r>
            <a:r>
              <a:rPr lang="en-US" dirty="0" smtClean="0"/>
              <a:t> (</a:t>
            </a:r>
            <a:r>
              <a:rPr lang="en-US" dirty="0" err="1" smtClean="0"/>
              <a:t>Comparission</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6037518"/>
              </p:ext>
            </p:extLst>
          </p:nvPr>
        </p:nvGraphicFramePr>
        <p:xfrm>
          <a:off x="4523750" y="1324947"/>
          <a:ext cx="6523695" cy="5150498"/>
        </p:xfrm>
        <a:graphic>
          <a:graphicData uri="http://schemas.openxmlformats.org/drawingml/2006/table">
            <a:tbl>
              <a:tblPr/>
              <a:tblGrid>
                <a:gridCol w="950472"/>
                <a:gridCol w="3575071"/>
                <a:gridCol w="1998152"/>
              </a:tblGrid>
              <a:tr h="738707">
                <a:tc>
                  <a:txBody>
                    <a:bodyPr/>
                    <a:lstStyle/>
                    <a:p>
                      <a:pPr algn="ctr" fontAlgn="t"/>
                      <a:r>
                        <a:rPr lang="en-US" sz="1500">
                          <a:effectLst/>
                        </a:rPr>
                        <a:t>Operator</a:t>
                      </a:r>
                    </a:p>
                  </a:txBody>
                  <a:tcPr marL="41649" marR="41649" marT="41649" marB="41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500">
                          <a:effectLst/>
                        </a:rPr>
                        <a:t>Description</a:t>
                      </a:r>
                    </a:p>
                  </a:txBody>
                  <a:tcPr marL="41649" marR="41649" marT="41649" marB="41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500">
                          <a:effectLst/>
                        </a:rPr>
                        <a:t>Example</a:t>
                      </a:r>
                    </a:p>
                  </a:txBody>
                  <a:tcPr marL="41649" marR="41649" marT="41649" marB="41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r>
              <a:tr h="1177841">
                <a:tc>
                  <a:txBody>
                    <a:bodyPr/>
                    <a:lstStyle/>
                    <a:p>
                      <a:pPr algn="ctr" fontAlgn="t"/>
                      <a:r>
                        <a:rPr lang="uk-UA" sz="1500">
                          <a:effectLst/>
                        </a:rPr>
                        <a:t>&amp;&amp;</a:t>
                      </a:r>
                    </a:p>
                  </a:txBody>
                  <a:tcPr marL="41649" marR="41649" marT="41649" marB="41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500" dirty="0">
                          <a:effectLst/>
                        </a:rPr>
                        <a:t>Called Logical AND operator. If both the operands are non zero then condition becomes true.</a:t>
                      </a:r>
                    </a:p>
                  </a:txBody>
                  <a:tcPr marL="41649" marR="41649" marT="41649" marB="41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500">
                          <a:effectLst/>
                        </a:rPr>
                        <a:t>(A &amp;&amp; B) is false.</a:t>
                      </a:r>
                    </a:p>
                  </a:txBody>
                  <a:tcPr marL="41649" marR="41649" marT="41649" marB="41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1397408">
                <a:tc>
                  <a:txBody>
                    <a:bodyPr/>
                    <a:lstStyle/>
                    <a:p>
                      <a:pPr algn="ctr" fontAlgn="t"/>
                      <a:r>
                        <a:rPr lang="hr-HR" sz="1500">
                          <a:effectLst/>
                        </a:rPr>
                        <a:t>||</a:t>
                      </a:r>
                    </a:p>
                  </a:txBody>
                  <a:tcPr marL="41649" marR="41649" marT="41649" marB="41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500">
                          <a:effectLst/>
                        </a:rPr>
                        <a:t>Called Logical OR Operator. If any of the two operands is non zero then condition becomes true.</a:t>
                      </a:r>
                    </a:p>
                  </a:txBody>
                  <a:tcPr marL="41649" marR="41649" marT="41649" marB="41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500">
                          <a:effectLst/>
                        </a:rPr>
                        <a:t>(A || B) is true.</a:t>
                      </a:r>
                    </a:p>
                  </a:txBody>
                  <a:tcPr marL="41649" marR="41649" marT="41649" marB="41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1836542">
                <a:tc>
                  <a:txBody>
                    <a:bodyPr/>
                    <a:lstStyle/>
                    <a:p>
                      <a:pPr algn="ctr" fontAlgn="t"/>
                      <a:r>
                        <a:rPr lang="mr-IN" sz="1500">
                          <a:effectLst/>
                        </a:rPr>
                        <a:t>!</a:t>
                      </a:r>
                    </a:p>
                  </a:txBody>
                  <a:tcPr marL="41649" marR="41649" marT="41649" marB="41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500">
                          <a:effectLst/>
                        </a:rPr>
                        <a:t>Called Logical NOT Operator. Use to reverses the logical state of its operand. If a condition is true then Logical NOT operator will make false.</a:t>
                      </a:r>
                    </a:p>
                  </a:txBody>
                  <a:tcPr marL="41649" marR="41649" marT="41649" marB="41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ctr" fontAlgn="t"/>
                      <a:r>
                        <a:rPr lang="en-US" sz="1500" dirty="0">
                          <a:effectLst/>
                        </a:rPr>
                        <a:t>!(A &amp;&amp; B) is true.</a:t>
                      </a:r>
                    </a:p>
                  </a:txBody>
                  <a:tcPr marL="41649" marR="41649" marT="41649" marB="41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bl>
          </a:graphicData>
        </a:graphic>
      </p:graphicFrame>
      <p:sp>
        <p:nvSpPr>
          <p:cNvPr id="6" name="Rectangle 2"/>
          <p:cNvSpPr>
            <a:spLocks noChangeArrowheads="1"/>
          </p:cNvSpPr>
          <p:nvPr/>
        </p:nvSpPr>
        <p:spPr bwMode="auto">
          <a:xfrm>
            <a:off x="838199" y="1289192"/>
            <a:ext cx="301476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vi-VN" altLang="x-none" sz="2800" b="0" i="0" u="none" strike="noStrike" cap="none" normalizeH="0" baseline="0" dirty="0" smtClean="0">
                <a:ln>
                  <a:noFill/>
                </a:ln>
                <a:solidFill>
                  <a:schemeClr val="tx1"/>
                </a:solidFill>
                <a:effectLst/>
                <a:latin typeface="Arial" charset="0"/>
              </a:rPr>
              <a:t>Biến A,B là kiểu dữ liệu </a:t>
            </a:r>
            <a:r>
              <a:rPr lang="en-US" sz="2800" dirty="0" smtClean="0"/>
              <a:t>Boolean,</a:t>
            </a:r>
          </a:p>
          <a:p>
            <a:pPr lvl="0" eaLnBrk="0" fontAlgn="base" hangingPunct="0">
              <a:spcBef>
                <a:spcPct val="0"/>
              </a:spcBef>
              <a:spcAft>
                <a:spcPct val="0"/>
              </a:spcAft>
            </a:pPr>
            <a:r>
              <a:rPr kumimoji="0" lang="en-US" altLang="x-none" sz="2800" b="0" i="0" u="none" strike="noStrike" cap="none" normalizeH="0" baseline="0" dirty="0" smtClean="0">
                <a:ln>
                  <a:noFill/>
                </a:ln>
                <a:solidFill>
                  <a:schemeClr val="tx1"/>
                </a:solidFill>
                <a:effectLst/>
                <a:latin typeface="Arial" charset="0"/>
              </a:rPr>
              <a:t>A </a:t>
            </a:r>
            <a:r>
              <a:rPr kumimoji="0" lang="en-US" altLang="x-none" sz="2800" b="0" i="0" u="none" strike="noStrike" cap="none" normalizeH="0" baseline="0" dirty="0" err="1" smtClean="0">
                <a:ln>
                  <a:noFill/>
                </a:ln>
                <a:solidFill>
                  <a:schemeClr val="tx1"/>
                </a:solidFill>
                <a:effectLst/>
                <a:latin typeface="Arial" charset="0"/>
              </a:rPr>
              <a:t>có</a:t>
            </a:r>
            <a:r>
              <a:rPr kumimoji="0" lang="en-US" altLang="x-none" sz="2800" b="0" i="0" u="none" strike="noStrike" cap="none" normalizeH="0" baseline="0" dirty="0" smtClean="0">
                <a:ln>
                  <a:noFill/>
                </a:ln>
                <a:solidFill>
                  <a:schemeClr val="tx1"/>
                </a:solidFill>
                <a:effectLst/>
                <a:latin typeface="Arial" charset="0"/>
              </a:rPr>
              <a:t> </a:t>
            </a:r>
            <a:r>
              <a:rPr kumimoji="0" lang="en-US" altLang="x-none" sz="2800" b="0" i="0" u="none" strike="noStrike" cap="none" normalizeH="0" baseline="0" dirty="0" err="1" smtClean="0">
                <a:ln>
                  <a:noFill/>
                </a:ln>
                <a:solidFill>
                  <a:schemeClr val="tx1"/>
                </a:solidFill>
                <a:effectLst/>
                <a:latin typeface="Arial" charset="0"/>
              </a:rPr>
              <a:t>giá</a:t>
            </a:r>
            <a:r>
              <a:rPr kumimoji="0" lang="en-US" altLang="x-none" sz="2800" b="0" i="0" u="none" strike="noStrike" cap="none" normalizeH="0" baseline="0" dirty="0" smtClean="0">
                <a:ln>
                  <a:noFill/>
                </a:ln>
                <a:solidFill>
                  <a:schemeClr val="tx1"/>
                </a:solidFill>
                <a:effectLst/>
                <a:latin typeface="Arial" charset="0"/>
              </a:rPr>
              <a:t> </a:t>
            </a:r>
            <a:r>
              <a:rPr kumimoji="0" lang="en-US" altLang="x-none" sz="2800" b="0" i="0" u="none" strike="noStrike" cap="none" normalizeH="0" baseline="0" dirty="0" err="1" smtClean="0">
                <a:ln>
                  <a:noFill/>
                </a:ln>
                <a:solidFill>
                  <a:schemeClr val="tx1"/>
                </a:solidFill>
                <a:effectLst/>
                <a:latin typeface="Arial" charset="0"/>
              </a:rPr>
              <a:t>trị</a:t>
            </a:r>
            <a:r>
              <a:rPr kumimoji="0" lang="en-US" altLang="x-none" sz="2800" b="0" i="0" u="none" strike="noStrike" cap="none" normalizeH="0" baseline="0" dirty="0" smtClean="0">
                <a:ln>
                  <a:noFill/>
                </a:ln>
                <a:solidFill>
                  <a:schemeClr val="tx1"/>
                </a:solidFill>
                <a:effectLst/>
                <a:latin typeface="Arial" charset="0"/>
              </a:rPr>
              <a:t> true </a:t>
            </a:r>
            <a:r>
              <a:rPr kumimoji="0" lang="en-US" altLang="x-none" sz="2800" b="0" i="0" u="none" strike="noStrike" cap="none" normalizeH="0" baseline="0" dirty="0" err="1" smtClean="0">
                <a:ln>
                  <a:noFill/>
                </a:ln>
                <a:solidFill>
                  <a:schemeClr val="tx1"/>
                </a:solidFill>
                <a:effectLst/>
                <a:latin typeface="Arial" charset="0"/>
              </a:rPr>
              <a:t>và</a:t>
            </a:r>
            <a:r>
              <a:rPr kumimoji="0" lang="en-US" altLang="x-none" sz="2800" b="0" i="0" u="none" strike="noStrike" cap="none" normalizeH="0" baseline="0" dirty="0" smtClean="0">
                <a:ln>
                  <a:noFill/>
                </a:ln>
                <a:solidFill>
                  <a:schemeClr val="tx1"/>
                </a:solidFill>
                <a:effectLst/>
                <a:latin typeface="Arial" charset="0"/>
              </a:rPr>
              <a:t> B </a:t>
            </a:r>
            <a:r>
              <a:rPr kumimoji="0" lang="en-US" altLang="x-none" sz="2800" b="0" i="0" u="none" strike="noStrike" cap="none" normalizeH="0" baseline="0" dirty="0" err="1" smtClean="0">
                <a:ln>
                  <a:noFill/>
                </a:ln>
                <a:solidFill>
                  <a:schemeClr val="tx1"/>
                </a:solidFill>
                <a:effectLst/>
                <a:latin typeface="Arial" charset="0"/>
              </a:rPr>
              <a:t>có</a:t>
            </a:r>
            <a:r>
              <a:rPr kumimoji="0" lang="en-US" altLang="x-none" sz="2800" b="0" i="0" u="none" strike="noStrike" cap="none" normalizeH="0" baseline="0" dirty="0" smtClean="0">
                <a:ln>
                  <a:noFill/>
                </a:ln>
                <a:solidFill>
                  <a:schemeClr val="tx1"/>
                </a:solidFill>
                <a:effectLst/>
                <a:latin typeface="Arial" charset="0"/>
              </a:rPr>
              <a:t> </a:t>
            </a:r>
            <a:r>
              <a:rPr kumimoji="0" lang="en-US" altLang="x-none" sz="2800" b="0" i="0" u="none" strike="noStrike" cap="none" normalizeH="0" baseline="0" dirty="0" err="1" smtClean="0">
                <a:ln>
                  <a:noFill/>
                </a:ln>
                <a:solidFill>
                  <a:schemeClr val="tx1"/>
                </a:solidFill>
                <a:effectLst/>
                <a:latin typeface="Arial" charset="0"/>
              </a:rPr>
              <a:t>giá</a:t>
            </a:r>
            <a:r>
              <a:rPr kumimoji="0" lang="en-US" altLang="x-none" sz="2800" b="0" i="0" u="none" strike="noStrike" cap="none" normalizeH="0" baseline="0" dirty="0" smtClean="0">
                <a:ln>
                  <a:noFill/>
                </a:ln>
                <a:solidFill>
                  <a:schemeClr val="tx1"/>
                </a:solidFill>
                <a:effectLst/>
                <a:latin typeface="Arial" charset="0"/>
              </a:rPr>
              <a:t> </a:t>
            </a:r>
            <a:r>
              <a:rPr kumimoji="0" lang="en-US" altLang="x-none" sz="2800" b="0" i="0" u="none" strike="noStrike" cap="none" normalizeH="0" baseline="0" dirty="0" err="1" smtClean="0">
                <a:ln>
                  <a:noFill/>
                </a:ln>
                <a:solidFill>
                  <a:schemeClr val="tx1"/>
                </a:solidFill>
                <a:effectLst/>
                <a:latin typeface="Arial" charset="0"/>
              </a:rPr>
              <a:t>trị</a:t>
            </a:r>
            <a:r>
              <a:rPr kumimoji="0" lang="en-US" altLang="x-none" sz="2800" b="0" i="0" u="none" strike="noStrike" cap="none" normalizeH="0" baseline="0" dirty="0" smtClean="0">
                <a:ln>
                  <a:noFill/>
                </a:ln>
                <a:solidFill>
                  <a:schemeClr val="tx1"/>
                </a:solidFill>
                <a:effectLst/>
                <a:latin typeface="Arial" charset="0"/>
              </a:rPr>
              <a:t> false. </a:t>
            </a:r>
            <a:r>
              <a:rPr kumimoji="0" lang="en-US" altLang="x-none" sz="2800" b="0" i="0" u="none" strike="noStrike" cap="none" normalizeH="0" baseline="0" dirty="0" err="1" smtClean="0">
                <a:ln>
                  <a:noFill/>
                </a:ln>
                <a:solidFill>
                  <a:schemeClr val="tx1"/>
                </a:solidFill>
                <a:effectLst/>
                <a:latin typeface="Arial" charset="0"/>
              </a:rPr>
              <a:t>Kết</a:t>
            </a:r>
            <a:r>
              <a:rPr kumimoji="0" lang="en-US" altLang="x-none" sz="2800" b="0" i="0" u="none" strike="noStrike" cap="none" normalizeH="0" baseline="0" dirty="0" smtClean="0">
                <a:ln>
                  <a:noFill/>
                </a:ln>
                <a:solidFill>
                  <a:schemeClr val="tx1"/>
                </a:solidFill>
                <a:effectLst/>
                <a:latin typeface="Arial" charset="0"/>
              </a:rPr>
              <a:t> </a:t>
            </a:r>
            <a:r>
              <a:rPr kumimoji="0" lang="en-US" altLang="x-none" sz="2800" b="0" i="0" u="none" strike="noStrike" cap="none" normalizeH="0" baseline="0" dirty="0" err="1" smtClean="0">
                <a:ln>
                  <a:noFill/>
                </a:ln>
                <a:solidFill>
                  <a:schemeClr val="tx1"/>
                </a:solidFill>
                <a:effectLst/>
                <a:latin typeface="Arial" charset="0"/>
              </a:rPr>
              <a:t>quả</a:t>
            </a:r>
            <a:r>
              <a:rPr kumimoji="0" lang="en-US" altLang="x-none" sz="2800" b="0" i="0" u="none" strike="noStrike" cap="none" normalizeH="0" baseline="0" dirty="0" smtClean="0">
                <a:ln>
                  <a:noFill/>
                </a:ln>
                <a:solidFill>
                  <a:schemeClr val="tx1"/>
                </a:solidFill>
                <a:effectLst/>
                <a:latin typeface="Arial" charset="0"/>
              </a:rPr>
              <a:t> </a:t>
            </a:r>
            <a:r>
              <a:rPr kumimoji="0" lang="en-US" altLang="x-none" sz="2800" b="0" i="0" u="none" strike="noStrike" cap="none" normalizeH="0" baseline="0" dirty="0" err="1" smtClean="0">
                <a:ln>
                  <a:noFill/>
                </a:ln>
                <a:solidFill>
                  <a:schemeClr val="tx1"/>
                </a:solidFill>
                <a:effectLst/>
                <a:latin typeface="Arial" charset="0"/>
              </a:rPr>
              <a:t>các</a:t>
            </a:r>
            <a:r>
              <a:rPr kumimoji="0" lang="en-US" altLang="x-none" sz="2800" b="0" i="0" u="none" strike="noStrike" cap="none" normalizeH="0" baseline="0" dirty="0" smtClean="0">
                <a:ln>
                  <a:noFill/>
                </a:ln>
                <a:solidFill>
                  <a:schemeClr val="tx1"/>
                </a:solidFill>
                <a:effectLst/>
                <a:latin typeface="Arial" charset="0"/>
              </a:rPr>
              <a:t> </a:t>
            </a:r>
            <a:r>
              <a:rPr kumimoji="0" lang="en-US" altLang="x-none" sz="2800" b="0" i="0" u="none" strike="noStrike" cap="none" normalizeH="0" baseline="0" dirty="0" err="1" smtClean="0">
                <a:ln>
                  <a:noFill/>
                </a:ln>
                <a:solidFill>
                  <a:schemeClr val="tx1"/>
                </a:solidFill>
                <a:effectLst/>
                <a:latin typeface="Arial" charset="0"/>
              </a:rPr>
              <a:t>toán</a:t>
            </a:r>
            <a:r>
              <a:rPr kumimoji="0" lang="en-US" altLang="x-none" sz="2800" b="0" i="0" u="none" strike="noStrike" cap="none" normalizeH="0" baseline="0" dirty="0" smtClean="0">
                <a:ln>
                  <a:noFill/>
                </a:ln>
                <a:solidFill>
                  <a:schemeClr val="tx1"/>
                </a:solidFill>
                <a:effectLst/>
                <a:latin typeface="Arial" charset="0"/>
              </a:rPr>
              <a:t> </a:t>
            </a:r>
            <a:r>
              <a:rPr kumimoji="0" lang="en-US" altLang="x-none" sz="2800" b="0" i="0" u="none" strike="noStrike" cap="none" normalizeH="0" baseline="0" dirty="0" err="1" smtClean="0">
                <a:ln>
                  <a:noFill/>
                </a:ln>
                <a:solidFill>
                  <a:schemeClr val="tx1"/>
                </a:solidFill>
                <a:effectLst/>
                <a:latin typeface="Arial" charset="0"/>
              </a:rPr>
              <a:t>tử</a:t>
            </a:r>
            <a:r>
              <a:rPr kumimoji="0" lang="en-US" altLang="x-none" sz="2800" b="0" i="0" u="none" strike="noStrike" cap="none" normalizeH="0" baseline="0" dirty="0" smtClean="0">
                <a:ln>
                  <a:noFill/>
                </a:ln>
                <a:solidFill>
                  <a:schemeClr val="tx1"/>
                </a:solidFill>
                <a:effectLst/>
                <a:latin typeface="Arial" charset="0"/>
              </a:rPr>
              <a:t> logic </a:t>
            </a:r>
            <a:r>
              <a:rPr kumimoji="0" lang="en-US" altLang="x-none" sz="2800" b="0" i="0" u="none" strike="noStrike" cap="none" normalizeH="0" baseline="0" dirty="0" err="1" smtClean="0">
                <a:ln>
                  <a:noFill/>
                </a:ln>
                <a:solidFill>
                  <a:schemeClr val="tx1"/>
                </a:solidFill>
                <a:effectLst/>
                <a:latin typeface="Arial" charset="0"/>
              </a:rPr>
              <a:t>theo</a:t>
            </a:r>
            <a:r>
              <a:rPr kumimoji="0" lang="en-US" altLang="x-none" sz="2800" b="0" i="0" u="none" strike="noStrike" cap="none" normalizeH="0" baseline="0" dirty="0" smtClean="0">
                <a:ln>
                  <a:noFill/>
                </a:ln>
                <a:solidFill>
                  <a:schemeClr val="tx1"/>
                </a:solidFill>
                <a:effectLst/>
                <a:latin typeface="Arial" charset="0"/>
              </a:rPr>
              <a:t> </a:t>
            </a:r>
            <a:r>
              <a:rPr kumimoji="0" lang="en-US" altLang="x-none" sz="2800" b="0" i="0" u="none" strike="noStrike" cap="none" normalizeH="0" baseline="0" dirty="0" err="1" smtClean="0">
                <a:ln>
                  <a:noFill/>
                </a:ln>
                <a:solidFill>
                  <a:schemeClr val="tx1"/>
                </a:solidFill>
                <a:effectLst/>
                <a:latin typeface="Arial" charset="0"/>
              </a:rPr>
              <a:t>bảng</a:t>
            </a:r>
            <a:r>
              <a:rPr kumimoji="0" lang="en-US" altLang="x-none" sz="2800" b="0" i="0" u="none" strike="noStrike" cap="none" normalizeH="0" baseline="0" dirty="0" smtClean="0">
                <a:ln>
                  <a:noFill/>
                </a:ln>
                <a:solidFill>
                  <a:schemeClr val="tx1"/>
                </a:solidFill>
                <a:effectLst/>
                <a:latin typeface="Arial" charset="0"/>
              </a:rPr>
              <a:t> </a:t>
            </a:r>
            <a:r>
              <a:rPr kumimoji="0" lang="en-US" altLang="x-none" sz="2800" b="0" i="0" u="none" strike="noStrike" cap="none" normalizeH="0" baseline="0" dirty="0" err="1" smtClean="0">
                <a:ln>
                  <a:noFill/>
                </a:ln>
                <a:solidFill>
                  <a:schemeClr val="tx1"/>
                </a:solidFill>
                <a:effectLst/>
                <a:latin typeface="Arial" charset="0"/>
              </a:rPr>
              <a:t>bên</a:t>
            </a:r>
            <a:r>
              <a:rPr kumimoji="0" lang="vi-VN" altLang="x-none" sz="2800" b="0" i="0" u="none" strike="noStrike" cap="none" normalizeH="0" baseline="0" dirty="0" smtClean="0">
                <a:ln>
                  <a:noFill/>
                </a:ln>
                <a:solidFill>
                  <a:schemeClr val="tx1"/>
                </a:solidFill>
                <a:effectLst/>
                <a:latin typeface="Arial" charset="0"/>
              </a:rPr>
              <a:t> </a:t>
            </a:r>
            <a:endParaRPr kumimoji="0" lang="x-none" altLang="x-none"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3436601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Toán</a:t>
            </a:r>
            <a:r>
              <a:rPr lang="en-US" dirty="0" smtClean="0"/>
              <a:t> </a:t>
            </a:r>
            <a:r>
              <a:rPr lang="en-US" dirty="0" err="1" smtClean="0"/>
              <a:t>tử</a:t>
            </a:r>
            <a:r>
              <a:rPr lang="en-US" dirty="0" smtClean="0"/>
              <a:t> Bitwise  </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088954333"/>
              </p:ext>
            </p:extLst>
          </p:nvPr>
        </p:nvGraphicFramePr>
        <p:xfrm>
          <a:off x="5710337" y="1548884"/>
          <a:ext cx="5643464" cy="4348065"/>
        </p:xfrm>
        <a:graphic>
          <a:graphicData uri="http://schemas.openxmlformats.org/drawingml/2006/table">
            <a:tbl>
              <a:tblPr/>
              <a:tblGrid>
                <a:gridCol w="1132436"/>
                <a:gridCol w="1132436"/>
                <a:gridCol w="1132436"/>
                <a:gridCol w="1123078"/>
                <a:gridCol w="1123078"/>
              </a:tblGrid>
              <a:tr h="869613">
                <a:tc>
                  <a:txBody>
                    <a:bodyPr/>
                    <a:lstStyle/>
                    <a:p>
                      <a:pPr algn="ctr" fontAlgn="t"/>
                      <a:r>
                        <a:rPr lang="en-US">
                          <a:effectLst/>
                        </a:rPr>
                        <a:t>p</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fr-FR">
                          <a:effectLst/>
                        </a:rPr>
                        <a:t>q</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p &amp; q</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hr-HR">
                          <a:effectLst/>
                        </a:rPr>
                        <a:t>p | q</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fr-FR">
                          <a:effectLst/>
                        </a:rPr>
                        <a:t>p ^ q</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r>
              <a:tr h="869613">
                <a:tc>
                  <a:txBody>
                    <a:bodyPr/>
                    <a:lstStyle/>
                    <a:p>
                      <a:pPr fontAlgn="t"/>
                      <a:r>
                        <a:rPr lang="en-US">
                          <a:effectLst/>
                        </a:rPr>
                        <a:t>0</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a:effectLst/>
                        </a:rPr>
                        <a:t>0</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a:effectLst/>
                        </a:rPr>
                        <a:t>0</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a:effectLst/>
                        </a:rPr>
                        <a:t>0</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a:effectLst/>
                        </a:rPr>
                        <a:t>0</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869613">
                <a:tc>
                  <a:txBody>
                    <a:bodyPr/>
                    <a:lstStyle/>
                    <a:p>
                      <a:pPr fontAlgn="t"/>
                      <a:r>
                        <a:rPr lang="en-US">
                          <a:effectLst/>
                        </a:rPr>
                        <a:t>0</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a:effectLst/>
                        </a:rPr>
                        <a:t>1</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a:effectLst/>
                        </a:rPr>
                        <a:t>0</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a:effectLst/>
                        </a:rPr>
                        <a:t>1</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a:effectLst/>
                        </a:rPr>
                        <a:t>1</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869613">
                <a:tc>
                  <a:txBody>
                    <a:bodyPr/>
                    <a:lstStyle/>
                    <a:p>
                      <a:pPr fontAlgn="t"/>
                      <a:r>
                        <a:rPr lang="en-US">
                          <a:effectLst/>
                        </a:rPr>
                        <a:t>1</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a:effectLst/>
                        </a:rPr>
                        <a:t>1</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a:effectLst/>
                        </a:rPr>
                        <a:t>1</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a:effectLst/>
                        </a:rPr>
                        <a:t>1</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a:effectLst/>
                        </a:rPr>
                        <a:t>0</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869613">
                <a:tc>
                  <a:txBody>
                    <a:bodyPr/>
                    <a:lstStyle/>
                    <a:p>
                      <a:pPr fontAlgn="t"/>
                      <a:r>
                        <a:rPr lang="en-US">
                          <a:effectLst/>
                        </a:rPr>
                        <a:t>1</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a:effectLst/>
                        </a:rPr>
                        <a:t>0</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a:effectLst/>
                        </a:rPr>
                        <a:t>0</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a:effectLst/>
                        </a:rPr>
                        <a:t>1</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dirty="0">
                          <a:effectLst/>
                        </a:rPr>
                        <a:t>1</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bl>
          </a:graphicData>
        </a:graphic>
      </p:graphicFrame>
      <p:sp>
        <p:nvSpPr>
          <p:cNvPr id="10" name="Rectangle 3"/>
          <p:cNvSpPr>
            <a:spLocks noChangeArrowheads="1"/>
          </p:cNvSpPr>
          <p:nvPr/>
        </p:nvSpPr>
        <p:spPr bwMode="auto">
          <a:xfrm>
            <a:off x="838200" y="1294855"/>
            <a:ext cx="425631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2800" b="0" i="0" u="none" strike="noStrike" cap="none" normalizeH="0" baseline="0">
                <a:ln>
                  <a:noFill/>
                </a:ln>
                <a:solidFill>
                  <a:schemeClr val="tx1"/>
                </a:solidFill>
                <a:effectLst/>
                <a:latin typeface="Arial" charset="0"/>
              </a:rPr>
              <a:t>Bitwise operator works on bits and perform bit by bit operation. </a:t>
            </a:r>
            <a:r>
              <a:rPr kumimoji="0" lang="x-none" altLang="x-none" sz="2800" b="0" i="0" u="none" strike="noStrike" cap="none" normalizeH="0" baseline="0" dirty="0">
                <a:ln>
                  <a:noFill/>
                </a:ln>
                <a:solidFill>
                  <a:schemeClr val="tx1"/>
                </a:solidFill>
                <a:effectLst/>
                <a:latin typeface="Arial" charset="0"/>
              </a:rPr>
              <a:t>The truth tables for &amp;, |, and ^ are as follows −</a:t>
            </a:r>
          </a:p>
        </p:txBody>
      </p:sp>
    </p:spTree>
    <p:extLst>
      <p:ext uri="{BB962C8B-B14F-4D97-AF65-F5344CB8AC3E}">
        <p14:creationId xmlns:p14="http://schemas.microsoft.com/office/powerpoint/2010/main" val="1776421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noProof="1" smtClean="0"/>
              <a:t>Module Bootcamp Web Backend Development</a:t>
            </a:r>
            <a:endParaRPr lang="vi-VN" dirty="0"/>
          </a:p>
        </p:txBody>
      </p:sp>
      <p:sp>
        <p:nvSpPr>
          <p:cNvPr id="5" name="Text Placeholder 4"/>
          <p:cNvSpPr>
            <a:spLocks noGrp="1"/>
          </p:cNvSpPr>
          <p:nvPr>
            <p:ph type="body" idx="1"/>
          </p:nvPr>
        </p:nvSpPr>
        <p:spPr/>
        <p:txBody>
          <a:bodyPr/>
          <a:lstStyle/>
          <a:p>
            <a:endParaRPr lang="vi-VN"/>
          </a:p>
        </p:txBody>
      </p:sp>
    </p:spTree>
    <p:extLst>
      <p:ext uri="{BB962C8B-B14F-4D97-AF65-F5344CB8AC3E}">
        <p14:creationId xmlns:p14="http://schemas.microsoft.com/office/powerpoint/2010/main" val="1200706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Toán</a:t>
            </a:r>
            <a:r>
              <a:rPr lang="en-US" dirty="0" smtClean="0"/>
              <a:t> </a:t>
            </a:r>
            <a:r>
              <a:rPr lang="en-US" dirty="0" err="1" smtClean="0"/>
              <a:t>tử</a:t>
            </a:r>
            <a:r>
              <a:rPr lang="en-US" dirty="0" smtClean="0"/>
              <a:t> Bitwise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5260685"/>
              </p:ext>
            </p:extLst>
          </p:nvPr>
        </p:nvGraphicFramePr>
        <p:xfrm>
          <a:off x="6096000" y="1228872"/>
          <a:ext cx="5257800" cy="5153267"/>
        </p:xfrm>
        <a:graphic>
          <a:graphicData uri="http://schemas.openxmlformats.org/drawingml/2006/table">
            <a:tbl>
              <a:tblPr/>
              <a:tblGrid>
                <a:gridCol w="766038"/>
                <a:gridCol w="2881342"/>
                <a:gridCol w="1610420"/>
              </a:tblGrid>
              <a:tr h="299875">
                <a:tc>
                  <a:txBody>
                    <a:bodyPr/>
                    <a:lstStyle/>
                    <a:p>
                      <a:pPr algn="ctr" fontAlgn="t"/>
                      <a:r>
                        <a:rPr lang="en-US" sz="800">
                          <a:effectLst/>
                        </a:rPr>
                        <a:t>Operator</a:t>
                      </a:r>
                    </a:p>
                  </a:txBody>
                  <a:tcPr marL="23649" marR="23649" marT="23649" marB="23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800">
                          <a:effectLst/>
                        </a:rPr>
                        <a:t>Description</a:t>
                      </a:r>
                    </a:p>
                  </a:txBody>
                  <a:tcPr marL="23649" marR="23649" marT="23649" marB="23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800">
                          <a:effectLst/>
                        </a:rPr>
                        <a:t>Example</a:t>
                      </a:r>
                    </a:p>
                  </a:txBody>
                  <a:tcPr marL="23649" marR="23649" marT="23649" marB="23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r>
              <a:tr h="697307">
                <a:tc>
                  <a:txBody>
                    <a:bodyPr/>
                    <a:lstStyle/>
                    <a:p>
                      <a:pPr algn="ctr" fontAlgn="t"/>
                      <a:r>
                        <a:rPr lang="uk-UA" sz="800">
                          <a:effectLst/>
                        </a:rPr>
                        <a:t>&amp;</a:t>
                      </a:r>
                    </a:p>
                  </a:txBody>
                  <a:tcPr marL="23649" marR="23649" marT="23649" marB="23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800">
                          <a:effectLst/>
                        </a:rPr>
                        <a:t>Binary AND Operator copies a bit to the result if it exists in both operands.</a:t>
                      </a:r>
                    </a:p>
                  </a:txBody>
                  <a:tcPr marL="23649" marR="23649" marT="23649" marB="23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800">
                          <a:effectLst/>
                        </a:rPr>
                        <a:t>(A &amp; B) = 12, which is 0000 1100</a:t>
                      </a:r>
                    </a:p>
                  </a:txBody>
                  <a:tcPr marL="23649" marR="23649" marT="23649" marB="23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552895">
                <a:tc>
                  <a:txBody>
                    <a:bodyPr/>
                    <a:lstStyle/>
                    <a:p>
                      <a:pPr algn="ctr" fontAlgn="t"/>
                      <a:r>
                        <a:rPr lang="hr-HR" sz="800">
                          <a:effectLst/>
                        </a:rPr>
                        <a:t>|</a:t>
                      </a:r>
                    </a:p>
                  </a:txBody>
                  <a:tcPr marL="23649" marR="23649" marT="23649" marB="23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800">
                          <a:effectLst/>
                        </a:rPr>
                        <a:t>Binary OR Operator copies a bit if it exists in either operand.</a:t>
                      </a:r>
                    </a:p>
                  </a:txBody>
                  <a:tcPr marL="23649" marR="23649" marT="23649" marB="23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800">
                          <a:effectLst/>
                        </a:rPr>
                        <a:t>(A | B) = 61, which is 0011 1101</a:t>
                      </a:r>
                    </a:p>
                  </a:txBody>
                  <a:tcPr marL="23649" marR="23649" marT="23649" marB="23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552895">
                <a:tc>
                  <a:txBody>
                    <a:bodyPr/>
                    <a:lstStyle/>
                    <a:p>
                      <a:pPr algn="ctr" fontAlgn="t"/>
                      <a:r>
                        <a:rPr lang="en-US" sz="800">
                          <a:effectLst/>
                        </a:rPr>
                        <a:t>^</a:t>
                      </a:r>
                    </a:p>
                  </a:txBody>
                  <a:tcPr marL="23649" marR="23649" marT="23649" marB="23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800">
                          <a:effectLst/>
                        </a:rPr>
                        <a:t>Binary XOR Operator copies the bit if it is set in one operand but not both.</a:t>
                      </a:r>
                    </a:p>
                  </a:txBody>
                  <a:tcPr marL="23649" marR="23649" marT="23649" marB="23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800">
                          <a:effectLst/>
                        </a:rPr>
                        <a:t>(A ^ B) = 49, which is 0011 0001</a:t>
                      </a:r>
                    </a:p>
                  </a:txBody>
                  <a:tcPr marL="23649" marR="23649" marT="23649" marB="23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1185445">
                <a:tc>
                  <a:txBody>
                    <a:bodyPr/>
                    <a:lstStyle/>
                    <a:p>
                      <a:pPr algn="ctr" fontAlgn="t"/>
                      <a:r>
                        <a:rPr lang="en-US" sz="800">
                          <a:effectLst/>
                        </a:rPr>
                        <a:t>~</a:t>
                      </a:r>
                    </a:p>
                  </a:txBody>
                  <a:tcPr marL="23649" marR="23649" marT="23649" marB="23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US" sz="800">
                          <a:effectLst/>
                        </a:rPr>
                        <a:t>Binary Ones Complement Operator is unary and has the effect of 'flipping' bits.</a:t>
                      </a:r>
                    </a:p>
                  </a:txBody>
                  <a:tcPr marL="23649" marR="23649" marT="23649" marB="23649"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800">
                          <a:effectLst/>
                        </a:rPr>
                        <a:t>(~A ) = -61, which is 1100 0011 in 2's complement due to a signed binary number.</a:t>
                      </a:r>
                    </a:p>
                  </a:txBody>
                  <a:tcPr marL="23649" marR="23649" marT="23649" marB="23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932425">
                <a:tc>
                  <a:txBody>
                    <a:bodyPr/>
                    <a:lstStyle/>
                    <a:p>
                      <a:pPr algn="ctr" fontAlgn="t"/>
                      <a:r>
                        <a:rPr lang="mr-IN" sz="800">
                          <a:effectLst/>
                        </a:rPr>
                        <a:t>&lt;&lt;</a:t>
                      </a:r>
                    </a:p>
                  </a:txBody>
                  <a:tcPr marL="23649" marR="23649" marT="23649" marB="23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800">
                          <a:effectLst/>
                        </a:rPr>
                        <a:t>Binary Left Shift Operator. The left operands value is moved left by the number of bits specified by the right operand.</a:t>
                      </a:r>
                    </a:p>
                  </a:txBody>
                  <a:tcPr marL="23649" marR="23649" marT="23649" marB="23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US" sz="800">
                          <a:effectLst/>
                        </a:rPr>
                        <a:t>A &lt;&lt; 2 = 240, which is 1111 0000</a:t>
                      </a:r>
                    </a:p>
                  </a:txBody>
                  <a:tcPr marL="23649" marR="23649" marT="23649" marB="23649"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932425">
                <a:tc>
                  <a:txBody>
                    <a:bodyPr/>
                    <a:lstStyle/>
                    <a:p>
                      <a:pPr algn="ctr" fontAlgn="t"/>
                      <a:r>
                        <a:rPr lang="mr-IN" sz="800">
                          <a:effectLst/>
                        </a:rPr>
                        <a:t>&gt;&gt;</a:t>
                      </a:r>
                    </a:p>
                  </a:txBody>
                  <a:tcPr marL="23649" marR="23649" marT="23649" marB="23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800">
                          <a:effectLst/>
                        </a:rPr>
                        <a:t>Binary Right Shift Operator. The left operands value is moved right by the number of bits specified by the right operand.</a:t>
                      </a:r>
                    </a:p>
                  </a:txBody>
                  <a:tcPr marL="23649" marR="23649" marT="23649" marB="236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US" sz="800" dirty="0">
                          <a:effectLst/>
                        </a:rPr>
                        <a:t>A &gt;&gt; 2 = 15, which is 0000 1111</a:t>
                      </a:r>
                    </a:p>
                  </a:txBody>
                  <a:tcPr marL="23649" marR="23649" marT="23649" marB="23649"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bl>
          </a:graphicData>
        </a:graphic>
      </p:graphicFrame>
      <p:sp>
        <p:nvSpPr>
          <p:cNvPr id="5" name="Rectangle 2"/>
          <p:cNvSpPr>
            <a:spLocks noChangeArrowheads="1"/>
          </p:cNvSpPr>
          <p:nvPr/>
        </p:nvSpPr>
        <p:spPr bwMode="auto">
          <a:xfrm>
            <a:off x="838200" y="1228872"/>
            <a:ext cx="449891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chemeClr val="tx1"/>
                </a:solidFill>
                <a:effectLst/>
                <a:latin typeface="Arial" charset="0"/>
              </a:rPr>
              <a:t>Assume if A = 60; and B = 13; then in the binary format they are as follows −</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chemeClr val="tx1"/>
                </a:solidFill>
                <a:effectLst/>
                <a:latin typeface="Arial" charset="0"/>
              </a:rPr>
              <a:t>A = 0011 1100</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chemeClr val="tx1"/>
                </a:solidFill>
                <a:effectLst/>
                <a:latin typeface="Arial" charset="0"/>
              </a:rPr>
              <a:t>B = 0000 1101</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chemeClr val="tx1"/>
                </a:solidFill>
                <a:effectLst/>
                <a:latin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chemeClr val="tx1"/>
                </a:solidFill>
                <a:effectLst/>
                <a:latin typeface="Arial" charset="0"/>
              </a:rPr>
              <a:t>A&amp;B = 0000 1100</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chemeClr val="tx1"/>
                </a:solidFill>
                <a:effectLst/>
                <a:latin typeface="Arial" charset="0"/>
              </a:rPr>
              <a:t>A|B = 0011 1101</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chemeClr val="tx1"/>
                </a:solidFill>
                <a:effectLst/>
                <a:latin typeface="Arial" charset="0"/>
              </a:rPr>
              <a:t>A^B = 0011 0001</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chemeClr val="tx1"/>
                </a:solidFill>
                <a:effectLst/>
                <a:latin typeface="Arial" charset="0"/>
              </a:rPr>
              <a:t>~A  = 1100 0011</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chemeClr val="tx1"/>
                </a:solidFill>
                <a:effectLst/>
                <a:latin typeface="Arial" charset="0"/>
              </a:rPr>
              <a:t>The Bitwise operators supported by C# are listed in the following table. Assume variable A holds 60 and variable B holds 13, then </a:t>
            </a:r>
            <a:r>
              <a:rPr kumimoji="0" lang="x-none" altLang="x-none" sz="1800" b="0" i="0" u="none" strike="noStrike" cap="none" normalizeH="0" baseline="0" dirty="0" smtClean="0">
                <a:ln>
                  <a:noFill/>
                </a:ln>
                <a:solidFill>
                  <a:schemeClr val="tx1"/>
                </a:solidFill>
                <a:effectLst/>
                <a:latin typeface="Arial" charset="0"/>
              </a:rPr>
              <a:t>−</a:t>
            </a:r>
            <a:endParaRPr kumimoji="0" lang="x-none" altLang="x-none"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1998349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7268"/>
            <a:ext cx="10515600" cy="746338"/>
          </a:xfrm>
        </p:spPr>
        <p:txBody>
          <a:bodyPr>
            <a:normAutofit/>
          </a:bodyPr>
          <a:lstStyle/>
          <a:p>
            <a:r>
              <a:rPr lang="en-US" b="0" dirty="0"/>
              <a:t>Assignment </a:t>
            </a:r>
            <a:r>
              <a:rPr lang="en-US" b="0" dirty="0" smtClean="0"/>
              <a:t>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9809883"/>
              </p:ext>
            </p:extLst>
          </p:nvPr>
        </p:nvGraphicFramePr>
        <p:xfrm>
          <a:off x="838200" y="973606"/>
          <a:ext cx="10153260" cy="5805896"/>
        </p:xfrm>
        <a:graphic>
          <a:graphicData uri="http://schemas.openxmlformats.org/drawingml/2006/table">
            <a:tbl>
              <a:tblPr/>
              <a:tblGrid>
                <a:gridCol w="1479282"/>
                <a:gridCol w="5564125"/>
                <a:gridCol w="3109853"/>
              </a:tblGrid>
              <a:tr h="218365">
                <a:tc>
                  <a:txBody>
                    <a:bodyPr/>
                    <a:lstStyle/>
                    <a:p>
                      <a:pPr algn="ctr" fontAlgn="t"/>
                      <a:r>
                        <a:rPr lang="en-US" sz="1600" b="0" i="0" dirty="0">
                          <a:effectLst/>
                          <a:latin typeface="Arial" charset="0"/>
                          <a:ea typeface="Arial" charset="0"/>
                          <a:cs typeface="Arial" charset="0"/>
                        </a:rPr>
                        <a:t>Operator</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b="0" i="0">
                          <a:effectLst/>
                          <a:latin typeface="Arial" charset="0"/>
                          <a:ea typeface="Arial" charset="0"/>
                          <a:cs typeface="Arial" charset="0"/>
                        </a:rPr>
                        <a:t>Description</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b="0" i="0">
                          <a:effectLst/>
                          <a:latin typeface="Arial" charset="0"/>
                          <a:ea typeface="Arial" charset="0"/>
                          <a:cs typeface="Arial" charset="0"/>
                        </a:rPr>
                        <a:t>Example</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r>
              <a:tr h="416275">
                <a:tc>
                  <a:txBody>
                    <a:bodyPr/>
                    <a:lstStyle/>
                    <a:p>
                      <a:pPr algn="ctr" fontAlgn="t"/>
                      <a:r>
                        <a:rPr lang="mr-IN" sz="1600" b="0" i="0">
                          <a:effectLst/>
                          <a:latin typeface="Arial" charset="0"/>
                          <a:ea typeface="Arial" charset="0"/>
                          <a:cs typeface="Arial" charset="0"/>
                        </a:rPr>
                        <a:t>=</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b="0" i="0" dirty="0">
                          <a:effectLst/>
                          <a:latin typeface="Arial" charset="0"/>
                          <a:ea typeface="Arial" charset="0"/>
                          <a:cs typeface="Arial" charset="0"/>
                        </a:rPr>
                        <a:t>Simple assignment operator, Assigns values from right side operands to left side operand</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US" sz="1600" b="0" i="0">
                          <a:effectLst/>
                          <a:latin typeface="Arial" charset="0"/>
                          <a:ea typeface="Arial" charset="0"/>
                          <a:cs typeface="Arial" charset="0"/>
                        </a:rPr>
                        <a:t>C = A + B assigns value of A + B into C</a:t>
                      </a:r>
                    </a:p>
                  </a:txBody>
                  <a:tcPr marL="15751" marR="15751" marT="15751" marB="1575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614186">
                <a:tc>
                  <a:txBody>
                    <a:bodyPr/>
                    <a:lstStyle/>
                    <a:p>
                      <a:pPr algn="ctr" fontAlgn="t"/>
                      <a:r>
                        <a:rPr lang="mr-IN" sz="1600" b="0" i="0">
                          <a:effectLst/>
                          <a:latin typeface="Arial" charset="0"/>
                          <a:ea typeface="Arial" charset="0"/>
                          <a:cs typeface="Arial" charset="0"/>
                        </a:rPr>
                        <a:t>+=</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b="0" i="0">
                          <a:effectLst/>
                          <a:latin typeface="Arial" charset="0"/>
                          <a:ea typeface="Arial" charset="0"/>
                          <a:cs typeface="Arial" charset="0"/>
                        </a:rPr>
                        <a:t>Add AND assignment operator, It adds right operand to the left operand and assign the result to left operand</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US" sz="1600" b="0" i="0">
                          <a:effectLst/>
                          <a:latin typeface="Arial" charset="0"/>
                          <a:ea typeface="Arial" charset="0"/>
                          <a:cs typeface="Arial" charset="0"/>
                        </a:rPr>
                        <a:t>C += A is equivalent to C = C + A</a:t>
                      </a:r>
                    </a:p>
                  </a:txBody>
                  <a:tcPr marL="15751" marR="15751" marT="15751" marB="1575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614186">
                <a:tc>
                  <a:txBody>
                    <a:bodyPr/>
                    <a:lstStyle/>
                    <a:p>
                      <a:pPr algn="ctr" fontAlgn="t"/>
                      <a:r>
                        <a:rPr lang="mr-IN" sz="1600" b="0" i="0">
                          <a:effectLst/>
                          <a:latin typeface="Arial" charset="0"/>
                          <a:ea typeface="Arial" charset="0"/>
                          <a:cs typeface="Arial" charset="0"/>
                        </a:rPr>
                        <a:t>-=</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b="0" i="0">
                          <a:effectLst/>
                          <a:latin typeface="Arial" charset="0"/>
                          <a:ea typeface="Arial" charset="0"/>
                          <a:cs typeface="Arial" charset="0"/>
                        </a:rPr>
                        <a:t>Subtract AND assignment operator, It subtracts right operand from the left operand and assign the result to left operand</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US" sz="1600" b="0" i="0">
                          <a:effectLst/>
                          <a:latin typeface="Arial" charset="0"/>
                          <a:ea typeface="Arial" charset="0"/>
                          <a:cs typeface="Arial" charset="0"/>
                        </a:rPr>
                        <a:t>C -= A is equivalent to C = C - A</a:t>
                      </a:r>
                    </a:p>
                  </a:txBody>
                  <a:tcPr marL="15751" marR="15751" marT="15751" marB="1575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614186">
                <a:tc>
                  <a:txBody>
                    <a:bodyPr/>
                    <a:lstStyle/>
                    <a:p>
                      <a:pPr algn="ctr" fontAlgn="t"/>
                      <a:r>
                        <a:rPr lang="mr-IN" sz="1600" b="0" i="0">
                          <a:effectLst/>
                          <a:latin typeface="Arial" charset="0"/>
                          <a:ea typeface="Arial" charset="0"/>
                          <a:cs typeface="Arial" charset="0"/>
                        </a:rPr>
                        <a:t>*=</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b="0" i="0">
                          <a:effectLst/>
                          <a:latin typeface="Arial" charset="0"/>
                          <a:ea typeface="Arial" charset="0"/>
                          <a:cs typeface="Arial" charset="0"/>
                        </a:rPr>
                        <a:t>Multiply AND assignment operator, It multiplies right operand with the left operand and assign the result to left operand</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US" sz="1600" b="0" i="0">
                          <a:effectLst/>
                          <a:latin typeface="Arial" charset="0"/>
                          <a:ea typeface="Arial" charset="0"/>
                          <a:cs typeface="Arial" charset="0"/>
                        </a:rPr>
                        <a:t>C *= A is equivalent to C = C * A</a:t>
                      </a:r>
                    </a:p>
                  </a:txBody>
                  <a:tcPr marL="15751" marR="15751" marT="15751" marB="1575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614186">
                <a:tc>
                  <a:txBody>
                    <a:bodyPr/>
                    <a:lstStyle/>
                    <a:p>
                      <a:pPr algn="ctr" fontAlgn="t"/>
                      <a:r>
                        <a:rPr lang="mr-IN" sz="1600" b="0" i="0">
                          <a:effectLst/>
                          <a:latin typeface="Arial" charset="0"/>
                          <a:ea typeface="Arial" charset="0"/>
                          <a:cs typeface="Arial" charset="0"/>
                        </a:rPr>
                        <a:t>/=</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b="0" i="0">
                          <a:effectLst/>
                          <a:latin typeface="Arial" charset="0"/>
                          <a:ea typeface="Arial" charset="0"/>
                          <a:cs typeface="Arial" charset="0"/>
                        </a:rPr>
                        <a:t>Divide AND assignment operator, It divides left operand with the right operand and assign the result to left operand</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US" sz="1600" b="0" i="0">
                          <a:effectLst/>
                          <a:latin typeface="Arial" charset="0"/>
                          <a:ea typeface="Arial" charset="0"/>
                          <a:cs typeface="Arial" charset="0"/>
                        </a:rPr>
                        <a:t>C /= A is equivalent to C = C / A</a:t>
                      </a:r>
                    </a:p>
                  </a:txBody>
                  <a:tcPr marL="15751" marR="15751" marT="15751" marB="1575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614186">
                <a:tc>
                  <a:txBody>
                    <a:bodyPr/>
                    <a:lstStyle/>
                    <a:p>
                      <a:pPr algn="ctr" fontAlgn="t"/>
                      <a:r>
                        <a:rPr lang="mr-IN" sz="1600" b="0" i="0">
                          <a:effectLst/>
                          <a:latin typeface="Arial" charset="0"/>
                          <a:ea typeface="Arial" charset="0"/>
                          <a:cs typeface="Arial" charset="0"/>
                        </a:rPr>
                        <a:t>%=</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b="0" i="0">
                          <a:effectLst/>
                          <a:latin typeface="Arial" charset="0"/>
                          <a:ea typeface="Arial" charset="0"/>
                          <a:cs typeface="Arial" charset="0"/>
                        </a:rPr>
                        <a:t>Modulus AND assignment operator, It takes modulus using two operands and assign the result to left operand</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US" sz="1600" b="0" i="0">
                          <a:effectLst/>
                          <a:latin typeface="Arial" charset="0"/>
                          <a:ea typeface="Arial" charset="0"/>
                          <a:cs typeface="Arial" charset="0"/>
                        </a:rPr>
                        <a:t>C %= A is equivalent to C = C % A</a:t>
                      </a:r>
                    </a:p>
                  </a:txBody>
                  <a:tcPr marL="15751" marR="15751" marT="15751" marB="15751"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416275">
                <a:tc>
                  <a:txBody>
                    <a:bodyPr/>
                    <a:lstStyle/>
                    <a:p>
                      <a:pPr algn="ctr" fontAlgn="t"/>
                      <a:r>
                        <a:rPr lang="mr-IN" sz="1600" b="0" i="0">
                          <a:effectLst/>
                          <a:latin typeface="Arial" charset="0"/>
                          <a:ea typeface="Arial" charset="0"/>
                          <a:cs typeface="Arial" charset="0"/>
                        </a:rPr>
                        <a:t>&lt;&lt;=</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b="0" i="0">
                          <a:effectLst/>
                          <a:latin typeface="Arial" charset="0"/>
                          <a:ea typeface="Arial" charset="0"/>
                          <a:cs typeface="Arial" charset="0"/>
                        </a:rPr>
                        <a:t>Left shift AND assignment operator</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mr-IN" sz="1600" b="0" i="0">
                          <a:effectLst/>
                          <a:latin typeface="Arial" charset="0"/>
                          <a:ea typeface="Arial" charset="0"/>
                          <a:cs typeface="Arial" charset="0"/>
                        </a:rPr>
                        <a:t>C &lt;&lt;= 2 is same as C = C &lt;&lt; 2</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416275">
                <a:tc>
                  <a:txBody>
                    <a:bodyPr/>
                    <a:lstStyle/>
                    <a:p>
                      <a:pPr algn="ctr" fontAlgn="t"/>
                      <a:r>
                        <a:rPr lang="mr-IN" sz="1600" b="0" i="0">
                          <a:effectLst/>
                          <a:latin typeface="Arial" charset="0"/>
                          <a:ea typeface="Arial" charset="0"/>
                          <a:cs typeface="Arial" charset="0"/>
                        </a:rPr>
                        <a:t>&gt;&gt;=</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b="0" i="0">
                          <a:effectLst/>
                          <a:latin typeface="Arial" charset="0"/>
                          <a:ea typeface="Arial" charset="0"/>
                          <a:cs typeface="Arial" charset="0"/>
                        </a:rPr>
                        <a:t>Right shift AND assignment operator</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mr-IN" sz="1600" b="0" i="0">
                          <a:effectLst/>
                          <a:latin typeface="Arial" charset="0"/>
                          <a:ea typeface="Arial" charset="0"/>
                          <a:cs typeface="Arial" charset="0"/>
                        </a:rPr>
                        <a:t>C &gt;&gt;= 2 is same as C = C &gt;&gt; 2</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416275">
                <a:tc>
                  <a:txBody>
                    <a:bodyPr/>
                    <a:lstStyle/>
                    <a:p>
                      <a:pPr algn="ctr" fontAlgn="t"/>
                      <a:r>
                        <a:rPr lang="uk-UA" sz="1600" b="0" i="0">
                          <a:effectLst/>
                          <a:latin typeface="Arial" charset="0"/>
                          <a:ea typeface="Arial" charset="0"/>
                          <a:cs typeface="Arial" charset="0"/>
                        </a:rPr>
                        <a:t>&amp;=</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b="0" i="0">
                          <a:effectLst/>
                          <a:latin typeface="Arial" charset="0"/>
                          <a:ea typeface="Arial" charset="0"/>
                          <a:cs typeface="Arial" charset="0"/>
                        </a:rPr>
                        <a:t>Bitwise AND assignment operator</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b="0" i="0">
                          <a:effectLst/>
                          <a:latin typeface="Arial" charset="0"/>
                          <a:ea typeface="Arial" charset="0"/>
                          <a:cs typeface="Arial" charset="0"/>
                        </a:rPr>
                        <a:t>C &amp;= 2 is same as C = C &amp; 2</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416275">
                <a:tc>
                  <a:txBody>
                    <a:bodyPr/>
                    <a:lstStyle/>
                    <a:p>
                      <a:pPr algn="ctr" fontAlgn="t"/>
                      <a:r>
                        <a:rPr lang="mr-IN" sz="1600" b="0" i="0">
                          <a:effectLst/>
                          <a:latin typeface="Arial" charset="0"/>
                          <a:ea typeface="Arial" charset="0"/>
                          <a:cs typeface="Arial" charset="0"/>
                        </a:rPr>
                        <a:t>^=</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b="0" i="0">
                          <a:effectLst/>
                          <a:latin typeface="Arial" charset="0"/>
                          <a:ea typeface="Arial" charset="0"/>
                          <a:cs typeface="Arial" charset="0"/>
                        </a:rPr>
                        <a:t>bitwise exclusive OR and assignment operator</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b="0" i="0">
                          <a:effectLst/>
                          <a:latin typeface="Arial" charset="0"/>
                          <a:ea typeface="Arial" charset="0"/>
                          <a:cs typeface="Arial" charset="0"/>
                        </a:rPr>
                        <a:t>C ^= 2 is same as C = C ^ 2</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218365">
                <a:tc>
                  <a:txBody>
                    <a:bodyPr/>
                    <a:lstStyle/>
                    <a:p>
                      <a:pPr algn="ctr" fontAlgn="t"/>
                      <a:r>
                        <a:rPr lang="mr-IN" sz="1600" b="0" i="0">
                          <a:effectLst/>
                          <a:latin typeface="Arial" charset="0"/>
                          <a:ea typeface="Arial" charset="0"/>
                          <a:cs typeface="Arial" charset="0"/>
                        </a:rPr>
                        <a:t>|=</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b="0" i="0">
                          <a:effectLst/>
                          <a:latin typeface="Arial" charset="0"/>
                          <a:ea typeface="Arial" charset="0"/>
                          <a:cs typeface="Arial" charset="0"/>
                        </a:rPr>
                        <a:t>bitwise inclusive OR and assignment operator</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hr-HR" sz="1600" b="0" i="0" dirty="0">
                          <a:effectLst/>
                          <a:latin typeface="Arial" charset="0"/>
                          <a:ea typeface="Arial" charset="0"/>
                          <a:cs typeface="Arial" charset="0"/>
                        </a:rPr>
                        <a:t>C |= 2 </a:t>
                      </a:r>
                      <a:r>
                        <a:rPr lang="hr-HR" sz="1600" b="0" i="0" dirty="0" err="1">
                          <a:effectLst/>
                          <a:latin typeface="Arial" charset="0"/>
                          <a:ea typeface="Arial" charset="0"/>
                          <a:cs typeface="Arial" charset="0"/>
                        </a:rPr>
                        <a:t>is</a:t>
                      </a:r>
                      <a:r>
                        <a:rPr lang="hr-HR" sz="1600" b="0" i="0" dirty="0">
                          <a:effectLst/>
                          <a:latin typeface="Arial" charset="0"/>
                          <a:ea typeface="Arial" charset="0"/>
                          <a:cs typeface="Arial" charset="0"/>
                        </a:rPr>
                        <a:t> same as C = C | 2</a:t>
                      </a:r>
                    </a:p>
                  </a:txBody>
                  <a:tcPr marL="15751" marR="15751" marT="15751" marB="15751">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55694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Miscellaneous </a:t>
            </a:r>
            <a:r>
              <a:rPr lang="en-US" b="0" dirty="0" smtClean="0"/>
              <a:t>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7740513"/>
              </p:ext>
            </p:extLst>
          </p:nvPr>
        </p:nvGraphicFramePr>
        <p:xfrm>
          <a:off x="838199" y="1120776"/>
          <a:ext cx="10358535" cy="5056185"/>
        </p:xfrm>
        <a:graphic>
          <a:graphicData uri="http://schemas.openxmlformats.org/drawingml/2006/table">
            <a:tbl>
              <a:tblPr/>
              <a:tblGrid>
                <a:gridCol w="1509191"/>
                <a:gridCol w="4647622"/>
                <a:gridCol w="4201722"/>
              </a:tblGrid>
              <a:tr h="374966">
                <a:tc>
                  <a:txBody>
                    <a:bodyPr/>
                    <a:lstStyle/>
                    <a:p>
                      <a:pPr algn="ctr" fontAlgn="t"/>
                      <a:r>
                        <a:rPr lang="en-US" sz="1600" b="0" i="0">
                          <a:effectLst/>
                          <a:latin typeface="Arial" charset="0"/>
                          <a:ea typeface="Arial" charset="0"/>
                          <a:cs typeface="Arial" charset="0"/>
                        </a:rPr>
                        <a:t>Operator</a:t>
                      </a:r>
                    </a:p>
                  </a:txBody>
                  <a:tcPr marL="29294" marR="29294" marT="29294" marB="2929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b="0" i="0">
                          <a:effectLst/>
                          <a:latin typeface="Arial" charset="0"/>
                          <a:ea typeface="Arial" charset="0"/>
                          <a:cs typeface="Arial" charset="0"/>
                        </a:rPr>
                        <a:t>Description</a:t>
                      </a:r>
                    </a:p>
                  </a:txBody>
                  <a:tcPr marL="29294" marR="29294" marT="29294" marB="2929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b="0" i="0">
                          <a:effectLst/>
                          <a:latin typeface="Arial" charset="0"/>
                          <a:ea typeface="Arial" charset="0"/>
                          <a:cs typeface="Arial" charset="0"/>
                        </a:rPr>
                        <a:t>Example</a:t>
                      </a:r>
                    </a:p>
                  </a:txBody>
                  <a:tcPr marL="29294" marR="29294" marT="29294" marB="2929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r>
              <a:tr h="374966">
                <a:tc>
                  <a:txBody>
                    <a:bodyPr/>
                    <a:lstStyle/>
                    <a:p>
                      <a:pPr algn="ctr" fontAlgn="t"/>
                      <a:r>
                        <a:rPr lang="en-US" sz="1600" b="0" i="0">
                          <a:effectLst/>
                          <a:latin typeface="Arial" charset="0"/>
                          <a:ea typeface="Arial" charset="0"/>
                          <a:cs typeface="Arial" charset="0"/>
                        </a:rPr>
                        <a:t>sizeof()</a:t>
                      </a:r>
                    </a:p>
                  </a:txBody>
                  <a:tcPr marL="29294" marR="29294" marT="29294" marB="2929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b="0" i="0">
                          <a:effectLst/>
                          <a:latin typeface="Arial" charset="0"/>
                          <a:ea typeface="Arial" charset="0"/>
                          <a:cs typeface="Arial" charset="0"/>
                        </a:rPr>
                        <a:t>Returns the size of a data type.</a:t>
                      </a:r>
                    </a:p>
                  </a:txBody>
                  <a:tcPr marL="29294" marR="29294" marT="29294" marB="2929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b="0" i="0">
                          <a:effectLst/>
                          <a:latin typeface="Arial" charset="0"/>
                          <a:ea typeface="Arial" charset="0"/>
                          <a:cs typeface="Arial" charset="0"/>
                        </a:rPr>
                        <a:t>sizeof(int), returns 4.</a:t>
                      </a:r>
                    </a:p>
                  </a:txBody>
                  <a:tcPr marL="29294" marR="29294" marT="29294" marB="2929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74966">
                <a:tc>
                  <a:txBody>
                    <a:bodyPr/>
                    <a:lstStyle/>
                    <a:p>
                      <a:pPr algn="ctr" fontAlgn="t"/>
                      <a:r>
                        <a:rPr lang="en-US" sz="1600" b="0" i="0">
                          <a:effectLst/>
                          <a:latin typeface="Arial" charset="0"/>
                          <a:ea typeface="Arial" charset="0"/>
                          <a:cs typeface="Arial" charset="0"/>
                        </a:rPr>
                        <a:t>typeof()</a:t>
                      </a:r>
                    </a:p>
                  </a:txBody>
                  <a:tcPr marL="29294" marR="29294" marT="29294" marB="2929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b="0" i="0">
                          <a:effectLst/>
                          <a:latin typeface="Arial" charset="0"/>
                          <a:ea typeface="Arial" charset="0"/>
                          <a:cs typeface="Arial" charset="0"/>
                        </a:rPr>
                        <a:t>Returns the type of a class.</a:t>
                      </a:r>
                    </a:p>
                  </a:txBody>
                  <a:tcPr marL="29294" marR="29294" marT="29294" marB="2929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b="0" i="0">
                          <a:effectLst/>
                          <a:latin typeface="Arial" charset="0"/>
                          <a:ea typeface="Arial" charset="0"/>
                          <a:cs typeface="Arial" charset="0"/>
                        </a:rPr>
                        <a:t>typeof(StreamReader);</a:t>
                      </a:r>
                    </a:p>
                  </a:txBody>
                  <a:tcPr marL="29294" marR="29294" marT="29294" marB="2929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533155">
                <a:tc>
                  <a:txBody>
                    <a:bodyPr/>
                    <a:lstStyle/>
                    <a:p>
                      <a:pPr algn="ctr" fontAlgn="t"/>
                      <a:r>
                        <a:rPr lang="uk-UA" sz="1600" b="0" i="0">
                          <a:effectLst/>
                          <a:latin typeface="Arial" charset="0"/>
                          <a:ea typeface="Arial" charset="0"/>
                          <a:cs typeface="Arial" charset="0"/>
                        </a:rPr>
                        <a:t>&amp;</a:t>
                      </a:r>
                    </a:p>
                  </a:txBody>
                  <a:tcPr marL="29294" marR="29294" marT="29294" marB="2929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US" sz="1600" b="0" i="0">
                          <a:effectLst/>
                          <a:latin typeface="Arial" charset="0"/>
                          <a:ea typeface="Arial" charset="0"/>
                          <a:cs typeface="Arial" charset="0"/>
                        </a:rPr>
                        <a:t>Returns the address of an variable.</a:t>
                      </a:r>
                    </a:p>
                  </a:txBody>
                  <a:tcPr marL="29294" marR="29294" marT="29294" marB="29294"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b="0" i="0">
                          <a:effectLst/>
                          <a:latin typeface="Arial" charset="0"/>
                          <a:ea typeface="Arial" charset="0"/>
                          <a:cs typeface="Arial" charset="0"/>
                        </a:rPr>
                        <a:t>&amp;a; returns actual address of the variable.</a:t>
                      </a:r>
                    </a:p>
                  </a:txBody>
                  <a:tcPr marL="29294" marR="29294" marT="29294" marB="2929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691344">
                <a:tc>
                  <a:txBody>
                    <a:bodyPr/>
                    <a:lstStyle/>
                    <a:p>
                      <a:pPr algn="ctr" fontAlgn="t"/>
                      <a:r>
                        <a:rPr lang="mr-IN" sz="1600" b="0" i="0">
                          <a:effectLst/>
                          <a:latin typeface="Arial" charset="0"/>
                          <a:ea typeface="Arial" charset="0"/>
                          <a:cs typeface="Arial" charset="0"/>
                        </a:rPr>
                        <a:t>*</a:t>
                      </a:r>
                    </a:p>
                  </a:txBody>
                  <a:tcPr marL="29294" marR="29294" marT="29294" marB="2929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US" sz="1600" b="0" i="0">
                          <a:effectLst/>
                          <a:latin typeface="Arial" charset="0"/>
                          <a:ea typeface="Arial" charset="0"/>
                          <a:cs typeface="Arial" charset="0"/>
                        </a:rPr>
                        <a:t>Pointer to a variable.</a:t>
                      </a:r>
                    </a:p>
                  </a:txBody>
                  <a:tcPr marL="29294" marR="29294" marT="29294" marB="29294"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b="0" i="0">
                          <a:effectLst/>
                          <a:latin typeface="Arial" charset="0"/>
                          <a:ea typeface="Arial" charset="0"/>
                          <a:cs typeface="Arial" charset="0"/>
                        </a:rPr>
                        <a:t>*a; creates pointer named 'a' to a variable.</a:t>
                      </a:r>
                    </a:p>
                  </a:txBody>
                  <a:tcPr marL="29294" marR="29294" marT="29294" marB="2929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849533">
                <a:tc>
                  <a:txBody>
                    <a:bodyPr/>
                    <a:lstStyle/>
                    <a:p>
                      <a:pPr algn="ctr" fontAlgn="t"/>
                      <a:r>
                        <a:rPr lang="mr-IN" sz="1600" b="0" i="0">
                          <a:effectLst/>
                          <a:latin typeface="Arial" charset="0"/>
                          <a:ea typeface="Arial" charset="0"/>
                          <a:cs typeface="Arial" charset="0"/>
                        </a:rPr>
                        <a:t>? :</a:t>
                      </a:r>
                    </a:p>
                  </a:txBody>
                  <a:tcPr marL="29294" marR="29294" marT="29294" marB="2929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US" sz="1600" b="0" i="0">
                          <a:effectLst/>
                          <a:latin typeface="Arial" charset="0"/>
                          <a:ea typeface="Arial" charset="0"/>
                          <a:cs typeface="Arial" charset="0"/>
                        </a:rPr>
                        <a:t>Conditional Expression</a:t>
                      </a:r>
                    </a:p>
                  </a:txBody>
                  <a:tcPr marL="29294" marR="29294" marT="29294" marB="29294"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b="0" i="0">
                          <a:effectLst/>
                          <a:latin typeface="Arial" charset="0"/>
                          <a:ea typeface="Arial" charset="0"/>
                          <a:cs typeface="Arial" charset="0"/>
                        </a:rPr>
                        <a:t>If Condition is true ? Then value X : Otherwise value Y</a:t>
                      </a:r>
                    </a:p>
                  </a:txBody>
                  <a:tcPr marL="29294" marR="29294" marT="29294" marB="2929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849533">
                <a:tc>
                  <a:txBody>
                    <a:bodyPr/>
                    <a:lstStyle/>
                    <a:p>
                      <a:pPr algn="ctr" fontAlgn="t"/>
                      <a:r>
                        <a:rPr lang="en-US" sz="1600" b="0" i="0">
                          <a:effectLst/>
                          <a:latin typeface="Arial" charset="0"/>
                          <a:ea typeface="Arial" charset="0"/>
                          <a:cs typeface="Arial" charset="0"/>
                        </a:rPr>
                        <a:t>is</a:t>
                      </a:r>
                    </a:p>
                  </a:txBody>
                  <a:tcPr marL="29294" marR="29294" marT="29294" marB="2929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US" sz="1600" b="0" i="0">
                          <a:effectLst/>
                          <a:latin typeface="Arial" charset="0"/>
                          <a:ea typeface="Arial" charset="0"/>
                          <a:cs typeface="Arial" charset="0"/>
                        </a:rPr>
                        <a:t>Determines whether an object is of a certain type.</a:t>
                      </a:r>
                    </a:p>
                  </a:txBody>
                  <a:tcPr marL="29294" marR="29294" marT="29294" marB="29294"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600" b="0" i="0">
                          <a:effectLst/>
                          <a:latin typeface="Arial" charset="0"/>
                          <a:ea typeface="Arial" charset="0"/>
                          <a:cs typeface="Arial" charset="0"/>
                        </a:rPr>
                        <a:t>If( Ford is Car) // checks if Ford is an object of the Car class.</a:t>
                      </a:r>
                    </a:p>
                  </a:txBody>
                  <a:tcPr marL="29294" marR="29294" marT="29294" marB="2929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1007722">
                <a:tc>
                  <a:txBody>
                    <a:bodyPr/>
                    <a:lstStyle/>
                    <a:p>
                      <a:pPr algn="ctr" fontAlgn="t"/>
                      <a:r>
                        <a:rPr lang="en-US" sz="1600" b="0" i="0">
                          <a:effectLst/>
                          <a:latin typeface="Arial" charset="0"/>
                          <a:ea typeface="Arial" charset="0"/>
                          <a:cs typeface="Arial" charset="0"/>
                        </a:rPr>
                        <a:t>as</a:t>
                      </a:r>
                    </a:p>
                  </a:txBody>
                  <a:tcPr marL="29294" marR="29294" marT="29294" marB="2929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ctr"/>
                      <a:r>
                        <a:rPr lang="en-US" sz="1600" b="0" i="0">
                          <a:effectLst/>
                          <a:latin typeface="Arial" charset="0"/>
                          <a:ea typeface="Arial" charset="0"/>
                          <a:cs typeface="Arial" charset="0"/>
                        </a:rPr>
                        <a:t>Cast without raising an exception if the cast fails.</a:t>
                      </a:r>
                    </a:p>
                  </a:txBody>
                  <a:tcPr marL="29294" marR="29294" marT="29294" marB="29294"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600" b="0" i="0" dirty="0">
                          <a:effectLst/>
                          <a:latin typeface="Arial" charset="0"/>
                          <a:ea typeface="Arial" charset="0"/>
                          <a:cs typeface="Arial" charset="0"/>
                        </a:rPr>
                        <a:t>Object </a:t>
                      </a:r>
                      <a:r>
                        <a:rPr lang="en-US" sz="1600" b="0" i="0" dirty="0" err="1">
                          <a:effectLst/>
                          <a:latin typeface="Arial" charset="0"/>
                          <a:ea typeface="Arial" charset="0"/>
                          <a:cs typeface="Arial" charset="0"/>
                        </a:rPr>
                        <a:t>obj</a:t>
                      </a:r>
                      <a:r>
                        <a:rPr lang="en-US" sz="1600" b="0" i="0" dirty="0">
                          <a:effectLst/>
                          <a:latin typeface="Arial" charset="0"/>
                          <a:ea typeface="Arial" charset="0"/>
                          <a:cs typeface="Arial" charset="0"/>
                        </a:rPr>
                        <a:t> = new </a:t>
                      </a:r>
                      <a:r>
                        <a:rPr lang="en-US" sz="1600" b="0" i="0" dirty="0" err="1">
                          <a:effectLst/>
                          <a:latin typeface="Arial" charset="0"/>
                          <a:ea typeface="Arial" charset="0"/>
                          <a:cs typeface="Arial" charset="0"/>
                        </a:rPr>
                        <a:t>StringReader</a:t>
                      </a:r>
                      <a:r>
                        <a:rPr lang="en-US" sz="1600" b="0" i="0" dirty="0">
                          <a:effectLst/>
                          <a:latin typeface="Arial" charset="0"/>
                          <a:ea typeface="Arial" charset="0"/>
                          <a:cs typeface="Arial" charset="0"/>
                        </a:rPr>
                        <a:t>("Hello</a:t>
                      </a:r>
                      <a:r>
                        <a:rPr lang="en-US" sz="1600" b="0" i="0" dirty="0" smtClean="0">
                          <a:effectLst/>
                          <a:latin typeface="Arial" charset="0"/>
                          <a:ea typeface="Arial" charset="0"/>
                          <a:cs typeface="Arial" charset="0"/>
                        </a:rPr>
                        <a:t>");</a:t>
                      </a:r>
                    </a:p>
                    <a:p>
                      <a:pPr algn="just" fontAlgn="t"/>
                      <a:r>
                        <a:rPr lang="en-US" sz="1600" b="0" i="0" dirty="0" err="1" smtClean="0">
                          <a:solidFill>
                            <a:srgbClr val="000000"/>
                          </a:solidFill>
                          <a:effectLst/>
                          <a:latin typeface="Arial" charset="0"/>
                          <a:ea typeface="Arial" charset="0"/>
                          <a:cs typeface="Arial" charset="0"/>
                        </a:rPr>
                        <a:t>StringReader</a:t>
                      </a:r>
                      <a:r>
                        <a:rPr lang="en-US" sz="1600" b="0" i="0" dirty="0" smtClean="0">
                          <a:solidFill>
                            <a:srgbClr val="000000"/>
                          </a:solidFill>
                          <a:effectLst/>
                          <a:latin typeface="Arial" charset="0"/>
                          <a:ea typeface="Arial" charset="0"/>
                          <a:cs typeface="Arial" charset="0"/>
                        </a:rPr>
                        <a:t> </a:t>
                      </a:r>
                      <a:r>
                        <a:rPr lang="en-US" sz="1600" b="0" i="0" dirty="0">
                          <a:solidFill>
                            <a:srgbClr val="000000"/>
                          </a:solidFill>
                          <a:effectLst/>
                          <a:latin typeface="Arial" charset="0"/>
                          <a:ea typeface="Arial" charset="0"/>
                          <a:cs typeface="Arial" charset="0"/>
                        </a:rPr>
                        <a:t>r = </a:t>
                      </a:r>
                      <a:r>
                        <a:rPr lang="en-US" sz="1600" b="0" i="0" dirty="0" err="1">
                          <a:solidFill>
                            <a:srgbClr val="000000"/>
                          </a:solidFill>
                          <a:effectLst/>
                          <a:latin typeface="Arial" charset="0"/>
                          <a:ea typeface="Arial" charset="0"/>
                          <a:cs typeface="Arial" charset="0"/>
                        </a:rPr>
                        <a:t>obj</a:t>
                      </a:r>
                      <a:r>
                        <a:rPr lang="en-US" sz="1600" b="0" i="0" dirty="0">
                          <a:solidFill>
                            <a:srgbClr val="000000"/>
                          </a:solidFill>
                          <a:effectLst/>
                          <a:latin typeface="Arial" charset="0"/>
                          <a:ea typeface="Arial" charset="0"/>
                          <a:cs typeface="Arial" charset="0"/>
                        </a:rPr>
                        <a:t> as </a:t>
                      </a:r>
                      <a:r>
                        <a:rPr lang="en-US" sz="1600" b="0" i="0" dirty="0" err="1">
                          <a:solidFill>
                            <a:srgbClr val="000000"/>
                          </a:solidFill>
                          <a:effectLst/>
                          <a:latin typeface="Arial" charset="0"/>
                          <a:ea typeface="Arial" charset="0"/>
                          <a:cs typeface="Arial" charset="0"/>
                        </a:rPr>
                        <a:t>StringReader</a:t>
                      </a:r>
                      <a:r>
                        <a:rPr lang="en-US" sz="1600" b="0" i="0" dirty="0">
                          <a:solidFill>
                            <a:srgbClr val="000000"/>
                          </a:solidFill>
                          <a:effectLst/>
                          <a:latin typeface="Arial" charset="0"/>
                          <a:ea typeface="Arial" charset="0"/>
                          <a:cs typeface="Arial" charset="0"/>
                        </a:rPr>
                        <a:t>;</a:t>
                      </a:r>
                    </a:p>
                  </a:txBody>
                  <a:tcPr marL="29294" marR="29294" marT="29294" marB="2929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25935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Demo</a:t>
            </a:r>
            <a:endParaRPr lang="vi-VN" dirty="0"/>
          </a:p>
        </p:txBody>
      </p:sp>
      <p:sp>
        <p:nvSpPr>
          <p:cNvPr id="5" name="Text Placeholder 4"/>
          <p:cNvSpPr>
            <a:spLocks noGrp="1"/>
          </p:cNvSpPr>
          <p:nvPr>
            <p:ph type="body" idx="1"/>
          </p:nvPr>
        </p:nvSpPr>
        <p:spPr/>
        <p:txBody>
          <a:bodyPr>
            <a:normAutofit/>
          </a:bodyPr>
          <a:lstStyle/>
          <a:p>
            <a:r>
              <a:rPr lang="vi-VN" sz="2800" dirty="0" smtClean="0"/>
              <a:t>Biến, toán tử và kiểu dữ liệu</a:t>
            </a:r>
            <a:endParaRPr lang="vi-VN" sz="2800" dirty="0"/>
          </a:p>
        </p:txBody>
      </p:sp>
    </p:spTree>
    <p:extLst>
      <p:ext uri="{BB962C8B-B14F-4D97-AF65-F5344CB8AC3E}">
        <p14:creationId xmlns:p14="http://schemas.microsoft.com/office/powerpoint/2010/main" val="14197871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Thảo luận</a:t>
            </a:r>
            <a:endParaRPr lang="en-US" dirty="0"/>
          </a:p>
        </p:txBody>
      </p:sp>
      <p:sp>
        <p:nvSpPr>
          <p:cNvPr id="5" name="Text Placeholder 4"/>
          <p:cNvSpPr>
            <a:spLocks noGrp="1"/>
          </p:cNvSpPr>
          <p:nvPr>
            <p:ph type="body" idx="1"/>
          </p:nvPr>
        </p:nvSpPr>
        <p:spPr>
          <a:xfrm>
            <a:off x="831850" y="4589463"/>
            <a:ext cx="10515600" cy="1896004"/>
          </a:xfrm>
        </p:spPr>
        <p:txBody>
          <a:bodyPr>
            <a:normAutofit fontScale="92500" lnSpcReduction="20000"/>
          </a:bodyPr>
          <a:lstStyle/>
          <a:p>
            <a:r>
              <a:rPr lang="vi-VN" dirty="0" smtClean="0"/>
              <a:t>Lệnh if</a:t>
            </a:r>
          </a:p>
          <a:p>
            <a:r>
              <a:rPr lang="vi-VN" dirty="0" smtClean="0"/>
              <a:t>Lệnh if-else</a:t>
            </a:r>
          </a:p>
          <a:p>
            <a:r>
              <a:rPr lang="vi-VN" dirty="0" smtClean="0"/>
              <a:t>Lệnh if lồng nhau </a:t>
            </a:r>
          </a:p>
          <a:p>
            <a:r>
              <a:rPr lang="vi-VN" dirty="0" smtClean="0"/>
              <a:t>Lệnh if bậc thang</a:t>
            </a:r>
          </a:p>
          <a:p>
            <a:r>
              <a:rPr lang="vi-VN" dirty="0" smtClean="0"/>
              <a:t>Lệnh switch-case</a:t>
            </a:r>
            <a:endParaRPr lang="en-US" dirty="0"/>
          </a:p>
        </p:txBody>
      </p:sp>
    </p:spTree>
    <p:extLst>
      <p:ext uri="{BB962C8B-B14F-4D97-AF65-F5344CB8AC3E}">
        <p14:creationId xmlns:p14="http://schemas.microsoft.com/office/powerpoint/2010/main" val="1360113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Cú</a:t>
            </a:r>
            <a:r>
              <a:rPr lang="en-US" dirty="0" smtClean="0"/>
              <a:t> </a:t>
            </a:r>
            <a:r>
              <a:rPr lang="en-US" dirty="0" err="1" smtClean="0"/>
              <a:t>pháp</a:t>
            </a:r>
            <a:r>
              <a:rPr lang="en-US" dirty="0" smtClean="0"/>
              <a:t> </a:t>
            </a:r>
            <a:r>
              <a:rPr lang="en-US" dirty="0" err="1" smtClean="0"/>
              <a:t>câu</a:t>
            </a:r>
            <a:r>
              <a:rPr lang="en-US" dirty="0" smtClean="0"/>
              <a:t> </a:t>
            </a:r>
            <a:r>
              <a:rPr lang="en-US" dirty="0" err="1" smtClean="0"/>
              <a:t>lệnh</a:t>
            </a:r>
            <a:r>
              <a:rPr lang="en-US" dirty="0" smtClean="0"/>
              <a:t> if</a:t>
            </a:r>
            <a:endParaRPr lang="en-US" dirty="0"/>
          </a:p>
        </p:txBody>
      </p:sp>
      <p:sp>
        <p:nvSpPr>
          <p:cNvPr id="3" name="Content Placeholder 2"/>
          <p:cNvSpPr>
            <a:spLocks noGrp="1"/>
          </p:cNvSpPr>
          <p:nvPr>
            <p:ph idx="1"/>
          </p:nvPr>
        </p:nvSpPr>
        <p:spPr/>
        <p:txBody>
          <a:bodyPr/>
          <a:lstStyle/>
          <a:p>
            <a:r>
              <a:rPr lang="en-US" dirty="0" err="1" smtClean="0"/>
              <a:t>Cú</a:t>
            </a:r>
            <a:r>
              <a:rPr lang="en-US" dirty="0" smtClean="0"/>
              <a:t> </a:t>
            </a:r>
            <a:r>
              <a:rPr lang="en-US" dirty="0" err="1" smtClean="0"/>
              <a:t>pháp</a:t>
            </a:r>
            <a:r>
              <a:rPr lang="en-US" dirty="0" smtClean="0"/>
              <a:t>:</a:t>
            </a:r>
          </a:p>
          <a:p>
            <a:endParaRPr lang="en-US" dirty="0"/>
          </a:p>
          <a:p>
            <a:endParaRPr lang="en-US" dirty="0" smtClean="0"/>
          </a:p>
          <a:p>
            <a:endParaRPr lang="en-US" dirty="0"/>
          </a:p>
          <a:p>
            <a:pPr marL="457200" lvl="1" indent="0">
              <a:lnSpc>
                <a:spcPct val="150000"/>
              </a:lnSpc>
              <a:buNone/>
            </a:pPr>
            <a:r>
              <a:rPr lang="en-US" dirty="0" err="1" smtClean="0"/>
              <a:t>Trong</a:t>
            </a:r>
            <a:r>
              <a:rPr lang="en-US" dirty="0" smtClean="0"/>
              <a:t> </a:t>
            </a:r>
            <a:r>
              <a:rPr lang="en-US" dirty="0" err="1" smtClean="0"/>
              <a:t>đó</a:t>
            </a:r>
            <a:r>
              <a:rPr lang="en-US" dirty="0" smtClean="0"/>
              <a:t>:</a:t>
            </a:r>
          </a:p>
          <a:p>
            <a:pPr lvl="2"/>
            <a:r>
              <a:rPr lang="en-US" sz="2400" dirty="0">
                <a:solidFill>
                  <a:schemeClr val="tx1">
                    <a:lumMod val="95000"/>
                    <a:lumOff val="5000"/>
                  </a:schemeClr>
                </a:solidFill>
                <a:latin typeface="Courier New" pitchFamily="49" charset="0"/>
                <a:ea typeface="+mn-ea"/>
                <a:cs typeface="Courier New" pitchFamily="49" charset="0"/>
              </a:rPr>
              <a:t>condition</a:t>
            </a:r>
            <a:r>
              <a:rPr lang="en-US" dirty="0" smtClean="0"/>
              <a:t>: </a:t>
            </a:r>
            <a:r>
              <a:rPr lang="en-US" dirty="0" err="1" smtClean="0"/>
              <a:t>là</a:t>
            </a:r>
            <a:r>
              <a:rPr lang="en-US" dirty="0" smtClean="0"/>
              <a:t> </a:t>
            </a:r>
            <a:r>
              <a:rPr lang="en-US" dirty="0" err="1" smtClean="0"/>
              <a:t>biểu</a:t>
            </a:r>
            <a:r>
              <a:rPr lang="en-US" dirty="0" smtClean="0"/>
              <a:t> </a:t>
            </a:r>
            <a:r>
              <a:rPr lang="en-US" dirty="0" err="1" smtClean="0"/>
              <a:t>thức</a:t>
            </a:r>
            <a:r>
              <a:rPr lang="en-US" dirty="0" smtClean="0"/>
              <a:t> </a:t>
            </a:r>
            <a:r>
              <a:rPr lang="en-US" dirty="0" err="1" smtClean="0"/>
              <a:t>trả</a:t>
            </a:r>
            <a:r>
              <a:rPr lang="en-US" dirty="0" smtClean="0"/>
              <a:t> </a:t>
            </a:r>
            <a:r>
              <a:rPr lang="en-US" dirty="0" err="1" smtClean="0"/>
              <a:t>về</a:t>
            </a:r>
            <a:r>
              <a:rPr lang="en-US" dirty="0" smtClean="0"/>
              <a:t> </a:t>
            </a:r>
            <a:r>
              <a:rPr lang="en-US" dirty="0" err="1" smtClean="0"/>
              <a:t>giá</a:t>
            </a:r>
            <a:r>
              <a:rPr lang="en-US" dirty="0" smtClean="0"/>
              <a:t> </a:t>
            </a:r>
            <a:r>
              <a:rPr lang="en-US" dirty="0" err="1" smtClean="0"/>
              <a:t>trị</a:t>
            </a:r>
            <a:r>
              <a:rPr lang="en-US" dirty="0" smtClean="0"/>
              <a:t> </a:t>
            </a:r>
            <a:r>
              <a:rPr lang="en-US" dirty="0" err="1" smtClean="0"/>
              <a:t>kiểu</a:t>
            </a:r>
            <a:r>
              <a:rPr lang="en-US" dirty="0" smtClean="0"/>
              <a:t> </a:t>
            </a:r>
            <a:r>
              <a:rPr lang="en-US" dirty="0" err="1" smtClean="0"/>
              <a:t>boolean</a:t>
            </a:r>
            <a:endParaRPr lang="en-US" dirty="0" smtClean="0"/>
          </a:p>
          <a:p>
            <a:pPr lvl="2"/>
            <a:r>
              <a:rPr lang="en-US" sz="2400" dirty="0">
                <a:solidFill>
                  <a:schemeClr val="tx1">
                    <a:lumMod val="95000"/>
                    <a:lumOff val="5000"/>
                  </a:schemeClr>
                </a:solidFill>
                <a:latin typeface="Courier New" pitchFamily="49" charset="0"/>
                <a:ea typeface="+mn-ea"/>
                <a:cs typeface="Courier New" pitchFamily="49" charset="0"/>
              </a:rPr>
              <a:t>statements</a:t>
            </a:r>
            <a:r>
              <a:rPr lang="en-US" dirty="0" smtClean="0"/>
              <a:t>: </a:t>
            </a:r>
            <a:r>
              <a:rPr lang="en-US" dirty="0" err="1" smtClean="0"/>
              <a:t>Các</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thi</a:t>
            </a:r>
            <a:r>
              <a:rPr lang="en-US" dirty="0" smtClean="0"/>
              <a:t> </a:t>
            </a:r>
            <a:r>
              <a:rPr lang="en-US" dirty="0" err="1" smtClean="0"/>
              <a:t>nếu</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trả</a:t>
            </a:r>
            <a:r>
              <a:rPr lang="en-US" dirty="0" smtClean="0"/>
              <a:t> </a:t>
            </a:r>
            <a:r>
              <a:rPr lang="en-US" dirty="0" err="1" smtClean="0"/>
              <a:t>về</a:t>
            </a:r>
            <a:r>
              <a:rPr lang="en-US" dirty="0" smtClean="0"/>
              <a:t> </a:t>
            </a:r>
            <a:r>
              <a:rPr lang="en-US" b="1" dirty="0" smtClean="0"/>
              <a:t>true</a:t>
            </a:r>
            <a:endParaRPr lang="en-US" b="1" dirty="0"/>
          </a:p>
        </p:txBody>
      </p:sp>
      <p:sp>
        <p:nvSpPr>
          <p:cNvPr id="4" name="Rectangle 3"/>
          <p:cNvSpPr/>
          <p:nvPr/>
        </p:nvSpPr>
        <p:spPr>
          <a:xfrm>
            <a:off x="2324825" y="1804310"/>
            <a:ext cx="6096000" cy="1200329"/>
          </a:xfrm>
          <a:prstGeom prst="rect">
            <a:avLst/>
          </a:prstGeom>
        </p:spPr>
        <p:txBody>
          <a:bodyPr>
            <a:spAutoFit/>
          </a:bodyPr>
          <a:lstStyle/>
          <a:p>
            <a:r>
              <a:rPr lang="en-US" sz="2400" dirty="0">
                <a:solidFill>
                  <a:schemeClr val="tx1">
                    <a:lumMod val="95000"/>
                    <a:lumOff val="5000"/>
                  </a:schemeClr>
                </a:solidFill>
                <a:latin typeface="Courier New" pitchFamily="49" charset="0"/>
                <a:cs typeface="Courier New" pitchFamily="49" charset="0"/>
              </a:rPr>
              <a:t>if (condition) { </a:t>
            </a:r>
          </a:p>
          <a:p>
            <a:r>
              <a:rPr lang="en-US" sz="2400" dirty="0">
                <a:solidFill>
                  <a:schemeClr val="tx1">
                    <a:lumMod val="95000"/>
                    <a:lumOff val="5000"/>
                  </a:schemeClr>
                </a:solidFill>
                <a:latin typeface="Courier New" pitchFamily="49" charset="0"/>
                <a:cs typeface="Courier New" pitchFamily="49" charset="0"/>
              </a:rPr>
              <a:t>    // one or more statements; </a:t>
            </a:r>
          </a:p>
          <a:p>
            <a:r>
              <a:rPr lang="en-US" sz="2400" dirty="0">
                <a:solidFill>
                  <a:schemeClr val="tx1">
                    <a:lumMod val="95000"/>
                    <a:lumOff val="5000"/>
                  </a:schemeClr>
                </a:solidFill>
                <a:latin typeface="Courier New" pitchFamily="49" charset="0"/>
                <a:cs typeface="Courier New" pitchFamily="49" charset="0"/>
              </a:rPr>
              <a:t>}</a:t>
            </a:r>
          </a:p>
        </p:txBody>
      </p:sp>
    </p:spTree>
    <p:extLst>
      <p:ext uri="{BB962C8B-B14F-4D97-AF65-F5344CB8AC3E}">
        <p14:creationId xmlns:p14="http://schemas.microsoft.com/office/powerpoint/2010/main" val="1920987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Cú</a:t>
            </a:r>
            <a:r>
              <a:rPr lang="en-US" dirty="0" smtClean="0"/>
              <a:t> </a:t>
            </a:r>
            <a:r>
              <a:rPr lang="en-US" dirty="0" err="1" smtClean="0"/>
              <a:t>pháp</a:t>
            </a:r>
            <a:r>
              <a:rPr lang="en-US" dirty="0" smtClean="0"/>
              <a:t> if-else</a:t>
            </a:r>
            <a:endParaRPr lang="en-US" dirty="0"/>
          </a:p>
        </p:txBody>
      </p:sp>
      <p:sp>
        <p:nvSpPr>
          <p:cNvPr id="3" name="Content Placeholder 2"/>
          <p:cNvSpPr>
            <a:spLocks noGrp="1"/>
          </p:cNvSpPr>
          <p:nvPr>
            <p:ph idx="1"/>
          </p:nvPr>
        </p:nvSpPr>
        <p:spPr/>
        <p:txBody>
          <a:bodyPr/>
          <a:lstStyle/>
          <a:p>
            <a:r>
              <a:rPr lang="en-US" noProof="1" smtClean="0"/>
              <a:t>Cú pháp:</a:t>
            </a:r>
          </a:p>
          <a:p>
            <a:endParaRPr lang="en-US" noProof="1" smtClean="0"/>
          </a:p>
          <a:p>
            <a:endParaRPr lang="en-US" noProof="1" smtClean="0"/>
          </a:p>
          <a:p>
            <a:endParaRPr lang="en-US" noProof="1" smtClean="0"/>
          </a:p>
          <a:p>
            <a:endParaRPr lang="en-US" noProof="1" smtClean="0"/>
          </a:p>
          <a:p>
            <a:endParaRPr lang="en-US" noProof="1" smtClean="0"/>
          </a:p>
          <a:p>
            <a:pPr marL="457200" lvl="1" indent="0">
              <a:lnSpc>
                <a:spcPct val="150000"/>
              </a:lnSpc>
              <a:buNone/>
            </a:pPr>
            <a:r>
              <a:rPr lang="en-US" noProof="1" smtClean="0"/>
              <a:t>Trong đó:</a:t>
            </a:r>
          </a:p>
          <a:p>
            <a:pPr lvl="2"/>
            <a:r>
              <a:rPr lang="en-US" noProof="1" smtClean="0"/>
              <a:t>condition: điều kiện để đánh giá. Nếu condition trả về </a:t>
            </a:r>
            <a:r>
              <a:rPr lang="en-US" b="1" noProof="1" smtClean="0"/>
              <a:t>true</a:t>
            </a:r>
            <a:r>
              <a:rPr lang="en-US" noProof="1" smtClean="0"/>
              <a:t> thì khối lệnh bên trong </a:t>
            </a:r>
            <a:r>
              <a:rPr lang="en-US" b="1" noProof="1" smtClean="0"/>
              <a:t>if</a:t>
            </a:r>
            <a:r>
              <a:rPr lang="en-US" noProof="1" smtClean="0"/>
              <a:t> được thực thi. Nếu condition trả về </a:t>
            </a:r>
            <a:r>
              <a:rPr lang="en-US" b="1" noProof="1" smtClean="0"/>
              <a:t>false</a:t>
            </a:r>
            <a:r>
              <a:rPr lang="en-US" noProof="1" smtClean="0"/>
              <a:t> thì khối lệnh trong </a:t>
            </a:r>
            <a:r>
              <a:rPr lang="en-US" b="1" noProof="1" smtClean="0"/>
              <a:t>else</a:t>
            </a:r>
            <a:r>
              <a:rPr lang="en-US" noProof="1" smtClean="0"/>
              <a:t> được thực thi.</a:t>
            </a:r>
            <a:endParaRPr lang="en-US" noProof="1"/>
          </a:p>
        </p:txBody>
      </p:sp>
      <p:sp>
        <p:nvSpPr>
          <p:cNvPr id="4" name="Rectangle 3"/>
          <p:cNvSpPr/>
          <p:nvPr/>
        </p:nvSpPr>
        <p:spPr>
          <a:xfrm>
            <a:off x="2035629" y="1747586"/>
            <a:ext cx="6096000" cy="2308324"/>
          </a:xfrm>
          <a:prstGeom prst="rect">
            <a:avLst/>
          </a:prstGeom>
        </p:spPr>
        <p:txBody>
          <a:bodyPr>
            <a:spAutoFit/>
          </a:bodyPr>
          <a:lstStyle/>
          <a:p>
            <a:r>
              <a:rPr lang="en-US" sz="2400" dirty="0">
                <a:solidFill>
                  <a:schemeClr val="tx1">
                    <a:lumMod val="95000"/>
                    <a:lumOff val="5000"/>
                  </a:schemeClr>
                </a:solidFill>
                <a:latin typeface="Courier New" pitchFamily="49" charset="0"/>
                <a:cs typeface="Courier New" pitchFamily="49" charset="0"/>
              </a:rPr>
              <a:t>if (condition) { </a:t>
            </a:r>
          </a:p>
          <a:p>
            <a:r>
              <a:rPr lang="en-US" sz="2400" dirty="0">
                <a:solidFill>
                  <a:schemeClr val="tx1">
                    <a:lumMod val="95000"/>
                    <a:lumOff val="5000"/>
                  </a:schemeClr>
                </a:solidFill>
                <a:latin typeface="Courier New" pitchFamily="49" charset="0"/>
                <a:cs typeface="Courier New" pitchFamily="49" charset="0"/>
              </a:rPr>
              <a:t>    // one or more statements; </a:t>
            </a:r>
          </a:p>
          <a:p>
            <a:r>
              <a:rPr lang="en-US" sz="2400" dirty="0">
                <a:solidFill>
                  <a:schemeClr val="tx1">
                    <a:lumMod val="95000"/>
                    <a:lumOff val="5000"/>
                  </a:schemeClr>
                </a:solidFill>
                <a:latin typeface="Courier New" pitchFamily="49" charset="0"/>
                <a:cs typeface="Courier New" pitchFamily="49" charset="0"/>
              </a:rPr>
              <a:t>}</a:t>
            </a:r>
          </a:p>
          <a:p>
            <a:r>
              <a:rPr lang="en-US" sz="2400" dirty="0">
                <a:solidFill>
                  <a:schemeClr val="tx1">
                    <a:lumMod val="95000"/>
                    <a:lumOff val="5000"/>
                  </a:schemeClr>
                </a:solidFill>
                <a:latin typeface="Courier New" pitchFamily="49" charset="0"/>
                <a:cs typeface="Courier New" pitchFamily="49" charset="0"/>
              </a:rPr>
              <a:t>else { </a:t>
            </a:r>
          </a:p>
          <a:p>
            <a:r>
              <a:rPr lang="en-US" sz="2400" dirty="0">
                <a:solidFill>
                  <a:schemeClr val="tx1">
                    <a:lumMod val="95000"/>
                    <a:lumOff val="5000"/>
                  </a:schemeClr>
                </a:solidFill>
                <a:latin typeface="Courier New" pitchFamily="49" charset="0"/>
                <a:cs typeface="Courier New" pitchFamily="49" charset="0"/>
              </a:rPr>
              <a:t>    // one or more statements; </a:t>
            </a:r>
          </a:p>
          <a:p>
            <a:r>
              <a:rPr lang="en-US" sz="2400" dirty="0">
                <a:solidFill>
                  <a:schemeClr val="tx1">
                    <a:lumMod val="95000"/>
                    <a:lumOff val="5000"/>
                  </a:schemeClr>
                </a:solidFill>
                <a:latin typeface="Courier New" pitchFamily="49" charset="0"/>
                <a:cs typeface="Courier New" pitchFamily="49" charset="0"/>
              </a:rPr>
              <a:t>}</a:t>
            </a:r>
          </a:p>
        </p:txBody>
      </p:sp>
    </p:spTree>
    <p:extLst>
      <p:ext uri="{BB962C8B-B14F-4D97-AF65-F5344CB8AC3E}">
        <p14:creationId xmlns:p14="http://schemas.microsoft.com/office/powerpoint/2010/main" val="12304768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Câu</a:t>
            </a:r>
            <a:r>
              <a:rPr lang="en-US" dirty="0" smtClean="0"/>
              <a:t> </a:t>
            </a:r>
            <a:r>
              <a:rPr lang="en-US" dirty="0" err="1" smtClean="0"/>
              <a:t>lệnh</a:t>
            </a:r>
            <a:r>
              <a:rPr lang="en-US" dirty="0" smtClean="0"/>
              <a:t> if </a:t>
            </a:r>
            <a:r>
              <a:rPr lang="en-US" dirty="0" err="1" smtClean="0"/>
              <a:t>lồng</a:t>
            </a:r>
            <a:r>
              <a:rPr lang="en-US" dirty="0" smtClean="0"/>
              <a:t> </a:t>
            </a:r>
            <a:r>
              <a:rPr lang="en-US" dirty="0" err="1" smtClean="0"/>
              <a:t>nhau</a:t>
            </a:r>
            <a:r>
              <a:rPr lang="en-US" dirty="0" smtClean="0"/>
              <a:t> (nested if)</a:t>
            </a:r>
            <a:endParaRPr lang="en-US" dirty="0"/>
          </a:p>
        </p:txBody>
      </p:sp>
      <p:sp>
        <p:nvSpPr>
          <p:cNvPr id="3" name="Content Placeholder 2"/>
          <p:cNvSpPr>
            <a:spLocks noGrp="1"/>
          </p:cNvSpPr>
          <p:nvPr>
            <p:ph idx="1"/>
          </p:nvPr>
        </p:nvSpPr>
        <p:spPr/>
        <p:txBody>
          <a:bodyPr/>
          <a:lstStyle/>
          <a:p>
            <a:r>
              <a:rPr lang="en-US" noProof="1" smtClean="0"/>
              <a:t>Một câu lệnh if có thể được đặt trong câu lệnh if khác:</a:t>
            </a:r>
          </a:p>
          <a:p>
            <a:endParaRPr lang="en-US" noProof="1"/>
          </a:p>
        </p:txBody>
      </p:sp>
      <p:sp>
        <p:nvSpPr>
          <p:cNvPr id="5" name="Rectangle 4"/>
          <p:cNvSpPr/>
          <p:nvPr/>
        </p:nvSpPr>
        <p:spPr>
          <a:xfrm>
            <a:off x="1735941" y="1994900"/>
            <a:ext cx="7716456" cy="3785652"/>
          </a:xfrm>
          <a:prstGeom prst="rect">
            <a:avLst/>
          </a:prstGeom>
        </p:spPr>
        <p:txBody>
          <a:bodyPr wrap="square">
            <a:spAutoFit/>
          </a:bodyPr>
          <a:lstStyle/>
          <a:p>
            <a:r>
              <a:rPr lang="en-US" sz="2400" dirty="0" smtClean="0">
                <a:solidFill>
                  <a:schemeClr val="tx1">
                    <a:lumMod val="95000"/>
                    <a:lumOff val="5000"/>
                  </a:schemeClr>
                </a:solidFill>
                <a:latin typeface="Courier New" pitchFamily="49" charset="0"/>
                <a:cs typeface="Courier New" pitchFamily="49" charset="0"/>
              </a:rPr>
              <a:t>if(condition1) </a:t>
            </a:r>
            <a:r>
              <a:rPr lang="en-US" sz="2400" dirty="0">
                <a:solidFill>
                  <a:schemeClr val="tx1">
                    <a:lumMod val="95000"/>
                    <a:lumOff val="5000"/>
                  </a:schemeClr>
                </a:solidFill>
                <a:latin typeface="Courier New" pitchFamily="49" charset="0"/>
                <a:cs typeface="Courier New" pitchFamily="49" charset="0"/>
              </a:rPr>
              <a:t>{ </a:t>
            </a:r>
          </a:p>
          <a:p>
            <a:r>
              <a:rPr lang="en-US" sz="2400" dirty="0">
                <a:solidFill>
                  <a:schemeClr val="tx1">
                    <a:lumMod val="95000"/>
                    <a:lumOff val="5000"/>
                  </a:schemeClr>
                </a:solidFill>
                <a:latin typeface="Courier New" pitchFamily="49" charset="0"/>
                <a:cs typeface="Courier New" pitchFamily="49" charset="0"/>
              </a:rPr>
              <a:t>     </a:t>
            </a:r>
            <a:r>
              <a:rPr lang="en-US" sz="2400" dirty="0" smtClean="0">
                <a:solidFill>
                  <a:schemeClr val="tx1">
                    <a:lumMod val="95000"/>
                    <a:lumOff val="5000"/>
                  </a:schemeClr>
                </a:solidFill>
                <a:latin typeface="Courier New" pitchFamily="49" charset="0"/>
                <a:cs typeface="Courier New" pitchFamily="49" charset="0"/>
              </a:rPr>
              <a:t>if(condition2) </a:t>
            </a:r>
            <a:endParaRPr lang="en-US" sz="2400" dirty="0">
              <a:solidFill>
                <a:schemeClr val="tx1">
                  <a:lumMod val="95000"/>
                  <a:lumOff val="5000"/>
                </a:schemeClr>
              </a:solidFill>
              <a:latin typeface="Courier New" pitchFamily="49" charset="0"/>
              <a:cs typeface="Courier New" pitchFamily="49" charset="0"/>
            </a:endParaRPr>
          </a:p>
          <a:p>
            <a:r>
              <a:rPr lang="en-US" sz="2400" dirty="0">
                <a:solidFill>
                  <a:schemeClr val="tx1">
                    <a:lumMod val="95000"/>
                    <a:lumOff val="5000"/>
                  </a:schemeClr>
                </a:solidFill>
                <a:latin typeface="Courier New" pitchFamily="49" charset="0"/>
                <a:cs typeface="Courier New" pitchFamily="49" charset="0"/>
              </a:rPr>
              <a:t>       true-block statement(s); </a:t>
            </a:r>
          </a:p>
          <a:p>
            <a:r>
              <a:rPr lang="en-US" sz="2400" dirty="0">
                <a:solidFill>
                  <a:schemeClr val="tx1">
                    <a:lumMod val="95000"/>
                    <a:lumOff val="5000"/>
                  </a:schemeClr>
                </a:solidFill>
                <a:latin typeface="Courier New" pitchFamily="49" charset="0"/>
                <a:cs typeface="Courier New" pitchFamily="49" charset="0"/>
              </a:rPr>
              <a:t>     else </a:t>
            </a:r>
          </a:p>
          <a:p>
            <a:r>
              <a:rPr lang="en-US" sz="2400" dirty="0">
                <a:solidFill>
                  <a:schemeClr val="tx1">
                    <a:lumMod val="95000"/>
                    <a:lumOff val="5000"/>
                  </a:schemeClr>
                </a:solidFill>
                <a:latin typeface="Courier New" pitchFamily="49" charset="0"/>
                <a:cs typeface="Courier New" pitchFamily="49" charset="0"/>
              </a:rPr>
              <a:t>       false-block statement(s); </a:t>
            </a:r>
          </a:p>
          <a:p>
            <a:r>
              <a:rPr lang="en-US" sz="2400" dirty="0">
                <a:solidFill>
                  <a:schemeClr val="tx1">
                    <a:lumMod val="95000"/>
                    <a:lumOff val="5000"/>
                  </a:schemeClr>
                </a:solidFill>
                <a:latin typeface="Courier New" pitchFamily="49" charset="0"/>
                <a:cs typeface="Courier New" pitchFamily="49" charset="0"/>
              </a:rPr>
              <a:t>     </a:t>
            </a:r>
            <a:r>
              <a:rPr lang="en-US" sz="2400" dirty="0" smtClean="0">
                <a:solidFill>
                  <a:schemeClr val="tx1">
                    <a:lumMod val="95000"/>
                    <a:lumOff val="5000"/>
                  </a:schemeClr>
                </a:solidFill>
                <a:latin typeface="Courier New" pitchFamily="49" charset="0"/>
                <a:cs typeface="Courier New" pitchFamily="49" charset="0"/>
              </a:rPr>
              <a:t>}</a:t>
            </a:r>
          </a:p>
          <a:p>
            <a:r>
              <a:rPr lang="en-US" sz="2400" dirty="0">
                <a:solidFill>
                  <a:schemeClr val="tx1">
                    <a:lumMod val="95000"/>
                    <a:lumOff val="5000"/>
                  </a:schemeClr>
                </a:solidFill>
                <a:latin typeface="Courier New" pitchFamily="49" charset="0"/>
                <a:cs typeface="Courier New" pitchFamily="49" charset="0"/>
              </a:rPr>
              <a:t>}</a:t>
            </a:r>
          </a:p>
          <a:p>
            <a:r>
              <a:rPr lang="en-US" sz="2400" dirty="0">
                <a:solidFill>
                  <a:schemeClr val="tx1">
                    <a:lumMod val="95000"/>
                    <a:lumOff val="5000"/>
                  </a:schemeClr>
                </a:solidFill>
                <a:latin typeface="Courier New" pitchFamily="49" charset="0"/>
                <a:cs typeface="Courier New" pitchFamily="49" charset="0"/>
              </a:rPr>
              <a:t>else { </a:t>
            </a:r>
          </a:p>
          <a:p>
            <a:r>
              <a:rPr lang="en-US" sz="2400" dirty="0">
                <a:solidFill>
                  <a:schemeClr val="tx1">
                    <a:lumMod val="95000"/>
                    <a:lumOff val="5000"/>
                  </a:schemeClr>
                </a:solidFill>
                <a:latin typeface="Courier New" pitchFamily="49" charset="0"/>
                <a:cs typeface="Courier New" pitchFamily="49" charset="0"/>
              </a:rPr>
              <a:t>       false-block statement(s); </a:t>
            </a:r>
          </a:p>
          <a:p>
            <a:r>
              <a:rPr lang="en-US" sz="2400" dirty="0">
                <a:solidFill>
                  <a:schemeClr val="tx1">
                    <a:lumMod val="95000"/>
                    <a:lumOff val="5000"/>
                  </a:schemeClr>
                </a:solidFill>
                <a:latin typeface="Courier New" pitchFamily="49" charset="0"/>
                <a:cs typeface="Courier New" pitchFamily="49" charset="0"/>
              </a:rPr>
              <a:t>}</a:t>
            </a:r>
          </a:p>
        </p:txBody>
      </p:sp>
    </p:spTree>
    <p:extLst>
      <p:ext uri="{BB962C8B-B14F-4D97-AF65-F5344CB8AC3E}">
        <p14:creationId xmlns:p14="http://schemas.microsoft.com/office/powerpoint/2010/main" val="671506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Câu</a:t>
            </a:r>
            <a:r>
              <a:rPr lang="en-US" dirty="0" smtClean="0"/>
              <a:t> </a:t>
            </a:r>
            <a:r>
              <a:rPr lang="en-US" dirty="0" err="1" smtClean="0"/>
              <a:t>lệnh</a:t>
            </a:r>
            <a:r>
              <a:rPr lang="en-US" dirty="0" smtClean="0"/>
              <a:t> if </a:t>
            </a:r>
            <a:r>
              <a:rPr lang="en-US" dirty="0" err="1" smtClean="0"/>
              <a:t>bậc</a:t>
            </a:r>
            <a:r>
              <a:rPr lang="en-US" dirty="0" smtClean="0"/>
              <a:t> thang</a:t>
            </a:r>
            <a:endParaRPr lang="en-US" dirty="0"/>
          </a:p>
        </p:txBody>
      </p:sp>
      <p:sp>
        <p:nvSpPr>
          <p:cNvPr id="3" name="Content Placeholder 2"/>
          <p:cNvSpPr>
            <a:spLocks noGrp="1"/>
          </p:cNvSpPr>
          <p:nvPr>
            <p:ph idx="1"/>
          </p:nvPr>
        </p:nvSpPr>
        <p:spPr/>
        <p:txBody>
          <a:bodyPr/>
          <a:lstStyle/>
          <a:p>
            <a:r>
              <a:rPr lang="en-US" dirty="0" err="1" smtClean="0"/>
              <a:t>Có</a:t>
            </a:r>
            <a:r>
              <a:rPr lang="en-US" dirty="0" smtClean="0"/>
              <a:t> </a:t>
            </a:r>
            <a:r>
              <a:rPr lang="en-US" dirty="0" err="1" smtClean="0"/>
              <a:t>thể</a:t>
            </a:r>
            <a:r>
              <a:rPr lang="en-US" dirty="0" smtClean="0"/>
              <a:t> </a:t>
            </a:r>
            <a:r>
              <a:rPr lang="en-US" dirty="0" err="1" smtClean="0"/>
              <a:t>đặt</a:t>
            </a:r>
            <a:r>
              <a:rPr lang="en-US" dirty="0" smtClean="0"/>
              <a:t> </a:t>
            </a:r>
            <a:r>
              <a:rPr lang="en-US" dirty="0" err="1" smtClean="0"/>
              <a:t>các</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điều</a:t>
            </a:r>
            <a:r>
              <a:rPr lang="en-US" dirty="0" smtClean="0"/>
              <a:t> </a:t>
            </a:r>
            <a:r>
              <a:rPr lang="en-US" dirty="0" err="1" smtClean="0"/>
              <a:t>kiện</a:t>
            </a:r>
            <a:r>
              <a:rPr lang="en-US" dirty="0" smtClean="0"/>
              <a:t> if-else </a:t>
            </a:r>
            <a:r>
              <a:rPr lang="en-US" dirty="0" err="1" smtClean="0"/>
              <a:t>liên</a:t>
            </a:r>
            <a:r>
              <a:rPr lang="en-US" dirty="0" smtClean="0"/>
              <a:t> </a:t>
            </a:r>
            <a:r>
              <a:rPr lang="en-US" dirty="0" err="1" smtClean="0"/>
              <a:t>tiếp</a:t>
            </a:r>
            <a:r>
              <a:rPr lang="en-US" dirty="0" smtClean="0"/>
              <a:t> </a:t>
            </a:r>
            <a:r>
              <a:rPr lang="en-US" dirty="0" err="1" smtClean="0"/>
              <a:t>nhau</a:t>
            </a:r>
            <a:endParaRPr lang="en-US" dirty="0" smtClean="0"/>
          </a:p>
          <a:p>
            <a:endParaRPr lang="en-US" dirty="0"/>
          </a:p>
        </p:txBody>
      </p:sp>
      <p:sp>
        <p:nvSpPr>
          <p:cNvPr id="4" name="Rectangle 3"/>
          <p:cNvSpPr/>
          <p:nvPr/>
        </p:nvSpPr>
        <p:spPr>
          <a:xfrm>
            <a:off x="1782241" y="1940333"/>
            <a:ext cx="6096000" cy="3416320"/>
          </a:xfrm>
          <a:prstGeom prst="rect">
            <a:avLst/>
          </a:prstGeom>
        </p:spPr>
        <p:txBody>
          <a:bodyPr>
            <a:spAutoFit/>
          </a:bodyPr>
          <a:lstStyle/>
          <a:p>
            <a:r>
              <a:rPr lang="en-US" sz="2400" dirty="0">
                <a:solidFill>
                  <a:schemeClr val="tx1">
                    <a:lumMod val="95000"/>
                    <a:lumOff val="5000"/>
                  </a:schemeClr>
                </a:solidFill>
                <a:latin typeface="Courier New" pitchFamily="49" charset="0"/>
                <a:cs typeface="Courier New" pitchFamily="49" charset="0"/>
              </a:rPr>
              <a:t>if(condition) { </a:t>
            </a:r>
          </a:p>
          <a:p>
            <a:r>
              <a:rPr lang="en-US" sz="2400" dirty="0">
                <a:solidFill>
                  <a:schemeClr val="tx1">
                    <a:lumMod val="95000"/>
                    <a:lumOff val="5000"/>
                  </a:schemeClr>
                </a:solidFill>
                <a:latin typeface="Courier New" pitchFamily="49" charset="0"/>
                <a:cs typeface="Courier New" pitchFamily="49" charset="0"/>
              </a:rPr>
              <a:t>    // one or more statements </a:t>
            </a:r>
          </a:p>
          <a:p>
            <a:r>
              <a:rPr lang="en-US" sz="2400" dirty="0">
                <a:solidFill>
                  <a:schemeClr val="tx1">
                    <a:lumMod val="95000"/>
                    <a:lumOff val="5000"/>
                  </a:schemeClr>
                </a:solidFill>
                <a:latin typeface="Courier New" pitchFamily="49" charset="0"/>
                <a:cs typeface="Courier New" pitchFamily="49" charset="0"/>
              </a:rPr>
              <a:t>}</a:t>
            </a:r>
          </a:p>
          <a:p>
            <a:r>
              <a:rPr lang="en-US" sz="2400" dirty="0" smtClean="0">
                <a:solidFill>
                  <a:schemeClr val="tx1">
                    <a:lumMod val="95000"/>
                    <a:lumOff val="5000"/>
                  </a:schemeClr>
                </a:solidFill>
                <a:latin typeface="Courier New" pitchFamily="49" charset="0"/>
                <a:cs typeface="Courier New" pitchFamily="49" charset="0"/>
              </a:rPr>
              <a:t>else </a:t>
            </a:r>
            <a:r>
              <a:rPr lang="en-US" sz="2400" dirty="0">
                <a:solidFill>
                  <a:schemeClr val="tx1">
                    <a:lumMod val="95000"/>
                    <a:lumOff val="5000"/>
                  </a:schemeClr>
                </a:solidFill>
                <a:latin typeface="Courier New" pitchFamily="49" charset="0"/>
                <a:cs typeface="Courier New" pitchFamily="49" charset="0"/>
              </a:rPr>
              <a:t>if (condition) { </a:t>
            </a:r>
          </a:p>
          <a:p>
            <a:r>
              <a:rPr lang="en-US" sz="2400" dirty="0">
                <a:solidFill>
                  <a:schemeClr val="tx1">
                    <a:lumMod val="95000"/>
                    <a:lumOff val="5000"/>
                  </a:schemeClr>
                </a:solidFill>
                <a:latin typeface="Courier New" pitchFamily="49" charset="0"/>
                <a:cs typeface="Courier New" pitchFamily="49" charset="0"/>
              </a:rPr>
              <a:t>    // one or more statements </a:t>
            </a:r>
          </a:p>
          <a:p>
            <a:r>
              <a:rPr lang="en-US" sz="2400" dirty="0" smtClean="0">
                <a:solidFill>
                  <a:schemeClr val="tx1">
                    <a:lumMod val="95000"/>
                    <a:lumOff val="5000"/>
                  </a:schemeClr>
                </a:solidFill>
                <a:latin typeface="Courier New" pitchFamily="49" charset="0"/>
                <a:cs typeface="Courier New" pitchFamily="49" charset="0"/>
              </a:rPr>
              <a:t>}</a:t>
            </a:r>
            <a:endParaRPr lang="en-US" sz="2400" dirty="0">
              <a:solidFill>
                <a:schemeClr val="tx1">
                  <a:lumMod val="95000"/>
                  <a:lumOff val="5000"/>
                </a:schemeClr>
              </a:solidFill>
              <a:latin typeface="Courier New" pitchFamily="49" charset="0"/>
              <a:cs typeface="Courier New" pitchFamily="49" charset="0"/>
            </a:endParaRPr>
          </a:p>
          <a:p>
            <a:r>
              <a:rPr lang="en-US" sz="2400" dirty="0">
                <a:solidFill>
                  <a:schemeClr val="tx1">
                    <a:lumMod val="95000"/>
                    <a:lumOff val="5000"/>
                  </a:schemeClr>
                </a:solidFill>
                <a:latin typeface="Courier New" pitchFamily="49" charset="0"/>
                <a:cs typeface="Courier New" pitchFamily="49" charset="0"/>
              </a:rPr>
              <a:t>else { </a:t>
            </a:r>
          </a:p>
          <a:p>
            <a:r>
              <a:rPr lang="en-US" sz="2400" dirty="0">
                <a:solidFill>
                  <a:schemeClr val="tx1">
                    <a:lumMod val="95000"/>
                    <a:lumOff val="5000"/>
                  </a:schemeClr>
                </a:solidFill>
                <a:latin typeface="Courier New" pitchFamily="49" charset="0"/>
                <a:cs typeface="Courier New" pitchFamily="49" charset="0"/>
              </a:rPr>
              <a:t>    // one or more statements </a:t>
            </a:r>
          </a:p>
          <a:p>
            <a:r>
              <a:rPr lang="en-US" sz="2400" dirty="0">
                <a:solidFill>
                  <a:schemeClr val="tx1">
                    <a:lumMod val="95000"/>
                    <a:lumOff val="5000"/>
                  </a:schemeClr>
                </a:solidFill>
                <a:latin typeface="Courier New" pitchFamily="49" charset="0"/>
                <a:cs typeface="Courier New" pitchFamily="49" charset="0"/>
              </a:rPr>
              <a:t>}</a:t>
            </a:r>
          </a:p>
        </p:txBody>
      </p:sp>
    </p:spTree>
    <p:extLst>
      <p:ext uri="{BB962C8B-B14F-4D97-AF65-F5344CB8AC3E}">
        <p14:creationId xmlns:p14="http://schemas.microsoft.com/office/powerpoint/2010/main" val="14061584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switch-case: </a:t>
            </a:r>
            <a:r>
              <a:rPr lang="en-US" dirty="0" err="1" smtClean="0"/>
              <a:t>Cú</a:t>
            </a:r>
            <a:r>
              <a:rPr lang="en-US" dirty="0" smtClean="0"/>
              <a:t> </a:t>
            </a:r>
            <a:r>
              <a:rPr lang="en-US" dirty="0" err="1" smtClean="0"/>
              <a:t>pháp</a:t>
            </a:r>
            <a:endParaRPr lang="en-US" dirty="0"/>
          </a:p>
        </p:txBody>
      </p:sp>
      <p:sp>
        <p:nvSpPr>
          <p:cNvPr id="3" name="Content Placeholder 2"/>
          <p:cNvSpPr>
            <a:spLocks noGrp="1"/>
          </p:cNvSpPr>
          <p:nvPr>
            <p:ph idx="1"/>
          </p:nvPr>
        </p:nvSpPr>
        <p:spPr>
          <a:xfrm>
            <a:off x="7165911" y="1490664"/>
            <a:ext cx="4649940" cy="4275653"/>
          </a:xfrm>
        </p:spPr>
        <p:txBody>
          <a:bodyPr>
            <a:normAutofit/>
          </a:bodyPr>
          <a:lstStyle/>
          <a:p>
            <a:r>
              <a:rPr lang="en-US" sz="2000" noProof="1" smtClean="0"/>
              <a:t>Trong đó:</a:t>
            </a:r>
          </a:p>
          <a:p>
            <a:pPr lvl="1"/>
            <a:r>
              <a:rPr lang="en-US" sz="2000" i="1" noProof="1" smtClean="0"/>
              <a:t>switch-expression</a:t>
            </a:r>
            <a:r>
              <a:rPr lang="en-US" sz="2000" noProof="1" smtClean="0"/>
              <a:t>: là biểu thức trả về giá trị thuộc một trong các kiểu: char, byte, short, int hoặc String</a:t>
            </a:r>
          </a:p>
          <a:p>
            <a:pPr lvl="1"/>
            <a:r>
              <a:rPr lang="en-US" sz="2000" i="1" noProof="1" smtClean="0"/>
              <a:t>value1,</a:t>
            </a:r>
            <a:r>
              <a:rPr lang="mr-IN" sz="2000" i="1" noProof="1" smtClean="0"/>
              <a:t>…</a:t>
            </a:r>
            <a:r>
              <a:rPr lang="en-US" sz="2000" i="1" noProof="1" smtClean="0"/>
              <a:t>valueN</a:t>
            </a:r>
            <a:r>
              <a:rPr lang="en-US" sz="2000" noProof="1" smtClean="0"/>
              <a:t> có cùng kiểu dữ liệu so với switch-expression</a:t>
            </a:r>
          </a:p>
          <a:p>
            <a:pPr lvl="1"/>
            <a:r>
              <a:rPr lang="en-US" sz="2000" i="1" noProof="1" smtClean="0"/>
              <a:t>break</a:t>
            </a:r>
            <a:r>
              <a:rPr lang="en-US" sz="2000" noProof="1" smtClean="0"/>
              <a:t> là từ khoá để dừng thực thi các câu lệnh ở phía sau. </a:t>
            </a:r>
            <a:r>
              <a:rPr lang="en-US" sz="2000" i="1" noProof="1" smtClean="0"/>
              <a:t>break</a:t>
            </a:r>
            <a:r>
              <a:rPr lang="en-US" sz="2000" noProof="1" smtClean="0"/>
              <a:t> là không bắt buộc.</a:t>
            </a:r>
          </a:p>
          <a:p>
            <a:pPr lvl="1"/>
            <a:r>
              <a:rPr lang="en-US" sz="2000" i="1" noProof="1" smtClean="0"/>
              <a:t>default</a:t>
            </a:r>
            <a:r>
              <a:rPr lang="en-US" sz="2000" noProof="1" smtClean="0"/>
              <a:t> là từ khoá để quy định khối lệnh sẽ được thực thi nếu không có trường hợp nào ở các </a:t>
            </a:r>
            <a:r>
              <a:rPr lang="en-US" sz="2000" i="1" noProof="1" smtClean="0"/>
              <a:t>case</a:t>
            </a:r>
            <a:r>
              <a:rPr lang="en-US" sz="2000" noProof="1" smtClean="0"/>
              <a:t> là đúng. </a:t>
            </a:r>
            <a:r>
              <a:rPr lang="en-US" sz="2000" i="1" noProof="1" smtClean="0"/>
              <a:t>default</a:t>
            </a:r>
            <a:r>
              <a:rPr lang="en-US" sz="2000" noProof="1" smtClean="0"/>
              <a:t> là không bắt buộc.</a:t>
            </a:r>
          </a:p>
          <a:p>
            <a:pPr lvl="1"/>
            <a:endParaRPr lang="en-US" sz="2000" noProof="1" smtClean="0"/>
          </a:p>
          <a:p>
            <a:pPr lvl="1"/>
            <a:endParaRPr lang="en-US" sz="2000" noProof="1" smtClean="0"/>
          </a:p>
          <a:p>
            <a:pPr lvl="1"/>
            <a:endParaRPr lang="en-US" sz="2000" noProof="1"/>
          </a:p>
        </p:txBody>
      </p:sp>
      <p:pic>
        <p:nvPicPr>
          <p:cNvPr id="6" name="Picture 5"/>
          <p:cNvPicPr>
            <a:picLocks noChangeAspect="1"/>
          </p:cNvPicPr>
          <p:nvPr/>
        </p:nvPicPr>
        <p:blipFill>
          <a:blip r:embed="rId3"/>
          <a:stretch>
            <a:fillRect/>
          </a:stretch>
        </p:blipFill>
        <p:spPr>
          <a:xfrm>
            <a:off x="406400" y="1343348"/>
            <a:ext cx="6561226" cy="4422969"/>
          </a:xfrm>
          <a:prstGeom prst="rect">
            <a:avLst/>
          </a:prstGeom>
        </p:spPr>
      </p:pic>
    </p:spTree>
    <p:extLst>
      <p:ext uri="{BB962C8B-B14F-4D97-AF65-F5344CB8AC3E}">
        <p14:creationId xmlns:p14="http://schemas.microsoft.com/office/powerpoint/2010/main" val="409189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Module Bootcamp-</a:t>
            </a:r>
            <a:r>
              <a:rPr lang="vi-VN" dirty="0" smtClean="0"/>
              <a:t>Net</a:t>
            </a:r>
            <a:r>
              <a:rPr lang="en-US" dirty="0" smtClean="0"/>
              <a:t> </a:t>
            </a:r>
            <a:r>
              <a:rPr lang="vi-VN" dirty="0" smtClean="0"/>
              <a:t>Web Backend Development</a:t>
            </a:r>
            <a:endParaRPr lang="en-US" dirty="0"/>
          </a:p>
        </p:txBody>
      </p:sp>
      <p:sp>
        <p:nvSpPr>
          <p:cNvPr id="3" name="Content Placeholder 2"/>
          <p:cNvSpPr>
            <a:spLocks noGrp="1"/>
          </p:cNvSpPr>
          <p:nvPr>
            <p:ph idx="1"/>
          </p:nvPr>
        </p:nvSpPr>
        <p:spPr>
          <a:xfrm>
            <a:off x="838200" y="1438964"/>
            <a:ext cx="10515600" cy="4600373"/>
          </a:xfrm>
        </p:spPr>
        <p:txBody>
          <a:bodyPr>
            <a:normAutofit/>
          </a:bodyPr>
          <a:lstStyle/>
          <a:p>
            <a:pPr algn="just"/>
            <a:r>
              <a:rPr lang="vi-VN" b="1" noProof="1" smtClean="0"/>
              <a:t>Mục đích</a:t>
            </a:r>
            <a:r>
              <a:rPr lang="vi-VN" noProof="1" smtClean="0"/>
              <a:t>: </a:t>
            </a:r>
            <a:r>
              <a:rPr lang="en-US" noProof="1" smtClean="0"/>
              <a:t>Giúp học viên làm chủ các kiến thức lập trình cơ bản và tư duy giải quyết vấn đề. Hoàn thành khoá học, học viên có đủ kiến thức và kỹ năng nền tảng về lập trình để bước sang giai đoạn học lập trình chuyên sâu. </a:t>
            </a:r>
            <a:endParaRPr lang="vi-VN" noProof="1" smtClean="0"/>
          </a:p>
          <a:p>
            <a:pPr algn="just"/>
            <a:r>
              <a:rPr lang="vi-VN" b="1" noProof="1" smtClean="0"/>
              <a:t>Thời gian</a:t>
            </a:r>
            <a:r>
              <a:rPr lang="vi-VN" noProof="1" smtClean="0"/>
              <a:t>: </a:t>
            </a:r>
            <a:r>
              <a:rPr lang="en-GB" noProof="1" smtClean="0"/>
              <a:t>25 </a:t>
            </a:r>
            <a:r>
              <a:rPr lang="vi-VN" noProof="1" smtClean="0"/>
              <a:t>bài</a:t>
            </a:r>
          </a:p>
          <a:p>
            <a:pPr algn="just"/>
            <a:r>
              <a:rPr lang="vi-VN" b="1" noProof="1" smtClean="0"/>
              <a:t>Đánh giá</a:t>
            </a:r>
            <a:r>
              <a:rPr lang="vi-VN" noProof="1" smtClean="0"/>
              <a:t>: </a:t>
            </a:r>
          </a:p>
          <a:p>
            <a:pPr lvl="1" algn="just"/>
            <a:r>
              <a:rPr lang="vi-VN" noProof="1" smtClean="0"/>
              <a:t>Thi thực hành và lý thuyết cuối module, điểm đạt: 75%</a:t>
            </a:r>
          </a:p>
          <a:p>
            <a:pPr lvl="1" algn="just"/>
            <a:r>
              <a:rPr lang="vi-VN" noProof="1" smtClean="0"/>
              <a:t>Bảng đánh giá kỹ năng theo chuẩn đầu ra</a:t>
            </a:r>
            <a:endParaRPr lang="en-GB" noProof="1" smtClean="0"/>
          </a:p>
          <a:p>
            <a:pPr algn="just"/>
            <a:r>
              <a:rPr lang="vi-VN" b="1" noProof="1" smtClean="0"/>
              <a:t>Yêu cầu</a:t>
            </a:r>
            <a:r>
              <a:rPr lang="vi-VN" noProof="1" smtClean="0"/>
              <a:t>: </a:t>
            </a:r>
          </a:p>
          <a:p>
            <a:pPr lvl="1" algn="just"/>
            <a:r>
              <a:rPr lang="vi-VN" noProof="1" smtClean="0"/>
              <a:t>Phần mềm </a:t>
            </a:r>
            <a:r>
              <a:rPr lang="en-US" noProof="1"/>
              <a:t>Visual Studio Community</a:t>
            </a:r>
          </a:p>
        </p:txBody>
      </p:sp>
    </p:spTree>
    <p:extLst>
      <p:ext uri="{BB962C8B-B14F-4D97-AF65-F5344CB8AC3E}">
        <p14:creationId xmlns:p14="http://schemas.microsoft.com/office/powerpoint/2010/main" val="16900178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a:t>
            </a:r>
            <a:r>
              <a:rPr lang="en-US" dirty="0" err="1" smtClean="0"/>
              <a:t>sánh</a:t>
            </a:r>
            <a:r>
              <a:rPr lang="en-US" dirty="0" smtClean="0"/>
              <a:t> if </a:t>
            </a:r>
            <a:r>
              <a:rPr lang="en-US" dirty="0" err="1" smtClean="0"/>
              <a:t>và</a:t>
            </a:r>
            <a:r>
              <a:rPr lang="en-US" dirty="0" smtClean="0"/>
              <a:t> switch-case</a:t>
            </a:r>
            <a:endParaRPr lang="en-US" dirty="0"/>
          </a:p>
        </p:txBody>
      </p:sp>
      <p:graphicFrame>
        <p:nvGraphicFramePr>
          <p:cNvPr id="4" name="Table 3"/>
          <p:cNvGraphicFramePr>
            <a:graphicFrameLocks noGrp="1"/>
          </p:cNvGraphicFramePr>
          <p:nvPr>
            <p:extLst/>
          </p:nvPr>
        </p:nvGraphicFramePr>
        <p:xfrm>
          <a:off x="838200" y="1544104"/>
          <a:ext cx="10515600" cy="4480560"/>
        </p:xfrm>
        <a:graphic>
          <a:graphicData uri="http://schemas.openxmlformats.org/drawingml/2006/table">
            <a:tbl>
              <a:tblPr firstRow="1" bandRow="1">
                <a:tableStyleId>{5940675A-B579-460E-94D1-54222C63F5DA}</a:tableStyleId>
              </a:tblPr>
              <a:tblGrid>
                <a:gridCol w="4823669"/>
                <a:gridCol w="5691931"/>
              </a:tblGrid>
              <a:tr h="381000">
                <a:tc>
                  <a:txBody>
                    <a:bodyPr/>
                    <a:lstStyle/>
                    <a:p>
                      <a:pPr algn="ctr"/>
                      <a:r>
                        <a:rPr lang="en-US" sz="2400" b="1" noProof="1" smtClean="0">
                          <a:latin typeface="Myriad Pro"/>
                        </a:rPr>
                        <a:t>if</a:t>
                      </a:r>
                      <a:endParaRPr lang="en-US" sz="2400" b="1" noProof="1">
                        <a:latin typeface="Myriad Pro"/>
                      </a:endParaRPr>
                    </a:p>
                  </a:txBody>
                  <a:tcPr/>
                </a:tc>
                <a:tc>
                  <a:txBody>
                    <a:bodyPr/>
                    <a:lstStyle/>
                    <a:p>
                      <a:pPr algn="ctr"/>
                      <a:r>
                        <a:rPr lang="en-US" sz="2400" b="1" noProof="1" smtClean="0">
                          <a:latin typeface="Myriad Pro"/>
                        </a:rPr>
                        <a:t>switch-case</a:t>
                      </a:r>
                      <a:endParaRPr lang="en-US" sz="2400" b="1" noProof="1">
                        <a:latin typeface="Myriad Pro"/>
                      </a:endParaRPr>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kern="1200" baseline="0" noProof="1" smtClean="0">
                          <a:solidFill>
                            <a:schemeClr val="tx1"/>
                          </a:solidFill>
                          <a:latin typeface="Myriad Pro"/>
                          <a:ea typeface="+mn-ea"/>
                          <a:cs typeface="+mn-cs"/>
                        </a:rPr>
                        <a:t>Có thể sử dụng để so sánh lớn hơn, nhỏ hơn</a:t>
                      </a:r>
                      <a:r>
                        <a:rPr lang="mr-IN" sz="2400" b="0" kern="1200" baseline="0" noProof="1" smtClean="0">
                          <a:solidFill>
                            <a:schemeClr val="tx1"/>
                          </a:solidFill>
                          <a:latin typeface="Myriad Pro"/>
                          <a:ea typeface="+mn-ea"/>
                          <a:cs typeface="+mn-cs"/>
                        </a:rPr>
                        <a:t>…</a:t>
                      </a:r>
                      <a:endParaRPr lang="en-US" sz="2400" b="0" kern="1200" baseline="0" noProof="1" smtClean="0">
                        <a:solidFill>
                          <a:schemeClr val="tx1"/>
                        </a:solidFill>
                        <a:latin typeface="Myriad Pro"/>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noProof="1" smtClean="0">
                          <a:solidFill>
                            <a:srgbClr val="000000"/>
                          </a:solidFill>
                          <a:latin typeface="Myriad Pro"/>
                        </a:rPr>
                        <a:t>Chỉ có thể sử dụng để so sánh bằng hoặc khác nhau</a:t>
                      </a:r>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baseline="0" noProof="1" smtClean="0">
                          <a:latin typeface="Myriad Pro"/>
                        </a:rPr>
                        <a:t>Mỗi câu lệnh if có một biểu thức điều kiện, với giá trị trả về là </a:t>
                      </a:r>
                      <a:r>
                        <a:rPr lang="en-US" sz="2400" b="1" kern="1200" baseline="0" noProof="1" smtClean="0">
                          <a:latin typeface="Myriad Pro"/>
                        </a:rPr>
                        <a:t>true</a:t>
                      </a:r>
                      <a:r>
                        <a:rPr lang="en-US" sz="2400" kern="1200" baseline="0" noProof="1" smtClean="0">
                          <a:latin typeface="Myriad Pro"/>
                        </a:rPr>
                        <a:t> hoặc </a:t>
                      </a:r>
                      <a:r>
                        <a:rPr lang="en-US" sz="2400" b="1" kern="1200" baseline="0" noProof="1" smtClean="0">
                          <a:latin typeface="Myriad Pro"/>
                        </a:rPr>
                        <a:t>false</a:t>
                      </a:r>
                      <a:endParaRPr lang="en-US" sz="2400" b="1" kern="1200" baseline="0" noProof="1" smtClean="0">
                        <a:solidFill>
                          <a:schemeClr val="tx1"/>
                        </a:solidFill>
                        <a:latin typeface="Myriad Pro"/>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baseline="0" noProof="1" smtClean="0">
                          <a:solidFill>
                            <a:schemeClr val="tx1"/>
                          </a:solidFill>
                          <a:latin typeface="Myriad Pro"/>
                        </a:rPr>
                        <a:t>Tất cả các trường hợp (case) đều so sánh với giá trị của biểu thức điều kiện duy nhất</a:t>
                      </a:r>
                      <a:endParaRPr lang="en-US" sz="2400" baseline="0" noProof="1" smtClean="0">
                        <a:solidFill>
                          <a:srgbClr val="000000"/>
                        </a:solidFill>
                        <a:latin typeface="Myriad Pro"/>
                      </a:endParaRPr>
                    </a:p>
                  </a:txBody>
                  <a:tcPr/>
                </a:tc>
              </a:tr>
              <a:tr h="30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baseline="0" noProof="1" smtClean="0">
                          <a:latin typeface="Myriad Pro"/>
                        </a:rPr>
                        <a:t>Biểu thức điều kiện cần trả về giá trị kiểu </a:t>
                      </a:r>
                      <a:r>
                        <a:rPr lang="en-US" sz="2400" b="1" kern="1200" baseline="0" noProof="1" smtClean="0">
                          <a:latin typeface="Myriad Pro"/>
                        </a:rPr>
                        <a:t>boolean</a:t>
                      </a:r>
                      <a:endParaRPr lang="en-US" sz="2400" b="1" noProof="1">
                        <a:latin typeface="Myriad Pro"/>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baseline="0" noProof="1" smtClean="0">
                          <a:latin typeface="Myriad Pro"/>
                        </a:rPr>
                        <a:t>Biểu thức điều kiện cần trả về giá trị là kiểu </a:t>
                      </a:r>
                      <a:r>
                        <a:rPr lang="en-US" sz="2400" b="1" kern="1200" baseline="0" noProof="1" smtClean="0">
                          <a:latin typeface="Myriad Pro"/>
                        </a:rPr>
                        <a:t>byte</a:t>
                      </a:r>
                      <a:r>
                        <a:rPr lang="en-US" sz="2400" kern="1200" baseline="0" noProof="1" smtClean="0">
                          <a:latin typeface="Myriad Pro"/>
                        </a:rPr>
                        <a:t>, </a:t>
                      </a:r>
                      <a:r>
                        <a:rPr lang="en-US" sz="2400" b="1" kern="1200" baseline="0" noProof="1" smtClean="0">
                          <a:latin typeface="Myriad Pro"/>
                        </a:rPr>
                        <a:t>short</a:t>
                      </a:r>
                      <a:r>
                        <a:rPr lang="en-US" sz="2400" kern="1200" baseline="0" noProof="1" smtClean="0">
                          <a:latin typeface="Myriad Pro"/>
                        </a:rPr>
                        <a:t>, </a:t>
                      </a:r>
                      <a:r>
                        <a:rPr lang="en-US" sz="2400" b="1" kern="1200" baseline="0" noProof="1" smtClean="0">
                          <a:latin typeface="Myriad Pro"/>
                        </a:rPr>
                        <a:t>char</a:t>
                      </a:r>
                      <a:r>
                        <a:rPr lang="en-US" sz="2400" kern="1200" baseline="0" noProof="1" smtClean="0">
                          <a:latin typeface="Myriad Pro"/>
                        </a:rPr>
                        <a:t>, </a:t>
                      </a:r>
                      <a:r>
                        <a:rPr lang="en-US" sz="2400" b="1" kern="1200" baseline="0" noProof="1" smtClean="0">
                          <a:latin typeface="Myriad Pro"/>
                        </a:rPr>
                        <a:t>int</a:t>
                      </a:r>
                      <a:r>
                        <a:rPr lang="en-US" sz="2400" kern="1200" baseline="0" noProof="1" smtClean="0">
                          <a:latin typeface="Myriad Pro"/>
                        </a:rPr>
                        <a:t>, hoặc </a:t>
                      </a:r>
                      <a:r>
                        <a:rPr lang="en-US" sz="2400" b="1" kern="1200" baseline="0" noProof="1" smtClean="0">
                          <a:latin typeface="Myriad Pro"/>
                        </a:rPr>
                        <a:t>String </a:t>
                      </a:r>
                      <a:endParaRPr lang="en-US" sz="2400" b="1" noProof="1">
                        <a:latin typeface="Myriad Pro"/>
                      </a:endParaRPr>
                    </a:p>
                  </a:txBody>
                  <a:tcPr/>
                </a:tc>
              </a:tr>
              <a:tr h="30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baseline="0" noProof="1" smtClean="0">
                          <a:latin typeface="Myriad Pro"/>
                        </a:rPr>
                        <a:t>Chỉ có một khối lệnh được thực thi nếu điều kiện đúng</a:t>
                      </a:r>
                      <a:endParaRPr lang="en-US" sz="2400" noProof="1">
                        <a:latin typeface="Myriad Pro"/>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baseline="0" noProof="1" smtClean="0">
                          <a:latin typeface="Myriad Pro"/>
                        </a:rPr>
                        <a:t>Nếu điều kiện đúng mà không có câu lệnh break thì tất cả các khối lệnh ở phía sau cũng được thực thi</a:t>
                      </a:r>
                      <a:endParaRPr lang="en-US" sz="2400" noProof="1">
                        <a:latin typeface="Myriad Pro"/>
                      </a:endParaRPr>
                    </a:p>
                  </a:txBody>
                  <a:tcPr/>
                </a:tc>
              </a:tr>
            </a:tbl>
          </a:graphicData>
        </a:graphic>
      </p:graphicFrame>
    </p:spTree>
    <p:extLst>
      <p:ext uri="{BB962C8B-B14F-4D97-AF65-F5344CB8AC3E}">
        <p14:creationId xmlns:p14="http://schemas.microsoft.com/office/powerpoint/2010/main" val="2104881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Demo</a:t>
            </a:r>
            <a:endParaRPr lang="vi-VN" dirty="0"/>
          </a:p>
        </p:txBody>
      </p:sp>
      <p:sp>
        <p:nvSpPr>
          <p:cNvPr id="5" name="Text Placeholder 4"/>
          <p:cNvSpPr>
            <a:spLocks noGrp="1"/>
          </p:cNvSpPr>
          <p:nvPr>
            <p:ph type="body" idx="1"/>
          </p:nvPr>
        </p:nvSpPr>
        <p:spPr/>
        <p:txBody>
          <a:bodyPr>
            <a:normAutofit/>
          </a:bodyPr>
          <a:lstStyle/>
          <a:p>
            <a:r>
              <a:rPr lang="vi-VN" sz="2800" dirty="0" smtClean="0"/>
              <a:t>if-else</a:t>
            </a:r>
          </a:p>
          <a:p>
            <a:r>
              <a:rPr lang="en-US" sz="2800" dirty="0" smtClean="0"/>
              <a:t>s</a:t>
            </a:r>
            <a:r>
              <a:rPr lang="vi-VN" sz="2800" dirty="0" smtClean="0"/>
              <a:t>witch-case</a:t>
            </a:r>
          </a:p>
        </p:txBody>
      </p:sp>
    </p:spTree>
    <p:extLst>
      <p:ext uri="{BB962C8B-B14F-4D97-AF65-F5344CB8AC3E}">
        <p14:creationId xmlns:p14="http://schemas.microsoft.com/office/powerpoint/2010/main" val="19298402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Thảo luận</a:t>
            </a:r>
            <a:endParaRPr lang="en-US" dirty="0"/>
          </a:p>
        </p:txBody>
      </p:sp>
      <p:sp>
        <p:nvSpPr>
          <p:cNvPr id="5" name="Text Placeholder 4"/>
          <p:cNvSpPr>
            <a:spLocks noGrp="1"/>
          </p:cNvSpPr>
          <p:nvPr>
            <p:ph type="body" idx="1"/>
          </p:nvPr>
        </p:nvSpPr>
        <p:spPr>
          <a:xfrm>
            <a:off x="831850" y="4589463"/>
            <a:ext cx="10515600" cy="1896004"/>
          </a:xfrm>
        </p:spPr>
        <p:txBody>
          <a:bodyPr>
            <a:normAutofit fontScale="70000" lnSpcReduction="20000"/>
          </a:bodyPr>
          <a:lstStyle/>
          <a:p>
            <a:r>
              <a:rPr lang="vi-VN" dirty="0" smtClean="0"/>
              <a:t>Cấu trúc lặp for</a:t>
            </a:r>
          </a:p>
          <a:p>
            <a:r>
              <a:rPr lang="vi-VN" dirty="0" smtClean="0"/>
              <a:t>Cấu trúc lặp while</a:t>
            </a:r>
          </a:p>
          <a:p>
            <a:r>
              <a:rPr lang="vi-VN" dirty="0" smtClean="0"/>
              <a:t>Cấu trúc lặp do..while</a:t>
            </a:r>
          </a:p>
          <a:p>
            <a:r>
              <a:rPr lang="vi-VN" dirty="0" smtClean="0"/>
              <a:t>Cấu trúc lặp  for-each</a:t>
            </a:r>
          </a:p>
          <a:p>
            <a:r>
              <a:rPr lang="vi-VN" dirty="0" smtClean="0"/>
              <a:t>Lệnh </a:t>
            </a:r>
            <a:r>
              <a:rPr lang="en-US" dirty="0" smtClean="0"/>
              <a:t>b</a:t>
            </a:r>
            <a:r>
              <a:rPr lang="vi-VN" dirty="0" smtClean="0"/>
              <a:t>reak</a:t>
            </a:r>
          </a:p>
          <a:p>
            <a:r>
              <a:rPr lang="vi-VN" dirty="0" smtClean="0"/>
              <a:t>Lệnh continue</a:t>
            </a:r>
            <a:endParaRPr lang="en-US" dirty="0"/>
          </a:p>
        </p:txBody>
      </p:sp>
    </p:spTree>
    <p:extLst>
      <p:ext uri="{BB962C8B-B14F-4D97-AF65-F5344CB8AC3E}">
        <p14:creationId xmlns:p14="http://schemas.microsoft.com/office/powerpoint/2010/main" val="6460192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Vòng lặp for</a:t>
            </a:r>
          </a:p>
        </p:txBody>
      </p:sp>
      <p:sp>
        <p:nvSpPr>
          <p:cNvPr id="3" name="Content Placeholder 2"/>
          <p:cNvSpPr>
            <a:spLocks noGrp="1"/>
          </p:cNvSpPr>
          <p:nvPr>
            <p:ph idx="1"/>
          </p:nvPr>
        </p:nvSpPr>
        <p:spPr>
          <a:xfrm>
            <a:off x="838200" y="1238250"/>
            <a:ext cx="10515600" cy="5162550"/>
          </a:xfrm>
        </p:spPr>
        <p:txBody>
          <a:bodyPr>
            <a:normAutofit lnSpcReduction="10000"/>
          </a:bodyPr>
          <a:lstStyle/>
          <a:p>
            <a:r>
              <a:rPr lang="en-US" noProof="1"/>
              <a:t>Cú pháp:</a:t>
            </a:r>
          </a:p>
          <a:p>
            <a:endParaRPr lang="en-US" noProof="1"/>
          </a:p>
          <a:p>
            <a:endParaRPr lang="en-US" noProof="1"/>
          </a:p>
          <a:p>
            <a:pPr marL="457200" lvl="1" indent="0">
              <a:buNone/>
            </a:pPr>
            <a:r>
              <a:rPr lang="en-US" noProof="1"/>
              <a:t>	</a:t>
            </a:r>
          </a:p>
          <a:p>
            <a:pPr marL="0" indent="0">
              <a:buNone/>
            </a:pPr>
            <a:endParaRPr lang="en-US" noProof="1"/>
          </a:p>
          <a:p>
            <a:pPr marL="0" indent="0">
              <a:buNone/>
            </a:pPr>
            <a:r>
              <a:rPr lang="en-US" noProof="1"/>
              <a:t>Trong đó:</a:t>
            </a:r>
          </a:p>
          <a:p>
            <a:pPr lvl="1">
              <a:lnSpc>
                <a:spcPct val="110000"/>
              </a:lnSpc>
            </a:pPr>
            <a:r>
              <a:rPr lang="en-US" i="1" noProof="1" smtClean="0"/>
              <a:t>init</a:t>
            </a:r>
            <a:r>
              <a:rPr lang="en-US" noProof="1" smtClean="0"/>
              <a:t>: </a:t>
            </a:r>
            <a:r>
              <a:rPr lang="en-US" noProof="1"/>
              <a:t>là các câu lệnh được thực thi một lần duy nhất khi vòng lặp bắt đầu chạy</a:t>
            </a:r>
          </a:p>
          <a:p>
            <a:pPr lvl="1">
              <a:lnSpc>
                <a:spcPct val="110000"/>
              </a:lnSpc>
            </a:pPr>
            <a:r>
              <a:rPr lang="en-US" i="1" noProof="1" smtClean="0"/>
              <a:t>condition</a:t>
            </a:r>
            <a:r>
              <a:rPr lang="en-US" noProof="1"/>
              <a:t>: là biểu thức điều kiện để xác định xem vòng lặp có được tiếp tục hay không</a:t>
            </a:r>
          </a:p>
          <a:p>
            <a:pPr lvl="1">
              <a:lnSpc>
                <a:spcPct val="110000"/>
              </a:lnSpc>
            </a:pPr>
            <a:r>
              <a:rPr lang="en-US" noProof="1"/>
              <a:t>statement(s): là khối lệnh sẽ được thực thi trong mỗi lần lặp</a:t>
            </a:r>
          </a:p>
          <a:p>
            <a:pPr lvl="1">
              <a:lnSpc>
                <a:spcPct val="110000"/>
              </a:lnSpc>
            </a:pPr>
            <a:r>
              <a:rPr lang="en-US" i="1" noProof="1" smtClean="0"/>
              <a:t>increment</a:t>
            </a:r>
            <a:r>
              <a:rPr lang="en-US" noProof="1" smtClean="0"/>
              <a:t>: </a:t>
            </a:r>
            <a:r>
              <a:rPr lang="en-US" noProof="1"/>
              <a:t>là các câu lệnh được thực thi sau mỗi lần lặp</a:t>
            </a:r>
          </a:p>
        </p:txBody>
      </p:sp>
      <p:pic>
        <p:nvPicPr>
          <p:cNvPr id="5" name="Picture 4"/>
          <p:cNvPicPr>
            <a:picLocks noChangeAspect="1"/>
          </p:cNvPicPr>
          <p:nvPr/>
        </p:nvPicPr>
        <p:blipFill>
          <a:blip r:embed="rId3"/>
          <a:stretch>
            <a:fillRect/>
          </a:stretch>
        </p:blipFill>
        <p:spPr>
          <a:xfrm>
            <a:off x="838200" y="1555196"/>
            <a:ext cx="5799364" cy="1614256"/>
          </a:xfrm>
          <a:prstGeom prst="rect">
            <a:avLst/>
          </a:prstGeom>
        </p:spPr>
      </p:pic>
    </p:spTree>
    <p:extLst>
      <p:ext uri="{BB962C8B-B14F-4D97-AF65-F5344CB8AC3E}">
        <p14:creationId xmlns:p14="http://schemas.microsoft.com/office/powerpoint/2010/main" val="17359140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Vòng lặp for: Ví dụ</a:t>
            </a:r>
          </a:p>
        </p:txBody>
      </p:sp>
      <p:sp>
        <p:nvSpPr>
          <p:cNvPr id="3" name="Content Placeholder 2"/>
          <p:cNvSpPr>
            <a:spLocks noGrp="1"/>
          </p:cNvSpPr>
          <p:nvPr>
            <p:ph idx="1"/>
          </p:nvPr>
        </p:nvSpPr>
        <p:spPr/>
        <p:txBody>
          <a:bodyPr/>
          <a:lstStyle/>
          <a:p>
            <a:r>
              <a:rPr lang="en-US" noProof="1"/>
              <a:t>Hiển thị bảng cửu chương của 5</a:t>
            </a:r>
          </a:p>
          <a:p>
            <a:endParaRPr lang="en-US" noProof="1"/>
          </a:p>
        </p:txBody>
      </p:sp>
      <p:sp>
        <p:nvSpPr>
          <p:cNvPr id="4" name="Rectangle 3"/>
          <p:cNvSpPr/>
          <p:nvPr/>
        </p:nvSpPr>
        <p:spPr>
          <a:xfrm>
            <a:off x="1471246" y="3798598"/>
            <a:ext cx="6575475" cy="1323439"/>
          </a:xfrm>
          <a:prstGeom prst="rect">
            <a:avLst/>
          </a:prstGeom>
        </p:spPr>
        <p:txBody>
          <a:bodyPr wrap="square">
            <a:spAutoFit/>
          </a:bodyPr>
          <a:lstStyle/>
          <a:p>
            <a:r>
              <a:rPr lang="mr-IN" sz="2000" b="1" noProof="1">
                <a:solidFill>
                  <a:srgbClr val="000080"/>
                </a:solidFill>
                <a:effectLst/>
              </a:rPr>
              <a:t>for </a:t>
            </a:r>
            <a:r>
              <a:rPr lang="mr-IN" sz="2000" noProof="1"/>
              <a:t>(</a:t>
            </a:r>
            <a:r>
              <a:rPr lang="mr-IN" sz="2000" b="1" noProof="1">
                <a:solidFill>
                  <a:srgbClr val="000080"/>
                </a:solidFill>
                <a:effectLst/>
              </a:rPr>
              <a:t>int </a:t>
            </a:r>
            <a:r>
              <a:rPr lang="mr-IN" sz="2000" noProof="1"/>
              <a:t>i = </a:t>
            </a:r>
            <a:r>
              <a:rPr lang="mr-IN" sz="2000" noProof="1">
                <a:solidFill>
                  <a:srgbClr val="0000FF"/>
                </a:solidFill>
                <a:effectLst/>
              </a:rPr>
              <a:t>1</a:t>
            </a:r>
            <a:r>
              <a:rPr lang="mr-IN" sz="2000" noProof="1"/>
              <a:t>; i &lt;= </a:t>
            </a:r>
            <a:r>
              <a:rPr lang="mr-IN" sz="2000" noProof="1">
                <a:solidFill>
                  <a:srgbClr val="0000FF"/>
                </a:solidFill>
                <a:effectLst/>
              </a:rPr>
              <a:t>10</a:t>
            </a:r>
            <a:r>
              <a:rPr lang="mr-IN" sz="2000" noProof="1"/>
              <a:t>; i++){</a:t>
            </a:r>
            <a:br>
              <a:rPr lang="mr-IN" sz="2000" noProof="1"/>
            </a:br>
            <a:r>
              <a:rPr lang="mr-IN" sz="2000" noProof="1"/>
              <a:t>    </a:t>
            </a:r>
            <a:r>
              <a:rPr lang="mr-IN" sz="2000" b="1" noProof="1">
                <a:solidFill>
                  <a:srgbClr val="000080"/>
                </a:solidFill>
                <a:effectLst/>
              </a:rPr>
              <a:t>int </a:t>
            </a:r>
            <a:r>
              <a:rPr lang="mr-IN" sz="2000" noProof="1"/>
              <a:t>product = </a:t>
            </a:r>
            <a:r>
              <a:rPr lang="mr-IN" sz="2000" noProof="1">
                <a:solidFill>
                  <a:srgbClr val="0000FF"/>
                </a:solidFill>
                <a:effectLst/>
              </a:rPr>
              <a:t>5 </a:t>
            </a:r>
            <a:r>
              <a:rPr lang="mr-IN" sz="2000" noProof="1"/>
              <a:t>* i;</a:t>
            </a:r>
            <a:br>
              <a:rPr lang="mr-IN" sz="2000" noProof="1"/>
            </a:br>
            <a:r>
              <a:rPr lang="mr-IN" sz="2000" noProof="1"/>
              <a:t>    </a:t>
            </a:r>
            <a:r>
              <a:rPr lang="en-US" sz="2000" dirty="0" err="1" smtClean="0"/>
              <a:t>Console.WriteLine</a:t>
            </a:r>
            <a:r>
              <a:rPr lang="en-US" sz="2000" dirty="0" smtClean="0"/>
              <a:t> </a:t>
            </a:r>
            <a:r>
              <a:rPr lang="mr-IN" sz="2000" noProof="1" smtClean="0"/>
              <a:t>(</a:t>
            </a:r>
            <a:r>
              <a:rPr lang="mr-IN" sz="2000" b="1" noProof="1" smtClean="0">
                <a:solidFill>
                  <a:srgbClr val="008000"/>
                </a:solidFill>
                <a:effectLst/>
              </a:rPr>
              <a:t>"</a:t>
            </a:r>
            <a:r>
              <a:rPr lang="mr-IN" sz="2000" b="1" noProof="1">
                <a:solidFill>
                  <a:srgbClr val="008000"/>
                </a:solidFill>
                <a:effectLst/>
              </a:rPr>
              <a:t>5 x " </a:t>
            </a:r>
            <a:r>
              <a:rPr lang="mr-IN" sz="2000" noProof="1"/>
              <a:t>+ i + </a:t>
            </a:r>
            <a:r>
              <a:rPr lang="mr-IN" sz="2000" b="1" noProof="1">
                <a:solidFill>
                  <a:srgbClr val="008000"/>
                </a:solidFill>
                <a:effectLst/>
              </a:rPr>
              <a:t>" = " </a:t>
            </a:r>
            <a:r>
              <a:rPr lang="mr-IN" sz="2000" noProof="1"/>
              <a:t>+ product);</a:t>
            </a:r>
            <a:br>
              <a:rPr lang="mr-IN" sz="2000" noProof="1"/>
            </a:br>
            <a:r>
              <a:rPr lang="mr-IN" sz="2000" noProof="1"/>
              <a:t>}</a:t>
            </a:r>
            <a:endParaRPr lang="en-US" sz="2000" noProof="1"/>
          </a:p>
        </p:txBody>
      </p:sp>
      <p:sp>
        <p:nvSpPr>
          <p:cNvPr id="5" name="Rectangle 4"/>
          <p:cNvSpPr/>
          <p:nvPr/>
        </p:nvSpPr>
        <p:spPr>
          <a:xfrm>
            <a:off x="9516251" y="1683711"/>
            <a:ext cx="1837549" cy="3785652"/>
          </a:xfrm>
          <a:prstGeom prst="rect">
            <a:avLst/>
          </a:prstGeom>
        </p:spPr>
        <p:txBody>
          <a:bodyPr wrap="square">
            <a:spAutoFit/>
          </a:bodyPr>
          <a:lstStyle/>
          <a:p>
            <a:r>
              <a:rPr lang="en-US" sz="2400" i="1" noProof="1"/>
              <a:t>5 x 1 = 5</a:t>
            </a:r>
          </a:p>
          <a:p>
            <a:r>
              <a:rPr lang="en-US" sz="2400" i="1" noProof="1"/>
              <a:t>5 x 2 = 10</a:t>
            </a:r>
          </a:p>
          <a:p>
            <a:r>
              <a:rPr lang="en-US" sz="2400" i="1" noProof="1"/>
              <a:t>5 x 3 = 15</a:t>
            </a:r>
          </a:p>
          <a:p>
            <a:r>
              <a:rPr lang="en-US" sz="2400" i="1" noProof="1"/>
              <a:t>5 x 4 = 20</a:t>
            </a:r>
          </a:p>
          <a:p>
            <a:r>
              <a:rPr lang="en-US" sz="2400" i="1" noProof="1"/>
              <a:t>5 x 5 = 25</a:t>
            </a:r>
          </a:p>
          <a:p>
            <a:r>
              <a:rPr lang="en-US" sz="2400" i="1" noProof="1"/>
              <a:t>5 x 6 = 30</a:t>
            </a:r>
          </a:p>
          <a:p>
            <a:r>
              <a:rPr lang="en-US" sz="2400" i="1" noProof="1"/>
              <a:t>5 x 7 = 35</a:t>
            </a:r>
          </a:p>
          <a:p>
            <a:r>
              <a:rPr lang="en-US" sz="2400" i="1" noProof="1"/>
              <a:t>5 x 8 = 40</a:t>
            </a:r>
          </a:p>
          <a:p>
            <a:r>
              <a:rPr lang="en-US" sz="2400" i="1" noProof="1"/>
              <a:t>5 x 9 = 45</a:t>
            </a:r>
          </a:p>
          <a:p>
            <a:r>
              <a:rPr lang="en-US" sz="2400" i="1" noProof="1"/>
              <a:t>5 x 10 = 50</a:t>
            </a:r>
          </a:p>
        </p:txBody>
      </p:sp>
      <p:sp>
        <p:nvSpPr>
          <p:cNvPr id="6" name="Rectangle 5"/>
          <p:cNvSpPr/>
          <p:nvPr/>
        </p:nvSpPr>
        <p:spPr>
          <a:xfrm>
            <a:off x="642409" y="2921758"/>
            <a:ext cx="1369286" cy="369332"/>
          </a:xfrm>
          <a:prstGeom prst="rect">
            <a:avLst/>
          </a:prstGeom>
        </p:spPr>
        <p:txBody>
          <a:bodyPr wrap="none">
            <a:spAutoFit/>
          </a:bodyPr>
          <a:lstStyle/>
          <a:p>
            <a:r>
              <a:rPr lang="en-US" i="1" noProof="1">
                <a:effectLst/>
                <a:latin typeface="Myriad Pro" charset="0"/>
                <a:ea typeface="Myriad Pro" charset="0"/>
                <a:cs typeface="Myriad Pro" charset="0"/>
              </a:rPr>
              <a:t>initial-action</a:t>
            </a:r>
            <a:endParaRPr lang="en-US" noProof="1"/>
          </a:p>
        </p:txBody>
      </p:sp>
      <p:sp>
        <p:nvSpPr>
          <p:cNvPr id="7" name="Rectangle 6"/>
          <p:cNvSpPr/>
          <p:nvPr/>
        </p:nvSpPr>
        <p:spPr>
          <a:xfrm>
            <a:off x="2530434" y="2489249"/>
            <a:ext cx="2826415" cy="369332"/>
          </a:xfrm>
          <a:prstGeom prst="rect">
            <a:avLst/>
          </a:prstGeom>
        </p:spPr>
        <p:txBody>
          <a:bodyPr wrap="none">
            <a:spAutoFit/>
          </a:bodyPr>
          <a:lstStyle/>
          <a:p>
            <a:r>
              <a:rPr lang="en-US" i="1" noProof="1">
                <a:effectLst/>
                <a:latin typeface="Myriad Pro" charset="0"/>
                <a:ea typeface="Myriad Pro" charset="0"/>
                <a:cs typeface="Myriad Pro" charset="0"/>
              </a:rPr>
              <a:t>loop-continuation-condition</a:t>
            </a:r>
            <a:endParaRPr lang="en-US" noProof="1"/>
          </a:p>
        </p:txBody>
      </p:sp>
      <p:sp>
        <p:nvSpPr>
          <p:cNvPr id="8" name="Rectangle 7"/>
          <p:cNvSpPr/>
          <p:nvPr/>
        </p:nvSpPr>
        <p:spPr>
          <a:xfrm>
            <a:off x="5094803" y="3106424"/>
            <a:ext cx="2656496" cy="369332"/>
          </a:xfrm>
          <a:prstGeom prst="rect">
            <a:avLst/>
          </a:prstGeom>
        </p:spPr>
        <p:txBody>
          <a:bodyPr wrap="none">
            <a:spAutoFit/>
          </a:bodyPr>
          <a:lstStyle/>
          <a:p>
            <a:r>
              <a:rPr lang="en-US" i="1" noProof="1">
                <a:effectLst/>
                <a:latin typeface="Myriad Pro" charset="0"/>
                <a:ea typeface="Myriad Pro" charset="0"/>
                <a:cs typeface="Myriad Pro" charset="0"/>
              </a:rPr>
              <a:t>action-after-each-iteration</a:t>
            </a:r>
            <a:endParaRPr lang="en-US" noProof="1"/>
          </a:p>
        </p:txBody>
      </p:sp>
      <p:sp>
        <p:nvSpPr>
          <p:cNvPr id="9" name="Rectangle 8"/>
          <p:cNvSpPr/>
          <p:nvPr/>
        </p:nvSpPr>
        <p:spPr>
          <a:xfrm>
            <a:off x="2240193" y="5096125"/>
            <a:ext cx="1343638" cy="369332"/>
          </a:xfrm>
          <a:prstGeom prst="rect">
            <a:avLst/>
          </a:prstGeom>
        </p:spPr>
        <p:txBody>
          <a:bodyPr wrap="none">
            <a:spAutoFit/>
          </a:bodyPr>
          <a:lstStyle/>
          <a:p>
            <a:r>
              <a:rPr lang="en-US" i="1" noProof="1">
                <a:effectLst/>
                <a:latin typeface="Myriad Pro" charset="0"/>
                <a:ea typeface="Myriad Pro" charset="0"/>
                <a:cs typeface="Myriad Pro" charset="0"/>
              </a:rPr>
              <a:t>statement(s)</a:t>
            </a:r>
            <a:endParaRPr lang="en-US" noProof="1"/>
          </a:p>
        </p:txBody>
      </p:sp>
      <p:cxnSp>
        <p:nvCxnSpPr>
          <p:cNvPr id="11" name="Straight Arrow Connector 10"/>
          <p:cNvCxnSpPr/>
          <p:nvPr/>
        </p:nvCxnSpPr>
        <p:spPr>
          <a:xfrm>
            <a:off x="1616025" y="3181423"/>
            <a:ext cx="1028701" cy="726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703568" y="2857381"/>
            <a:ext cx="361" cy="94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657285" y="3470478"/>
            <a:ext cx="1329245" cy="43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2469258" y="4415774"/>
            <a:ext cx="175468" cy="706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912012" y="4698093"/>
            <a:ext cx="32826" cy="423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838200" y="5730013"/>
            <a:ext cx="10515600" cy="83386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noProof="1">
                <a:solidFill>
                  <a:schemeClr val="bg1"/>
                </a:solidFill>
              </a:rPr>
              <a:t>Lưu ý:</a:t>
            </a:r>
            <a:r>
              <a:rPr lang="en-US" sz="2400" noProof="1">
                <a:solidFill>
                  <a:schemeClr val="bg1"/>
                </a:solidFill>
              </a:rPr>
              <a:t> Biến i ở vòng lặp trên còn được gọi là biến điều khiển (control variable). Phạm vi của biến i là bên trong vòng lặp for.</a:t>
            </a:r>
          </a:p>
        </p:txBody>
      </p:sp>
    </p:spTree>
    <p:extLst>
      <p:ext uri="{BB962C8B-B14F-4D97-AF65-F5344CB8AC3E}">
        <p14:creationId xmlns:p14="http://schemas.microsoft.com/office/powerpoint/2010/main" val="87088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Vòng lặp for-each</a:t>
            </a:r>
          </a:p>
        </p:txBody>
      </p:sp>
      <p:sp>
        <p:nvSpPr>
          <p:cNvPr id="3" name="Content Placeholder 2"/>
          <p:cNvSpPr>
            <a:spLocks noGrp="1"/>
          </p:cNvSpPr>
          <p:nvPr>
            <p:ph idx="1"/>
          </p:nvPr>
        </p:nvSpPr>
        <p:spPr>
          <a:xfrm>
            <a:off x="838200" y="1120022"/>
            <a:ext cx="10515600" cy="5356978"/>
          </a:xfrm>
        </p:spPr>
        <p:txBody>
          <a:bodyPr/>
          <a:lstStyle/>
          <a:p>
            <a:r>
              <a:rPr lang="en-US" noProof="1"/>
              <a:t>Vòng lặp for-each (còn gọi là </a:t>
            </a:r>
            <a:r>
              <a:rPr lang="en-US" i="1" noProof="1"/>
              <a:t>enhanced for</a:t>
            </a:r>
            <a:r>
              <a:rPr lang="en-US" noProof="1"/>
              <a:t>) được sử dụng để duyệt qua các phần tử của một collection, chẳng hạn như mảng, ArrayList, LinkedList, HashSet</a:t>
            </a:r>
            <a:r>
              <a:rPr lang="mr-IN" noProof="1"/>
              <a:t>…</a:t>
            </a:r>
            <a:endParaRPr lang="en-US" noProof="1"/>
          </a:p>
          <a:p>
            <a:r>
              <a:rPr lang="en-US" noProof="1"/>
              <a:t>Cú pháp</a:t>
            </a:r>
            <a:r>
              <a:rPr lang="en-US" noProof="1" smtClean="0"/>
              <a:t>:</a:t>
            </a:r>
          </a:p>
          <a:p>
            <a:endParaRPr lang="en-US" noProof="1"/>
          </a:p>
          <a:p>
            <a:endParaRPr lang="en-US" noProof="1"/>
          </a:p>
          <a:p>
            <a:endParaRPr lang="en-US" noProof="1"/>
          </a:p>
          <a:p>
            <a:pPr marL="457200" lvl="1" indent="0">
              <a:buNone/>
            </a:pPr>
            <a:r>
              <a:rPr lang="en-US" noProof="1"/>
              <a:t>Trong đó:</a:t>
            </a:r>
          </a:p>
          <a:p>
            <a:pPr lvl="2"/>
            <a:r>
              <a:rPr lang="en-US" sz="2200" noProof="1"/>
              <a:t>type: Kiểu dữ liệu của các đối tượng của collection</a:t>
            </a:r>
          </a:p>
          <a:p>
            <a:pPr lvl="2"/>
            <a:r>
              <a:rPr lang="en-US" sz="2200" noProof="1" smtClean="0"/>
              <a:t>item: </a:t>
            </a:r>
            <a:r>
              <a:rPr lang="en-US" sz="2200" noProof="1"/>
              <a:t>Biến đại diện lần lượt cho từng phần tử của collection trong mỗi lần lặp</a:t>
            </a:r>
          </a:p>
          <a:p>
            <a:pPr lvl="2"/>
            <a:r>
              <a:rPr lang="en-US" sz="2200" noProof="1"/>
              <a:t>collection: đối tượng cần lặp</a:t>
            </a:r>
          </a:p>
        </p:txBody>
      </p:sp>
      <p:sp>
        <p:nvSpPr>
          <p:cNvPr id="4" name="Rectangle 3"/>
          <p:cNvSpPr/>
          <p:nvPr/>
        </p:nvSpPr>
        <p:spPr>
          <a:xfrm>
            <a:off x="1861331" y="2979059"/>
            <a:ext cx="6096000" cy="1200329"/>
          </a:xfrm>
          <a:prstGeom prst="rect">
            <a:avLst/>
          </a:prstGeom>
        </p:spPr>
        <p:txBody>
          <a:bodyPr>
            <a:spAutoFit/>
          </a:bodyPr>
          <a:lstStyle/>
          <a:p>
            <a:r>
              <a:rPr lang="en-US" sz="2400" b="1" dirty="0">
                <a:solidFill>
                  <a:srgbClr val="000080"/>
                </a:solidFill>
                <a:effectLst/>
              </a:rPr>
              <a:t>for </a:t>
            </a:r>
            <a:r>
              <a:rPr lang="en-US" sz="2400" dirty="0" smtClean="0"/>
              <a:t>(type item in collection</a:t>
            </a:r>
            <a:r>
              <a:rPr lang="en-US" sz="2400" dirty="0"/>
              <a:t>) {</a:t>
            </a:r>
            <a:br>
              <a:rPr lang="en-US" sz="2400" dirty="0"/>
            </a:br>
            <a:r>
              <a:rPr lang="en-US" sz="2400" dirty="0"/>
              <a:t>    </a:t>
            </a:r>
            <a:br>
              <a:rPr lang="en-US" sz="2400" dirty="0"/>
            </a:br>
            <a:r>
              <a:rPr lang="en-US" sz="2400" dirty="0"/>
              <a:t>}</a:t>
            </a:r>
          </a:p>
        </p:txBody>
      </p:sp>
    </p:spTree>
    <p:extLst>
      <p:ext uri="{BB962C8B-B14F-4D97-AF65-F5344CB8AC3E}">
        <p14:creationId xmlns:p14="http://schemas.microsoft.com/office/powerpoint/2010/main" val="5323908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for-each: Ví dụ</a:t>
            </a:r>
          </a:p>
        </p:txBody>
      </p:sp>
      <p:sp>
        <p:nvSpPr>
          <p:cNvPr id="3" name="Content Placeholder 2"/>
          <p:cNvSpPr>
            <a:spLocks noGrp="1"/>
          </p:cNvSpPr>
          <p:nvPr>
            <p:ph idx="1"/>
          </p:nvPr>
        </p:nvSpPr>
        <p:spPr>
          <a:xfrm>
            <a:off x="838200" y="1219200"/>
            <a:ext cx="10515600" cy="4957764"/>
          </a:xfrm>
        </p:spPr>
        <p:txBody>
          <a:bodyPr/>
          <a:lstStyle/>
          <a:p>
            <a:r>
              <a:rPr lang="en-US" noProof="1"/>
              <a:t>Duyệt qua các phần tử của một mảng:</a:t>
            </a:r>
          </a:p>
          <a:p>
            <a:endParaRPr lang="en-US" noProof="1" smtClean="0"/>
          </a:p>
          <a:p>
            <a:endParaRPr lang="en-US" noProof="1"/>
          </a:p>
          <a:p>
            <a:endParaRPr lang="en-US" noProof="1"/>
          </a:p>
          <a:p>
            <a:endParaRPr lang="en-US" noProof="1"/>
          </a:p>
          <a:p>
            <a:endParaRPr lang="en-US" noProof="1"/>
          </a:p>
          <a:p>
            <a:endParaRPr lang="en-US" noProof="1" smtClean="0"/>
          </a:p>
          <a:p>
            <a:r>
              <a:rPr lang="en-US" noProof="1" smtClean="0"/>
              <a:t>Tương </a:t>
            </a:r>
            <a:r>
              <a:rPr lang="en-US" noProof="1"/>
              <a:t>đương với câu lệnh for:</a:t>
            </a:r>
          </a:p>
        </p:txBody>
      </p:sp>
      <p:sp>
        <p:nvSpPr>
          <p:cNvPr id="4" name="Rectangle 3"/>
          <p:cNvSpPr/>
          <p:nvPr/>
        </p:nvSpPr>
        <p:spPr>
          <a:xfrm>
            <a:off x="916338" y="1881887"/>
            <a:ext cx="10437462" cy="2677656"/>
          </a:xfrm>
          <a:prstGeom prst="rect">
            <a:avLst/>
          </a:prstGeom>
        </p:spPr>
        <p:txBody>
          <a:bodyPr wrap="square">
            <a:spAutoFit/>
          </a:bodyPr>
          <a:lstStyle/>
          <a:p>
            <a:r>
              <a:rPr lang="pl-PL" sz="2400" dirty="0" smtClean="0"/>
              <a:t>        </a:t>
            </a:r>
            <a:r>
              <a:rPr lang="pl-PL" sz="2400" dirty="0" err="1" smtClean="0"/>
              <a:t>Console.WriteLine</a:t>
            </a:r>
            <a:r>
              <a:rPr lang="pl-PL" sz="2400" dirty="0"/>
              <a:t>("</a:t>
            </a:r>
            <a:r>
              <a:rPr lang="pl-PL" sz="2400" dirty="0" err="1"/>
              <a:t>foreach</a:t>
            </a:r>
            <a:r>
              <a:rPr lang="pl-PL" sz="2400" dirty="0"/>
              <a:t> </a:t>
            </a:r>
            <a:r>
              <a:rPr lang="pl-PL" sz="2400" dirty="0" err="1"/>
              <a:t>loop</a:t>
            </a:r>
            <a:r>
              <a:rPr lang="pl-PL" sz="2400" dirty="0"/>
              <a:t> </a:t>
            </a:r>
            <a:r>
              <a:rPr lang="pl-PL" sz="2400" dirty="0" err="1"/>
              <a:t>Sample</a:t>
            </a:r>
            <a:r>
              <a:rPr lang="pl-PL" sz="2400" dirty="0"/>
              <a:t>!");  </a:t>
            </a:r>
          </a:p>
          <a:p>
            <a:r>
              <a:rPr lang="pl-PL" sz="2400" dirty="0"/>
              <a:t>        </a:t>
            </a:r>
            <a:r>
              <a:rPr lang="pl-PL" sz="2400" b="1" dirty="0" err="1"/>
              <a:t>int</a:t>
            </a:r>
            <a:r>
              <a:rPr lang="pl-PL" sz="2400" dirty="0"/>
              <a:t>[] </a:t>
            </a:r>
            <a:r>
              <a:rPr lang="pl-PL" sz="2400" dirty="0" err="1"/>
              <a:t>oddArray</a:t>
            </a:r>
            <a:r>
              <a:rPr lang="pl-PL" sz="2400" dirty="0"/>
              <a:t> = </a:t>
            </a:r>
            <a:r>
              <a:rPr lang="pl-PL" sz="2400" b="1" dirty="0" err="1"/>
              <a:t>new</a:t>
            </a:r>
            <a:r>
              <a:rPr lang="pl-PL" sz="2400" dirty="0"/>
              <a:t> </a:t>
            </a:r>
            <a:r>
              <a:rPr lang="pl-PL" sz="2400" b="1" dirty="0" err="1"/>
              <a:t>int</a:t>
            </a:r>
            <a:r>
              <a:rPr lang="pl-PL" sz="2400" dirty="0"/>
              <a:t>[] { 1, 3, 5, 7, 9, 11, 13, 15, 17, 19, 21 };  </a:t>
            </a:r>
          </a:p>
          <a:p>
            <a:r>
              <a:rPr lang="pl-PL" sz="2400" dirty="0"/>
              <a:t>        </a:t>
            </a:r>
            <a:r>
              <a:rPr lang="pl-PL" sz="2400" b="1" dirty="0" err="1"/>
              <a:t>foreach</a:t>
            </a:r>
            <a:r>
              <a:rPr lang="pl-PL" sz="2400" dirty="0"/>
              <a:t> (</a:t>
            </a:r>
            <a:r>
              <a:rPr lang="pl-PL" sz="2400" b="1" dirty="0" err="1"/>
              <a:t>int</a:t>
            </a:r>
            <a:r>
              <a:rPr lang="pl-PL" sz="2400" dirty="0"/>
              <a:t> </a:t>
            </a:r>
            <a:r>
              <a:rPr lang="pl-PL" sz="2400" dirty="0" err="1"/>
              <a:t>num</a:t>
            </a:r>
            <a:r>
              <a:rPr lang="pl-PL" sz="2400" dirty="0"/>
              <a:t> </a:t>
            </a:r>
            <a:r>
              <a:rPr lang="pl-PL" sz="2400" b="1" dirty="0"/>
              <a:t>in</a:t>
            </a:r>
            <a:r>
              <a:rPr lang="pl-PL" sz="2400" dirty="0"/>
              <a:t> </a:t>
            </a:r>
            <a:r>
              <a:rPr lang="pl-PL" sz="2400" dirty="0" err="1"/>
              <a:t>oddArray</a:t>
            </a:r>
            <a:r>
              <a:rPr lang="pl-PL" sz="2400" dirty="0"/>
              <a:t>)  </a:t>
            </a:r>
          </a:p>
          <a:p>
            <a:r>
              <a:rPr lang="pl-PL" sz="2400" dirty="0"/>
              <a:t>        {  </a:t>
            </a:r>
          </a:p>
          <a:p>
            <a:r>
              <a:rPr lang="pl-PL" sz="2400" dirty="0"/>
              <a:t>            </a:t>
            </a:r>
            <a:r>
              <a:rPr lang="pl-PL" sz="2400" dirty="0" err="1"/>
              <a:t>Console.WriteLine</a:t>
            </a:r>
            <a:r>
              <a:rPr lang="pl-PL" sz="2400" dirty="0"/>
              <a:t>(</a:t>
            </a:r>
            <a:r>
              <a:rPr lang="pl-PL" sz="2400" dirty="0" err="1"/>
              <a:t>num</a:t>
            </a:r>
            <a:r>
              <a:rPr lang="pl-PL" sz="2400" dirty="0"/>
              <a:t>);  </a:t>
            </a:r>
          </a:p>
          <a:p>
            <a:r>
              <a:rPr lang="pl-PL" sz="2400" dirty="0"/>
              <a:t>        }  </a:t>
            </a:r>
          </a:p>
          <a:p>
            <a:r>
              <a:rPr lang="pl-PL" sz="2400" dirty="0"/>
              <a:t>        </a:t>
            </a:r>
            <a:r>
              <a:rPr lang="pl-PL" sz="2400" dirty="0" err="1"/>
              <a:t>Console.ReadKey</a:t>
            </a:r>
            <a:r>
              <a:rPr lang="pl-PL" sz="2400" dirty="0"/>
              <a:t>();</a:t>
            </a:r>
          </a:p>
        </p:txBody>
      </p:sp>
      <p:sp>
        <p:nvSpPr>
          <p:cNvPr id="5" name="Rectangle 4"/>
          <p:cNvSpPr/>
          <p:nvPr/>
        </p:nvSpPr>
        <p:spPr>
          <a:xfrm>
            <a:off x="1487061" y="5222229"/>
            <a:ext cx="7678322" cy="1200329"/>
          </a:xfrm>
          <a:prstGeom prst="rect">
            <a:avLst/>
          </a:prstGeom>
        </p:spPr>
        <p:txBody>
          <a:bodyPr wrap="square">
            <a:spAutoFit/>
          </a:bodyPr>
          <a:lstStyle/>
          <a:p>
            <a:r>
              <a:rPr lang="en-US" sz="2400" b="1" noProof="1">
                <a:solidFill>
                  <a:srgbClr val="000080"/>
                </a:solidFill>
                <a:effectLst/>
              </a:rPr>
              <a:t>for</a:t>
            </a:r>
            <a:r>
              <a:rPr lang="en-US" sz="2400" noProof="1"/>
              <a:t>(</a:t>
            </a:r>
            <a:r>
              <a:rPr lang="en-US" sz="2400" b="1" noProof="1">
                <a:solidFill>
                  <a:srgbClr val="000080"/>
                </a:solidFill>
                <a:effectLst/>
              </a:rPr>
              <a:t>int </a:t>
            </a:r>
            <a:r>
              <a:rPr lang="en-US" sz="2400" noProof="1"/>
              <a:t>i = </a:t>
            </a:r>
            <a:r>
              <a:rPr lang="en-US" sz="2400" noProof="1">
                <a:solidFill>
                  <a:srgbClr val="0000FF"/>
                </a:solidFill>
                <a:effectLst/>
              </a:rPr>
              <a:t>0</a:t>
            </a:r>
            <a:r>
              <a:rPr lang="en-US" sz="2400" noProof="1"/>
              <a:t>; i &lt; </a:t>
            </a:r>
            <a:r>
              <a:rPr lang="pl-PL" sz="2400" dirty="0" err="1" smtClean="0"/>
              <a:t>oddArray.Length</a:t>
            </a:r>
            <a:r>
              <a:rPr lang="en-US" sz="2400" noProof="1" smtClean="0"/>
              <a:t>; </a:t>
            </a:r>
            <a:r>
              <a:rPr lang="en-US" sz="2400" noProof="1"/>
              <a:t>i++){</a:t>
            </a:r>
            <a:br>
              <a:rPr lang="en-US" sz="2400" noProof="1"/>
            </a:br>
            <a:r>
              <a:rPr lang="en-US" sz="2400" noProof="1"/>
              <a:t>    </a:t>
            </a:r>
            <a:r>
              <a:rPr lang="en-US" sz="2400" noProof="1" smtClean="0"/>
              <a:t>Console.WriteLine(</a:t>
            </a:r>
            <a:r>
              <a:rPr lang="en-US" sz="2400" b="1" noProof="1" smtClean="0">
                <a:solidFill>
                  <a:srgbClr val="008000"/>
                </a:solidFill>
                <a:effectLst/>
              </a:rPr>
              <a:t>"element </a:t>
            </a:r>
            <a:r>
              <a:rPr lang="en-US" sz="2400" b="1" noProof="1">
                <a:solidFill>
                  <a:srgbClr val="008000"/>
                </a:solidFill>
                <a:effectLst/>
              </a:rPr>
              <a:t>= " </a:t>
            </a:r>
            <a:r>
              <a:rPr lang="en-US" sz="2400" noProof="1"/>
              <a:t>+ </a:t>
            </a:r>
            <a:r>
              <a:rPr lang="en-US" sz="2400" noProof="1" smtClean="0"/>
              <a:t>array[i</a:t>
            </a:r>
            <a:r>
              <a:rPr lang="en-US" sz="2400" noProof="1"/>
              <a:t>]);</a:t>
            </a:r>
            <a:br>
              <a:rPr lang="en-US" sz="2400" noProof="1"/>
            </a:br>
            <a:r>
              <a:rPr lang="en-US" sz="2400" noProof="1"/>
              <a:t>}</a:t>
            </a:r>
          </a:p>
        </p:txBody>
      </p:sp>
    </p:spTree>
    <p:extLst>
      <p:ext uri="{BB962C8B-B14F-4D97-AF65-F5344CB8AC3E}">
        <p14:creationId xmlns:p14="http://schemas.microsoft.com/office/powerpoint/2010/main" val="10802387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Vòng lặp while</a:t>
            </a:r>
          </a:p>
        </p:txBody>
      </p:sp>
      <p:sp>
        <p:nvSpPr>
          <p:cNvPr id="3" name="Content Placeholder 2"/>
          <p:cNvSpPr>
            <a:spLocks noGrp="1"/>
          </p:cNvSpPr>
          <p:nvPr>
            <p:ph idx="1"/>
          </p:nvPr>
        </p:nvSpPr>
        <p:spPr>
          <a:xfrm>
            <a:off x="838200" y="1504950"/>
            <a:ext cx="10515600" cy="4672013"/>
          </a:xfrm>
        </p:spPr>
        <p:txBody>
          <a:bodyPr/>
          <a:lstStyle/>
          <a:p>
            <a:r>
              <a:rPr lang="en-US" noProof="1"/>
              <a:t>Vòng lặp </a:t>
            </a:r>
            <a:r>
              <a:rPr lang="en-US" i="1" noProof="1"/>
              <a:t>while</a:t>
            </a:r>
            <a:r>
              <a:rPr lang="en-US" noProof="1"/>
              <a:t> thực thi lặp lại một khối lệnh nếu biểu thức điều kiện trả về giá trị đúng</a:t>
            </a:r>
          </a:p>
          <a:p>
            <a:r>
              <a:rPr lang="en-US" noProof="1"/>
              <a:t>Cú pháp:</a:t>
            </a:r>
          </a:p>
          <a:p>
            <a:endParaRPr lang="en-US" noProof="1" smtClean="0"/>
          </a:p>
          <a:p>
            <a:endParaRPr lang="en-US" noProof="1"/>
          </a:p>
          <a:p>
            <a:endParaRPr lang="en-US" noProof="1"/>
          </a:p>
          <a:p>
            <a:pPr marL="457200" lvl="1" indent="0">
              <a:buNone/>
            </a:pPr>
            <a:r>
              <a:rPr lang="en-US" noProof="1"/>
              <a:t>Trong đó:</a:t>
            </a:r>
          </a:p>
          <a:p>
            <a:pPr lvl="2"/>
            <a:r>
              <a:rPr lang="en-US" sz="2200" i="1" dirty="0">
                <a:latin typeface="LucidaSansTypewriterStd" charset="0"/>
              </a:rPr>
              <a:t>loop-continuation-condition </a:t>
            </a:r>
            <a:r>
              <a:rPr lang="en-US" sz="2200" noProof="1"/>
              <a:t>: là biểu thức điều kiện</a:t>
            </a:r>
          </a:p>
          <a:p>
            <a:pPr lvl="2"/>
            <a:r>
              <a:rPr lang="en-US" sz="2200" i="1" noProof="1">
                <a:latin typeface="LucidaSansTypewriterStd" charset="0"/>
              </a:rPr>
              <a:t>statement(s): </a:t>
            </a:r>
            <a:r>
              <a:rPr lang="en-US" sz="2200" noProof="1"/>
              <a:t>là các câu lệnh được thực thi trong mỗi lần lặp</a:t>
            </a:r>
          </a:p>
        </p:txBody>
      </p:sp>
      <p:sp>
        <p:nvSpPr>
          <p:cNvPr id="6" name="Rectangle 5"/>
          <p:cNvSpPr/>
          <p:nvPr/>
        </p:nvSpPr>
        <p:spPr>
          <a:xfrm>
            <a:off x="1965423" y="2935991"/>
            <a:ext cx="6096000" cy="1200329"/>
          </a:xfrm>
          <a:prstGeom prst="rect">
            <a:avLst/>
          </a:prstGeom>
        </p:spPr>
        <p:txBody>
          <a:bodyPr>
            <a:spAutoFit/>
          </a:bodyPr>
          <a:lstStyle/>
          <a:p>
            <a:r>
              <a:rPr lang="en-US" sz="2400" b="1" i="1" dirty="0">
                <a:solidFill>
                  <a:srgbClr val="00597C"/>
                </a:solidFill>
                <a:effectLst/>
                <a:latin typeface="LucidaSansTypewriterStd" charset="0"/>
              </a:rPr>
              <a:t>while </a:t>
            </a:r>
            <a:r>
              <a:rPr lang="en-US" sz="2400" i="1" dirty="0">
                <a:effectLst/>
                <a:latin typeface="LucidaSansTypewriterStd" charset="0"/>
              </a:rPr>
              <a:t>(loop-continuation-condition) { </a:t>
            </a:r>
          </a:p>
          <a:p>
            <a:r>
              <a:rPr lang="en-US" sz="2400" i="1" dirty="0">
                <a:effectLst/>
                <a:latin typeface="LucidaSansTypewriterStd" charset="0"/>
              </a:rPr>
              <a:t>	statement(s); </a:t>
            </a:r>
            <a:endParaRPr lang="en-US" sz="2400" i="1" dirty="0"/>
          </a:p>
          <a:p>
            <a:r>
              <a:rPr lang="en-US" sz="2400" i="1" dirty="0">
                <a:effectLst/>
                <a:latin typeface="LucidaSansTypewriterStd" charset="0"/>
              </a:rPr>
              <a:t>} </a:t>
            </a:r>
            <a:endParaRPr lang="en-US" sz="2400" i="1" dirty="0"/>
          </a:p>
        </p:txBody>
      </p:sp>
    </p:spTree>
    <p:extLst>
      <p:ext uri="{BB962C8B-B14F-4D97-AF65-F5344CB8AC3E}">
        <p14:creationId xmlns:p14="http://schemas.microsoft.com/office/powerpoint/2010/main" val="16297792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Vòng lặp while: Ví dụ</a:t>
            </a:r>
          </a:p>
        </p:txBody>
      </p:sp>
      <p:sp>
        <p:nvSpPr>
          <p:cNvPr id="3" name="Content Placeholder 2"/>
          <p:cNvSpPr>
            <a:spLocks noGrp="1"/>
          </p:cNvSpPr>
          <p:nvPr>
            <p:ph idx="1"/>
          </p:nvPr>
        </p:nvSpPr>
        <p:spPr>
          <a:xfrm>
            <a:off x="838200" y="1118634"/>
            <a:ext cx="9332742" cy="638364"/>
          </a:xfrm>
        </p:spPr>
        <p:txBody>
          <a:bodyPr/>
          <a:lstStyle/>
          <a:p>
            <a:r>
              <a:rPr lang="en-US" noProof="1" smtClean="0"/>
              <a:t>Viết ra màn hình a từ 10 đến 19</a:t>
            </a:r>
            <a:endParaRPr lang="en-US" noProof="1"/>
          </a:p>
          <a:p>
            <a:endParaRPr lang="en-US" noProof="1"/>
          </a:p>
        </p:txBody>
      </p:sp>
      <p:pic>
        <p:nvPicPr>
          <p:cNvPr id="4" name="Picture 3"/>
          <p:cNvPicPr>
            <a:picLocks noChangeAspect="1"/>
          </p:cNvPicPr>
          <p:nvPr/>
        </p:nvPicPr>
        <p:blipFill>
          <a:blip r:embed="rId3"/>
          <a:stretch>
            <a:fillRect/>
          </a:stretch>
        </p:blipFill>
        <p:spPr>
          <a:xfrm>
            <a:off x="838200" y="1756998"/>
            <a:ext cx="8446207" cy="4849075"/>
          </a:xfrm>
          <a:prstGeom prst="rect">
            <a:avLst/>
          </a:prstGeom>
        </p:spPr>
      </p:pic>
      <p:pic>
        <p:nvPicPr>
          <p:cNvPr id="5" name="Picture 4"/>
          <p:cNvPicPr>
            <a:picLocks noChangeAspect="1"/>
          </p:cNvPicPr>
          <p:nvPr/>
        </p:nvPicPr>
        <p:blipFill>
          <a:blip r:embed="rId4"/>
          <a:stretch>
            <a:fillRect/>
          </a:stretch>
        </p:blipFill>
        <p:spPr>
          <a:xfrm>
            <a:off x="7352524" y="159419"/>
            <a:ext cx="4001276" cy="4002035"/>
          </a:xfrm>
          <a:prstGeom prst="rect">
            <a:avLst/>
          </a:prstGeom>
        </p:spPr>
      </p:pic>
    </p:spTree>
    <p:extLst>
      <p:ext uri="{BB962C8B-B14F-4D97-AF65-F5344CB8AC3E}">
        <p14:creationId xmlns:p14="http://schemas.microsoft.com/office/powerpoint/2010/main" val="11473650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Vòng lặp do-while</a:t>
            </a:r>
            <a:endParaRPr lang="en-US" noProof="1"/>
          </a:p>
        </p:txBody>
      </p:sp>
      <p:sp>
        <p:nvSpPr>
          <p:cNvPr id="3" name="Content Placeholder 2"/>
          <p:cNvSpPr>
            <a:spLocks noGrp="1"/>
          </p:cNvSpPr>
          <p:nvPr>
            <p:ph idx="1"/>
          </p:nvPr>
        </p:nvSpPr>
        <p:spPr>
          <a:xfrm>
            <a:off x="838200" y="1260778"/>
            <a:ext cx="10515600" cy="5349572"/>
          </a:xfrm>
        </p:spPr>
        <p:txBody>
          <a:bodyPr>
            <a:normAutofit/>
          </a:bodyPr>
          <a:lstStyle/>
          <a:p>
            <a:r>
              <a:rPr lang="en-US" noProof="1" smtClean="0"/>
              <a:t>Cú pháp:</a:t>
            </a:r>
          </a:p>
          <a:p>
            <a:endParaRPr lang="en-US" noProof="1" smtClean="0"/>
          </a:p>
          <a:p>
            <a:endParaRPr lang="en-US" noProof="1" smtClean="0"/>
          </a:p>
          <a:p>
            <a:endParaRPr lang="en-US" noProof="1" smtClean="0"/>
          </a:p>
          <a:p>
            <a:pPr marL="457200" lvl="1" indent="0">
              <a:buNone/>
            </a:pPr>
            <a:r>
              <a:rPr lang="en-US" noProof="1" smtClean="0"/>
              <a:t>Trong đó:</a:t>
            </a:r>
          </a:p>
          <a:p>
            <a:pPr lvl="2"/>
            <a:r>
              <a:rPr lang="en-US" sz="2200" noProof="1" smtClean="0"/>
              <a:t>statement(s): Các câu lệnh được thực thi trong mỗi lần lặp</a:t>
            </a:r>
          </a:p>
          <a:p>
            <a:pPr lvl="2"/>
            <a:r>
              <a:rPr lang="en-US" sz="2200" noProof="1" smtClean="0"/>
              <a:t>loop-continuation-condition: Biểu thức điều kiện. Nếu biểu thức điều kiện trả về giá trị true thì vòng lặp sẽ tiếp tục thực thi. Nếu biểu thức điều kiện trả về false thì vòng lặp kết thúc</a:t>
            </a:r>
          </a:p>
        </p:txBody>
      </p:sp>
      <p:sp>
        <p:nvSpPr>
          <p:cNvPr id="4" name="Rectangle 3"/>
          <p:cNvSpPr/>
          <p:nvPr/>
        </p:nvSpPr>
        <p:spPr>
          <a:xfrm>
            <a:off x="2207317" y="1753933"/>
            <a:ext cx="6096000" cy="1200329"/>
          </a:xfrm>
          <a:prstGeom prst="rect">
            <a:avLst/>
          </a:prstGeom>
        </p:spPr>
        <p:txBody>
          <a:bodyPr>
            <a:spAutoFit/>
          </a:bodyPr>
          <a:lstStyle/>
          <a:p>
            <a:r>
              <a:rPr lang="en-US" sz="2400" b="1" noProof="1" smtClean="0">
                <a:solidFill>
                  <a:srgbClr val="000080"/>
                </a:solidFill>
                <a:effectLst/>
              </a:rPr>
              <a:t>do </a:t>
            </a:r>
            <a:r>
              <a:rPr lang="en-US" sz="2400" noProof="1" smtClean="0"/>
              <a:t>{</a:t>
            </a:r>
            <a:br>
              <a:rPr lang="en-US" sz="2400" noProof="1" smtClean="0"/>
            </a:br>
            <a:r>
              <a:rPr lang="en-US" sz="2400" noProof="1" smtClean="0"/>
              <a:t>    statements(s);</a:t>
            </a:r>
            <a:br>
              <a:rPr lang="en-US" sz="2400" noProof="1" smtClean="0"/>
            </a:br>
            <a:r>
              <a:rPr lang="en-US" sz="2400" noProof="1" smtClean="0"/>
              <a:t>} </a:t>
            </a:r>
            <a:r>
              <a:rPr lang="en-US" sz="2400" b="1" noProof="1" smtClean="0">
                <a:solidFill>
                  <a:srgbClr val="000080"/>
                </a:solidFill>
                <a:effectLst/>
              </a:rPr>
              <a:t>while </a:t>
            </a:r>
            <a:r>
              <a:rPr lang="en-US" sz="2400" noProof="1" smtClean="0"/>
              <a:t>(loop-continuation-condition);</a:t>
            </a:r>
            <a:endParaRPr lang="en-US" sz="2400" noProof="1"/>
          </a:p>
        </p:txBody>
      </p:sp>
    </p:spTree>
    <p:extLst>
      <p:ext uri="{BB962C8B-B14F-4D97-AF65-F5344CB8AC3E}">
        <p14:creationId xmlns:p14="http://schemas.microsoft.com/office/powerpoint/2010/main" val="400408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Bootcamp Preparation</a:t>
            </a:r>
          </a:p>
        </p:txBody>
      </p:sp>
      <p:sp>
        <p:nvSpPr>
          <p:cNvPr id="3" name="Content Placeholder 2"/>
          <p:cNvSpPr>
            <a:spLocks noGrp="1"/>
          </p:cNvSpPr>
          <p:nvPr>
            <p:ph idx="1"/>
          </p:nvPr>
        </p:nvSpPr>
        <p:spPr>
          <a:xfrm>
            <a:off x="838200" y="1556195"/>
            <a:ext cx="10515600" cy="4498773"/>
          </a:xfrm>
        </p:spPr>
        <p:txBody>
          <a:bodyPr>
            <a:normAutofit/>
          </a:bodyPr>
          <a:lstStyle/>
          <a:p>
            <a:pPr algn="just"/>
            <a:r>
              <a:rPr lang="vi-VN" b="1" noProof="1" smtClean="0"/>
              <a:t>Tài liệu học tập</a:t>
            </a:r>
            <a:r>
              <a:rPr lang="vi-VN" noProof="1" smtClean="0"/>
              <a:t>: </a:t>
            </a:r>
          </a:p>
          <a:p>
            <a:pPr lvl="1" algn="just"/>
            <a:r>
              <a:rPr lang="en-GB" noProof="1" smtClean="0"/>
              <a:t>CodeGymX: </a:t>
            </a:r>
            <a:r>
              <a:rPr lang="vi-VN" noProof="1" smtClean="0"/>
              <a:t>Bootcamp Preparation</a:t>
            </a:r>
            <a:endParaRPr lang="en-GB" noProof="1" smtClean="0"/>
          </a:p>
          <a:p>
            <a:pPr lvl="1" algn="just"/>
            <a:r>
              <a:rPr lang="en-GB" noProof="1" smtClean="0"/>
              <a:t>Source code mẫu trên kênh Github của CodeGym</a:t>
            </a:r>
          </a:p>
          <a:p>
            <a:pPr lvl="1" algn="just"/>
            <a:r>
              <a:rPr lang="en-GB" noProof="1" smtClean="0"/>
              <a:t>Ứng dụng CodeGym Bob gồm các bài luyện tập, bài học, bài kiểm tra.</a:t>
            </a:r>
          </a:p>
          <a:p>
            <a:pPr lvl="1" algn="just"/>
            <a:r>
              <a:rPr lang="en-GB" noProof="1"/>
              <a:t>Các tài liệu tham chiếu bên </a:t>
            </a:r>
            <a:r>
              <a:rPr lang="en-GB" noProof="1" smtClean="0"/>
              <a:t>ngoài</a:t>
            </a:r>
          </a:p>
          <a:p>
            <a:pPr algn="just"/>
            <a:r>
              <a:rPr lang="vi-VN" b="1" noProof="1" smtClean="0"/>
              <a:t>Tài liệu tham </a:t>
            </a:r>
            <a:r>
              <a:rPr lang="en-US" b="1" noProof="1" smtClean="0"/>
              <a:t>khảo</a:t>
            </a:r>
            <a:r>
              <a:rPr lang="vi-VN" noProof="1" smtClean="0"/>
              <a:t>: </a:t>
            </a:r>
            <a:endParaRPr lang="en-GB" noProof="1" smtClean="0"/>
          </a:p>
          <a:p>
            <a:pPr lvl="1" algn="just"/>
            <a:r>
              <a:rPr lang="en-GB" noProof="1" smtClean="0"/>
              <a:t>Khoá học </a:t>
            </a:r>
            <a:r>
              <a:rPr lang="uk-UA" noProof="1" smtClean="0"/>
              <a:t>C#</a:t>
            </a:r>
            <a:r>
              <a:rPr lang="vi-VN" noProof="1" smtClean="0"/>
              <a:t> </a:t>
            </a:r>
            <a:r>
              <a:rPr lang="en-GB" noProof="1" smtClean="0"/>
              <a:t>căn bản trên </a:t>
            </a:r>
            <a:r>
              <a:rPr lang="en-GB" u="sng" noProof="1" smtClean="0">
                <a:hlinkClick r:id="rId3"/>
              </a:rPr>
              <a:t>Codecademy</a:t>
            </a:r>
            <a:endParaRPr lang="en-GB" noProof="1" smtClean="0"/>
          </a:p>
          <a:p>
            <a:pPr lvl="1" algn="just"/>
            <a:r>
              <a:rPr lang="en-GB" noProof="1" smtClean="0"/>
              <a:t>Khoá học </a:t>
            </a:r>
            <a:r>
              <a:rPr lang="uk-UA" noProof="1" smtClean="0"/>
              <a:t>C#</a:t>
            </a:r>
            <a:r>
              <a:rPr lang="vi-VN" noProof="1" smtClean="0"/>
              <a:t> </a:t>
            </a:r>
            <a:r>
              <a:rPr lang="en-GB" noProof="1" smtClean="0"/>
              <a:t>căn bản trên </a:t>
            </a:r>
            <a:r>
              <a:rPr lang="en-GB" u="sng" noProof="1" smtClean="0">
                <a:hlinkClick r:id="rId4"/>
              </a:rPr>
              <a:t>Khanacademy</a:t>
            </a:r>
            <a:endParaRPr lang="en-GB" noProof="1" smtClean="0"/>
          </a:p>
        </p:txBody>
      </p:sp>
    </p:spTree>
    <p:extLst>
      <p:ext uri="{BB962C8B-B14F-4D97-AF65-F5344CB8AC3E}">
        <p14:creationId xmlns:p14="http://schemas.microsoft.com/office/powerpoint/2010/main" val="14625207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do-while: Ví dụ</a:t>
            </a:r>
            <a:endParaRPr lang="en-US" noProof="1"/>
          </a:p>
        </p:txBody>
      </p:sp>
      <p:sp>
        <p:nvSpPr>
          <p:cNvPr id="3" name="Content Placeholder 2"/>
          <p:cNvSpPr>
            <a:spLocks noGrp="1"/>
          </p:cNvSpPr>
          <p:nvPr>
            <p:ph idx="1"/>
          </p:nvPr>
        </p:nvSpPr>
        <p:spPr>
          <a:xfrm>
            <a:off x="838200" y="1162050"/>
            <a:ext cx="9677400" cy="1387677"/>
          </a:xfrm>
        </p:spPr>
        <p:txBody>
          <a:bodyPr/>
          <a:lstStyle/>
          <a:p>
            <a:endParaRPr lang="en-US" noProof="1"/>
          </a:p>
        </p:txBody>
      </p:sp>
      <p:pic>
        <p:nvPicPr>
          <p:cNvPr id="5" name="Picture 4"/>
          <p:cNvPicPr>
            <a:picLocks noChangeAspect="1"/>
          </p:cNvPicPr>
          <p:nvPr/>
        </p:nvPicPr>
        <p:blipFill>
          <a:blip r:embed="rId3"/>
          <a:stretch>
            <a:fillRect/>
          </a:stretch>
        </p:blipFill>
        <p:spPr>
          <a:xfrm>
            <a:off x="476250" y="1162050"/>
            <a:ext cx="11239500" cy="5334000"/>
          </a:xfrm>
          <a:prstGeom prst="rect">
            <a:avLst/>
          </a:prstGeom>
        </p:spPr>
      </p:pic>
    </p:spTree>
    <p:extLst>
      <p:ext uri="{BB962C8B-B14F-4D97-AF65-F5344CB8AC3E}">
        <p14:creationId xmlns:p14="http://schemas.microsoft.com/office/powerpoint/2010/main" val="2195380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break</a:t>
            </a:r>
            <a:endParaRPr lang="en-US" noProof="1"/>
          </a:p>
        </p:txBody>
      </p:sp>
      <p:sp>
        <p:nvSpPr>
          <p:cNvPr id="3" name="Content Placeholder 2"/>
          <p:cNvSpPr>
            <a:spLocks noGrp="1"/>
          </p:cNvSpPr>
          <p:nvPr>
            <p:ph idx="1"/>
          </p:nvPr>
        </p:nvSpPr>
        <p:spPr/>
        <p:txBody>
          <a:bodyPr/>
          <a:lstStyle/>
          <a:p>
            <a:r>
              <a:rPr lang="en-US" noProof="1" smtClean="0"/>
              <a:t>Câu lệnh break được sử dụng để kết thúc một vòng lặp</a:t>
            </a:r>
          </a:p>
          <a:p>
            <a:r>
              <a:rPr lang="en-US" noProof="1" smtClean="0"/>
              <a:t>Ví dụ:</a:t>
            </a:r>
            <a:endParaRPr lang="en-US" noProof="1"/>
          </a:p>
        </p:txBody>
      </p:sp>
      <p:sp>
        <p:nvSpPr>
          <p:cNvPr id="4" name="Rectangle 3"/>
          <p:cNvSpPr/>
          <p:nvPr/>
        </p:nvSpPr>
        <p:spPr>
          <a:xfrm>
            <a:off x="1770821" y="2767185"/>
            <a:ext cx="6096000" cy="2308324"/>
          </a:xfrm>
          <a:prstGeom prst="rect">
            <a:avLst/>
          </a:prstGeom>
        </p:spPr>
        <p:txBody>
          <a:bodyPr>
            <a:spAutoFit/>
          </a:bodyPr>
          <a:lstStyle/>
          <a:p>
            <a:r>
              <a:rPr lang="mr-IN" sz="2400" b="1" noProof="1" smtClean="0">
                <a:solidFill>
                  <a:srgbClr val="000080"/>
                </a:solidFill>
                <a:effectLst/>
              </a:rPr>
              <a:t>for </a:t>
            </a:r>
            <a:r>
              <a:rPr lang="mr-IN" sz="2400" noProof="1" smtClean="0"/>
              <a:t>(</a:t>
            </a:r>
            <a:r>
              <a:rPr lang="mr-IN" sz="2400" b="1" noProof="1" smtClean="0">
                <a:solidFill>
                  <a:srgbClr val="000080"/>
                </a:solidFill>
                <a:effectLst/>
              </a:rPr>
              <a:t>int </a:t>
            </a:r>
            <a:r>
              <a:rPr lang="mr-IN" sz="2400" noProof="1" smtClean="0"/>
              <a:t>i = </a:t>
            </a:r>
            <a:r>
              <a:rPr lang="mr-IN" sz="2400" noProof="1" smtClean="0">
                <a:solidFill>
                  <a:srgbClr val="0000FF"/>
                </a:solidFill>
                <a:effectLst/>
              </a:rPr>
              <a:t>0</a:t>
            </a:r>
            <a:r>
              <a:rPr lang="mr-IN" sz="2400" noProof="1" smtClean="0"/>
              <a:t>; i &lt; </a:t>
            </a:r>
            <a:r>
              <a:rPr lang="mr-IN" sz="2400" noProof="1" smtClean="0">
                <a:solidFill>
                  <a:srgbClr val="0000FF"/>
                </a:solidFill>
                <a:effectLst/>
              </a:rPr>
              <a:t>10</a:t>
            </a:r>
            <a:r>
              <a:rPr lang="mr-IN" sz="2400" noProof="1" smtClean="0"/>
              <a:t>; i++){</a:t>
            </a:r>
            <a:br>
              <a:rPr lang="mr-IN" sz="2400" noProof="1" smtClean="0"/>
            </a:br>
            <a:r>
              <a:rPr lang="mr-IN" sz="2400" noProof="1" smtClean="0"/>
              <a:t>    </a:t>
            </a:r>
            <a:r>
              <a:rPr lang="mr-IN" sz="2400" b="1" noProof="1" smtClean="0">
                <a:solidFill>
                  <a:srgbClr val="000080"/>
                </a:solidFill>
                <a:effectLst/>
              </a:rPr>
              <a:t>if</a:t>
            </a:r>
            <a:r>
              <a:rPr lang="mr-IN" sz="2400" noProof="1" smtClean="0"/>
              <a:t>(i == </a:t>
            </a:r>
            <a:r>
              <a:rPr lang="mr-IN" sz="2400" noProof="1" smtClean="0">
                <a:solidFill>
                  <a:srgbClr val="0000FF"/>
                </a:solidFill>
                <a:effectLst/>
              </a:rPr>
              <a:t>5</a:t>
            </a:r>
            <a:r>
              <a:rPr lang="mr-IN" sz="2400" noProof="1" smtClean="0"/>
              <a:t>)</a:t>
            </a:r>
            <a:br>
              <a:rPr lang="mr-IN" sz="2400" noProof="1" smtClean="0"/>
            </a:br>
            <a:r>
              <a:rPr lang="mr-IN" sz="2400" noProof="1" smtClean="0"/>
              <a:t>        </a:t>
            </a:r>
            <a:r>
              <a:rPr lang="mr-IN" sz="2400" b="1" noProof="1" smtClean="0">
                <a:solidFill>
                  <a:srgbClr val="000080"/>
                </a:solidFill>
                <a:effectLst/>
              </a:rPr>
              <a:t>break</a:t>
            </a:r>
            <a:r>
              <a:rPr lang="mr-IN" sz="2400" noProof="1" smtClean="0"/>
              <a:t>;</a:t>
            </a:r>
            <a:br>
              <a:rPr lang="mr-IN" sz="2400" noProof="1" smtClean="0"/>
            </a:br>
            <a:r>
              <a:rPr lang="en-US" sz="2400" noProof="1" smtClean="0"/>
              <a:t> </a:t>
            </a:r>
            <a:r>
              <a:rPr lang="en-US" sz="2400" noProof="1"/>
              <a:t> </a:t>
            </a:r>
            <a:r>
              <a:rPr lang="en-US" sz="2400" noProof="1" smtClean="0"/>
              <a:t>      Console.WriteLine</a:t>
            </a:r>
            <a:r>
              <a:rPr lang="mr-IN" sz="2400" noProof="1" smtClean="0"/>
              <a:t>(</a:t>
            </a:r>
            <a:r>
              <a:rPr lang="mr-IN" sz="2400" b="1" noProof="1" smtClean="0">
                <a:solidFill>
                  <a:srgbClr val="008000"/>
                </a:solidFill>
                <a:effectLst/>
              </a:rPr>
              <a:t>"i = " </a:t>
            </a:r>
            <a:r>
              <a:rPr lang="mr-IN" sz="2400" noProof="1" smtClean="0"/>
              <a:t>+ i);</a:t>
            </a:r>
            <a:endParaRPr lang="en-US" sz="2400" noProof="1" smtClean="0"/>
          </a:p>
          <a:p>
            <a:r>
              <a:rPr lang="mr-IN" sz="2400" noProof="1" smtClean="0"/>
              <a:t>}</a:t>
            </a:r>
            <a:br>
              <a:rPr lang="mr-IN" sz="2400" noProof="1" smtClean="0"/>
            </a:br>
            <a:r>
              <a:rPr lang="en-US" sz="2400" noProof="1"/>
              <a:t> Console.WriteLine</a:t>
            </a:r>
            <a:r>
              <a:rPr lang="mr-IN" sz="2400" noProof="1" smtClean="0"/>
              <a:t>(</a:t>
            </a:r>
            <a:r>
              <a:rPr lang="mr-IN" sz="2400" b="1" noProof="1" smtClean="0">
                <a:solidFill>
                  <a:srgbClr val="008000"/>
                </a:solidFill>
                <a:effectLst/>
              </a:rPr>
              <a:t>"End of loop"</a:t>
            </a:r>
            <a:r>
              <a:rPr lang="mr-IN" sz="2400" noProof="1" smtClean="0"/>
              <a:t>);</a:t>
            </a:r>
            <a:endParaRPr lang="en-US" sz="2400" noProof="1"/>
          </a:p>
        </p:txBody>
      </p:sp>
      <p:sp>
        <p:nvSpPr>
          <p:cNvPr id="5" name="Rectangle 4"/>
          <p:cNvSpPr/>
          <p:nvPr/>
        </p:nvSpPr>
        <p:spPr>
          <a:xfrm>
            <a:off x="8726267" y="2767185"/>
            <a:ext cx="1588063" cy="2308324"/>
          </a:xfrm>
          <a:prstGeom prst="rect">
            <a:avLst/>
          </a:prstGeom>
        </p:spPr>
        <p:txBody>
          <a:bodyPr wrap="none">
            <a:spAutoFit/>
          </a:bodyPr>
          <a:lstStyle/>
          <a:p>
            <a:r>
              <a:rPr lang="en-US" sz="2400" i="1" noProof="1" smtClean="0"/>
              <a:t>i = 0</a:t>
            </a:r>
          </a:p>
          <a:p>
            <a:r>
              <a:rPr lang="en-US" sz="2400" i="1" noProof="1" smtClean="0"/>
              <a:t>i = 1</a:t>
            </a:r>
          </a:p>
          <a:p>
            <a:r>
              <a:rPr lang="en-US" sz="2400" i="1" noProof="1" smtClean="0"/>
              <a:t>i = 2</a:t>
            </a:r>
          </a:p>
          <a:p>
            <a:r>
              <a:rPr lang="en-US" sz="2400" i="1" noProof="1" smtClean="0"/>
              <a:t>i = 3</a:t>
            </a:r>
          </a:p>
          <a:p>
            <a:r>
              <a:rPr lang="en-US" sz="2400" i="1" noProof="1" smtClean="0"/>
              <a:t>i = 4</a:t>
            </a:r>
          </a:p>
          <a:p>
            <a:r>
              <a:rPr lang="en-US" sz="2400" i="1" noProof="1" smtClean="0"/>
              <a:t>End of loop</a:t>
            </a:r>
            <a:endParaRPr lang="en-US" sz="2400" i="1" noProof="1"/>
          </a:p>
        </p:txBody>
      </p:sp>
      <p:cxnSp>
        <p:nvCxnSpPr>
          <p:cNvPr id="7" name="Curved Connector 6"/>
          <p:cNvCxnSpPr/>
          <p:nvPr/>
        </p:nvCxnSpPr>
        <p:spPr>
          <a:xfrm rot="10800000" flipV="1">
            <a:off x="1770822" y="3809998"/>
            <a:ext cx="1200979" cy="1028701"/>
          </a:xfrm>
          <a:prstGeom prst="curvedConnector3">
            <a:avLst>
              <a:gd name="adj1" fmla="val 138828"/>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053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continue</a:t>
            </a:r>
            <a:endParaRPr lang="en-US" noProof="1"/>
          </a:p>
        </p:txBody>
      </p:sp>
      <p:sp>
        <p:nvSpPr>
          <p:cNvPr id="3" name="Content Placeholder 2"/>
          <p:cNvSpPr>
            <a:spLocks noGrp="1"/>
          </p:cNvSpPr>
          <p:nvPr>
            <p:ph idx="1"/>
          </p:nvPr>
        </p:nvSpPr>
        <p:spPr/>
        <p:txBody>
          <a:bodyPr/>
          <a:lstStyle/>
          <a:p>
            <a:r>
              <a:rPr lang="en-US" noProof="1" smtClean="0"/>
              <a:t>Câu lệnh continue được sử dụng để bỏ qua vòng lặp hiện tại</a:t>
            </a:r>
          </a:p>
          <a:p>
            <a:r>
              <a:rPr lang="en-US" noProof="1" smtClean="0"/>
              <a:t>Ví dụ:</a:t>
            </a:r>
            <a:endParaRPr lang="en-US" noProof="1"/>
          </a:p>
        </p:txBody>
      </p:sp>
      <p:sp>
        <p:nvSpPr>
          <p:cNvPr id="4" name="Rectangle 3"/>
          <p:cNvSpPr/>
          <p:nvPr/>
        </p:nvSpPr>
        <p:spPr>
          <a:xfrm>
            <a:off x="2202009" y="2662494"/>
            <a:ext cx="5531043" cy="2308324"/>
          </a:xfrm>
          <a:prstGeom prst="rect">
            <a:avLst/>
          </a:prstGeom>
        </p:spPr>
        <p:txBody>
          <a:bodyPr wrap="square">
            <a:spAutoFit/>
          </a:bodyPr>
          <a:lstStyle/>
          <a:p>
            <a:r>
              <a:rPr lang="mr-IN" sz="2400" b="1" noProof="1" smtClean="0">
                <a:solidFill>
                  <a:srgbClr val="000080"/>
                </a:solidFill>
                <a:effectLst/>
              </a:rPr>
              <a:t>for </a:t>
            </a:r>
            <a:r>
              <a:rPr lang="mr-IN" sz="2400" noProof="1" smtClean="0"/>
              <a:t>(</a:t>
            </a:r>
            <a:r>
              <a:rPr lang="mr-IN" sz="2400" b="1" noProof="1" smtClean="0">
                <a:solidFill>
                  <a:srgbClr val="000080"/>
                </a:solidFill>
                <a:effectLst/>
              </a:rPr>
              <a:t>int </a:t>
            </a:r>
            <a:r>
              <a:rPr lang="mr-IN" sz="2400" noProof="1" smtClean="0"/>
              <a:t>i = </a:t>
            </a:r>
            <a:r>
              <a:rPr lang="mr-IN" sz="2400" noProof="1" smtClean="0">
                <a:solidFill>
                  <a:srgbClr val="0000FF"/>
                </a:solidFill>
                <a:effectLst/>
              </a:rPr>
              <a:t>0</a:t>
            </a:r>
            <a:r>
              <a:rPr lang="mr-IN" sz="2400" noProof="1" smtClean="0"/>
              <a:t>; i &lt; </a:t>
            </a:r>
            <a:r>
              <a:rPr lang="mr-IN" sz="2400" noProof="1" smtClean="0">
                <a:solidFill>
                  <a:srgbClr val="0000FF"/>
                </a:solidFill>
                <a:effectLst/>
              </a:rPr>
              <a:t>10</a:t>
            </a:r>
            <a:r>
              <a:rPr lang="mr-IN" sz="2400" noProof="1" smtClean="0"/>
              <a:t>; i++){</a:t>
            </a:r>
            <a:br>
              <a:rPr lang="mr-IN" sz="2400" noProof="1" smtClean="0"/>
            </a:br>
            <a:r>
              <a:rPr lang="mr-IN" sz="2400" noProof="1" smtClean="0"/>
              <a:t>    </a:t>
            </a:r>
            <a:r>
              <a:rPr lang="mr-IN" sz="2400" b="1" noProof="1" smtClean="0">
                <a:solidFill>
                  <a:srgbClr val="000080"/>
                </a:solidFill>
                <a:effectLst/>
              </a:rPr>
              <a:t>if</a:t>
            </a:r>
            <a:r>
              <a:rPr lang="mr-IN" sz="2400" noProof="1" smtClean="0"/>
              <a:t>(i == </a:t>
            </a:r>
            <a:r>
              <a:rPr lang="mr-IN" sz="2400" noProof="1" smtClean="0">
                <a:solidFill>
                  <a:srgbClr val="0000FF"/>
                </a:solidFill>
                <a:effectLst/>
              </a:rPr>
              <a:t>5</a:t>
            </a:r>
            <a:r>
              <a:rPr lang="mr-IN" sz="2400" noProof="1" smtClean="0"/>
              <a:t>)</a:t>
            </a:r>
            <a:br>
              <a:rPr lang="mr-IN" sz="2400" noProof="1" smtClean="0"/>
            </a:br>
            <a:r>
              <a:rPr lang="mr-IN" sz="2400" noProof="1" smtClean="0"/>
              <a:t>        </a:t>
            </a:r>
            <a:r>
              <a:rPr lang="mr-IN" sz="2400" b="1" noProof="1" smtClean="0">
                <a:solidFill>
                  <a:srgbClr val="000080"/>
                </a:solidFill>
                <a:effectLst/>
              </a:rPr>
              <a:t>continue</a:t>
            </a:r>
            <a:r>
              <a:rPr lang="mr-IN" sz="2400" noProof="1" smtClean="0"/>
              <a:t>;</a:t>
            </a:r>
            <a:br>
              <a:rPr lang="mr-IN" sz="2400" noProof="1" smtClean="0"/>
            </a:br>
            <a:r>
              <a:rPr lang="mr-IN" sz="2400" noProof="1" smtClean="0"/>
              <a:t> </a:t>
            </a:r>
            <a:r>
              <a:rPr lang="en-US" sz="2400" noProof="1"/>
              <a:t>Console.WriteLine</a:t>
            </a:r>
            <a:r>
              <a:rPr lang="mr-IN" sz="2400" noProof="1" smtClean="0"/>
              <a:t>(</a:t>
            </a:r>
            <a:r>
              <a:rPr lang="mr-IN" sz="2400" b="1" noProof="1" smtClean="0">
                <a:solidFill>
                  <a:srgbClr val="008000"/>
                </a:solidFill>
                <a:effectLst/>
              </a:rPr>
              <a:t>"i = " </a:t>
            </a:r>
            <a:r>
              <a:rPr lang="mr-IN" sz="2400" noProof="1" smtClean="0"/>
              <a:t>+ i);</a:t>
            </a:r>
            <a:br>
              <a:rPr lang="mr-IN" sz="2400" noProof="1" smtClean="0"/>
            </a:br>
            <a:r>
              <a:rPr lang="mr-IN" sz="2400" noProof="1" smtClean="0"/>
              <a:t>}</a:t>
            </a:r>
            <a:br>
              <a:rPr lang="mr-IN" sz="2400" noProof="1" smtClean="0"/>
            </a:br>
            <a:r>
              <a:rPr lang="en-US" sz="2400" noProof="1"/>
              <a:t> Console.WriteLine</a:t>
            </a:r>
            <a:r>
              <a:rPr lang="mr-IN" sz="2400" noProof="1" smtClean="0"/>
              <a:t>(</a:t>
            </a:r>
            <a:r>
              <a:rPr lang="mr-IN" sz="2400" b="1" noProof="1" smtClean="0">
                <a:solidFill>
                  <a:srgbClr val="008000"/>
                </a:solidFill>
                <a:effectLst/>
              </a:rPr>
              <a:t>"End of loop"</a:t>
            </a:r>
            <a:r>
              <a:rPr lang="mr-IN" sz="2400" noProof="1" smtClean="0"/>
              <a:t>);</a:t>
            </a:r>
            <a:endParaRPr lang="en-US" sz="2400" noProof="1"/>
          </a:p>
        </p:txBody>
      </p:sp>
      <p:sp>
        <p:nvSpPr>
          <p:cNvPr id="5" name="Rectangle 4"/>
          <p:cNvSpPr/>
          <p:nvPr/>
        </p:nvSpPr>
        <p:spPr>
          <a:xfrm>
            <a:off x="9096860" y="2234077"/>
            <a:ext cx="1588063" cy="3785652"/>
          </a:xfrm>
          <a:prstGeom prst="rect">
            <a:avLst/>
          </a:prstGeom>
        </p:spPr>
        <p:txBody>
          <a:bodyPr wrap="none">
            <a:spAutoFit/>
          </a:bodyPr>
          <a:lstStyle/>
          <a:p>
            <a:r>
              <a:rPr lang="en-US" sz="2400" i="1" noProof="1" smtClean="0"/>
              <a:t>i = 0</a:t>
            </a:r>
          </a:p>
          <a:p>
            <a:r>
              <a:rPr lang="en-US" sz="2400" i="1" noProof="1" smtClean="0"/>
              <a:t>i = 1</a:t>
            </a:r>
          </a:p>
          <a:p>
            <a:r>
              <a:rPr lang="en-US" sz="2400" i="1" noProof="1" smtClean="0"/>
              <a:t>i = 2</a:t>
            </a:r>
          </a:p>
          <a:p>
            <a:r>
              <a:rPr lang="en-US" sz="2400" i="1" noProof="1" smtClean="0"/>
              <a:t>i = 3</a:t>
            </a:r>
          </a:p>
          <a:p>
            <a:r>
              <a:rPr lang="en-US" sz="2400" i="1" noProof="1" smtClean="0"/>
              <a:t>i = 4</a:t>
            </a:r>
          </a:p>
          <a:p>
            <a:r>
              <a:rPr lang="en-US" sz="2400" i="1" noProof="1" smtClean="0"/>
              <a:t>i = 6</a:t>
            </a:r>
          </a:p>
          <a:p>
            <a:r>
              <a:rPr lang="en-US" sz="2400" i="1" noProof="1" smtClean="0"/>
              <a:t>i = 7</a:t>
            </a:r>
          </a:p>
          <a:p>
            <a:r>
              <a:rPr lang="en-US" sz="2400" i="1" noProof="1" smtClean="0"/>
              <a:t>i = 8</a:t>
            </a:r>
          </a:p>
          <a:p>
            <a:r>
              <a:rPr lang="en-US" sz="2400" i="1" noProof="1" smtClean="0"/>
              <a:t>i = 9</a:t>
            </a:r>
          </a:p>
          <a:p>
            <a:r>
              <a:rPr lang="en-US" sz="2400" i="1" noProof="1" smtClean="0"/>
              <a:t>End of loop</a:t>
            </a:r>
            <a:endParaRPr lang="en-US" sz="2400" i="1" noProof="1"/>
          </a:p>
        </p:txBody>
      </p:sp>
      <p:cxnSp>
        <p:nvCxnSpPr>
          <p:cNvPr id="6" name="Curved Connector 5"/>
          <p:cNvCxnSpPr/>
          <p:nvPr/>
        </p:nvCxnSpPr>
        <p:spPr>
          <a:xfrm rot="10800000">
            <a:off x="2202012" y="2914650"/>
            <a:ext cx="1207939" cy="800100"/>
          </a:xfrm>
          <a:prstGeom prst="curvedConnector3">
            <a:avLst>
              <a:gd name="adj1" fmla="val 14620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3719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Demo</a:t>
            </a:r>
            <a:endParaRPr lang="vi-VN" dirty="0"/>
          </a:p>
        </p:txBody>
      </p:sp>
      <p:sp>
        <p:nvSpPr>
          <p:cNvPr id="5" name="Text Placeholder 4"/>
          <p:cNvSpPr>
            <a:spLocks noGrp="1"/>
          </p:cNvSpPr>
          <p:nvPr>
            <p:ph type="body" idx="1"/>
          </p:nvPr>
        </p:nvSpPr>
        <p:spPr/>
        <p:txBody>
          <a:bodyPr>
            <a:normAutofit fontScale="85000" lnSpcReduction="20000"/>
          </a:bodyPr>
          <a:lstStyle/>
          <a:p>
            <a:r>
              <a:rPr lang="en-US" sz="2800" dirty="0" smtClean="0"/>
              <a:t>f</a:t>
            </a:r>
            <a:r>
              <a:rPr lang="vi-VN" sz="2800" dirty="0" smtClean="0"/>
              <a:t>or</a:t>
            </a:r>
          </a:p>
          <a:p>
            <a:r>
              <a:rPr lang="vi-VN" sz="2800" dirty="0" smtClean="0"/>
              <a:t>while</a:t>
            </a:r>
          </a:p>
          <a:p>
            <a:r>
              <a:rPr lang="en-US" sz="2800" dirty="0" smtClean="0"/>
              <a:t>d</a:t>
            </a:r>
            <a:r>
              <a:rPr lang="vi-VN" sz="2800" dirty="0" smtClean="0"/>
              <a:t>o...while</a:t>
            </a:r>
          </a:p>
          <a:p>
            <a:r>
              <a:rPr lang="vi-VN" sz="2800" dirty="0" smtClean="0"/>
              <a:t>for-each</a:t>
            </a:r>
          </a:p>
        </p:txBody>
      </p:sp>
    </p:spTree>
    <p:extLst>
      <p:ext uri="{BB962C8B-B14F-4D97-AF65-F5344CB8AC3E}">
        <p14:creationId xmlns:p14="http://schemas.microsoft.com/office/powerpoint/2010/main" val="4976759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Thảo luận</a:t>
            </a:r>
            <a:endParaRPr lang="en-US" dirty="0"/>
          </a:p>
        </p:txBody>
      </p:sp>
      <p:sp>
        <p:nvSpPr>
          <p:cNvPr id="5" name="Text Placeholder 4"/>
          <p:cNvSpPr>
            <a:spLocks noGrp="1"/>
          </p:cNvSpPr>
          <p:nvPr>
            <p:ph type="body" idx="1"/>
          </p:nvPr>
        </p:nvSpPr>
        <p:spPr>
          <a:xfrm>
            <a:off x="831850" y="4589463"/>
            <a:ext cx="10515600" cy="1896004"/>
          </a:xfrm>
        </p:spPr>
        <p:txBody>
          <a:bodyPr>
            <a:normAutofit/>
          </a:bodyPr>
          <a:lstStyle/>
          <a:p>
            <a:r>
              <a:rPr lang="vi-VN" dirty="0" smtClean="0"/>
              <a:t>Mảng</a:t>
            </a:r>
            <a:endParaRPr lang="en-US" dirty="0"/>
          </a:p>
        </p:txBody>
      </p:sp>
    </p:spTree>
    <p:extLst>
      <p:ext uri="{BB962C8B-B14F-4D97-AF65-F5344CB8AC3E}">
        <p14:creationId xmlns:p14="http://schemas.microsoft.com/office/powerpoint/2010/main" val="10340510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Mảng</a:t>
            </a:r>
            <a:endParaRPr lang="en-US" noProof="1"/>
          </a:p>
        </p:txBody>
      </p:sp>
      <p:sp>
        <p:nvSpPr>
          <p:cNvPr id="3" name="Content Placeholder 2"/>
          <p:cNvSpPr>
            <a:spLocks noGrp="1"/>
          </p:cNvSpPr>
          <p:nvPr>
            <p:ph idx="1"/>
          </p:nvPr>
        </p:nvSpPr>
        <p:spPr/>
        <p:txBody>
          <a:bodyPr/>
          <a:lstStyle/>
          <a:p>
            <a:r>
              <a:rPr lang="en-US" noProof="1" smtClean="0"/>
              <a:t>Mảng là một biến tham chiếu đến một loạt giá trị liên tiếp nhau</a:t>
            </a:r>
          </a:p>
          <a:p>
            <a:r>
              <a:rPr lang="en-US" noProof="1" smtClean="0"/>
              <a:t>Các giá trị được lưu trữ trong mảng có cùng kiểu dữ liệu</a:t>
            </a:r>
          </a:p>
          <a:p>
            <a:r>
              <a:rPr lang="en-US" noProof="1" smtClean="0"/>
              <a:t>Các khái niệm của mảng:</a:t>
            </a:r>
          </a:p>
          <a:p>
            <a:pPr lvl="1"/>
            <a:r>
              <a:rPr lang="en-US" noProof="1" smtClean="0"/>
              <a:t>Tên mảng: Tuân thủ theo quy tắc đặt tên của biến</a:t>
            </a:r>
          </a:p>
          <a:p>
            <a:pPr lvl="1"/>
            <a:r>
              <a:rPr lang="en-US" noProof="1" smtClean="0"/>
              <a:t>Phần tử: Các giá trị được lưu trữ trong mảng </a:t>
            </a:r>
          </a:p>
          <a:p>
            <a:pPr lvl="1"/>
            <a:r>
              <a:rPr lang="en-US" noProof="1" smtClean="0"/>
              <a:t>Chỉ số: Vị trí của các phần tử trong mảng. Chỉ số bắt đầu từ 0.</a:t>
            </a:r>
          </a:p>
          <a:p>
            <a:pPr lvl="1"/>
            <a:r>
              <a:rPr lang="en-US" noProof="1" smtClean="0"/>
              <a:t>Độ dài: Số lượng tối đa các phần tử mà mảng có thể lưu trữ</a:t>
            </a:r>
          </a:p>
        </p:txBody>
      </p:sp>
      <p:pic>
        <p:nvPicPr>
          <p:cNvPr id="1026" name="Picture 2" descr="llustration of an array as 10 boxes numbered 0 through 9; an index of 0 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357091"/>
            <a:ext cx="5741880" cy="2125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9559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Khai báo mảng</a:t>
            </a:r>
            <a:endParaRPr lang="en-US" noProof="1"/>
          </a:p>
        </p:txBody>
      </p:sp>
      <p:sp>
        <p:nvSpPr>
          <p:cNvPr id="3" name="Content Placeholder 2"/>
          <p:cNvSpPr>
            <a:spLocks noGrp="1"/>
          </p:cNvSpPr>
          <p:nvPr>
            <p:ph idx="1"/>
          </p:nvPr>
        </p:nvSpPr>
        <p:spPr>
          <a:xfrm>
            <a:off x="838200" y="1306286"/>
            <a:ext cx="10515600" cy="4039437"/>
          </a:xfrm>
        </p:spPr>
        <p:txBody>
          <a:bodyPr>
            <a:normAutofit/>
          </a:bodyPr>
          <a:lstStyle/>
          <a:p>
            <a:r>
              <a:rPr lang="en-US" noProof="1" smtClean="0"/>
              <a:t>Cú pháp:</a:t>
            </a:r>
          </a:p>
          <a:p>
            <a:endParaRPr lang="en-US" noProof="1" smtClean="0"/>
          </a:p>
          <a:p>
            <a:pPr marL="457200" lvl="1" indent="0">
              <a:lnSpc>
                <a:spcPct val="150000"/>
              </a:lnSpc>
              <a:buNone/>
            </a:pPr>
            <a:r>
              <a:rPr lang="en-US" noProof="1" smtClean="0"/>
              <a:t>Trong đó:</a:t>
            </a:r>
          </a:p>
          <a:p>
            <a:pPr lvl="2"/>
            <a:r>
              <a:rPr lang="en-US" i="1" dirty="0"/>
              <a:t>datatype </a:t>
            </a:r>
            <a:r>
              <a:rPr lang="en-US" noProof="1" smtClean="0"/>
              <a:t>: Kiểu dữ liệu của các phần tử trong mảng</a:t>
            </a:r>
          </a:p>
          <a:p>
            <a:pPr lvl="2"/>
            <a:r>
              <a:rPr lang="en-US" i="1" dirty="0"/>
              <a:t>[ ]</a:t>
            </a:r>
            <a:r>
              <a:rPr lang="en-US" dirty="0"/>
              <a:t> specifies the rank of the array. The rank specifies the size of the array.</a:t>
            </a:r>
            <a:endParaRPr lang="en-US" noProof="1" smtClean="0"/>
          </a:p>
          <a:p>
            <a:pPr lvl="2"/>
            <a:r>
              <a:rPr lang="en-US" dirty="0" err="1"/>
              <a:t>arrayName</a:t>
            </a:r>
            <a:r>
              <a:rPr lang="en-US" dirty="0"/>
              <a:t> </a:t>
            </a:r>
            <a:r>
              <a:rPr lang="en-US" noProof="1" smtClean="0"/>
              <a:t>: Tên của mảng</a:t>
            </a:r>
          </a:p>
          <a:p>
            <a:pPr>
              <a:lnSpc>
                <a:spcPct val="200000"/>
              </a:lnSpc>
            </a:pPr>
            <a:r>
              <a:rPr lang="en-US" noProof="1" smtClean="0"/>
              <a:t>Ví dụ, khai báo một mảng có tên </a:t>
            </a:r>
            <a:r>
              <a:rPr lang="en-US" b="1" noProof="1" smtClean="0"/>
              <a:t>myList</a:t>
            </a:r>
            <a:r>
              <a:rPr lang="en-US" noProof="1" smtClean="0"/>
              <a:t> lưu trữ giá trị kiểu double:</a:t>
            </a:r>
          </a:p>
          <a:p>
            <a:pPr lvl="1"/>
            <a:endParaRPr lang="en-US" noProof="1"/>
          </a:p>
        </p:txBody>
      </p:sp>
      <p:sp>
        <p:nvSpPr>
          <p:cNvPr id="4" name="Rectangle 3"/>
          <p:cNvSpPr/>
          <p:nvPr/>
        </p:nvSpPr>
        <p:spPr>
          <a:xfrm>
            <a:off x="2295331" y="1836057"/>
            <a:ext cx="4089913" cy="461665"/>
          </a:xfrm>
          <a:prstGeom prst="rect">
            <a:avLst/>
          </a:prstGeom>
        </p:spPr>
        <p:txBody>
          <a:bodyPr wrap="square">
            <a:spAutoFit/>
          </a:bodyPr>
          <a:lstStyle/>
          <a:p>
            <a:r>
              <a:rPr lang="en-US" sz="2400" dirty="0"/>
              <a:t>datatype[] </a:t>
            </a:r>
            <a:r>
              <a:rPr lang="en-US" sz="2400" dirty="0" err="1"/>
              <a:t>arrayName</a:t>
            </a:r>
            <a:r>
              <a:rPr lang="en-US" sz="2400" dirty="0"/>
              <a:t>;</a:t>
            </a:r>
            <a:endParaRPr lang="en-US" sz="2400" i="1" noProof="1"/>
          </a:p>
        </p:txBody>
      </p:sp>
      <p:sp>
        <p:nvSpPr>
          <p:cNvPr id="5" name="Rectangle 4"/>
          <p:cNvSpPr/>
          <p:nvPr/>
        </p:nvSpPr>
        <p:spPr>
          <a:xfrm>
            <a:off x="2652043" y="4656127"/>
            <a:ext cx="2388795" cy="461665"/>
          </a:xfrm>
          <a:prstGeom prst="rect">
            <a:avLst/>
          </a:prstGeom>
        </p:spPr>
        <p:txBody>
          <a:bodyPr wrap="none">
            <a:spAutoFit/>
          </a:bodyPr>
          <a:lstStyle/>
          <a:p>
            <a:r>
              <a:rPr lang="en-US" sz="2400" b="1" noProof="1" smtClean="0">
                <a:solidFill>
                  <a:srgbClr val="00597C"/>
                </a:solidFill>
                <a:effectLst/>
                <a:latin typeface="LucidaSansTypewriterStd" charset="0"/>
              </a:rPr>
              <a:t>double</a:t>
            </a:r>
            <a:r>
              <a:rPr lang="en-US" sz="2400" noProof="1" smtClean="0">
                <a:effectLst/>
                <a:latin typeface="LucidaSansTypewriterStd" charset="0"/>
              </a:rPr>
              <a:t>[] myList; </a:t>
            </a:r>
            <a:endParaRPr lang="en-US" sz="2400" noProof="1"/>
          </a:p>
        </p:txBody>
      </p:sp>
    </p:spTree>
    <p:extLst>
      <p:ext uri="{BB962C8B-B14F-4D97-AF65-F5344CB8AC3E}">
        <p14:creationId xmlns:p14="http://schemas.microsoft.com/office/powerpoint/2010/main" val="21276257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Biến mảng là biến tham chiếu</a:t>
            </a:r>
            <a:endParaRPr lang="en-US" noProof="1"/>
          </a:p>
        </p:txBody>
      </p:sp>
      <p:sp>
        <p:nvSpPr>
          <p:cNvPr id="3" name="Content Placeholder 2"/>
          <p:cNvSpPr>
            <a:spLocks noGrp="1"/>
          </p:cNvSpPr>
          <p:nvPr>
            <p:ph idx="1"/>
          </p:nvPr>
        </p:nvSpPr>
        <p:spPr/>
        <p:txBody>
          <a:bodyPr/>
          <a:lstStyle/>
          <a:p>
            <a:r>
              <a:rPr lang="en-US" noProof="1" smtClean="0"/>
              <a:t>Khi khai báo các biến kiểu dữ liệu nguyên thuỷ thì chúng được cấp phát bộ nhớ tương ứng để lưu trữ dữ liệu</a:t>
            </a:r>
          </a:p>
          <a:p>
            <a:r>
              <a:rPr lang="en-US" noProof="1" smtClean="0"/>
              <a:t>Khi khai báo biến mảng thì sẽ không có việc cấp phát bộ nhớ ngay cho các phần tử của mảng. Chỉ có việc cấp phát bộ nhớ cho tham chiếu đến mảng</a:t>
            </a:r>
          </a:p>
          <a:p>
            <a:r>
              <a:rPr lang="en-US" noProof="1" smtClean="0"/>
              <a:t>Nếu không gắn tham chiếu đến mảng thì giá trị của biến mảng là </a:t>
            </a:r>
            <a:r>
              <a:rPr lang="en-US" b="1" noProof="1" smtClean="0"/>
              <a:t>null</a:t>
            </a:r>
          </a:p>
          <a:p>
            <a:r>
              <a:rPr lang="en-US" noProof="1" smtClean="0"/>
              <a:t>Không thể gán các phần tử cho mảng nếu chưa khởi tạo mảng</a:t>
            </a:r>
            <a:endParaRPr lang="en-US" noProof="1"/>
          </a:p>
        </p:txBody>
      </p:sp>
    </p:spTree>
    <p:extLst>
      <p:ext uri="{BB962C8B-B14F-4D97-AF65-F5344CB8AC3E}">
        <p14:creationId xmlns:p14="http://schemas.microsoft.com/office/powerpoint/2010/main" val="683910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Khởi tạo mảng</a:t>
            </a:r>
            <a:endParaRPr lang="en-US" noProof="1"/>
          </a:p>
        </p:txBody>
      </p:sp>
      <p:sp>
        <p:nvSpPr>
          <p:cNvPr id="3" name="Content Placeholder 2"/>
          <p:cNvSpPr>
            <a:spLocks noGrp="1"/>
          </p:cNvSpPr>
          <p:nvPr>
            <p:ph idx="1"/>
          </p:nvPr>
        </p:nvSpPr>
        <p:spPr>
          <a:xfrm>
            <a:off x="838200" y="1224643"/>
            <a:ext cx="10515600" cy="4952320"/>
          </a:xfrm>
        </p:spPr>
        <p:txBody>
          <a:bodyPr/>
          <a:lstStyle/>
          <a:p>
            <a:r>
              <a:rPr lang="en-US" noProof="1" smtClean="0"/>
              <a:t>Sử dụng từ khoá new để khởi tạo mảng:</a:t>
            </a:r>
          </a:p>
          <a:p>
            <a:endParaRPr lang="en-US" noProof="1"/>
          </a:p>
          <a:p>
            <a:pPr marL="457200" lvl="1" indent="0">
              <a:lnSpc>
                <a:spcPct val="150000"/>
              </a:lnSpc>
              <a:buNone/>
            </a:pPr>
            <a:r>
              <a:rPr lang="en-US" noProof="1" smtClean="0"/>
              <a:t>Câu lệnh trên thực hiện 2 việc:</a:t>
            </a:r>
          </a:p>
          <a:p>
            <a:pPr marL="1371600" lvl="2" indent="-457200">
              <a:buFont typeface="+mj-lt"/>
              <a:buAutoNum type="arabicPeriod"/>
            </a:pPr>
            <a:r>
              <a:rPr lang="en-US" noProof="1" smtClean="0"/>
              <a:t>  </a:t>
            </a:r>
            <a:r>
              <a:rPr lang="en-US" b="1" i="1" noProof="1" smtClean="0">
                <a:solidFill>
                  <a:srgbClr val="00597C"/>
                </a:solidFill>
                <a:latin typeface="LucidaSansTypewriterStd" charset="0"/>
              </a:rPr>
              <a:t>new </a:t>
            </a:r>
            <a:r>
              <a:rPr lang="en-US" i="1" noProof="1" smtClean="0">
                <a:latin typeface="LucidaSansTypewriterStd" charset="0"/>
              </a:rPr>
              <a:t>elementType[arraySize]</a:t>
            </a:r>
            <a:r>
              <a:rPr lang="en-US" noProof="1" smtClean="0"/>
              <a:t>: Khởi tạo một mảng mới</a:t>
            </a:r>
          </a:p>
          <a:p>
            <a:pPr marL="1371600" lvl="2" indent="-457200">
              <a:buFont typeface="+mj-lt"/>
              <a:buAutoNum type="arabicPeriod"/>
            </a:pPr>
            <a:r>
              <a:rPr lang="en-US" noProof="1" smtClean="0"/>
              <a:t>Gán tham chiếu của mảng vừa tạo cho biến </a:t>
            </a:r>
            <a:r>
              <a:rPr lang="en-US" sz="2400" i="1" noProof="1" smtClean="0">
                <a:latin typeface="LucidaSansTypewriterStd" charset="0"/>
                <a:ea typeface="+mn-ea"/>
                <a:cs typeface="+mn-cs"/>
              </a:rPr>
              <a:t>arrayRefVar</a:t>
            </a:r>
          </a:p>
          <a:p>
            <a:pPr>
              <a:lnSpc>
                <a:spcPct val="100000"/>
              </a:lnSpc>
              <a:spcBef>
                <a:spcPts val="2200"/>
              </a:spcBef>
            </a:pPr>
            <a:r>
              <a:rPr lang="en-US" noProof="1" smtClean="0"/>
              <a:t>Có thể gộp chung việc khai báo mảng, khởi tạo mảng và gán tham chiếu cho biến mảng:</a:t>
            </a:r>
          </a:p>
          <a:p>
            <a:endParaRPr lang="en-US" noProof="1"/>
          </a:p>
          <a:p>
            <a:endParaRPr lang="en-US" noProof="1"/>
          </a:p>
        </p:txBody>
      </p:sp>
      <p:sp>
        <p:nvSpPr>
          <p:cNvPr id="4" name="Rectangle 3"/>
          <p:cNvSpPr/>
          <p:nvPr/>
        </p:nvSpPr>
        <p:spPr>
          <a:xfrm>
            <a:off x="2565705" y="1694255"/>
            <a:ext cx="5788251" cy="461665"/>
          </a:xfrm>
          <a:prstGeom prst="rect">
            <a:avLst/>
          </a:prstGeom>
        </p:spPr>
        <p:txBody>
          <a:bodyPr wrap="none">
            <a:spAutoFit/>
          </a:bodyPr>
          <a:lstStyle/>
          <a:p>
            <a:r>
              <a:rPr lang="en-US" sz="2400" i="1" noProof="1" smtClean="0">
                <a:effectLst/>
                <a:latin typeface="LucidaSansTypewriterStd" charset="0"/>
              </a:rPr>
              <a:t>arrayRefVar = </a:t>
            </a:r>
            <a:r>
              <a:rPr lang="en-US" sz="2400" b="1" i="1" noProof="1" smtClean="0">
                <a:solidFill>
                  <a:srgbClr val="00597C"/>
                </a:solidFill>
                <a:effectLst/>
                <a:latin typeface="LucidaSansTypewriterStd" charset="0"/>
              </a:rPr>
              <a:t>new </a:t>
            </a:r>
            <a:r>
              <a:rPr lang="en-US" sz="2400" i="1" noProof="1" smtClean="0">
                <a:effectLst/>
                <a:latin typeface="LucidaSansTypewriterStd" charset="0"/>
              </a:rPr>
              <a:t>elementType[arraySize]; </a:t>
            </a:r>
            <a:endParaRPr lang="en-US" sz="2400" i="1" noProof="1"/>
          </a:p>
        </p:txBody>
      </p:sp>
      <p:sp>
        <p:nvSpPr>
          <p:cNvPr id="5" name="Rectangle 4"/>
          <p:cNvSpPr/>
          <p:nvPr/>
        </p:nvSpPr>
        <p:spPr>
          <a:xfrm>
            <a:off x="2337105" y="4657207"/>
            <a:ext cx="7559249" cy="461665"/>
          </a:xfrm>
          <a:prstGeom prst="rect">
            <a:avLst/>
          </a:prstGeom>
        </p:spPr>
        <p:txBody>
          <a:bodyPr wrap="none">
            <a:spAutoFit/>
          </a:bodyPr>
          <a:lstStyle/>
          <a:p>
            <a:r>
              <a:rPr lang="en-US" sz="2400" i="1" noProof="1" smtClean="0">
                <a:latin typeface="LucidaSansTypewriterStd" charset="0"/>
              </a:rPr>
              <a:t>elementType[] arrayRefVar = </a:t>
            </a:r>
            <a:r>
              <a:rPr lang="en-US" sz="2400" b="1" i="1" noProof="1" smtClean="0">
                <a:solidFill>
                  <a:srgbClr val="00597C"/>
                </a:solidFill>
                <a:latin typeface="LucidaSansTypewriterStd" charset="0"/>
              </a:rPr>
              <a:t>new </a:t>
            </a:r>
            <a:r>
              <a:rPr lang="en-US" sz="2400" i="1" noProof="1" smtClean="0">
                <a:latin typeface="LucidaSansTypewriterStd" charset="0"/>
              </a:rPr>
              <a:t>elementType[arraySize];</a:t>
            </a:r>
            <a:endParaRPr lang="en-US" sz="2400" i="1" noProof="1"/>
          </a:p>
        </p:txBody>
      </p:sp>
    </p:spTree>
    <p:extLst>
      <p:ext uri="{BB962C8B-B14F-4D97-AF65-F5344CB8AC3E}">
        <p14:creationId xmlns:p14="http://schemas.microsoft.com/office/powerpoint/2010/main" val="15882098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Ví dụ khởi tạo mảng</a:t>
            </a:r>
            <a:endParaRPr lang="en-US" noProof="1"/>
          </a:p>
        </p:txBody>
      </p:sp>
      <p:sp>
        <p:nvSpPr>
          <p:cNvPr id="3" name="Content Placeholder 2"/>
          <p:cNvSpPr>
            <a:spLocks noGrp="1"/>
          </p:cNvSpPr>
          <p:nvPr>
            <p:ph idx="1"/>
          </p:nvPr>
        </p:nvSpPr>
        <p:spPr/>
        <p:txBody>
          <a:bodyPr>
            <a:normAutofit/>
          </a:bodyPr>
          <a:lstStyle/>
          <a:p>
            <a:r>
              <a:rPr lang="en-US" noProof="1" smtClean="0"/>
              <a:t>Khai báo và khởi tạo một mảng </a:t>
            </a:r>
            <a:r>
              <a:rPr lang="en-US" b="1" noProof="1" smtClean="0"/>
              <a:t>double</a:t>
            </a:r>
            <a:r>
              <a:rPr lang="en-US" noProof="1" smtClean="0"/>
              <a:t> tên là </a:t>
            </a:r>
            <a:r>
              <a:rPr lang="en-US" b="1" noProof="1" smtClean="0"/>
              <a:t>myList</a:t>
            </a:r>
            <a:r>
              <a:rPr lang="en-US" noProof="1" smtClean="0"/>
              <a:t> có thể chứa 10 phần tử:</a:t>
            </a:r>
          </a:p>
          <a:p>
            <a:endParaRPr lang="en-US" noProof="1"/>
          </a:p>
          <a:p>
            <a:pPr marL="457200" lvl="1" indent="0">
              <a:buNone/>
            </a:pPr>
            <a:endParaRPr lang="en-US" noProof="1"/>
          </a:p>
          <a:p>
            <a:endParaRPr lang="en-US" noProof="1" smtClean="0"/>
          </a:p>
          <a:p>
            <a:endParaRPr lang="en-US" noProof="1" smtClean="0"/>
          </a:p>
          <a:p>
            <a:r>
              <a:rPr lang="en-US" noProof="1" smtClean="0"/>
              <a:t>Khai báo và khởi tạo một mảng String tên là names có thể chứa 30 phần tử:</a:t>
            </a:r>
          </a:p>
          <a:p>
            <a:endParaRPr lang="en-US" noProof="1"/>
          </a:p>
          <a:p>
            <a:pPr lvl="1"/>
            <a:endParaRPr lang="en-US" noProof="1"/>
          </a:p>
        </p:txBody>
      </p:sp>
      <p:sp>
        <p:nvSpPr>
          <p:cNvPr id="4" name="Rectangle 3"/>
          <p:cNvSpPr/>
          <p:nvPr/>
        </p:nvSpPr>
        <p:spPr>
          <a:xfrm>
            <a:off x="2297011" y="1863719"/>
            <a:ext cx="4515467" cy="461665"/>
          </a:xfrm>
          <a:prstGeom prst="rect">
            <a:avLst/>
          </a:prstGeom>
        </p:spPr>
        <p:txBody>
          <a:bodyPr wrap="none">
            <a:spAutoFit/>
          </a:bodyPr>
          <a:lstStyle/>
          <a:p>
            <a:r>
              <a:rPr lang="en-US" sz="2400" b="1" dirty="0">
                <a:solidFill>
                  <a:srgbClr val="000080"/>
                </a:solidFill>
              </a:rPr>
              <a:t>double</a:t>
            </a:r>
            <a:r>
              <a:rPr lang="en-US" sz="2400" dirty="0"/>
              <a:t>[] </a:t>
            </a:r>
            <a:r>
              <a:rPr lang="en-US" sz="2400" dirty="0" err="1"/>
              <a:t>myList</a:t>
            </a:r>
            <a:r>
              <a:rPr lang="en-US" sz="2400" dirty="0"/>
              <a:t> = </a:t>
            </a:r>
            <a:r>
              <a:rPr lang="en-US" sz="2400" b="1" dirty="0">
                <a:solidFill>
                  <a:srgbClr val="000080"/>
                </a:solidFill>
              </a:rPr>
              <a:t>new double</a:t>
            </a:r>
            <a:r>
              <a:rPr lang="en-US" sz="2400" dirty="0"/>
              <a:t>[</a:t>
            </a:r>
            <a:r>
              <a:rPr lang="en-US" sz="2400" dirty="0">
                <a:solidFill>
                  <a:srgbClr val="0000FF"/>
                </a:solidFill>
              </a:rPr>
              <a:t>10</a:t>
            </a:r>
            <a:r>
              <a:rPr lang="en-US" sz="2400" dirty="0"/>
              <a:t>];</a:t>
            </a:r>
          </a:p>
        </p:txBody>
      </p:sp>
      <p:sp>
        <p:nvSpPr>
          <p:cNvPr id="6" name="Rectangle 5"/>
          <p:cNvSpPr/>
          <p:nvPr/>
        </p:nvSpPr>
        <p:spPr>
          <a:xfrm>
            <a:off x="2297010" y="4572903"/>
            <a:ext cx="4218206" cy="461665"/>
          </a:xfrm>
          <a:prstGeom prst="rect">
            <a:avLst/>
          </a:prstGeom>
        </p:spPr>
        <p:txBody>
          <a:bodyPr wrap="none">
            <a:spAutoFit/>
          </a:bodyPr>
          <a:lstStyle/>
          <a:p>
            <a:r>
              <a:rPr lang="en-US" sz="2400" dirty="0"/>
              <a:t>String[] names = </a:t>
            </a:r>
            <a:r>
              <a:rPr lang="en-US" sz="2400" b="1" dirty="0">
                <a:solidFill>
                  <a:srgbClr val="000080"/>
                </a:solidFill>
              </a:rPr>
              <a:t>new </a:t>
            </a:r>
            <a:r>
              <a:rPr lang="en-US" sz="2400" dirty="0"/>
              <a:t>String[</a:t>
            </a:r>
            <a:r>
              <a:rPr lang="en-US" sz="2400" dirty="0">
                <a:solidFill>
                  <a:srgbClr val="0000FF"/>
                </a:solidFill>
              </a:rPr>
              <a:t>30</a:t>
            </a:r>
            <a:r>
              <a:rPr lang="en-US" sz="2400" dirty="0"/>
              <a:t>];</a:t>
            </a:r>
          </a:p>
        </p:txBody>
      </p:sp>
    </p:spTree>
    <p:extLst>
      <p:ext uri="{BB962C8B-B14F-4D97-AF65-F5344CB8AC3E}">
        <p14:creationId xmlns:p14="http://schemas.microsoft.com/office/powerpoint/2010/main" val="125662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Thảo </a:t>
            </a:r>
            <a:r>
              <a:rPr lang="vi-VN" smtClean="0"/>
              <a:t>luận</a:t>
            </a:r>
            <a:endParaRPr lang="vi-VN" dirty="0"/>
          </a:p>
        </p:txBody>
      </p:sp>
      <p:sp>
        <p:nvSpPr>
          <p:cNvPr id="5" name="Text Placeholder 4"/>
          <p:cNvSpPr>
            <a:spLocks noGrp="1"/>
          </p:cNvSpPr>
          <p:nvPr>
            <p:ph type="body" idx="1"/>
          </p:nvPr>
        </p:nvSpPr>
        <p:spPr/>
        <p:txBody>
          <a:bodyPr>
            <a:normAutofit/>
          </a:bodyPr>
          <a:lstStyle/>
          <a:p>
            <a:r>
              <a:rPr lang="vi-VN" sz="2800" dirty="0" smtClean="0"/>
              <a:t>Ngôn ngữ lập trình </a:t>
            </a:r>
            <a:r>
              <a:rPr lang="uk-UA" sz="2800" dirty="0" smtClean="0"/>
              <a:t>C#</a:t>
            </a:r>
            <a:endParaRPr lang="vi-VN" sz="2800" dirty="0" smtClean="0"/>
          </a:p>
          <a:p>
            <a:r>
              <a:rPr lang="en-US" sz="2800" noProof="1"/>
              <a:t>Visual Studio </a:t>
            </a:r>
            <a:r>
              <a:rPr lang="en-US" sz="2800" noProof="1" smtClean="0"/>
              <a:t>Community</a:t>
            </a:r>
            <a:endParaRPr lang="en-US" sz="2800" noProof="1"/>
          </a:p>
        </p:txBody>
      </p:sp>
    </p:spTree>
    <p:extLst>
      <p:ext uri="{BB962C8B-B14F-4D97-AF65-F5344CB8AC3E}">
        <p14:creationId xmlns:p14="http://schemas.microsoft.com/office/powerpoint/2010/main" val="1332392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Ví dụ khởi tạo mảng</a:t>
            </a:r>
            <a:endParaRPr lang="en-US" noProof="1"/>
          </a:p>
        </p:txBody>
      </p:sp>
      <p:sp>
        <p:nvSpPr>
          <p:cNvPr id="3" name="Content Placeholder 2"/>
          <p:cNvSpPr>
            <a:spLocks noGrp="1"/>
          </p:cNvSpPr>
          <p:nvPr>
            <p:ph idx="1"/>
          </p:nvPr>
        </p:nvSpPr>
        <p:spPr/>
        <p:txBody>
          <a:bodyPr>
            <a:normAutofit lnSpcReduction="10000"/>
          </a:bodyPr>
          <a:lstStyle/>
          <a:p>
            <a:pPr algn="just"/>
            <a:r>
              <a:rPr lang="en-US" dirty="0" smtClean="0">
                <a:solidFill>
                  <a:srgbClr val="000000"/>
                </a:solidFill>
                <a:latin typeface="Verdana" charset="0"/>
              </a:rPr>
              <a:t>You </a:t>
            </a:r>
            <a:r>
              <a:rPr lang="en-US" dirty="0">
                <a:solidFill>
                  <a:srgbClr val="000000"/>
                </a:solidFill>
                <a:latin typeface="Verdana" charset="0"/>
              </a:rPr>
              <a:t>can assign values to the array at the time of </a:t>
            </a:r>
            <a:r>
              <a:rPr lang="en-US" dirty="0" smtClean="0">
                <a:solidFill>
                  <a:srgbClr val="000000"/>
                </a:solidFill>
                <a:latin typeface="Verdana" charset="0"/>
              </a:rPr>
              <a:t>declaration</a:t>
            </a:r>
          </a:p>
          <a:p>
            <a:pPr lvl="1" algn="just"/>
            <a:r>
              <a:rPr lang="en-US" dirty="0" smtClean="0"/>
              <a:t>double</a:t>
            </a:r>
            <a:r>
              <a:rPr lang="en-US" dirty="0"/>
              <a:t>[] balance = { 2340.0, 4523.69, 3421.0}; </a:t>
            </a:r>
          </a:p>
          <a:p>
            <a:pPr algn="just"/>
            <a:r>
              <a:rPr lang="en-US" dirty="0">
                <a:solidFill>
                  <a:srgbClr val="000000"/>
                </a:solidFill>
                <a:latin typeface="Verdana" charset="0"/>
              </a:rPr>
              <a:t>You can also create and initialize an </a:t>
            </a:r>
            <a:r>
              <a:rPr lang="en-US" dirty="0" smtClean="0">
                <a:solidFill>
                  <a:srgbClr val="000000"/>
                </a:solidFill>
                <a:latin typeface="Verdana" charset="0"/>
              </a:rPr>
              <a:t>array</a:t>
            </a:r>
          </a:p>
          <a:p>
            <a:pPr lvl="1" algn="just"/>
            <a:r>
              <a:rPr lang="en-US" dirty="0" err="1" smtClean="0"/>
              <a:t>int</a:t>
            </a:r>
            <a:r>
              <a:rPr lang="en-US" dirty="0" smtClean="0"/>
              <a:t> </a:t>
            </a:r>
            <a:r>
              <a:rPr lang="en-US" dirty="0"/>
              <a:t>[] marks = new </a:t>
            </a:r>
            <a:r>
              <a:rPr lang="en-US" dirty="0" err="1"/>
              <a:t>int</a:t>
            </a:r>
            <a:r>
              <a:rPr lang="en-US" dirty="0"/>
              <a:t>[5] { 99, 98, 92, 97, 95}; </a:t>
            </a:r>
          </a:p>
          <a:p>
            <a:pPr algn="just"/>
            <a:r>
              <a:rPr lang="en-US" dirty="0">
                <a:solidFill>
                  <a:srgbClr val="000000"/>
                </a:solidFill>
                <a:latin typeface="Verdana" charset="0"/>
              </a:rPr>
              <a:t>You may also omit the size of the </a:t>
            </a:r>
            <a:r>
              <a:rPr lang="en-US" dirty="0" smtClean="0">
                <a:solidFill>
                  <a:srgbClr val="000000"/>
                </a:solidFill>
                <a:latin typeface="Verdana" charset="0"/>
              </a:rPr>
              <a:t>array</a:t>
            </a:r>
            <a:endParaRPr lang="en-US" dirty="0">
              <a:solidFill>
                <a:srgbClr val="000000"/>
              </a:solidFill>
              <a:latin typeface="Verdana" charset="0"/>
            </a:endParaRPr>
          </a:p>
          <a:p>
            <a:pPr lvl="1" algn="just"/>
            <a:r>
              <a:rPr lang="en-US" dirty="0" err="1"/>
              <a:t>int</a:t>
            </a:r>
            <a:r>
              <a:rPr lang="en-US" dirty="0"/>
              <a:t> [] marks = new </a:t>
            </a:r>
            <a:r>
              <a:rPr lang="en-US" dirty="0" err="1"/>
              <a:t>int</a:t>
            </a:r>
            <a:r>
              <a:rPr lang="en-US" dirty="0"/>
              <a:t>[] { 99, 98, 92, 97, 95}; </a:t>
            </a:r>
          </a:p>
          <a:p>
            <a:pPr algn="just"/>
            <a:r>
              <a:rPr lang="en-US" dirty="0">
                <a:solidFill>
                  <a:srgbClr val="000000"/>
                </a:solidFill>
                <a:latin typeface="Verdana" charset="0"/>
              </a:rPr>
              <a:t>You can copy an array variable into another target array variable. In such case, both the target and source point to the same memory </a:t>
            </a:r>
            <a:r>
              <a:rPr lang="en-US" dirty="0" smtClean="0">
                <a:solidFill>
                  <a:srgbClr val="000000"/>
                </a:solidFill>
                <a:latin typeface="Verdana" charset="0"/>
              </a:rPr>
              <a:t>location</a:t>
            </a:r>
            <a:endParaRPr lang="en-US" dirty="0">
              <a:solidFill>
                <a:srgbClr val="000000"/>
              </a:solidFill>
              <a:latin typeface="Verdana" charset="0"/>
            </a:endParaRPr>
          </a:p>
          <a:p>
            <a:pPr lvl="1" algn="just"/>
            <a:r>
              <a:rPr lang="en-US" dirty="0" err="1"/>
              <a:t>int</a:t>
            </a:r>
            <a:r>
              <a:rPr lang="en-US" dirty="0"/>
              <a:t> [] marks = new </a:t>
            </a:r>
            <a:r>
              <a:rPr lang="en-US" dirty="0" err="1"/>
              <a:t>int</a:t>
            </a:r>
            <a:r>
              <a:rPr lang="en-US" dirty="0"/>
              <a:t>[] { 99, 98, 92, 97, 95}; </a:t>
            </a:r>
          </a:p>
          <a:p>
            <a:pPr lvl="1" algn="just"/>
            <a:r>
              <a:rPr lang="en-US" dirty="0" err="1"/>
              <a:t>int</a:t>
            </a:r>
            <a:r>
              <a:rPr lang="en-US" dirty="0"/>
              <a:t>[] score = marks; </a:t>
            </a:r>
          </a:p>
          <a:p>
            <a:pPr lvl="1"/>
            <a:endParaRPr lang="en-US" noProof="1"/>
          </a:p>
        </p:txBody>
      </p:sp>
    </p:spTree>
    <p:extLst>
      <p:ext uri="{BB962C8B-B14F-4D97-AF65-F5344CB8AC3E}">
        <p14:creationId xmlns:p14="http://schemas.microsoft.com/office/powerpoint/2010/main" val="14695063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Gán giá trị cho các phần tử mảng</a:t>
            </a:r>
            <a:endParaRPr lang="en-US" noProof="1"/>
          </a:p>
        </p:txBody>
      </p:sp>
      <p:sp>
        <p:nvSpPr>
          <p:cNvPr id="3" name="Content Placeholder 2"/>
          <p:cNvSpPr>
            <a:spLocks noGrp="1"/>
          </p:cNvSpPr>
          <p:nvPr>
            <p:ph idx="1"/>
          </p:nvPr>
        </p:nvSpPr>
        <p:spPr>
          <a:xfrm>
            <a:off x="838200" y="1322615"/>
            <a:ext cx="10755086" cy="3269934"/>
          </a:xfrm>
        </p:spPr>
        <p:txBody>
          <a:bodyPr/>
          <a:lstStyle/>
          <a:p>
            <a:r>
              <a:rPr lang="en-US" noProof="1" smtClean="0"/>
              <a:t>Cú pháp:</a:t>
            </a:r>
          </a:p>
          <a:p>
            <a:endParaRPr lang="en-US" noProof="1" smtClean="0"/>
          </a:p>
          <a:p>
            <a:pPr marL="457200" lvl="1" indent="0">
              <a:lnSpc>
                <a:spcPct val="200000"/>
              </a:lnSpc>
              <a:buNone/>
            </a:pPr>
            <a:r>
              <a:rPr lang="en-US" noProof="1" smtClean="0"/>
              <a:t>Trong đó:</a:t>
            </a:r>
          </a:p>
          <a:p>
            <a:pPr lvl="2"/>
            <a:r>
              <a:rPr lang="en-US" sz="2200" i="1" noProof="1" smtClean="0"/>
              <a:t>index</a:t>
            </a:r>
            <a:r>
              <a:rPr lang="en-US" sz="2200" noProof="1" smtClean="0"/>
              <a:t>: Chỉ số (vị trí) của phần tử muốn gán giá trị. Chỉ số của phần tử đầu tiên là 0</a:t>
            </a:r>
          </a:p>
          <a:p>
            <a:pPr lvl="2"/>
            <a:r>
              <a:rPr lang="en-US" sz="2200" i="1" noProof="1" smtClean="0"/>
              <a:t>value</a:t>
            </a:r>
            <a:r>
              <a:rPr lang="en-US" sz="2200" noProof="1" smtClean="0"/>
              <a:t>: Giá trị muốn gán cho phần tử tại vị trí </a:t>
            </a:r>
            <a:r>
              <a:rPr lang="en-US" sz="2200" i="1" noProof="1" smtClean="0"/>
              <a:t>index</a:t>
            </a:r>
          </a:p>
          <a:p>
            <a:pPr lvl="2"/>
            <a:endParaRPr lang="en-US" i="1" noProof="1"/>
          </a:p>
          <a:p>
            <a:endParaRPr lang="en-US" i="1" noProof="1" smtClean="0"/>
          </a:p>
          <a:p>
            <a:endParaRPr lang="en-US" i="1" noProof="1" smtClean="0"/>
          </a:p>
        </p:txBody>
      </p:sp>
      <p:sp>
        <p:nvSpPr>
          <p:cNvPr id="4" name="Rectangle 3"/>
          <p:cNvSpPr/>
          <p:nvPr/>
        </p:nvSpPr>
        <p:spPr>
          <a:xfrm>
            <a:off x="2149178" y="1863058"/>
            <a:ext cx="3818481" cy="461665"/>
          </a:xfrm>
          <a:prstGeom prst="rect">
            <a:avLst/>
          </a:prstGeom>
        </p:spPr>
        <p:txBody>
          <a:bodyPr wrap="none">
            <a:spAutoFit/>
          </a:bodyPr>
          <a:lstStyle/>
          <a:p>
            <a:r>
              <a:rPr lang="en-US" sz="2400" i="1" noProof="1" smtClean="0">
                <a:latin typeface="LucidaSansTypewriterStd" charset="0"/>
              </a:rPr>
              <a:t>arrayRefVar[index] = value; </a:t>
            </a:r>
            <a:endParaRPr lang="en-US" sz="2400" i="1" noProof="1"/>
          </a:p>
        </p:txBody>
      </p:sp>
      <p:sp>
        <p:nvSpPr>
          <p:cNvPr id="7" name="TextBox 6"/>
          <p:cNvSpPr txBox="1"/>
          <p:nvPr/>
        </p:nvSpPr>
        <p:spPr>
          <a:xfrm>
            <a:off x="838200" y="5130522"/>
            <a:ext cx="10515600" cy="1200329"/>
          </a:xfrm>
          <a:prstGeom prst="rect">
            <a:avLst/>
          </a:prstGeom>
          <a:solidFill>
            <a:srgbClr val="0070C0"/>
          </a:solidFill>
        </p:spPr>
        <p:txBody>
          <a:bodyPr wrap="square" rtlCol="0">
            <a:spAutoFit/>
          </a:bodyPr>
          <a:lstStyle/>
          <a:p>
            <a:r>
              <a:rPr lang="en-US" sz="2400" b="1" noProof="1" smtClean="0">
                <a:solidFill>
                  <a:schemeClr val="bg1"/>
                </a:solidFill>
              </a:rPr>
              <a:t>Lưu ý:</a:t>
            </a:r>
            <a:r>
              <a:rPr lang="en-US" sz="2400" noProof="1" smtClean="0">
                <a:solidFill>
                  <a:schemeClr val="bg1"/>
                </a:solidFill>
              </a:rPr>
              <a:t> Một mảng sau khi được khởi tạo mà không được gán giá trị cho các phần tử của nó thì các phần tử sẽ có giá trị mặc định tuỳ theo kiểu dữ liệu của mảng. </a:t>
            </a:r>
            <a:r>
              <a:rPr lang="en-US" sz="2400" i="1" noProof="1" smtClean="0">
                <a:solidFill>
                  <a:schemeClr val="bg1"/>
                </a:solidFill>
              </a:rPr>
              <a:t>(0, false, null, \u0000)</a:t>
            </a:r>
            <a:endParaRPr lang="en-US" sz="2400" i="1" noProof="1">
              <a:solidFill>
                <a:schemeClr val="bg1"/>
              </a:solidFill>
            </a:endParaRPr>
          </a:p>
        </p:txBody>
      </p:sp>
    </p:spTree>
    <p:extLst>
      <p:ext uri="{BB962C8B-B14F-4D97-AF65-F5344CB8AC3E}">
        <p14:creationId xmlns:p14="http://schemas.microsoft.com/office/powerpoint/2010/main" val="4554342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gán</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cho</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mảng</a:t>
            </a:r>
            <a:endParaRPr lang="en-US" dirty="0"/>
          </a:p>
        </p:txBody>
      </p:sp>
      <p:sp>
        <p:nvSpPr>
          <p:cNvPr id="4" name="Rectangle 3"/>
          <p:cNvSpPr/>
          <p:nvPr/>
        </p:nvSpPr>
        <p:spPr>
          <a:xfrm>
            <a:off x="838200" y="2268955"/>
            <a:ext cx="2895600" cy="3477875"/>
          </a:xfrm>
          <a:prstGeom prst="rect">
            <a:avLst/>
          </a:prstGeom>
        </p:spPr>
        <p:txBody>
          <a:bodyPr wrap="square">
            <a:spAutoFit/>
          </a:bodyPr>
          <a:lstStyle/>
          <a:p>
            <a:endParaRPr lang="en-US" sz="2000" noProof="1" smtClean="0"/>
          </a:p>
          <a:p>
            <a:r>
              <a:rPr lang="mr-IN" sz="2000" noProof="1" smtClean="0"/>
              <a:t>myList[</a:t>
            </a:r>
            <a:r>
              <a:rPr lang="mr-IN" sz="2000" noProof="1" smtClean="0">
                <a:solidFill>
                  <a:srgbClr val="0000FF"/>
                </a:solidFill>
              </a:rPr>
              <a:t>0</a:t>
            </a:r>
            <a:r>
              <a:rPr lang="mr-IN" sz="2000" noProof="1" smtClean="0"/>
              <a:t>] = </a:t>
            </a:r>
            <a:r>
              <a:rPr lang="mr-IN" sz="2000" noProof="1" smtClean="0">
                <a:solidFill>
                  <a:srgbClr val="0000FF"/>
                </a:solidFill>
              </a:rPr>
              <a:t>5.6</a:t>
            </a:r>
            <a:r>
              <a:rPr lang="mr-IN" sz="2000" noProof="1" smtClean="0"/>
              <a:t>; </a:t>
            </a:r>
            <a:br>
              <a:rPr lang="mr-IN" sz="2000" noProof="1" smtClean="0"/>
            </a:br>
            <a:r>
              <a:rPr lang="mr-IN" sz="2000" noProof="1" smtClean="0"/>
              <a:t>myList[</a:t>
            </a:r>
            <a:r>
              <a:rPr lang="mr-IN" sz="2000" noProof="1" smtClean="0">
                <a:solidFill>
                  <a:srgbClr val="0000FF"/>
                </a:solidFill>
              </a:rPr>
              <a:t>1</a:t>
            </a:r>
            <a:r>
              <a:rPr lang="mr-IN" sz="2000" noProof="1" smtClean="0"/>
              <a:t>] = </a:t>
            </a:r>
            <a:r>
              <a:rPr lang="mr-IN" sz="2000" noProof="1" smtClean="0">
                <a:solidFill>
                  <a:srgbClr val="0000FF"/>
                </a:solidFill>
              </a:rPr>
              <a:t>4.5</a:t>
            </a:r>
            <a:r>
              <a:rPr lang="mr-IN" sz="2000" noProof="1" smtClean="0"/>
              <a:t>; </a:t>
            </a:r>
            <a:br>
              <a:rPr lang="mr-IN" sz="2000" noProof="1" smtClean="0"/>
            </a:br>
            <a:r>
              <a:rPr lang="mr-IN" sz="2000" noProof="1" smtClean="0"/>
              <a:t>myList[</a:t>
            </a:r>
            <a:r>
              <a:rPr lang="mr-IN" sz="2000" noProof="1" smtClean="0">
                <a:solidFill>
                  <a:srgbClr val="0000FF"/>
                </a:solidFill>
              </a:rPr>
              <a:t>2</a:t>
            </a:r>
            <a:r>
              <a:rPr lang="mr-IN" sz="2000" noProof="1" smtClean="0"/>
              <a:t>] = </a:t>
            </a:r>
            <a:r>
              <a:rPr lang="mr-IN" sz="2000" noProof="1" smtClean="0">
                <a:solidFill>
                  <a:srgbClr val="0000FF"/>
                </a:solidFill>
              </a:rPr>
              <a:t>3.3</a:t>
            </a:r>
            <a:r>
              <a:rPr lang="mr-IN" sz="2000" noProof="1" smtClean="0"/>
              <a:t>; </a:t>
            </a:r>
            <a:br>
              <a:rPr lang="mr-IN" sz="2000" noProof="1" smtClean="0"/>
            </a:br>
            <a:r>
              <a:rPr lang="mr-IN" sz="2000" noProof="1" smtClean="0"/>
              <a:t>myList[</a:t>
            </a:r>
            <a:r>
              <a:rPr lang="mr-IN" sz="2000" noProof="1" smtClean="0">
                <a:solidFill>
                  <a:srgbClr val="0000FF"/>
                </a:solidFill>
              </a:rPr>
              <a:t>3</a:t>
            </a:r>
            <a:r>
              <a:rPr lang="mr-IN" sz="2000" noProof="1" smtClean="0"/>
              <a:t>] = </a:t>
            </a:r>
            <a:r>
              <a:rPr lang="mr-IN" sz="2000" noProof="1" smtClean="0">
                <a:solidFill>
                  <a:srgbClr val="0000FF"/>
                </a:solidFill>
              </a:rPr>
              <a:t>13.2</a:t>
            </a:r>
            <a:r>
              <a:rPr lang="mr-IN" sz="2000" noProof="1" smtClean="0"/>
              <a:t>; </a:t>
            </a:r>
            <a:br>
              <a:rPr lang="mr-IN" sz="2000" noProof="1" smtClean="0"/>
            </a:br>
            <a:r>
              <a:rPr lang="mr-IN" sz="2000" noProof="1" smtClean="0"/>
              <a:t>myList[</a:t>
            </a:r>
            <a:r>
              <a:rPr lang="mr-IN" sz="2000" noProof="1" smtClean="0">
                <a:solidFill>
                  <a:srgbClr val="0000FF"/>
                </a:solidFill>
              </a:rPr>
              <a:t>4</a:t>
            </a:r>
            <a:r>
              <a:rPr lang="mr-IN" sz="2000" noProof="1" smtClean="0"/>
              <a:t>] = </a:t>
            </a:r>
            <a:r>
              <a:rPr lang="mr-IN" sz="2000" noProof="1" smtClean="0">
                <a:solidFill>
                  <a:srgbClr val="0000FF"/>
                </a:solidFill>
              </a:rPr>
              <a:t>4.0</a:t>
            </a:r>
            <a:r>
              <a:rPr lang="mr-IN" sz="2000" noProof="1" smtClean="0"/>
              <a:t>; </a:t>
            </a:r>
            <a:br>
              <a:rPr lang="mr-IN" sz="2000" noProof="1" smtClean="0"/>
            </a:br>
            <a:r>
              <a:rPr lang="mr-IN" sz="2000" noProof="1" smtClean="0"/>
              <a:t>myList[</a:t>
            </a:r>
            <a:r>
              <a:rPr lang="mr-IN" sz="2000" noProof="1" smtClean="0">
                <a:solidFill>
                  <a:srgbClr val="0000FF"/>
                </a:solidFill>
              </a:rPr>
              <a:t>5</a:t>
            </a:r>
            <a:r>
              <a:rPr lang="mr-IN" sz="2000" noProof="1" smtClean="0"/>
              <a:t>] = </a:t>
            </a:r>
            <a:r>
              <a:rPr lang="mr-IN" sz="2000" noProof="1" smtClean="0">
                <a:solidFill>
                  <a:srgbClr val="0000FF"/>
                </a:solidFill>
              </a:rPr>
              <a:t>34.33</a:t>
            </a:r>
            <a:r>
              <a:rPr lang="mr-IN" sz="2000" noProof="1" smtClean="0"/>
              <a:t>; </a:t>
            </a:r>
            <a:br>
              <a:rPr lang="mr-IN" sz="2000" noProof="1" smtClean="0"/>
            </a:br>
            <a:r>
              <a:rPr lang="mr-IN" sz="2000" noProof="1" smtClean="0"/>
              <a:t>myList[</a:t>
            </a:r>
            <a:r>
              <a:rPr lang="mr-IN" sz="2000" noProof="1" smtClean="0">
                <a:solidFill>
                  <a:srgbClr val="0000FF"/>
                </a:solidFill>
              </a:rPr>
              <a:t>6</a:t>
            </a:r>
            <a:r>
              <a:rPr lang="mr-IN" sz="2000" noProof="1" smtClean="0"/>
              <a:t>] = </a:t>
            </a:r>
            <a:r>
              <a:rPr lang="mr-IN" sz="2000" noProof="1" smtClean="0">
                <a:solidFill>
                  <a:srgbClr val="0000FF"/>
                </a:solidFill>
              </a:rPr>
              <a:t>34.0</a:t>
            </a:r>
            <a:r>
              <a:rPr lang="mr-IN" sz="2000" noProof="1" smtClean="0"/>
              <a:t>; </a:t>
            </a:r>
            <a:br>
              <a:rPr lang="mr-IN" sz="2000" noProof="1" smtClean="0"/>
            </a:br>
            <a:r>
              <a:rPr lang="mr-IN" sz="2000" noProof="1" smtClean="0"/>
              <a:t>myList[</a:t>
            </a:r>
            <a:r>
              <a:rPr lang="mr-IN" sz="2000" noProof="1" smtClean="0">
                <a:solidFill>
                  <a:srgbClr val="0000FF"/>
                </a:solidFill>
              </a:rPr>
              <a:t>7</a:t>
            </a:r>
            <a:r>
              <a:rPr lang="mr-IN" sz="2000" noProof="1" smtClean="0"/>
              <a:t>] = </a:t>
            </a:r>
            <a:r>
              <a:rPr lang="mr-IN" sz="2000" noProof="1" smtClean="0">
                <a:solidFill>
                  <a:srgbClr val="0000FF"/>
                </a:solidFill>
              </a:rPr>
              <a:t>45.45</a:t>
            </a:r>
            <a:r>
              <a:rPr lang="mr-IN" sz="2000" noProof="1" smtClean="0"/>
              <a:t>; </a:t>
            </a:r>
            <a:br>
              <a:rPr lang="mr-IN" sz="2000" noProof="1" smtClean="0"/>
            </a:br>
            <a:r>
              <a:rPr lang="mr-IN" sz="2000" noProof="1" smtClean="0"/>
              <a:t>myList[</a:t>
            </a:r>
            <a:r>
              <a:rPr lang="mr-IN" sz="2000" noProof="1" smtClean="0">
                <a:solidFill>
                  <a:srgbClr val="0000FF"/>
                </a:solidFill>
              </a:rPr>
              <a:t>8</a:t>
            </a:r>
            <a:r>
              <a:rPr lang="mr-IN" sz="2000" noProof="1" smtClean="0"/>
              <a:t>] = </a:t>
            </a:r>
            <a:r>
              <a:rPr lang="mr-IN" sz="2000" noProof="1" smtClean="0">
                <a:solidFill>
                  <a:srgbClr val="0000FF"/>
                </a:solidFill>
              </a:rPr>
              <a:t>99.993</a:t>
            </a:r>
            <a:r>
              <a:rPr lang="mr-IN" sz="2000" noProof="1" smtClean="0"/>
              <a:t>; </a:t>
            </a:r>
            <a:br>
              <a:rPr lang="mr-IN" sz="2000" noProof="1" smtClean="0"/>
            </a:br>
            <a:r>
              <a:rPr lang="mr-IN" sz="2000" noProof="1" smtClean="0"/>
              <a:t>myList[</a:t>
            </a:r>
            <a:r>
              <a:rPr lang="mr-IN" sz="2000" noProof="1" smtClean="0">
                <a:solidFill>
                  <a:srgbClr val="0000FF"/>
                </a:solidFill>
              </a:rPr>
              <a:t>9</a:t>
            </a:r>
            <a:r>
              <a:rPr lang="mr-IN" sz="2000" noProof="1" smtClean="0"/>
              <a:t>] = </a:t>
            </a:r>
            <a:r>
              <a:rPr lang="mr-IN" sz="2000" noProof="1" smtClean="0">
                <a:solidFill>
                  <a:srgbClr val="0000FF"/>
                </a:solidFill>
              </a:rPr>
              <a:t>11123</a:t>
            </a:r>
            <a:r>
              <a:rPr lang="mr-IN" sz="2000" noProof="1" smtClean="0"/>
              <a:t>;</a:t>
            </a:r>
            <a:endParaRPr lang="en-US" sz="2000" noProof="1"/>
          </a:p>
        </p:txBody>
      </p:sp>
      <p:sp>
        <p:nvSpPr>
          <p:cNvPr id="5" name="Rectangle 4"/>
          <p:cNvSpPr/>
          <p:nvPr/>
        </p:nvSpPr>
        <p:spPr>
          <a:xfrm>
            <a:off x="838200" y="1650825"/>
            <a:ext cx="3798989" cy="400110"/>
          </a:xfrm>
          <a:prstGeom prst="rect">
            <a:avLst/>
          </a:prstGeom>
        </p:spPr>
        <p:txBody>
          <a:bodyPr wrap="none">
            <a:spAutoFit/>
          </a:bodyPr>
          <a:lstStyle/>
          <a:p>
            <a:r>
              <a:rPr lang="en-US" sz="2000" b="1" dirty="0">
                <a:solidFill>
                  <a:srgbClr val="000080"/>
                </a:solidFill>
              </a:rPr>
              <a:t>double</a:t>
            </a:r>
            <a:r>
              <a:rPr lang="en-US" sz="2000" dirty="0"/>
              <a:t>[] </a:t>
            </a:r>
            <a:r>
              <a:rPr lang="en-US" sz="2000" dirty="0" err="1"/>
              <a:t>myList</a:t>
            </a:r>
            <a:r>
              <a:rPr lang="en-US" sz="2000" dirty="0"/>
              <a:t> = </a:t>
            </a:r>
            <a:r>
              <a:rPr lang="en-US" sz="2000" b="1" dirty="0">
                <a:solidFill>
                  <a:srgbClr val="000080"/>
                </a:solidFill>
              </a:rPr>
              <a:t>new double</a:t>
            </a:r>
            <a:r>
              <a:rPr lang="en-US" sz="2000" dirty="0"/>
              <a:t>[</a:t>
            </a:r>
            <a:r>
              <a:rPr lang="en-US" sz="2000" dirty="0">
                <a:solidFill>
                  <a:srgbClr val="0000FF"/>
                </a:solidFill>
              </a:rPr>
              <a:t>10</a:t>
            </a:r>
            <a:r>
              <a:rPr lang="en-US" sz="2000" dirty="0"/>
              <a:t>];</a:t>
            </a:r>
          </a:p>
        </p:txBody>
      </p:sp>
      <p:pic>
        <p:nvPicPr>
          <p:cNvPr id="6" name="Picture 5"/>
          <p:cNvPicPr>
            <a:picLocks noChangeAspect="1"/>
          </p:cNvPicPr>
          <p:nvPr/>
        </p:nvPicPr>
        <p:blipFill rotWithShape="1">
          <a:blip r:embed="rId3"/>
          <a:srcRect r="3471"/>
          <a:stretch/>
        </p:blipFill>
        <p:spPr>
          <a:xfrm>
            <a:off x="4382029" y="2192290"/>
            <a:ext cx="7613967" cy="3631206"/>
          </a:xfrm>
          <a:prstGeom prst="rect">
            <a:avLst/>
          </a:prstGeom>
        </p:spPr>
      </p:pic>
    </p:spTree>
    <p:extLst>
      <p:ext uri="{BB962C8B-B14F-4D97-AF65-F5344CB8AC3E}">
        <p14:creationId xmlns:p14="http://schemas.microsoft.com/office/powerpoint/2010/main" val="10858958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Đ</a:t>
            </a:r>
            <a:r>
              <a:rPr lang="en-US" noProof="1" smtClean="0"/>
              <a:t>ộ dài của mảng</a:t>
            </a:r>
            <a:endParaRPr lang="en-US" noProof="1"/>
          </a:p>
        </p:txBody>
      </p:sp>
      <p:sp>
        <p:nvSpPr>
          <p:cNvPr id="3" name="Content Placeholder 2"/>
          <p:cNvSpPr>
            <a:spLocks noGrp="1"/>
          </p:cNvSpPr>
          <p:nvPr>
            <p:ph idx="1"/>
          </p:nvPr>
        </p:nvSpPr>
        <p:spPr/>
        <p:txBody>
          <a:bodyPr/>
          <a:lstStyle/>
          <a:p>
            <a:r>
              <a:rPr lang="en-US" noProof="1" smtClean="0"/>
              <a:t>Khi khởi tạo một mảng thì cần quy định độ dài (length) của mảng đó</a:t>
            </a:r>
          </a:p>
          <a:p>
            <a:r>
              <a:rPr lang="en-US" noProof="1" smtClean="0"/>
              <a:t>Độ dài của mảng là số lượng phần tử tối đa mà mảng có thể chứa</a:t>
            </a:r>
          </a:p>
          <a:p>
            <a:r>
              <a:rPr lang="en-US" noProof="1" smtClean="0"/>
              <a:t>Độ dài của mảng giúp máy tính biết dung lượng bộ nhớ cần cấp phát (allocate) cho mảng</a:t>
            </a:r>
          </a:p>
          <a:p>
            <a:r>
              <a:rPr lang="en-US" noProof="1" smtClean="0"/>
              <a:t>Độ dài của mảng còn được gọi là kích thước (size) của mảng</a:t>
            </a:r>
          </a:p>
          <a:p>
            <a:r>
              <a:rPr lang="en-US" noProof="1" smtClean="0"/>
              <a:t>Không thể thay đổi kích thước của mảng sau khi đã khởi tạo</a:t>
            </a:r>
          </a:p>
          <a:p>
            <a:r>
              <a:rPr lang="en-US" noProof="1" smtClean="0"/>
              <a:t>Để lấy được độ dài của mảng thì sử dụng thuộc tính </a:t>
            </a:r>
            <a:r>
              <a:rPr lang="en-US" i="1" noProof="1" smtClean="0"/>
              <a:t>length</a:t>
            </a:r>
          </a:p>
          <a:p>
            <a:pPr marL="0" indent="0">
              <a:buNone/>
            </a:pPr>
            <a:r>
              <a:rPr lang="en-US" noProof="1" smtClean="0"/>
              <a:t>Ví dụ:</a:t>
            </a:r>
            <a:endParaRPr lang="en-US" noProof="1"/>
          </a:p>
        </p:txBody>
      </p:sp>
      <p:sp>
        <p:nvSpPr>
          <p:cNvPr id="6" name="Rectangle 5"/>
          <p:cNvSpPr/>
          <p:nvPr/>
        </p:nvSpPr>
        <p:spPr>
          <a:xfrm>
            <a:off x="2026750" y="5327202"/>
            <a:ext cx="5123262" cy="461665"/>
          </a:xfrm>
          <a:prstGeom prst="rect">
            <a:avLst/>
          </a:prstGeom>
        </p:spPr>
        <p:txBody>
          <a:bodyPr wrap="none">
            <a:spAutoFit/>
          </a:bodyPr>
          <a:lstStyle/>
          <a:p>
            <a:r>
              <a:rPr lang="en-US" sz="2400" b="1" noProof="1" smtClean="0">
                <a:solidFill>
                  <a:srgbClr val="000080"/>
                </a:solidFill>
              </a:rPr>
              <a:t>int </a:t>
            </a:r>
            <a:r>
              <a:rPr lang="en-US" sz="2400" noProof="1" smtClean="0"/>
              <a:t>x = myList.</a:t>
            </a:r>
            <a:r>
              <a:rPr lang="en-US" sz="2400" b="1" noProof="1">
                <a:solidFill>
                  <a:srgbClr val="660E7A"/>
                </a:solidFill>
              </a:rPr>
              <a:t>L</a:t>
            </a:r>
            <a:r>
              <a:rPr lang="en-US" sz="2400" b="1" noProof="1" smtClean="0">
                <a:solidFill>
                  <a:srgbClr val="660E7A"/>
                </a:solidFill>
              </a:rPr>
              <a:t>ength</a:t>
            </a:r>
            <a:r>
              <a:rPr lang="en-US" sz="2400" noProof="1" smtClean="0"/>
              <a:t>; </a:t>
            </a:r>
            <a:r>
              <a:rPr lang="en-US" sz="2400" i="1" noProof="1" smtClean="0">
                <a:solidFill>
                  <a:srgbClr val="808080"/>
                </a:solidFill>
              </a:rPr>
              <a:t>//x có giá trị là 10</a:t>
            </a:r>
            <a:endParaRPr lang="en-US" sz="2400" noProof="1"/>
          </a:p>
        </p:txBody>
      </p:sp>
    </p:spTree>
    <p:extLst>
      <p:ext uri="{BB962C8B-B14F-4D97-AF65-F5344CB8AC3E}">
        <p14:creationId xmlns:p14="http://schemas.microsoft.com/office/powerpoint/2010/main" val="6086927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Chỉ số của các phần tử mảng</a:t>
            </a:r>
            <a:endParaRPr lang="en-US" noProof="1"/>
          </a:p>
        </p:txBody>
      </p:sp>
      <p:sp>
        <p:nvSpPr>
          <p:cNvPr id="3" name="Content Placeholder 2"/>
          <p:cNvSpPr>
            <a:spLocks noGrp="1"/>
          </p:cNvSpPr>
          <p:nvPr>
            <p:ph idx="1"/>
          </p:nvPr>
        </p:nvSpPr>
        <p:spPr/>
        <p:txBody>
          <a:bodyPr/>
          <a:lstStyle/>
          <a:p>
            <a:r>
              <a:rPr lang="en-US" noProof="1" smtClean="0"/>
              <a:t>Chỉ số (index) của phần tử còn được gọi là vị trí (position) của phần tử đó</a:t>
            </a:r>
          </a:p>
          <a:p>
            <a:r>
              <a:rPr lang="en-US" noProof="1"/>
              <a:t>Chỉ </a:t>
            </a:r>
            <a:r>
              <a:rPr lang="en-US" noProof="1" smtClean="0"/>
              <a:t>số </a:t>
            </a:r>
            <a:r>
              <a:rPr lang="en-US" noProof="1"/>
              <a:t>của phần tử đầu </a:t>
            </a:r>
            <a:r>
              <a:rPr lang="en-US" noProof="1" smtClean="0"/>
              <a:t>tiên là </a:t>
            </a:r>
            <a:r>
              <a:rPr lang="en-US" i="1" noProof="1" smtClean="0"/>
              <a:t>0</a:t>
            </a:r>
          </a:p>
          <a:p>
            <a:r>
              <a:rPr lang="en-US" noProof="1" smtClean="0"/>
              <a:t>Chỉ số của phần tử cuối cùng là </a:t>
            </a:r>
            <a:r>
              <a:rPr lang="en-US" i="1" noProof="1" smtClean="0"/>
              <a:t>n -1</a:t>
            </a:r>
            <a:r>
              <a:rPr lang="en-US" noProof="1" smtClean="0"/>
              <a:t>, trong đó </a:t>
            </a:r>
            <a:r>
              <a:rPr lang="en-US" i="1" noProof="1" smtClean="0"/>
              <a:t>n</a:t>
            </a:r>
            <a:r>
              <a:rPr lang="en-US" noProof="1" smtClean="0"/>
              <a:t> là độ dài của mảng</a:t>
            </a:r>
            <a:endParaRPr lang="en-US" noProof="1"/>
          </a:p>
          <a:p>
            <a:endParaRPr lang="en-US" noProof="1" smtClean="0"/>
          </a:p>
          <a:p>
            <a:endParaRPr lang="en-US" noProof="1" smtClean="0"/>
          </a:p>
          <a:p>
            <a:endParaRPr lang="en-US" noProof="1"/>
          </a:p>
        </p:txBody>
      </p:sp>
      <p:grpSp>
        <p:nvGrpSpPr>
          <p:cNvPr id="4" name="Group 3"/>
          <p:cNvGrpSpPr/>
          <p:nvPr/>
        </p:nvGrpSpPr>
        <p:grpSpPr>
          <a:xfrm>
            <a:off x="838200" y="3707875"/>
            <a:ext cx="10287440" cy="1843772"/>
            <a:chOff x="838200" y="3707875"/>
            <a:chExt cx="10287440" cy="1843772"/>
          </a:xfrm>
        </p:grpSpPr>
        <p:sp>
          <p:nvSpPr>
            <p:cNvPr id="5" name="Rectangle 4"/>
            <p:cNvSpPr/>
            <p:nvPr/>
          </p:nvSpPr>
          <p:spPr>
            <a:xfrm>
              <a:off x="2124221" y="4498699"/>
              <a:ext cx="590843" cy="590843"/>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noProof="1" smtClean="0"/>
                <a:t>0</a:t>
              </a:r>
              <a:endParaRPr lang="en-US" sz="2400" noProof="1"/>
            </a:p>
          </p:txBody>
        </p:sp>
        <p:sp>
          <p:nvSpPr>
            <p:cNvPr id="6" name="Rectangle 5"/>
            <p:cNvSpPr/>
            <p:nvPr/>
          </p:nvSpPr>
          <p:spPr>
            <a:xfrm>
              <a:off x="2763129" y="4498699"/>
              <a:ext cx="590843" cy="590843"/>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noProof="1" smtClean="0"/>
                <a:t>1</a:t>
              </a:r>
              <a:endParaRPr lang="en-US" sz="2400" noProof="1"/>
            </a:p>
          </p:txBody>
        </p:sp>
        <p:sp>
          <p:nvSpPr>
            <p:cNvPr id="7" name="Rectangle 6"/>
            <p:cNvSpPr/>
            <p:nvPr/>
          </p:nvSpPr>
          <p:spPr>
            <a:xfrm>
              <a:off x="3387969" y="4498699"/>
              <a:ext cx="590843" cy="590843"/>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noProof="1" smtClean="0"/>
                <a:t>2</a:t>
              </a:r>
              <a:endParaRPr lang="en-US" sz="2400" noProof="1"/>
            </a:p>
          </p:txBody>
        </p:sp>
        <p:sp>
          <p:nvSpPr>
            <p:cNvPr id="8" name="Rectangle 7"/>
            <p:cNvSpPr/>
            <p:nvPr/>
          </p:nvSpPr>
          <p:spPr>
            <a:xfrm>
              <a:off x="4026877" y="4498699"/>
              <a:ext cx="590843" cy="590843"/>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noProof="1" smtClean="0"/>
                <a:t>3</a:t>
              </a:r>
              <a:endParaRPr lang="en-US" sz="2400" noProof="1"/>
            </a:p>
          </p:txBody>
        </p:sp>
        <p:sp>
          <p:nvSpPr>
            <p:cNvPr id="9" name="Rectangle 8"/>
            <p:cNvSpPr/>
            <p:nvPr/>
          </p:nvSpPr>
          <p:spPr>
            <a:xfrm>
              <a:off x="4659924" y="4498699"/>
              <a:ext cx="590843" cy="590843"/>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r-IN" sz="2400" noProof="1" smtClean="0"/>
                <a:t>…</a:t>
              </a:r>
              <a:endParaRPr lang="en-US" sz="2400" noProof="1"/>
            </a:p>
          </p:txBody>
        </p:sp>
        <p:sp>
          <p:nvSpPr>
            <p:cNvPr id="10" name="Rectangle 9"/>
            <p:cNvSpPr/>
            <p:nvPr/>
          </p:nvSpPr>
          <p:spPr>
            <a:xfrm>
              <a:off x="5298832" y="4498699"/>
              <a:ext cx="590843" cy="590843"/>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r-IN" sz="2400" noProof="1" smtClean="0"/>
                <a:t>…</a:t>
              </a:r>
              <a:endParaRPr lang="en-US" sz="2400" noProof="1"/>
            </a:p>
          </p:txBody>
        </p:sp>
        <p:sp>
          <p:nvSpPr>
            <p:cNvPr id="11" name="Rectangle 10"/>
            <p:cNvSpPr/>
            <p:nvPr/>
          </p:nvSpPr>
          <p:spPr>
            <a:xfrm>
              <a:off x="5923672" y="4498699"/>
              <a:ext cx="590843" cy="590843"/>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r-IN" sz="2400" noProof="1" smtClean="0"/>
                <a:t>…</a:t>
              </a:r>
              <a:endParaRPr lang="en-US" sz="2400" noProof="1"/>
            </a:p>
          </p:txBody>
        </p:sp>
        <p:sp>
          <p:nvSpPr>
            <p:cNvPr id="12" name="Rectangle 11"/>
            <p:cNvSpPr/>
            <p:nvPr/>
          </p:nvSpPr>
          <p:spPr>
            <a:xfrm>
              <a:off x="6562580" y="4498699"/>
              <a:ext cx="590843" cy="590843"/>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noProof="1" smtClean="0"/>
                <a:t>n-3</a:t>
              </a:r>
              <a:endParaRPr lang="en-US" sz="2000" noProof="1"/>
            </a:p>
          </p:txBody>
        </p:sp>
        <p:sp>
          <p:nvSpPr>
            <p:cNvPr id="13" name="Rectangle 12"/>
            <p:cNvSpPr/>
            <p:nvPr/>
          </p:nvSpPr>
          <p:spPr>
            <a:xfrm>
              <a:off x="7210870" y="4498699"/>
              <a:ext cx="590843" cy="590843"/>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noProof="1" smtClean="0"/>
                <a:t>n-2</a:t>
              </a:r>
              <a:endParaRPr lang="en-US" sz="2000" noProof="1"/>
            </a:p>
          </p:txBody>
        </p:sp>
        <p:sp>
          <p:nvSpPr>
            <p:cNvPr id="14" name="Rectangle 13"/>
            <p:cNvSpPr/>
            <p:nvPr/>
          </p:nvSpPr>
          <p:spPr>
            <a:xfrm>
              <a:off x="7835710" y="4498699"/>
              <a:ext cx="590843" cy="590843"/>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noProof="1" smtClean="0"/>
                <a:t>n-1</a:t>
              </a:r>
              <a:endParaRPr lang="en-US" sz="2000" noProof="1"/>
            </a:p>
          </p:txBody>
        </p:sp>
        <p:sp>
          <p:nvSpPr>
            <p:cNvPr id="16" name="TextBox 15"/>
            <p:cNvSpPr txBox="1"/>
            <p:nvPr/>
          </p:nvSpPr>
          <p:spPr>
            <a:xfrm>
              <a:off x="838200" y="3707875"/>
              <a:ext cx="1931939" cy="400110"/>
            </a:xfrm>
            <a:prstGeom prst="rect">
              <a:avLst/>
            </a:prstGeom>
            <a:noFill/>
          </p:spPr>
          <p:txBody>
            <a:bodyPr wrap="none" rtlCol="0">
              <a:spAutoFit/>
            </a:bodyPr>
            <a:lstStyle/>
            <a:p>
              <a:r>
                <a:rPr lang="en-US" sz="2000" noProof="1" smtClean="0"/>
                <a:t>Phần tử đầu tiên</a:t>
              </a:r>
              <a:endParaRPr lang="en-US" sz="2000" noProof="1"/>
            </a:p>
          </p:txBody>
        </p:sp>
        <p:sp>
          <p:nvSpPr>
            <p:cNvPr id="20" name="TextBox 19"/>
            <p:cNvSpPr txBox="1"/>
            <p:nvPr/>
          </p:nvSpPr>
          <p:spPr>
            <a:xfrm>
              <a:off x="9065461" y="3892541"/>
              <a:ext cx="2060179" cy="400110"/>
            </a:xfrm>
            <a:prstGeom prst="rect">
              <a:avLst/>
            </a:prstGeom>
            <a:noFill/>
          </p:spPr>
          <p:txBody>
            <a:bodyPr wrap="none" rtlCol="0">
              <a:spAutoFit/>
            </a:bodyPr>
            <a:lstStyle/>
            <a:p>
              <a:r>
                <a:rPr lang="en-US" sz="2000" noProof="1" smtClean="0"/>
                <a:t>Phần tử cuối cùng</a:t>
              </a:r>
              <a:endParaRPr lang="en-US" sz="2000" noProof="1"/>
            </a:p>
          </p:txBody>
        </p:sp>
        <p:cxnSp>
          <p:nvCxnSpPr>
            <p:cNvPr id="22" name="Straight Arrow Connector 21"/>
            <p:cNvCxnSpPr>
              <a:stCxn id="27" idx="3"/>
            </p:cNvCxnSpPr>
            <p:nvPr/>
          </p:nvCxnSpPr>
          <p:spPr>
            <a:xfrm>
              <a:off x="6501100" y="5351592"/>
              <a:ext cx="1925453" cy="17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7" idx="1"/>
            </p:cNvCxnSpPr>
            <p:nvPr/>
          </p:nvCxnSpPr>
          <p:spPr>
            <a:xfrm flipH="1">
              <a:off x="2124222" y="5351592"/>
              <a:ext cx="2198076" cy="3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322298" y="5151537"/>
              <a:ext cx="2178802" cy="400110"/>
            </a:xfrm>
            <a:prstGeom prst="rect">
              <a:avLst/>
            </a:prstGeom>
            <a:noFill/>
          </p:spPr>
          <p:txBody>
            <a:bodyPr wrap="none" rtlCol="0">
              <a:spAutoFit/>
            </a:bodyPr>
            <a:lstStyle/>
            <a:p>
              <a:r>
                <a:rPr lang="en-US" sz="2000" i="1" noProof="1" smtClean="0"/>
                <a:t>n: độ dài của mảng</a:t>
              </a:r>
              <a:endParaRPr lang="en-US" sz="2000" i="1" noProof="1"/>
            </a:p>
          </p:txBody>
        </p:sp>
        <p:cxnSp>
          <p:nvCxnSpPr>
            <p:cNvPr id="32" name="Straight Arrow Connector 31"/>
            <p:cNvCxnSpPr/>
            <p:nvPr/>
          </p:nvCxnSpPr>
          <p:spPr>
            <a:xfrm>
              <a:off x="1603717" y="4092596"/>
              <a:ext cx="701524" cy="7015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8426553" y="4319311"/>
              <a:ext cx="1432315" cy="4748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12108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Demo</a:t>
            </a:r>
            <a:endParaRPr lang="vi-VN" dirty="0"/>
          </a:p>
        </p:txBody>
      </p:sp>
      <p:sp>
        <p:nvSpPr>
          <p:cNvPr id="5" name="Text Placeholder 4"/>
          <p:cNvSpPr>
            <a:spLocks noGrp="1"/>
          </p:cNvSpPr>
          <p:nvPr>
            <p:ph type="body" idx="1"/>
          </p:nvPr>
        </p:nvSpPr>
        <p:spPr/>
        <p:txBody>
          <a:bodyPr>
            <a:normAutofit/>
          </a:bodyPr>
          <a:lstStyle/>
          <a:p>
            <a:r>
              <a:rPr lang="vi-VN" sz="2800" dirty="0" smtClean="0"/>
              <a:t>Tạo mảng</a:t>
            </a:r>
          </a:p>
          <a:p>
            <a:r>
              <a:rPr lang="vi-VN" sz="2800" dirty="0" smtClean="0"/>
              <a:t>Duyệt mảng</a:t>
            </a:r>
          </a:p>
        </p:txBody>
      </p:sp>
    </p:spTree>
    <p:extLst>
      <p:ext uri="{BB962C8B-B14F-4D97-AF65-F5344CB8AC3E}">
        <p14:creationId xmlns:p14="http://schemas.microsoft.com/office/powerpoint/2010/main" val="5553296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Thảo luận</a:t>
            </a:r>
            <a:endParaRPr lang="en-US" dirty="0"/>
          </a:p>
        </p:txBody>
      </p:sp>
      <p:sp>
        <p:nvSpPr>
          <p:cNvPr id="5" name="Text Placeholder 4"/>
          <p:cNvSpPr>
            <a:spLocks noGrp="1"/>
          </p:cNvSpPr>
          <p:nvPr>
            <p:ph type="body" idx="1"/>
          </p:nvPr>
        </p:nvSpPr>
        <p:spPr/>
        <p:txBody>
          <a:bodyPr/>
          <a:lstStyle/>
          <a:p>
            <a:r>
              <a:rPr lang="en-US" dirty="0" err="1"/>
              <a:t>Duyệt</a:t>
            </a:r>
            <a:r>
              <a:rPr lang="en-US" dirty="0"/>
              <a:t> </a:t>
            </a:r>
            <a:r>
              <a:rPr lang="en-US" dirty="0" err="1"/>
              <a:t>mảng</a:t>
            </a:r>
            <a:endParaRPr lang="en-US" dirty="0"/>
          </a:p>
        </p:txBody>
      </p:sp>
    </p:spTree>
    <p:extLst>
      <p:ext uri="{BB962C8B-B14F-4D97-AF65-F5344CB8AC3E}">
        <p14:creationId xmlns:p14="http://schemas.microsoft.com/office/powerpoint/2010/main" val="18576955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Sử dụng vòng lặp for</a:t>
            </a:r>
            <a:endParaRPr lang="en-US"/>
          </a:p>
        </p:txBody>
      </p:sp>
      <p:sp>
        <p:nvSpPr>
          <p:cNvPr id="5" name="Content Placeholder 4"/>
          <p:cNvSpPr>
            <a:spLocks noGrp="1"/>
          </p:cNvSpPr>
          <p:nvPr>
            <p:ph idx="1"/>
          </p:nvPr>
        </p:nvSpPr>
        <p:spPr/>
        <p:txBody>
          <a:bodyPr/>
          <a:lstStyle/>
          <a:p>
            <a:r>
              <a:rPr lang="vi-VN" dirty="0"/>
              <a:t>Sử dụng vòng lặp for để duyệt qua tất cả các phần tử của mảng</a:t>
            </a:r>
            <a:endParaRPr lang="en-US" dirty="0"/>
          </a:p>
          <a:p>
            <a:pPr marL="0" indent="0">
              <a:buNone/>
            </a:pPr>
            <a:endParaRPr lang="en-US" dirty="0"/>
          </a:p>
        </p:txBody>
      </p:sp>
      <p:sp>
        <p:nvSpPr>
          <p:cNvPr id="6" name="Rectangle 1"/>
          <p:cNvSpPr>
            <a:spLocks noChangeArrowheads="1"/>
          </p:cNvSpPr>
          <p:nvPr/>
        </p:nvSpPr>
        <p:spPr bwMode="auto">
          <a:xfrm>
            <a:off x="1010652" y="1907450"/>
            <a:ext cx="7411453"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sz="2800" b="1" i="0" u="none" strike="noStrike" cap="none" normalizeH="0" baseline="0" dirty="0" err="1" smtClean="0">
                <a:ln>
                  <a:noFill/>
                </a:ln>
                <a:solidFill>
                  <a:srgbClr val="000080"/>
                </a:solidFill>
                <a:effectLst/>
                <a:latin typeface="Consolas" pitchFamily="49" charset="0"/>
                <a:cs typeface="Consolas" pitchFamily="49" charset="0"/>
              </a:rPr>
              <a:t>int</a:t>
            </a:r>
            <a:r>
              <a:rPr kumimoji="0" lang="en-US" sz="2800" b="0" i="0" u="none" strike="noStrike" cap="none" normalizeH="0" baseline="0" dirty="0" smtClean="0">
                <a:ln>
                  <a:noFill/>
                </a:ln>
                <a:solidFill>
                  <a:srgbClr val="000000"/>
                </a:solidFill>
                <a:effectLst/>
                <a:latin typeface="Consolas" pitchFamily="49" charset="0"/>
                <a:cs typeface="Consolas" pitchFamily="49" charset="0"/>
              </a:rPr>
              <a:t>[] </a:t>
            </a:r>
            <a:r>
              <a:rPr kumimoji="0" lang="en-US" sz="2800" b="0" i="0" u="none" strike="noStrike" cap="none" normalizeH="0" baseline="0" dirty="0" err="1" smtClean="0">
                <a:ln>
                  <a:noFill/>
                </a:ln>
                <a:solidFill>
                  <a:srgbClr val="000000"/>
                </a:solidFill>
                <a:effectLst/>
                <a:latin typeface="Consolas" pitchFamily="49" charset="0"/>
                <a:cs typeface="Consolas" pitchFamily="49" charset="0"/>
              </a:rPr>
              <a:t>mylist</a:t>
            </a:r>
            <a:r>
              <a:rPr kumimoji="0" lang="en-US" sz="28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2800" b="0" i="0" u="none" strike="noStrike" cap="none" normalizeH="0" baseline="0" dirty="0" smtClean="0">
                <a:ln>
                  <a:noFill/>
                </a:ln>
                <a:solidFill>
                  <a:srgbClr val="0000FF"/>
                </a:solidFill>
                <a:effectLst/>
                <a:latin typeface="Consolas" pitchFamily="49" charset="0"/>
                <a:cs typeface="Consolas" pitchFamily="49" charset="0"/>
              </a:rPr>
              <a:t>1</a:t>
            </a:r>
            <a:r>
              <a:rPr kumimoji="0" lang="en-US" sz="2800" b="0" i="0" u="none" strike="noStrike" cap="none" normalizeH="0" baseline="0" dirty="0" smtClean="0">
                <a:ln>
                  <a:noFill/>
                </a:ln>
                <a:solidFill>
                  <a:srgbClr val="000000"/>
                </a:solidFill>
                <a:effectLst/>
                <a:latin typeface="Consolas" pitchFamily="49" charset="0"/>
                <a:cs typeface="Consolas" pitchFamily="49" charset="0"/>
              </a:rPr>
              <a:t>,</a:t>
            </a:r>
            <a:r>
              <a:rPr kumimoji="0" lang="en-US" sz="2800" b="0" i="0" u="none" strike="noStrike" cap="none" normalizeH="0" baseline="0" dirty="0" smtClean="0">
                <a:ln>
                  <a:noFill/>
                </a:ln>
                <a:solidFill>
                  <a:srgbClr val="0000FF"/>
                </a:solidFill>
                <a:effectLst/>
                <a:latin typeface="Consolas" pitchFamily="49" charset="0"/>
                <a:cs typeface="Consolas" pitchFamily="49" charset="0"/>
              </a:rPr>
              <a:t>3</a:t>
            </a:r>
            <a:r>
              <a:rPr kumimoji="0" lang="en-US" sz="2800" b="0" i="0" u="none" strike="noStrike" cap="none" normalizeH="0" baseline="0" dirty="0" smtClean="0">
                <a:ln>
                  <a:noFill/>
                </a:ln>
                <a:solidFill>
                  <a:srgbClr val="000000"/>
                </a:solidFill>
                <a:effectLst/>
                <a:latin typeface="Consolas" pitchFamily="49" charset="0"/>
                <a:cs typeface="Consolas" pitchFamily="49" charset="0"/>
              </a:rPr>
              <a:t>,</a:t>
            </a:r>
            <a:r>
              <a:rPr kumimoji="0" lang="en-US" sz="2800" b="0" i="0" u="none" strike="noStrike" cap="none" normalizeH="0" baseline="0" dirty="0" smtClean="0">
                <a:ln>
                  <a:noFill/>
                </a:ln>
                <a:solidFill>
                  <a:srgbClr val="0000FF"/>
                </a:solidFill>
                <a:effectLst/>
                <a:latin typeface="Consolas" pitchFamily="49" charset="0"/>
                <a:cs typeface="Consolas" pitchFamily="49" charset="0"/>
              </a:rPr>
              <a:t>5</a:t>
            </a:r>
            <a:r>
              <a:rPr kumimoji="0" lang="en-US" sz="2800" b="0" i="0" u="none" strike="noStrike" cap="none" normalizeH="0" baseline="0" dirty="0" smtClean="0">
                <a:ln>
                  <a:noFill/>
                </a:ln>
                <a:solidFill>
                  <a:srgbClr val="000000"/>
                </a:solidFill>
                <a:effectLst/>
                <a:latin typeface="Consolas" pitchFamily="49" charset="0"/>
                <a:cs typeface="Consolas" pitchFamily="49" charset="0"/>
              </a:rPr>
              <a:t>,</a:t>
            </a:r>
            <a:r>
              <a:rPr kumimoji="0" lang="en-US" sz="2800" b="0" i="0" u="none" strike="noStrike" cap="none" normalizeH="0" baseline="0" dirty="0" smtClean="0">
                <a:ln>
                  <a:noFill/>
                </a:ln>
                <a:solidFill>
                  <a:srgbClr val="0000FF"/>
                </a:solidFill>
                <a:effectLst/>
                <a:latin typeface="Consolas" pitchFamily="49" charset="0"/>
                <a:cs typeface="Consolas" pitchFamily="49" charset="0"/>
              </a:rPr>
              <a:t>7</a:t>
            </a:r>
            <a:r>
              <a:rPr kumimoji="0" lang="en-US" sz="2800" b="0" i="0" u="none" strike="noStrike" cap="none" normalizeH="0" baseline="0" dirty="0" smtClean="0">
                <a:ln>
                  <a:noFill/>
                </a:ln>
                <a:solidFill>
                  <a:srgbClr val="000000"/>
                </a:solidFill>
                <a:effectLst/>
                <a:latin typeface="Consolas" pitchFamily="49" charset="0"/>
                <a:cs typeface="Consolas" pitchFamily="49" charset="0"/>
              </a:rPr>
              <a:t>,</a:t>
            </a:r>
            <a:r>
              <a:rPr kumimoji="0" lang="en-US" sz="2800" b="0" i="0" u="none" strike="noStrike" cap="none" normalizeH="0" baseline="0" dirty="0" smtClean="0">
                <a:ln>
                  <a:noFill/>
                </a:ln>
                <a:solidFill>
                  <a:srgbClr val="0000FF"/>
                </a:solidFill>
                <a:effectLst/>
                <a:latin typeface="Consolas" pitchFamily="49" charset="0"/>
                <a:cs typeface="Consolas" pitchFamily="49" charset="0"/>
              </a:rPr>
              <a:t>9</a:t>
            </a:r>
            <a:r>
              <a:rPr kumimoji="0" lang="en-US" sz="2800" b="0" i="0" u="none" strike="noStrike" cap="none" normalizeH="0" baseline="0" dirty="0" smtClean="0">
                <a:ln>
                  <a:noFill/>
                </a:ln>
                <a:solidFill>
                  <a:srgbClr val="000000"/>
                </a:solidFill>
                <a:effectLst/>
                <a:latin typeface="Consolas" pitchFamily="49" charset="0"/>
                <a:cs typeface="Consolas" pitchFamily="49" charset="0"/>
              </a:rPr>
              <a:t>};</a:t>
            </a:r>
            <a:br>
              <a:rPr kumimoji="0" lang="en-US" sz="2800" b="0" i="0" u="none" strike="noStrike" cap="none" normalizeH="0" baseline="0" dirty="0" smtClean="0">
                <a:ln>
                  <a:noFill/>
                </a:ln>
                <a:solidFill>
                  <a:srgbClr val="000000"/>
                </a:solidFill>
                <a:effectLst/>
                <a:latin typeface="Consolas" pitchFamily="49" charset="0"/>
                <a:cs typeface="Consolas" pitchFamily="49" charset="0"/>
              </a:rPr>
            </a:br>
            <a:r>
              <a:rPr kumimoji="0" lang="en-US" sz="2800" b="1" i="0" u="none" strike="noStrike" cap="none" normalizeH="0" baseline="0" dirty="0" smtClean="0">
                <a:ln>
                  <a:noFill/>
                </a:ln>
                <a:solidFill>
                  <a:srgbClr val="000080"/>
                </a:solidFill>
                <a:effectLst/>
                <a:latin typeface="Consolas" pitchFamily="49" charset="0"/>
                <a:cs typeface="Consolas" pitchFamily="49" charset="0"/>
              </a:rPr>
              <a:t>for </a:t>
            </a:r>
            <a:r>
              <a:rPr kumimoji="0" lang="en-US" sz="2800" b="0" i="0" u="none" strike="noStrike" cap="none" normalizeH="0" baseline="0" dirty="0" smtClean="0">
                <a:ln>
                  <a:noFill/>
                </a:ln>
                <a:solidFill>
                  <a:srgbClr val="000000"/>
                </a:solidFill>
                <a:effectLst/>
                <a:latin typeface="Consolas" pitchFamily="49" charset="0"/>
                <a:cs typeface="Consolas" pitchFamily="49" charset="0"/>
              </a:rPr>
              <a:t>(</a:t>
            </a:r>
            <a:r>
              <a:rPr kumimoji="0" lang="en-US" sz="2800" b="1" i="0" u="none" strike="noStrike" cap="none" normalizeH="0" baseline="0" dirty="0" err="1" smtClean="0">
                <a:ln>
                  <a:noFill/>
                </a:ln>
                <a:solidFill>
                  <a:srgbClr val="000080"/>
                </a:solidFill>
                <a:effectLst/>
                <a:latin typeface="Consolas" pitchFamily="49" charset="0"/>
                <a:cs typeface="Consolas" pitchFamily="49" charset="0"/>
              </a:rPr>
              <a:t>int</a:t>
            </a:r>
            <a:r>
              <a:rPr kumimoji="0" lang="en-US" sz="2800" b="1" i="0" u="none" strike="noStrike" cap="none" normalizeH="0" baseline="0" dirty="0" smtClean="0">
                <a:ln>
                  <a:noFill/>
                </a:ln>
                <a:solidFill>
                  <a:srgbClr val="000080"/>
                </a:solidFill>
                <a:effectLst/>
                <a:latin typeface="Consolas" pitchFamily="49" charset="0"/>
                <a:cs typeface="Consolas" pitchFamily="49" charset="0"/>
              </a:rPr>
              <a:t> </a:t>
            </a:r>
            <a:r>
              <a:rPr kumimoji="0" lang="en-US" sz="2800" b="0" i="0" u="none" strike="noStrike" cap="none" normalizeH="0" baseline="0" dirty="0" err="1" smtClean="0">
                <a:ln>
                  <a:noFill/>
                </a:ln>
                <a:solidFill>
                  <a:srgbClr val="000000"/>
                </a:solidFill>
                <a:effectLst/>
                <a:latin typeface="Consolas" pitchFamily="49" charset="0"/>
                <a:cs typeface="Consolas" pitchFamily="49" charset="0"/>
              </a:rPr>
              <a:t>i</a:t>
            </a:r>
            <a:r>
              <a:rPr kumimoji="0" lang="en-US" sz="2800" b="0" i="0" u="none" strike="noStrike" cap="none" normalizeH="0" baseline="0" dirty="0" smtClean="0">
                <a:ln>
                  <a:noFill/>
                </a:ln>
                <a:solidFill>
                  <a:srgbClr val="000000"/>
                </a:solidFill>
                <a:effectLst/>
                <a:latin typeface="Consolas" pitchFamily="49" charset="0"/>
                <a:cs typeface="Consolas" pitchFamily="49" charset="0"/>
              </a:rPr>
              <a:t>=</a:t>
            </a:r>
            <a:r>
              <a:rPr kumimoji="0" lang="en-US" sz="2800" b="0" i="0" u="none" strike="noStrike" cap="none" normalizeH="0" baseline="0" dirty="0" smtClean="0">
                <a:ln>
                  <a:noFill/>
                </a:ln>
                <a:solidFill>
                  <a:srgbClr val="0000FF"/>
                </a:solidFill>
                <a:effectLst/>
                <a:latin typeface="Consolas" pitchFamily="49" charset="0"/>
                <a:cs typeface="Consolas" pitchFamily="49" charset="0"/>
              </a:rPr>
              <a:t>0</a:t>
            </a:r>
            <a:r>
              <a:rPr kumimoji="0" lang="en-US" sz="2800" b="0" i="0" u="none" strike="noStrike" cap="none" normalizeH="0" baseline="0" dirty="0" smtClean="0">
                <a:ln>
                  <a:noFill/>
                </a:ln>
                <a:solidFill>
                  <a:srgbClr val="000000"/>
                </a:solidFill>
                <a:effectLst/>
                <a:latin typeface="Consolas" pitchFamily="49" charset="0"/>
                <a:cs typeface="Consolas" pitchFamily="49" charset="0"/>
              </a:rPr>
              <a:t>;i&lt; </a:t>
            </a:r>
            <a:r>
              <a:rPr kumimoji="0" lang="en-US" sz="2800" b="0" i="0" u="none" strike="noStrike" cap="none" normalizeH="0" baseline="0" dirty="0" err="1" smtClean="0">
                <a:ln>
                  <a:noFill/>
                </a:ln>
                <a:solidFill>
                  <a:srgbClr val="000000"/>
                </a:solidFill>
                <a:effectLst/>
                <a:latin typeface="Consolas" pitchFamily="49" charset="0"/>
                <a:cs typeface="Consolas" pitchFamily="49" charset="0"/>
              </a:rPr>
              <a:t>mylist.</a:t>
            </a:r>
            <a:r>
              <a:rPr kumimoji="0" lang="en-US" sz="2800" b="1" i="0" u="none" strike="noStrike" cap="none" normalizeH="0" baseline="0" dirty="0" err="1" smtClean="0">
                <a:ln>
                  <a:noFill/>
                </a:ln>
                <a:solidFill>
                  <a:srgbClr val="660E7A"/>
                </a:solidFill>
                <a:effectLst/>
                <a:latin typeface="Consolas" pitchFamily="49" charset="0"/>
                <a:cs typeface="Consolas" pitchFamily="49" charset="0"/>
              </a:rPr>
              <a:t>Length</a:t>
            </a:r>
            <a:r>
              <a:rPr kumimoji="0" lang="en-US" sz="2800" b="0" i="0" u="none" strike="noStrike" cap="none" normalizeH="0" baseline="0" dirty="0" smtClean="0">
                <a:ln>
                  <a:noFill/>
                </a:ln>
                <a:solidFill>
                  <a:srgbClr val="000000"/>
                </a:solidFill>
                <a:effectLst/>
                <a:latin typeface="Consolas" pitchFamily="49" charset="0"/>
                <a:cs typeface="Consolas" pitchFamily="49" charset="0"/>
              </a:rPr>
              <a:t>; </a:t>
            </a:r>
            <a:r>
              <a:rPr kumimoji="0" lang="en-US" sz="2800" b="0" i="0" u="none" strike="noStrike" cap="none" normalizeH="0" baseline="0" dirty="0" err="1" smtClean="0">
                <a:ln>
                  <a:noFill/>
                </a:ln>
                <a:solidFill>
                  <a:srgbClr val="000000"/>
                </a:solidFill>
                <a:effectLst/>
                <a:latin typeface="Consolas" pitchFamily="49" charset="0"/>
                <a:cs typeface="Consolas" pitchFamily="49" charset="0"/>
              </a:rPr>
              <a:t>i</a:t>
            </a:r>
            <a:r>
              <a:rPr kumimoji="0" lang="en-US" sz="2800" b="0" i="0" u="none" strike="noStrike" cap="none" normalizeH="0" baseline="0" dirty="0" smtClean="0">
                <a:ln>
                  <a:noFill/>
                </a:ln>
                <a:solidFill>
                  <a:srgbClr val="000000"/>
                </a:solidFill>
                <a:effectLst/>
                <a:latin typeface="Consolas" pitchFamily="49" charset="0"/>
                <a:cs typeface="Consolas" pitchFamily="49" charset="0"/>
              </a:rPr>
              <a:t>++){</a:t>
            </a:r>
            <a:br>
              <a:rPr kumimoji="0" lang="en-US" sz="2800" b="0" i="0" u="none" strike="noStrike" cap="none" normalizeH="0" baseline="0" dirty="0" smtClean="0">
                <a:ln>
                  <a:noFill/>
                </a:ln>
                <a:solidFill>
                  <a:srgbClr val="000000"/>
                </a:solidFill>
                <a:effectLst/>
                <a:latin typeface="Consolas" pitchFamily="49" charset="0"/>
                <a:cs typeface="Consolas" pitchFamily="49" charset="0"/>
              </a:rPr>
            </a:br>
            <a:r>
              <a:rPr kumimoji="0" lang="en-US" sz="2800" b="0" i="0" u="none" strike="noStrike" cap="none" normalizeH="0" baseline="0" dirty="0" smtClean="0">
                <a:ln>
                  <a:noFill/>
                </a:ln>
                <a:solidFill>
                  <a:srgbClr val="000000"/>
                </a:solidFill>
                <a:effectLst/>
                <a:latin typeface="Consolas" pitchFamily="49" charset="0"/>
                <a:cs typeface="Consolas" pitchFamily="49" charset="0"/>
              </a:rPr>
              <a:t> </a:t>
            </a:r>
            <a:r>
              <a:rPr lang="en-US" sz="2800" noProof="1"/>
              <a:t>Console.WriteLine</a:t>
            </a:r>
            <a:r>
              <a:rPr kumimoji="0" lang="en-US" sz="2800" b="0" i="0" u="none" strike="noStrike" cap="none" normalizeH="0" baseline="0" dirty="0" smtClean="0">
                <a:ln>
                  <a:noFill/>
                </a:ln>
                <a:solidFill>
                  <a:srgbClr val="000000"/>
                </a:solidFill>
                <a:effectLst/>
                <a:latin typeface="Consolas" pitchFamily="49" charset="0"/>
                <a:cs typeface="Consolas" pitchFamily="49" charset="0"/>
              </a:rPr>
              <a:t>(</a:t>
            </a:r>
            <a:r>
              <a:rPr kumimoji="0" lang="en-US" sz="2800" b="0" i="0" u="none" strike="noStrike" cap="none" normalizeH="0" baseline="0" dirty="0" err="1" smtClean="0">
                <a:ln>
                  <a:noFill/>
                </a:ln>
                <a:solidFill>
                  <a:srgbClr val="000000"/>
                </a:solidFill>
                <a:effectLst/>
                <a:latin typeface="Consolas" pitchFamily="49" charset="0"/>
                <a:cs typeface="Consolas" pitchFamily="49" charset="0"/>
              </a:rPr>
              <a:t>mylist</a:t>
            </a:r>
            <a:r>
              <a:rPr kumimoji="0" lang="en-US" sz="2800" b="0" i="0" u="none" strike="noStrike" cap="none" normalizeH="0" baseline="0" dirty="0" smtClean="0">
                <a:ln>
                  <a:noFill/>
                </a:ln>
                <a:solidFill>
                  <a:srgbClr val="000000"/>
                </a:solidFill>
                <a:effectLst/>
                <a:latin typeface="Consolas" pitchFamily="49" charset="0"/>
                <a:cs typeface="Consolas" pitchFamily="49" charset="0"/>
              </a:rPr>
              <a:t>[</a:t>
            </a:r>
            <a:r>
              <a:rPr kumimoji="0" lang="en-US" sz="2800" b="0" i="0" u="none" strike="noStrike" cap="none" normalizeH="0" baseline="0" dirty="0" err="1" smtClean="0">
                <a:ln>
                  <a:noFill/>
                </a:ln>
                <a:solidFill>
                  <a:srgbClr val="000000"/>
                </a:solidFill>
                <a:effectLst/>
                <a:latin typeface="Consolas" pitchFamily="49" charset="0"/>
                <a:cs typeface="Consolas" pitchFamily="49" charset="0"/>
              </a:rPr>
              <a:t>i</a:t>
            </a:r>
            <a:r>
              <a:rPr kumimoji="0" lang="en-US" sz="2800" b="0" i="0" u="none" strike="noStrike" cap="none" normalizeH="0" baseline="0" dirty="0" smtClean="0">
                <a:ln>
                  <a:noFill/>
                </a:ln>
                <a:solidFill>
                  <a:srgbClr val="000000"/>
                </a:solidFill>
                <a:effectLst/>
                <a:latin typeface="Consolas" pitchFamily="49" charset="0"/>
                <a:cs typeface="Consolas" pitchFamily="49" charset="0"/>
              </a:rPr>
              <a:t>]);</a:t>
            </a:r>
            <a:br>
              <a:rPr kumimoji="0" lang="en-US" sz="2800" b="0" i="0" u="none" strike="noStrike" cap="none" normalizeH="0" baseline="0" dirty="0" smtClean="0">
                <a:ln>
                  <a:noFill/>
                </a:ln>
                <a:solidFill>
                  <a:srgbClr val="000000"/>
                </a:solidFill>
                <a:effectLst/>
                <a:latin typeface="Consolas" pitchFamily="49" charset="0"/>
                <a:cs typeface="Consolas" pitchFamily="49" charset="0"/>
              </a:rPr>
            </a:br>
            <a:r>
              <a:rPr kumimoji="0" lang="en-US" sz="28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35876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Sử dụng for - each</a:t>
            </a:r>
            <a:endParaRPr lang="en-US"/>
          </a:p>
        </p:txBody>
      </p:sp>
      <p:sp>
        <p:nvSpPr>
          <p:cNvPr id="3" name="Content Placeholder 2"/>
          <p:cNvSpPr>
            <a:spLocks noGrp="1"/>
          </p:cNvSpPr>
          <p:nvPr>
            <p:ph idx="1"/>
          </p:nvPr>
        </p:nvSpPr>
        <p:spPr/>
        <p:txBody>
          <a:bodyPr/>
          <a:lstStyle/>
          <a:p>
            <a:r>
              <a:rPr lang="vi-VN" dirty="0"/>
              <a:t>Sử dụng vòng lặp </a:t>
            </a:r>
            <a:r>
              <a:rPr lang="en-US" dirty="0" err="1" smtClean="0"/>
              <a:t>foreach</a:t>
            </a:r>
            <a:r>
              <a:rPr lang="en-US" dirty="0" smtClean="0"/>
              <a:t> </a:t>
            </a:r>
            <a:r>
              <a:rPr lang="vi-VN" dirty="0" smtClean="0"/>
              <a:t>để </a:t>
            </a:r>
            <a:r>
              <a:rPr lang="vi-VN" dirty="0"/>
              <a:t>duyệt qua tất cả các phần tử của mảng</a:t>
            </a:r>
            <a:endParaRPr lang="en-US" dirty="0"/>
          </a:p>
          <a:p>
            <a:pPr marL="0" indent="0">
              <a:buNone/>
            </a:pPr>
            <a:endParaRPr lang="en-US" dirty="0"/>
          </a:p>
          <a:p>
            <a:endParaRPr lang="en-US" dirty="0"/>
          </a:p>
        </p:txBody>
      </p:sp>
      <p:sp>
        <p:nvSpPr>
          <p:cNvPr id="4" name="Rectangle 1"/>
          <p:cNvSpPr>
            <a:spLocks noChangeArrowheads="1"/>
          </p:cNvSpPr>
          <p:nvPr/>
        </p:nvSpPr>
        <p:spPr bwMode="auto">
          <a:xfrm>
            <a:off x="1106906" y="2090720"/>
            <a:ext cx="5835252" cy="156966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3200" b="1" i="0" u="none" strike="noStrike" cap="none" normalizeH="0" baseline="0" dirty="0" smtClean="0">
                <a:ln>
                  <a:noFill/>
                </a:ln>
                <a:solidFill>
                  <a:srgbClr val="000080"/>
                </a:solidFill>
                <a:effectLst/>
                <a:latin typeface="Consolas" pitchFamily="49" charset="0"/>
                <a:cs typeface="Consolas" pitchFamily="49" charset="0"/>
              </a:rPr>
              <a:t>for </a:t>
            </a:r>
            <a:r>
              <a:rPr kumimoji="0" lang="en-US" sz="3200" b="0" i="0" u="none" strike="noStrike" cap="none" normalizeH="0" baseline="0" dirty="0" smtClean="0">
                <a:ln>
                  <a:noFill/>
                </a:ln>
                <a:solidFill>
                  <a:srgbClr val="000000"/>
                </a:solidFill>
                <a:effectLst/>
                <a:latin typeface="Consolas" pitchFamily="49" charset="0"/>
                <a:cs typeface="Consolas" pitchFamily="49" charset="0"/>
              </a:rPr>
              <a:t>(</a:t>
            </a:r>
            <a:r>
              <a:rPr kumimoji="0" lang="en-US" sz="3200" b="1" i="0" u="none" strike="noStrike" cap="none" normalizeH="0" baseline="0" dirty="0" err="1" smtClean="0">
                <a:ln>
                  <a:noFill/>
                </a:ln>
                <a:solidFill>
                  <a:srgbClr val="000080"/>
                </a:solidFill>
                <a:effectLst/>
                <a:latin typeface="Consolas" pitchFamily="49" charset="0"/>
                <a:cs typeface="Consolas" pitchFamily="49" charset="0"/>
              </a:rPr>
              <a:t>int</a:t>
            </a:r>
            <a:r>
              <a:rPr kumimoji="0" lang="en-US" sz="3200" b="1" i="0" u="none" strike="noStrike" cap="none" normalizeH="0" baseline="0" dirty="0" smtClean="0">
                <a:ln>
                  <a:noFill/>
                </a:ln>
                <a:solidFill>
                  <a:srgbClr val="000080"/>
                </a:solidFill>
                <a:effectLst/>
                <a:latin typeface="Consolas" pitchFamily="49" charset="0"/>
                <a:cs typeface="Consolas" pitchFamily="49" charset="0"/>
              </a:rPr>
              <a:t> </a:t>
            </a:r>
            <a:r>
              <a:rPr kumimoji="0" lang="en-US" sz="3200" b="0" i="0" u="none" strike="noStrike" cap="none" normalizeH="0" baseline="0" dirty="0" smtClean="0">
                <a:ln>
                  <a:noFill/>
                </a:ln>
                <a:solidFill>
                  <a:srgbClr val="000000"/>
                </a:solidFill>
                <a:effectLst/>
                <a:latin typeface="Consolas" pitchFamily="49" charset="0"/>
                <a:cs typeface="Consolas" pitchFamily="49" charset="0"/>
              </a:rPr>
              <a:t>item in </a:t>
            </a:r>
            <a:r>
              <a:rPr kumimoji="0" lang="en-US" sz="3200" b="0" i="0" u="none" strike="noStrike" cap="none" normalizeH="0" baseline="0" dirty="0" err="1" smtClean="0">
                <a:ln>
                  <a:noFill/>
                </a:ln>
                <a:solidFill>
                  <a:srgbClr val="000000"/>
                </a:solidFill>
                <a:effectLst/>
                <a:latin typeface="Consolas" pitchFamily="49" charset="0"/>
                <a:cs typeface="Consolas" pitchFamily="49" charset="0"/>
              </a:rPr>
              <a:t>mylist</a:t>
            </a:r>
            <a:r>
              <a:rPr kumimoji="0" lang="en-US" sz="3200" b="0" i="0" u="none" strike="noStrike" cap="none" normalizeH="0" baseline="0" dirty="0" smtClean="0">
                <a:ln>
                  <a:noFill/>
                </a:ln>
                <a:solidFill>
                  <a:srgbClr val="000000"/>
                </a:solidFill>
                <a:effectLst/>
                <a:latin typeface="Consolas" pitchFamily="49" charset="0"/>
                <a:cs typeface="Consolas" pitchFamily="49" charset="0"/>
              </a:rPr>
              <a:t>){</a:t>
            </a:r>
            <a:br>
              <a:rPr kumimoji="0" lang="en-US" sz="3200" b="0" i="0" u="none" strike="noStrike" cap="none" normalizeH="0" baseline="0" dirty="0" smtClean="0">
                <a:ln>
                  <a:noFill/>
                </a:ln>
                <a:solidFill>
                  <a:srgbClr val="000000"/>
                </a:solidFill>
                <a:effectLst/>
                <a:latin typeface="Consolas" pitchFamily="49" charset="0"/>
                <a:cs typeface="Consolas" pitchFamily="49" charset="0"/>
              </a:rPr>
            </a:br>
            <a:r>
              <a:rPr kumimoji="0" lang="en-US" sz="3200" b="0" i="0" u="none" strike="noStrike" cap="none" normalizeH="0" baseline="0" dirty="0" smtClean="0">
                <a:ln>
                  <a:noFill/>
                </a:ln>
                <a:solidFill>
                  <a:srgbClr val="000000"/>
                </a:solidFill>
                <a:effectLst/>
                <a:latin typeface="Consolas" pitchFamily="49" charset="0"/>
                <a:cs typeface="Consolas" pitchFamily="49" charset="0"/>
              </a:rPr>
              <a:t> 	</a:t>
            </a:r>
            <a:r>
              <a:rPr lang="en-US" sz="3200" noProof="1" smtClean="0"/>
              <a:t>Console.WriteLine</a:t>
            </a:r>
            <a:r>
              <a:rPr kumimoji="0" lang="en-US" sz="3200" b="0" i="0" u="none" strike="noStrike" cap="none" normalizeH="0" baseline="0" dirty="0" smtClean="0">
                <a:ln>
                  <a:noFill/>
                </a:ln>
                <a:solidFill>
                  <a:srgbClr val="000000"/>
                </a:solidFill>
                <a:effectLst/>
                <a:latin typeface="Consolas" pitchFamily="49" charset="0"/>
                <a:cs typeface="Consolas" pitchFamily="49" charset="0"/>
              </a:rPr>
              <a:t>(item);</a:t>
            </a:r>
            <a:br>
              <a:rPr kumimoji="0" lang="en-US" sz="3200" b="0" i="0" u="none" strike="noStrike" cap="none" normalizeH="0" baseline="0" dirty="0" smtClean="0">
                <a:ln>
                  <a:noFill/>
                </a:ln>
                <a:solidFill>
                  <a:srgbClr val="000000"/>
                </a:solidFill>
                <a:effectLst/>
                <a:latin typeface="Consolas" pitchFamily="49" charset="0"/>
                <a:cs typeface="Consolas" pitchFamily="49" charset="0"/>
              </a:rPr>
            </a:br>
            <a:r>
              <a:rPr kumimoji="0" lang="en-US" sz="32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846556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noProof="1" smtClean="0"/>
              <a:t>Thảo luận</a:t>
            </a:r>
            <a:endParaRPr lang="en-US" noProof="1"/>
          </a:p>
        </p:txBody>
      </p:sp>
      <p:sp>
        <p:nvSpPr>
          <p:cNvPr id="5" name="Text Placeholder 4"/>
          <p:cNvSpPr>
            <a:spLocks noGrp="1"/>
          </p:cNvSpPr>
          <p:nvPr>
            <p:ph type="body" idx="1"/>
          </p:nvPr>
        </p:nvSpPr>
        <p:spPr/>
        <p:txBody>
          <a:bodyPr/>
          <a:lstStyle/>
          <a:p>
            <a:r>
              <a:rPr lang="en-US" noProof="1"/>
              <a:t>Phương thức</a:t>
            </a:r>
          </a:p>
        </p:txBody>
      </p:sp>
    </p:spTree>
    <p:extLst>
      <p:ext uri="{BB962C8B-B14F-4D97-AF65-F5344CB8AC3E}">
        <p14:creationId xmlns:p14="http://schemas.microsoft.com/office/powerpoint/2010/main" val="1142790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r>
              <a:rPr lang="en-US" dirty="0" smtClean="0"/>
              <a:t> </a:t>
            </a:r>
            <a:r>
              <a:rPr lang="en-US" dirty="0"/>
              <a:t>F</a:t>
            </a:r>
            <a:r>
              <a:rPr lang="en-US" dirty="0" smtClean="0"/>
              <a:t>ramework and </a:t>
            </a:r>
            <a:r>
              <a:rPr lang="en-US" dirty="0" err="1" smtClean="0"/>
              <a:t>.net</a:t>
            </a:r>
            <a:r>
              <a:rPr lang="en-US" dirty="0" smtClean="0"/>
              <a:t> core </a:t>
            </a:r>
            <a:endParaRPr lang="en-US" dirty="0"/>
          </a:p>
        </p:txBody>
      </p:sp>
      <p:sp>
        <p:nvSpPr>
          <p:cNvPr id="3" name="Content Placeholder 2"/>
          <p:cNvSpPr>
            <a:spLocks noGrp="1"/>
          </p:cNvSpPr>
          <p:nvPr>
            <p:ph idx="1"/>
          </p:nvPr>
        </p:nvSpPr>
        <p:spPr/>
        <p:txBody>
          <a:bodyPr>
            <a:normAutofit lnSpcReduction="10000"/>
          </a:bodyPr>
          <a:lstStyle/>
          <a:p>
            <a:r>
              <a:rPr lang="en-US" dirty="0" err="1" smtClean="0"/>
              <a:t>.net</a:t>
            </a:r>
            <a:r>
              <a:rPr lang="en-US" dirty="0" smtClean="0"/>
              <a:t> </a:t>
            </a:r>
            <a:r>
              <a:rPr lang="en-US" dirty="0" err="1" smtClean="0"/>
              <a:t>là</a:t>
            </a:r>
            <a:r>
              <a:rPr lang="en-US" dirty="0" smtClean="0"/>
              <a:t> 1 framework </a:t>
            </a:r>
            <a:r>
              <a:rPr lang="en-US" dirty="0" err="1" smtClean="0"/>
              <a:t>dùng</a:t>
            </a:r>
            <a:r>
              <a:rPr lang="en-US" dirty="0" smtClean="0"/>
              <a:t> </a:t>
            </a:r>
            <a:r>
              <a:rPr lang="en-US" dirty="0" err="1" smtClean="0"/>
              <a:t>để</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các</a:t>
            </a:r>
            <a:r>
              <a:rPr lang="en-US" dirty="0" smtClean="0"/>
              <a:t> </a:t>
            </a:r>
            <a:r>
              <a:rPr lang="en-US" dirty="0" err="1" smtClean="0"/>
              <a:t>sản</a:t>
            </a:r>
            <a:r>
              <a:rPr lang="en-US" dirty="0" smtClean="0"/>
              <a:t> </a:t>
            </a:r>
            <a:r>
              <a:rPr lang="en-US" dirty="0" err="1" smtClean="0"/>
              <a:t>phầm</a:t>
            </a:r>
            <a:r>
              <a:rPr lang="en-US" dirty="0" smtClean="0"/>
              <a:t> </a:t>
            </a:r>
            <a:r>
              <a:rPr lang="en-US" dirty="0" err="1" smtClean="0"/>
              <a:t>phần</a:t>
            </a:r>
            <a:r>
              <a:rPr lang="en-US" dirty="0" smtClean="0"/>
              <a:t> </a:t>
            </a:r>
            <a:r>
              <a:rPr lang="en-US" dirty="0" err="1" smtClean="0"/>
              <a:t>mềm</a:t>
            </a:r>
            <a:r>
              <a:rPr lang="en-US" dirty="0" smtClean="0"/>
              <a:t>.</a:t>
            </a:r>
          </a:p>
          <a:p>
            <a:r>
              <a:rPr lang="en-US" dirty="0" err="1" smtClean="0"/>
              <a:t>.net</a:t>
            </a:r>
            <a:r>
              <a:rPr lang="en-US" dirty="0" smtClean="0"/>
              <a:t> framework </a:t>
            </a:r>
            <a:r>
              <a:rPr lang="en-US" dirty="0" err="1" smtClean="0"/>
              <a:t>bao</a:t>
            </a:r>
            <a:r>
              <a:rPr lang="en-US" dirty="0" smtClean="0"/>
              <a:t> </a:t>
            </a:r>
            <a:r>
              <a:rPr lang="en-US" dirty="0" err="1" smtClean="0"/>
              <a:t>gồm</a:t>
            </a:r>
            <a:r>
              <a:rPr lang="en-US" dirty="0" smtClean="0"/>
              <a:t> 1 </a:t>
            </a:r>
            <a:r>
              <a:rPr lang="en-US" dirty="0" err="1" smtClean="0"/>
              <a:t>lượng</a:t>
            </a:r>
            <a:r>
              <a:rPr lang="en-US" dirty="0" smtClean="0"/>
              <a:t> </a:t>
            </a:r>
            <a:r>
              <a:rPr lang="en-US" dirty="0" err="1" smtClean="0"/>
              <a:t>lớn</a:t>
            </a:r>
            <a:r>
              <a:rPr lang="en-US" dirty="0" smtClean="0"/>
              <a:t> </a:t>
            </a:r>
            <a:r>
              <a:rPr lang="en-US" dirty="0" err="1" smtClean="0"/>
              <a:t>các</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có</a:t>
            </a:r>
            <a:r>
              <a:rPr lang="en-US" dirty="0" smtClean="0"/>
              <a:t> </a:t>
            </a:r>
            <a:r>
              <a:rPr lang="en-US" dirty="0" err="1" smtClean="0"/>
              <a:t>sẳn</a:t>
            </a:r>
            <a:r>
              <a:rPr lang="en-US" dirty="0"/>
              <a:t> </a:t>
            </a:r>
            <a:r>
              <a:rPr lang="en-US" dirty="0" err="1" smtClean="0"/>
              <a:t>gọi</a:t>
            </a:r>
            <a:r>
              <a:rPr lang="en-US" dirty="0" smtClean="0"/>
              <a:t> </a:t>
            </a:r>
            <a:r>
              <a:rPr lang="en-US" dirty="0" err="1" smtClean="0"/>
              <a:t>là</a:t>
            </a:r>
            <a:r>
              <a:rPr lang="en-US" dirty="0" smtClean="0"/>
              <a:t> FCL (Framework Class Library)</a:t>
            </a:r>
          </a:p>
          <a:p>
            <a:r>
              <a:rPr lang="en-US" dirty="0" err="1"/>
              <a:t>Các</a:t>
            </a:r>
            <a:r>
              <a:rPr lang="en-US" dirty="0"/>
              <a:t> </a:t>
            </a:r>
            <a:r>
              <a:rPr lang="en-US" dirty="0" err="1"/>
              <a:t>chương</a:t>
            </a:r>
            <a:r>
              <a:rPr lang="en-US" dirty="0"/>
              <a:t> </a:t>
            </a:r>
            <a:r>
              <a:rPr lang="en-US" dirty="0" err="1"/>
              <a:t>trình</a:t>
            </a:r>
            <a:r>
              <a:rPr lang="en-US" dirty="0"/>
              <a:t> </a:t>
            </a:r>
            <a:r>
              <a:rPr lang="en-US" dirty="0" err="1"/>
              <a:t>phần</a:t>
            </a:r>
            <a:r>
              <a:rPr lang="en-US" dirty="0"/>
              <a:t> </a:t>
            </a:r>
            <a:r>
              <a:rPr lang="en-US" dirty="0" err="1"/>
              <a:t>mềm</a:t>
            </a:r>
            <a:r>
              <a:rPr lang="en-US" dirty="0"/>
              <a:t> </a:t>
            </a:r>
            <a:r>
              <a:rPr lang="en-US" dirty="0" err="1"/>
              <a:t>được</a:t>
            </a:r>
            <a:r>
              <a:rPr lang="en-US" dirty="0"/>
              <a:t> </a:t>
            </a:r>
            <a:r>
              <a:rPr lang="en-US" dirty="0" err="1"/>
              <a:t>viết</a:t>
            </a:r>
            <a:r>
              <a:rPr lang="en-US" dirty="0"/>
              <a:t> </a:t>
            </a:r>
            <a:r>
              <a:rPr lang="en-US" dirty="0" err="1"/>
              <a:t>bằng</a:t>
            </a:r>
            <a:r>
              <a:rPr lang="en-US" dirty="0"/>
              <a:t> .NET </a:t>
            </a:r>
            <a:r>
              <a:rPr lang="en-US" dirty="0" err="1"/>
              <a:t>được</a:t>
            </a:r>
            <a:r>
              <a:rPr lang="en-US" dirty="0"/>
              <a:t> </a:t>
            </a:r>
            <a:r>
              <a:rPr lang="en-US" dirty="0" err="1"/>
              <a:t>thực</a:t>
            </a:r>
            <a:r>
              <a:rPr lang="en-US" dirty="0"/>
              <a:t> </a:t>
            </a:r>
            <a:r>
              <a:rPr lang="en-US" dirty="0" err="1"/>
              <a:t>thi</a:t>
            </a:r>
            <a:r>
              <a:rPr lang="en-US" dirty="0"/>
              <a:t> </a:t>
            </a:r>
            <a:r>
              <a:rPr lang="en-US" dirty="0" err="1"/>
              <a:t>trong</a:t>
            </a:r>
            <a:r>
              <a:rPr lang="en-US" dirty="0"/>
              <a:t> </a:t>
            </a:r>
            <a:r>
              <a:rPr lang="en-US" dirty="0" err="1"/>
              <a:t>môi</a:t>
            </a:r>
            <a:r>
              <a:rPr lang="en-US" dirty="0"/>
              <a:t> </a:t>
            </a:r>
            <a:r>
              <a:rPr lang="en-US" dirty="0" err="1"/>
              <a:t>trường</a:t>
            </a:r>
            <a:r>
              <a:rPr lang="en-US" dirty="0"/>
              <a:t> </a:t>
            </a:r>
            <a:r>
              <a:rPr lang="en-US" dirty="0" err="1"/>
              <a:t>thực</a:t>
            </a:r>
            <a:r>
              <a:rPr lang="en-US" dirty="0"/>
              <a:t> </a:t>
            </a:r>
            <a:r>
              <a:rPr lang="en-US" dirty="0" err="1"/>
              <a:t>thi</a:t>
            </a:r>
            <a:r>
              <a:rPr lang="en-US" dirty="0"/>
              <a:t>, </a:t>
            </a:r>
            <a:r>
              <a:rPr lang="en-US" dirty="0" err="1"/>
              <a:t>được</a:t>
            </a:r>
            <a:r>
              <a:rPr lang="en-US" dirty="0"/>
              <a:t> </a:t>
            </a:r>
            <a:r>
              <a:rPr lang="en-US" dirty="0" err="1"/>
              <a:t>gọi</a:t>
            </a:r>
            <a:r>
              <a:rPr lang="en-US" dirty="0"/>
              <a:t> </a:t>
            </a:r>
            <a:r>
              <a:rPr lang="en-US" dirty="0" err="1"/>
              <a:t>là</a:t>
            </a:r>
            <a:r>
              <a:rPr lang="en-US" dirty="0"/>
              <a:t> CLR (Common Language Runtime). </a:t>
            </a:r>
            <a:r>
              <a:rPr lang="en-US" dirty="0" err="1"/>
              <a:t>Đây</a:t>
            </a:r>
            <a:r>
              <a:rPr lang="en-US" dirty="0"/>
              <a:t> </a:t>
            </a:r>
            <a:r>
              <a:rPr lang="en-US" dirty="0" err="1"/>
              <a:t>là</a:t>
            </a:r>
            <a:r>
              <a:rPr lang="en-US" dirty="0"/>
              <a:t> </a:t>
            </a:r>
            <a:r>
              <a:rPr lang="en-US" dirty="0" err="1"/>
              <a:t>những</a:t>
            </a:r>
            <a:r>
              <a:rPr lang="en-US" dirty="0"/>
              <a:t> </a:t>
            </a:r>
            <a:r>
              <a:rPr lang="en-US" dirty="0" err="1"/>
              <a:t>phần</a:t>
            </a:r>
            <a:r>
              <a:rPr lang="en-US" dirty="0"/>
              <a:t> </a:t>
            </a:r>
            <a:r>
              <a:rPr lang="en-US" dirty="0" err="1"/>
              <a:t>cốt</a:t>
            </a:r>
            <a:r>
              <a:rPr lang="en-US" dirty="0"/>
              <a:t> </a:t>
            </a:r>
            <a:r>
              <a:rPr lang="en-US" dirty="0" err="1"/>
              <a:t>lõi</a:t>
            </a:r>
            <a:r>
              <a:rPr lang="en-US" dirty="0"/>
              <a:t> </a:t>
            </a:r>
            <a:r>
              <a:rPr lang="en-US" dirty="0" err="1"/>
              <a:t>và</a:t>
            </a:r>
            <a:r>
              <a:rPr lang="en-US" dirty="0"/>
              <a:t> </a:t>
            </a:r>
            <a:r>
              <a:rPr lang="en-US" dirty="0" err="1"/>
              <a:t>thiết</a:t>
            </a:r>
            <a:r>
              <a:rPr lang="en-US" dirty="0"/>
              <a:t> </a:t>
            </a:r>
            <a:r>
              <a:rPr lang="en-US" dirty="0" err="1"/>
              <a:t>yếu</a:t>
            </a:r>
            <a:r>
              <a:rPr lang="en-US" dirty="0"/>
              <a:t> </a:t>
            </a:r>
            <a:r>
              <a:rPr lang="en-US" dirty="0" err="1"/>
              <a:t>của</a:t>
            </a:r>
            <a:r>
              <a:rPr lang="en-US" dirty="0"/>
              <a:t> .NET framework</a:t>
            </a:r>
            <a:r>
              <a:rPr lang="en-US" dirty="0" smtClean="0"/>
              <a:t>.</a:t>
            </a:r>
          </a:p>
          <a:p>
            <a:r>
              <a:rPr lang="en-US" dirty="0" smtClean="0"/>
              <a:t>Framework </a:t>
            </a:r>
            <a:r>
              <a:rPr lang="en-US" dirty="0" err="1"/>
              <a:t>này</a:t>
            </a:r>
            <a:r>
              <a:rPr lang="en-US" dirty="0"/>
              <a:t> </a:t>
            </a:r>
            <a:r>
              <a:rPr lang="en-US" dirty="0" err="1"/>
              <a:t>cung</a:t>
            </a:r>
            <a:r>
              <a:rPr lang="en-US" dirty="0"/>
              <a:t> </a:t>
            </a:r>
            <a:r>
              <a:rPr lang="en-US" dirty="0" err="1"/>
              <a:t>cấp</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khác</a:t>
            </a:r>
            <a:r>
              <a:rPr lang="en-US" dirty="0"/>
              <a:t> </a:t>
            </a:r>
            <a:r>
              <a:rPr lang="en-US" dirty="0" err="1"/>
              <a:t>nhau</a:t>
            </a:r>
            <a:r>
              <a:rPr lang="en-US" dirty="0"/>
              <a:t> </a:t>
            </a:r>
            <a:r>
              <a:rPr lang="en-US" dirty="0" err="1"/>
              <a:t>như</a:t>
            </a:r>
            <a:r>
              <a:rPr lang="en-US" dirty="0"/>
              <a:t>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mạng</a:t>
            </a:r>
            <a:r>
              <a:rPr lang="en-US" dirty="0"/>
              <a:t>, </a:t>
            </a:r>
            <a:r>
              <a:rPr lang="en-US" dirty="0" err="1"/>
              <a:t>bảo</a:t>
            </a:r>
            <a:r>
              <a:rPr lang="en-US" dirty="0"/>
              <a:t> </a:t>
            </a:r>
            <a:r>
              <a:rPr lang="en-US" dirty="0" err="1"/>
              <a:t>mật</a:t>
            </a:r>
            <a:r>
              <a:rPr lang="en-US" dirty="0"/>
              <a:t>,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và</a:t>
            </a:r>
            <a:r>
              <a:rPr lang="en-US" dirty="0"/>
              <a:t> an </a:t>
            </a:r>
            <a:r>
              <a:rPr lang="en-US" dirty="0" err="1" smtClean="0"/>
              <a:t>toàn</a:t>
            </a:r>
            <a:r>
              <a:rPr lang="en-US" dirty="0" smtClean="0"/>
              <a:t>.</a:t>
            </a:r>
            <a:endParaRPr lang="en-US" dirty="0"/>
          </a:p>
          <a:p>
            <a:r>
              <a:rPr lang="en-US" dirty="0" err="1" smtClean="0"/>
              <a:t>.net</a:t>
            </a:r>
            <a:r>
              <a:rPr lang="en-US" dirty="0" smtClean="0"/>
              <a:t> </a:t>
            </a:r>
            <a:r>
              <a:rPr lang="en-US" dirty="0"/>
              <a:t>Framework </a:t>
            </a:r>
            <a:r>
              <a:rPr lang="en-US" dirty="0" err="1"/>
              <a:t>hỗ</a:t>
            </a:r>
            <a:r>
              <a:rPr lang="en-US" dirty="0"/>
              <a:t> </a:t>
            </a:r>
            <a:r>
              <a:rPr lang="en-US" dirty="0" err="1"/>
              <a:t>trợ</a:t>
            </a:r>
            <a:r>
              <a:rPr lang="en-US" dirty="0"/>
              <a:t> </a:t>
            </a:r>
            <a:r>
              <a:rPr lang="en-US" dirty="0" err="1"/>
              <a:t>hơn</a:t>
            </a:r>
            <a:r>
              <a:rPr lang="en-US" dirty="0"/>
              <a:t> 60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như</a:t>
            </a:r>
            <a:r>
              <a:rPr lang="en-US" dirty="0"/>
              <a:t> C #, F #, VB.NET, J #, VC ++, </a:t>
            </a:r>
            <a:r>
              <a:rPr lang="en-US" dirty="0" err="1"/>
              <a:t>JScript.NET</a:t>
            </a:r>
            <a:r>
              <a:rPr lang="en-US" dirty="0"/>
              <a:t>, APL, COBOL, Perl, Oberon, ML, Pascal, Eiffel, Smalltalk, Python, Cobra, ADA, v.v.</a:t>
            </a:r>
            <a:endParaRPr lang="en-US" dirty="0" smtClean="0"/>
          </a:p>
        </p:txBody>
      </p:sp>
    </p:spTree>
    <p:extLst>
      <p:ext uri="{BB962C8B-B14F-4D97-AF65-F5344CB8AC3E}">
        <p14:creationId xmlns:p14="http://schemas.microsoft.com/office/powerpoint/2010/main" val="17429751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1" smtClean="0"/>
              <a:t>Phương thức</a:t>
            </a:r>
            <a:endParaRPr lang="en-US" noProof="1"/>
          </a:p>
        </p:txBody>
      </p:sp>
      <p:sp>
        <p:nvSpPr>
          <p:cNvPr id="5" name="Content Placeholder 4"/>
          <p:cNvSpPr>
            <a:spLocks noGrp="1"/>
          </p:cNvSpPr>
          <p:nvPr>
            <p:ph idx="1"/>
          </p:nvPr>
        </p:nvSpPr>
        <p:spPr>
          <a:xfrm>
            <a:off x="838200" y="1173480"/>
            <a:ext cx="10515600" cy="4266426"/>
          </a:xfrm>
        </p:spPr>
        <p:txBody>
          <a:bodyPr>
            <a:normAutofit/>
          </a:bodyPr>
          <a:lstStyle/>
          <a:p>
            <a:r>
              <a:rPr lang="en-US" noProof="1" smtClean="0"/>
              <a:t>Phương thức (method) là một nhóm các câu lệnh thực hiện một nhiệm vụ nhất định</a:t>
            </a:r>
          </a:p>
          <a:p>
            <a:r>
              <a:rPr lang="en-US" i="1" noProof="1" smtClean="0"/>
              <a:t>Phương thức</a:t>
            </a:r>
            <a:r>
              <a:rPr lang="en-US" noProof="1" smtClean="0"/>
              <a:t> là thuật ngữ được sử dụng phổ biến trong Lập trình hướng đối tượng. Trong nhiều trường hợp khác, các tên gọi được sử dụng là </a:t>
            </a:r>
            <a:r>
              <a:rPr lang="en-US" i="1" noProof="1" smtClean="0"/>
              <a:t>hàm</a:t>
            </a:r>
            <a:r>
              <a:rPr lang="en-US" noProof="1" smtClean="0"/>
              <a:t> (function) và</a:t>
            </a:r>
            <a:r>
              <a:rPr lang="en-US" i="1" noProof="1" smtClean="0"/>
              <a:t> thủ tục </a:t>
            </a:r>
            <a:r>
              <a:rPr lang="en-US" noProof="1" smtClean="0"/>
              <a:t>(procedure)</a:t>
            </a:r>
          </a:p>
          <a:p>
            <a:r>
              <a:rPr lang="en-US" noProof="1" smtClean="0"/>
              <a:t>Console.WriteLine(), </a:t>
            </a:r>
            <a:r>
              <a:rPr lang="en-US" dirty="0" err="1" smtClean="0"/>
              <a:t>Math.Pow</a:t>
            </a:r>
            <a:r>
              <a:rPr lang="en-US" dirty="0" smtClean="0"/>
              <a:t>(),</a:t>
            </a:r>
            <a:r>
              <a:rPr lang="en-US" noProof="1" smtClean="0"/>
              <a:t>Math.</a:t>
            </a:r>
            <a:r>
              <a:rPr lang="en-US" i="1" noProof="1" smtClean="0"/>
              <a:t>random</a:t>
            </a:r>
            <a:r>
              <a:rPr lang="en-US" noProof="1" smtClean="0"/>
              <a:t>() là các phương thức đã được định nghĩa sẵn cho chúng ta sử dụng</a:t>
            </a:r>
          </a:p>
          <a:p>
            <a:endParaRPr lang="en-US" noProof="1"/>
          </a:p>
        </p:txBody>
      </p:sp>
      <p:sp>
        <p:nvSpPr>
          <p:cNvPr id="6" name="TextBox 5"/>
          <p:cNvSpPr txBox="1"/>
          <p:nvPr/>
        </p:nvSpPr>
        <p:spPr>
          <a:xfrm>
            <a:off x="792480" y="5439906"/>
            <a:ext cx="10561320" cy="830997"/>
          </a:xfrm>
          <a:prstGeom prst="rect">
            <a:avLst/>
          </a:prstGeom>
          <a:solidFill>
            <a:schemeClr val="accent1"/>
          </a:solidFill>
        </p:spPr>
        <p:txBody>
          <a:bodyPr wrap="square" rtlCol="0">
            <a:spAutoFit/>
          </a:bodyPr>
          <a:lstStyle/>
          <a:p>
            <a:r>
              <a:rPr lang="en-US" sz="2400" b="1" noProof="1" smtClean="0">
                <a:solidFill>
                  <a:schemeClr val="bg1"/>
                </a:solidFill>
              </a:rPr>
              <a:t>Lưu ý:</a:t>
            </a:r>
            <a:r>
              <a:rPr lang="en-US" sz="2400" noProof="1" smtClean="0">
                <a:solidFill>
                  <a:schemeClr val="bg1"/>
                </a:solidFill>
              </a:rPr>
              <a:t> Mặc dù tên gọi phương thức, hàm, procedure đôi khi có thể sử dụng thay thế cho nhau, nhưng giữa 3 khái niệm này có sự khác nhau.</a:t>
            </a:r>
            <a:endParaRPr lang="en-US" sz="2400" noProof="1">
              <a:solidFill>
                <a:schemeClr val="bg1"/>
              </a:solidFill>
            </a:endParaRPr>
          </a:p>
        </p:txBody>
      </p:sp>
    </p:spTree>
    <p:extLst>
      <p:ext uri="{BB962C8B-B14F-4D97-AF65-F5344CB8AC3E}">
        <p14:creationId xmlns:p14="http://schemas.microsoft.com/office/powerpoint/2010/main" val="3328467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Khai báo phương thức</a:t>
            </a:r>
            <a:endParaRPr lang="en-US" noProof="1"/>
          </a:p>
        </p:txBody>
      </p:sp>
      <p:sp>
        <p:nvSpPr>
          <p:cNvPr id="3" name="Content Placeholder 2"/>
          <p:cNvSpPr>
            <a:spLocks noGrp="1"/>
          </p:cNvSpPr>
          <p:nvPr>
            <p:ph idx="1"/>
          </p:nvPr>
        </p:nvSpPr>
        <p:spPr/>
        <p:txBody>
          <a:bodyPr/>
          <a:lstStyle/>
          <a:p>
            <a:r>
              <a:rPr lang="en-US" noProof="1" smtClean="0"/>
              <a:t>Cú pháp:</a:t>
            </a:r>
          </a:p>
          <a:p>
            <a:endParaRPr lang="en-US" noProof="1"/>
          </a:p>
          <a:p>
            <a:endParaRPr lang="en-US" noProof="1" smtClean="0"/>
          </a:p>
          <a:p>
            <a:endParaRPr lang="en-US" noProof="1"/>
          </a:p>
          <a:p>
            <a:pPr marL="457200" lvl="1" indent="0">
              <a:buNone/>
            </a:pPr>
            <a:r>
              <a:rPr lang="en-US" noProof="1" smtClean="0"/>
              <a:t>Trong đó:</a:t>
            </a:r>
          </a:p>
          <a:p>
            <a:pPr lvl="2"/>
            <a:r>
              <a:rPr lang="en-US" dirty="0"/>
              <a:t>Access Specifier</a:t>
            </a:r>
            <a:r>
              <a:rPr lang="en-US" noProof="1" smtClean="0"/>
              <a:t> có thể là các từ khoá để quy định các tính chất khác nhau của phương thức</a:t>
            </a:r>
          </a:p>
          <a:p>
            <a:pPr lvl="2"/>
            <a:r>
              <a:rPr lang="en-US" noProof="1" smtClean="0"/>
              <a:t>returnType là kiểu dữ liệu trả về của phương thức</a:t>
            </a:r>
          </a:p>
          <a:p>
            <a:pPr lvl="2"/>
            <a:r>
              <a:rPr lang="en-US" noProof="1" smtClean="0"/>
              <a:t>methodName là tên gọi của phương thức</a:t>
            </a:r>
          </a:p>
          <a:p>
            <a:pPr lvl="2"/>
            <a:r>
              <a:rPr lang="en-US" noProof="1" smtClean="0"/>
              <a:t>list of parameters là danh sách các tham số của phương thức</a:t>
            </a:r>
          </a:p>
          <a:p>
            <a:pPr lvl="2"/>
            <a:r>
              <a:rPr lang="en-US" noProof="1" smtClean="0"/>
              <a:t>Method body là phần thân của phương thức</a:t>
            </a:r>
            <a:endParaRPr lang="en-US" noProof="1"/>
          </a:p>
        </p:txBody>
      </p:sp>
      <p:sp>
        <p:nvSpPr>
          <p:cNvPr id="4" name="Rectangle 3"/>
          <p:cNvSpPr/>
          <p:nvPr/>
        </p:nvSpPr>
        <p:spPr>
          <a:xfrm>
            <a:off x="2444340" y="1679426"/>
            <a:ext cx="8909459" cy="1200329"/>
          </a:xfrm>
          <a:prstGeom prst="rect">
            <a:avLst/>
          </a:prstGeom>
        </p:spPr>
        <p:txBody>
          <a:bodyPr wrap="square">
            <a:spAutoFit/>
          </a:bodyPr>
          <a:lstStyle/>
          <a:p>
            <a:r>
              <a:rPr lang="en-US" sz="2400" dirty="0"/>
              <a:t>&lt;Access Specifier&gt; &lt;Return Type&gt; &lt;Method Name&gt;(Parameter List) { </a:t>
            </a:r>
            <a:endParaRPr lang="en-US" sz="2400" dirty="0" smtClean="0"/>
          </a:p>
          <a:p>
            <a:r>
              <a:rPr lang="en-US" sz="2400" dirty="0"/>
              <a:t>	</a:t>
            </a:r>
            <a:r>
              <a:rPr lang="en-US" sz="2400" dirty="0" smtClean="0"/>
              <a:t>Method </a:t>
            </a:r>
            <a:r>
              <a:rPr lang="en-US" sz="2400" dirty="0"/>
              <a:t>Body </a:t>
            </a:r>
            <a:endParaRPr lang="en-US" sz="2400" dirty="0" smtClean="0"/>
          </a:p>
          <a:p>
            <a:r>
              <a:rPr lang="en-US" sz="2400" dirty="0" smtClean="0"/>
              <a:t>}</a:t>
            </a:r>
            <a:endParaRPr lang="en-US" sz="2400" noProof="1"/>
          </a:p>
        </p:txBody>
      </p:sp>
    </p:spTree>
    <p:extLst>
      <p:ext uri="{BB962C8B-B14F-4D97-AF65-F5344CB8AC3E}">
        <p14:creationId xmlns:p14="http://schemas.microsoft.com/office/powerpoint/2010/main" val="17053368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Ví dụ: Cấu phần của một phương thức</a:t>
            </a:r>
            <a:endParaRPr lang="en-US" noProof="1"/>
          </a:p>
        </p:txBody>
      </p:sp>
      <p:sp>
        <p:nvSpPr>
          <p:cNvPr id="3" name="Content Placeholder 2"/>
          <p:cNvSpPr>
            <a:spLocks noGrp="1"/>
          </p:cNvSpPr>
          <p:nvPr>
            <p:ph idx="1"/>
          </p:nvPr>
        </p:nvSpPr>
        <p:spPr/>
        <p:txBody>
          <a:bodyPr/>
          <a:lstStyle/>
          <a:p>
            <a:r>
              <a:rPr lang="en-US" noProof="1" smtClean="0"/>
              <a:t>Phương thức xác định số lớn nhất trong 2 số:</a:t>
            </a:r>
          </a:p>
        </p:txBody>
      </p:sp>
      <p:pic>
        <p:nvPicPr>
          <p:cNvPr id="4" name="Picture 3"/>
          <p:cNvPicPr>
            <a:picLocks noChangeAspect="1"/>
          </p:cNvPicPr>
          <p:nvPr/>
        </p:nvPicPr>
        <p:blipFill>
          <a:blip r:embed="rId2"/>
          <a:stretch>
            <a:fillRect/>
          </a:stretch>
        </p:blipFill>
        <p:spPr>
          <a:xfrm>
            <a:off x="1174102" y="1598515"/>
            <a:ext cx="7700347" cy="5126810"/>
          </a:xfrm>
          <a:prstGeom prst="rect">
            <a:avLst/>
          </a:prstGeom>
        </p:spPr>
      </p:pic>
    </p:spTree>
    <p:extLst>
      <p:ext uri="{BB962C8B-B14F-4D97-AF65-F5344CB8AC3E}">
        <p14:creationId xmlns:p14="http://schemas.microsoft.com/office/powerpoint/2010/main" val="9326014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Kiểu dữ liệu trả về</a:t>
            </a:r>
            <a:endParaRPr lang="en-US" noProof="1"/>
          </a:p>
        </p:txBody>
      </p:sp>
      <p:sp>
        <p:nvSpPr>
          <p:cNvPr id="3" name="Content Placeholder 2"/>
          <p:cNvSpPr>
            <a:spLocks noGrp="1"/>
          </p:cNvSpPr>
          <p:nvPr>
            <p:ph idx="1"/>
          </p:nvPr>
        </p:nvSpPr>
        <p:spPr/>
        <p:txBody>
          <a:bodyPr/>
          <a:lstStyle/>
          <a:p>
            <a:r>
              <a:rPr lang="en-US" noProof="1" smtClean="0"/>
              <a:t>Một phương thức có thể trả về một giá trị</a:t>
            </a:r>
          </a:p>
          <a:p>
            <a:r>
              <a:rPr lang="en-US" noProof="1" smtClean="0"/>
              <a:t>Nếu phương thức không trả về giá trị thì có kiểu dữ liệu trả về </a:t>
            </a:r>
            <a:r>
              <a:rPr lang="en-US" b="1" noProof="1" smtClean="0"/>
              <a:t>void</a:t>
            </a:r>
          </a:p>
          <a:p>
            <a:r>
              <a:rPr lang="en-US" noProof="1" smtClean="0"/>
              <a:t>Ví dụ, Console.</a:t>
            </a:r>
            <a:r>
              <a:rPr lang="en-US" b="1" i="1" noProof="1" smtClean="0">
                <a:solidFill>
                  <a:srgbClr val="660E7A"/>
                </a:solidFill>
              </a:rPr>
              <a:t>Write</a:t>
            </a:r>
            <a:r>
              <a:rPr lang="en-US" noProof="1" smtClean="0"/>
              <a:t>() là một phương thức void</a:t>
            </a:r>
          </a:p>
          <a:p>
            <a:r>
              <a:rPr lang="en-US" noProof="1" smtClean="0"/>
              <a:t>Ví dụ, phương thức kiểm tra số chẵn có kiểu dữ liệu trả về là boolean:</a:t>
            </a:r>
          </a:p>
          <a:p>
            <a:endParaRPr lang="en-US" noProof="1"/>
          </a:p>
        </p:txBody>
      </p:sp>
      <p:sp>
        <p:nvSpPr>
          <p:cNvPr id="5" name="Rectangle 4"/>
          <p:cNvSpPr/>
          <p:nvPr/>
        </p:nvSpPr>
        <p:spPr>
          <a:xfrm>
            <a:off x="1203960" y="3927455"/>
            <a:ext cx="7696200" cy="1200329"/>
          </a:xfrm>
          <a:prstGeom prst="rect">
            <a:avLst/>
          </a:prstGeom>
        </p:spPr>
        <p:txBody>
          <a:bodyPr wrap="square">
            <a:spAutoFit/>
          </a:bodyPr>
          <a:lstStyle/>
          <a:p>
            <a:r>
              <a:rPr lang="en-US" sz="2400" b="1" noProof="1" smtClean="0">
                <a:solidFill>
                  <a:srgbClr val="000080"/>
                </a:solidFill>
                <a:effectLst/>
              </a:rPr>
              <a:t>public static boolean </a:t>
            </a:r>
            <a:r>
              <a:rPr lang="en-US" sz="2400" noProof="1" smtClean="0"/>
              <a:t>IsEven(</a:t>
            </a:r>
            <a:r>
              <a:rPr lang="en-US" sz="2400" b="1" noProof="1" smtClean="0">
                <a:solidFill>
                  <a:srgbClr val="000080"/>
                </a:solidFill>
                <a:effectLst/>
              </a:rPr>
              <a:t>int </a:t>
            </a:r>
            <a:r>
              <a:rPr lang="en-US" sz="2400" noProof="1" smtClean="0"/>
              <a:t>number){</a:t>
            </a:r>
            <a:br>
              <a:rPr lang="en-US" sz="2400" noProof="1" smtClean="0"/>
            </a:br>
            <a:r>
              <a:rPr lang="en-US" sz="2400" noProof="1" smtClean="0"/>
              <a:t>    </a:t>
            </a:r>
            <a:r>
              <a:rPr lang="en-US" sz="2400" b="1" noProof="1" smtClean="0">
                <a:solidFill>
                  <a:srgbClr val="000080"/>
                </a:solidFill>
                <a:effectLst/>
              </a:rPr>
              <a:t>return </a:t>
            </a:r>
            <a:r>
              <a:rPr lang="en-US" sz="2400" noProof="1" smtClean="0"/>
              <a:t>number % </a:t>
            </a:r>
            <a:r>
              <a:rPr lang="en-US" sz="2400" noProof="1" smtClean="0">
                <a:solidFill>
                  <a:srgbClr val="0000FF"/>
                </a:solidFill>
                <a:effectLst/>
              </a:rPr>
              <a:t>2 </a:t>
            </a:r>
            <a:r>
              <a:rPr lang="en-US" sz="2400" noProof="1" smtClean="0"/>
              <a:t>== </a:t>
            </a:r>
            <a:r>
              <a:rPr lang="en-US" sz="2400" noProof="1" smtClean="0">
                <a:solidFill>
                  <a:srgbClr val="0000FF"/>
                </a:solidFill>
                <a:effectLst/>
              </a:rPr>
              <a:t>0</a:t>
            </a:r>
            <a:r>
              <a:rPr lang="en-US" sz="2400" noProof="1" smtClean="0"/>
              <a:t>;</a:t>
            </a:r>
            <a:br>
              <a:rPr lang="en-US" sz="2400" noProof="1" smtClean="0"/>
            </a:br>
            <a:r>
              <a:rPr lang="en-US" sz="2400" noProof="1" smtClean="0"/>
              <a:t>}</a:t>
            </a:r>
            <a:endParaRPr lang="en-US" sz="2400" noProof="1"/>
          </a:p>
        </p:txBody>
      </p:sp>
    </p:spTree>
    <p:extLst>
      <p:ext uri="{BB962C8B-B14F-4D97-AF65-F5344CB8AC3E}">
        <p14:creationId xmlns:p14="http://schemas.microsoft.com/office/powerpoint/2010/main" val="7554791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Tham số (parameter) và đối số (argument)</a:t>
            </a:r>
            <a:endParaRPr lang="en-US" noProof="1"/>
          </a:p>
        </p:txBody>
      </p:sp>
      <p:sp>
        <p:nvSpPr>
          <p:cNvPr id="3" name="Content Placeholder 2"/>
          <p:cNvSpPr>
            <a:spLocks noGrp="1"/>
          </p:cNvSpPr>
          <p:nvPr>
            <p:ph idx="1"/>
          </p:nvPr>
        </p:nvSpPr>
        <p:spPr/>
        <p:txBody>
          <a:bodyPr/>
          <a:lstStyle/>
          <a:p>
            <a:r>
              <a:rPr lang="en-US" noProof="1" smtClean="0"/>
              <a:t>Tham số (còn được gọi đầy đủ là tham số hình thức </a:t>
            </a:r>
            <a:r>
              <a:rPr lang="mr-IN" noProof="1" smtClean="0"/>
              <a:t>–</a:t>
            </a:r>
            <a:r>
              <a:rPr lang="en-US" noProof="1" smtClean="0"/>
              <a:t> formal parameter) là các biến được khai báo trong phần header</a:t>
            </a:r>
          </a:p>
          <a:p>
            <a:r>
              <a:rPr lang="en-US" noProof="1" smtClean="0"/>
              <a:t>Khi gọi phương thức thì giá trị của các biến này sẽ được truyền vào. Các giá trị này được gọi là tham số thực (actual parameter) hoặc đối số (argument)</a:t>
            </a:r>
          </a:p>
          <a:p>
            <a:r>
              <a:rPr lang="en-US" noProof="1" smtClean="0"/>
              <a:t>Ví dụ:</a:t>
            </a:r>
          </a:p>
        </p:txBody>
      </p:sp>
      <p:sp>
        <p:nvSpPr>
          <p:cNvPr id="4" name="Rectangle 3"/>
          <p:cNvSpPr/>
          <p:nvPr/>
        </p:nvSpPr>
        <p:spPr>
          <a:xfrm>
            <a:off x="1112213" y="4454982"/>
            <a:ext cx="5684520" cy="1200329"/>
          </a:xfrm>
          <a:prstGeom prst="rect">
            <a:avLst/>
          </a:prstGeom>
        </p:spPr>
        <p:txBody>
          <a:bodyPr wrap="square">
            <a:spAutoFit/>
          </a:bodyPr>
          <a:lstStyle/>
          <a:p>
            <a:r>
              <a:rPr lang="en-US" sz="2400" b="1" noProof="1" smtClean="0">
                <a:solidFill>
                  <a:srgbClr val="000080"/>
                </a:solidFill>
                <a:effectLst/>
              </a:rPr>
              <a:t>public static boolean </a:t>
            </a:r>
            <a:r>
              <a:rPr lang="en-US" sz="2400" noProof="1" smtClean="0"/>
              <a:t>IsEven(</a:t>
            </a:r>
            <a:r>
              <a:rPr lang="en-US" sz="2400" b="1" noProof="1" smtClean="0">
                <a:solidFill>
                  <a:srgbClr val="000080"/>
                </a:solidFill>
                <a:effectLst/>
              </a:rPr>
              <a:t>int </a:t>
            </a:r>
            <a:r>
              <a:rPr lang="en-US" sz="2400" noProof="1" smtClean="0"/>
              <a:t>number){</a:t>
            </a:r>
            <a:br>
              <a:rPr lang="en-US" sz="2400" noProof="1" smtClean="0"/>
            </a:br>
            <a:r>
              <a:rPr lang="en-US" sz="2400" noProof="1" smtClean="0"/>
              <a:t>    </a:t>
            </a:r>
            <a:r>
              <a:rPr lang="en-US" sz="2400" b="1" noProof="1" smtClean="0">
                <a:solidFill>
                  <a:srgbClr val="000080"/>
                </a:solidFill>
                <a:effectLst/>
              </a:rPr>
              <a:t>return </a:t>
            </a:r>
            <a:r>
              <a:rPr lang="en-US" sz="2400" noProof="1" smtClean="0"/>
              <a:t>number % </a:t>
            </a:r>
            <a:r>
              <a:rPr lang="en-US" sz="2400" noProof="1" smtClean="0">
                <a:solidFill>
                  <a:srgbClr val="0000FF"/>
                </a:solidFill>
                <a:effectLst/>
              </a:rPr>
              <a:t>2 </a:t>
            </a:r>
            <a:r>
              <a:rPr lang="en-US" sz="2400" noProof="1" smtClean="0"/>
              <a:t>== </a:t>
            </a:r>
            <a:r>
              <a:rPr lang="en-US" sz="2400" noProof="1" smtClean="0">
                <a:solidFill>
                  <a:srgbClr val="0000FF"/>
                </a:solidFill>
                <a:effectLst/>
              </a:rPr>
              <a:t>0</a:t>
            </a:r>
            <a:r>
              <a:rPr lang="en-US" sz="2400" noProof="1" smtClean="0"/>
              <a:t>;</a:t>
            </a:r>
            <a:br>
              <a:rPr lang="en-US" sz="2400" noProof="1" smtClean="0"/>
            </a:br>
            <a:r>
              <a:rPr lang="en-US" sz="2400" noProof="1" smtClean="0"/>
              <a:t>}</a:t>
            </a:r>
            <a:endParaRPr lang="en-US" sz="2400" noProof="1"/>
          </a:p>
        </p:txBody>
      </p:sp>
      <p:sp>
        <p:nvSpPr>
          <p:cNvPr id="5" name="Rectangle 4"/>
          <p:cNvSpPr/>
          <p:nvPr/>
        </p:nvSpPr>
        <p:spPr>
          <a:xfrm>
            <a:off x="8795753" y="4328135"/>
            <a:ext cx="1386533" cy="461665"/>
          </a:xfrm>
          <a:prstGeom prst="rect">
            <a:avLst/>
          </a:prstGeom>
        </p:spPr>
        <p:txBody>
          <a:bodyPr wrap="none">
            <a:spAutoFit/>
          </a:bodyPr>
          <a:lstStyle/>
          <a:p>
            <a:r>
              <a:rPr lang="en-US" sz="2400" i="1" dirty="0" err="1" smtClean="0">
                <a:effectLst/>
              </a:rPr>
              <a:t>isEven</a:t>
            </a:r>
            <a:r>
              <a:rPr lang="en-US" sz="2400" dirty="0" smtClean="0"/>
              <a:t>(</a:t>
            </a:r>
            <a:r>
              <a:rPr lang="en-US" sz="2400" dirty="0" smtClean="0">
                <a:solidFill>
                  <a:srgbClr val="0000FF"/>
                </a:solidFill>
                <a:effectLst/>
              </a:rPr>
              <a:t>5</a:t>
            </a:r>
            <a:r>
              <a:rPr lang="en-US" sz="2400" dirty="0" smtClean="0"/>
              <a:t>);</a:t>
            </a:r>
            <a:endParaRPr lang="en-US" sz="2400" dirty="0"/>
          </a:p>
        </p:txBody>
      </p:sp>
      <p:sp>
        <p:nvSpPr>
          <p:cNvPr id="6" name="TextBox 5"/>
          <p:cNvSpPr txBox="1"/>
          <p:nvPr/>
        </p:nvSpPr>
        <p:spPr>
          <a:xfrm>
            <a:off x="4526280" y="3580458"/>
            <a:ext cx="1717393" cy="523220"/>
          </a:xfrm>
          <a:prstGeom prst="rect">
            <a:avLst/>
          </a:prstGeom>
          <a:noFill/>
        </p:spPr>
        <p:txBody>
          <a:bodyPr wrap="none" rtlCol="0">
            <a:spAutoFit/>
          </a:bodyPr>
          <a:lstStyle/>
          <a:p>
            <a:r>
              <a:rPr lang="en-US" sz="2800" smtClean="0">
                <a:solidFill>
                  <a:srgbClr val="C00000"/>
                </a:solidFill>
              </a:rPr>
              <a:t>parameter</a:t>
            </a:r>
            <a:endParaRPr lang="en-US" sz="2800">
              <a:solidFill>
                <a:srgbClr val="C00000"/>
              </a:solidFill>
            </a:endParaRPr>
          </a:p>
        </p:txBody>
      </p:sp>
      <p:sp>
        <p:nvSpPr>
          <p:cNvPr id="7" name="TextBox 6"/>
          <p:cNvSpPr txBox="1"/>
          <p:nvPr/>
        </p:nvSpPr>
        <p:spPr>
          <a:xfrm>
            <a:off x="9027877" y="3453611"/>
            <a:ext cx="1605055" cy="523220"/>
          </a:xfrm>
          <a:prstGeom prst="rect">
            <a:avLst/>
          </a:prstGeom>
          <a:noFill/>
        </p:spPr>
        <p:txBody>
          <a:bodyPr wrap="none" rtlCol="0">
            <a:spAutoFit/>
          </a:bodyPr>
          <a:lstStyle/>
          <a:p>
            <a:r>
              <a:rPr lang="en-US" sz="2800" dirty="0" smtClean="0">
                <a:solidFill>
                  <a:srgbClr val="C00000"/>
                </a:solidFill>
              </a:rPr>
              <a:t>argument</a:t>
            </a:r>
            <a:endParaRPr lang="en-US" sz="2800" dirty="0">
              <a:solidFill>
                <a:srgbClr val="C00000"/>
              </a:solidFill>
            </a:endParaRPr>
          </a:p>
        </p:txBody>
      </p:sp>
      <p:cxnSp>
        <p:nvCxnSpPr>
          <p:cNvPr id="9" name="Straight Arrow Connector 8"/>
          <p:cNvCxnSpPr>
            <a:stCxn id="6" idx="2"/>
          </p:cNvCxnSpPr>
          <p:nvPr/>
        </p:nvCxnSpPr>
        <p:spPr>
          <a:xfrm flipH="1">
            <a:off x="5384975" y="4103678"/>
            <a:ext cx="0" cy="46800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9830405" y="3915359"/>
            <a:ext cx="0" cy="46800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75364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Gọi phương thức</a:t>
            </a:r>
            <a:endParaRPr lang="en-US" noProof="1"/>
          </a:p>
        </p:txBody>
      </p:sp>
      <p:sp>
        <p:nvSpPr>
          <p:cNvPr id="3" name="Content Placeholder 2"/>
          <p:cNvSpPr>
            <a:spLocks noGrp="1"/>
          </p:cNvSpPr>
          <p:nvPr>
            <p:ph idx="1"/>
          </p:nvPr>
        </p:nvSpPr>
        <p:spPr/>
        <p:txBody>
          <a:bodyPr/>
          <a:lstStyle/>
          <a:p>
            <a:r>
              <a:rPr lang="en-US" noProof="1" smtClean="0"/>
              <a:t>Gọi (</a:t>
            </a:r>
            <a:r>
              <a:rPr lang="en-US" i="1" noProof="1" smtClean="0"/>
              <a:t>call</a:t>
            </a:r>
            <a:r>
              <a:rPr lang="en-US" noProof="1" smtClean="0"/>
              <a:t> hoặc </a:t>
            </a:r>
            <a:r>
              <a:rPr lang="en-US" i="1" noProof="1" smtClean="0"/>
              <a:t>invoke</a:t>
            </a:r>
            <a:r>
              <a:rPr lang="en-US" noProof="1" smtClean="0"/>
              <a:t>) phương thức là cách để thực thi một phương thức đã được định nghĩa trước đó</a:t>
            </a:r>
          </a:p>
          <a:p>
            <a:r>
              <a:rPr lang="en-US" noProof="1" smtClean="0"/>
              <a:t>Khi gọi phương thức thì cần truyền đối số vào</a:t>
            </a:r>
          </a:p>
          <a:p>
            <a:r>
              <a:rPr lang="en-US" noProof="1" smtClean="0"/>
              <a:t>Ví dụ, gọi phương thức void:</a:t>
            </a:r>
          </a:p>
          <a:p>
            <a:endParaRPr lang="en-US" noProof="1"/>
          </a:p>
          <a:p>
            <a:endParaRPr lang="en-US" noProof="1" smtClean="0"/>
          </a:p>
          <a:p>
            <a:r>
              <a:rPr lang="en-US" noProof="1" smtClean="0"/>
              <a:t>Ví dụ, gọi phương thức có giá trị trả về:</a:t>
            </a:r>
            <a:endParaRPr lang="en-US" noProof="1"/>
          </a:p>
        </p:txBody>
      </p:sp>
      <p:sp>
        <p:nvSpPr>
          <p:cNvPr id="4" name="Rectangle 3"/>
          <p:cNvSpPr/>
          <p:nvPr/>
        </p:nvSpPr>
        <p:spPr>
          <a:xfrm>
            <a:off x="1942693" y="4944497"/>
            <a:ext cx="2862579" cy="461665"/>
          </a:xfrm>
          <a:prstGeom prst="rect">
            <a:avLst/>
          </a:prstGeom>
        </p:spPr>
        <p:txBody>
          <a:bodyPr wrap="none">
            <a:spAutoFit/>
          </a:bodyPr>
          <a:lstStyle/>
          <a:p>
            <a:r>
              <a:rPr lang="en-US" sz="2400" b="1" noProof="1" smtClean="0">
                <a:solidFill>
                  <a:srgbClr val="000080"/>
                </a:solidFill>
                <a:effectLst/>
              </a:rPr>
              <a:t>int </a:t>
            </a:r>
            <a:r>
              <a:rPr lang="en-US" sz="2400" noProof="1" smtClean="0"/>
              <a:t>larger = max(</a:t>
            </a:r>
            <a:r>
              <a:rPr lang="en-US" sz="2400" noProof="1" smtClean="0">
                <a:solidFill>
                  <a:srgbClr val="0000FF"/>
                </a:solidFill>
                <a:effectLst/>
              </a:rPr>
              <a:t>3</a:t>
            </a:r>
            <a:r>
              <a:rPr lang="en-US" sz="2400" noProof="1" smtClean="0"/>
              <a:t>, </a:t>
            </a:r>
            <a:r>
              <a:rPr lang="en-US" sz="2400" noProof="1" smtClean="0">
                <a:solidFill>
                  <a:srgbClr val="0000FF"/>
                </a:solidFill>
                <a:effectLst/>
              </a:rPr>
              <a:t>4</a:t>
            </a:r>
            <a:r>
              <a:rPr lang="en-US" sz="2400" noProof="1" smtClean="0"/>
              <a:t>);</a:t>
            </a:r>
            <a:endParaRPr lang="en-US" sz="2400" noProof="1"/>
          </a:p>
        </p:txBody>
      </p:sp>
      <p:sp>
        <p:nvSpPr>
          <p:cNvPr id="5" name="Rectangle 4"/>
          <p:cNvSpPr/>
          <p:nvPr/>
        </p:nvSpPr>
        <p:spPr>
          <a:xfrm>
            <a:off x="1942693" y="3229815"/>
            <a:ext cx="4722575" cy="461665"/>
          </a:xfrm>
          <a:prstGeom prst="rect">
            <a:avLst/>
          </a:prstGeom>
        </p:spPr>
        <p:txBody>
          <a:bodyPr wrap="none">
            <a:spAutoFit/>
          </a:bodyPr>
          <a:lstStyle/>
          <a:p>
            <a:r>
              <a:rPr lang="en-US" sz="2400" noProof="1" smtClean="0"/>
              <a:t>Console.Writeln(</a:t>
            </a:r>
            <a:r>
              <a:rPr lang="en-US" sz="2400" b="1" noProof="1" smtClean="0">
                <a:solidFill>
                  <a:srgbClr val="008000"/>
                </a:solidFill>
                <a:effectLst/>
              </a:rPr>
              <a:t>"Welcome to </a:t>
            </a:r>
            <a:r>
              <a:rPr lang="uk-UA" sz="2400" b="1" noProof="1" smtClean="0">
                <a:solidFill>
                  <a:srgbClr val="008000"/>
                </a:solidFill>
                <a:effectLst/>
              </a:rPr>
              <a:t>C#</a:t>
            </a:r>
            <a:r>
              <a:rPr lang="en-US" sz="2400" b="1" noProof="1" smtClean="0">
                <a:solidFill>
                  <a:srgbClr val="008000"/>
                </a:solidFill>
                <a:effectLst/>
              </a:rPr>
              <a:t>!"</a:t>
            </a:r>
            <a:r>
              <a:rPr lang="en-US" sz="2400" noProof="1" smtClean="0"/>
              <a:t>);</a:t>
            </a:r>
            <a:endParaRPr lang="en-US" sz="2400" noProof="1"/>
          </a:p>
        </p:txBody>
      </p:sp>
    </p:spTree>
    <p:extLst>
      <p:ext uri="{BB962C8B-B14F-4D97-AF65-F5344CB8AC3E}">
        <p14:creationId xmlns:p14="http://schemas.microsoft.com/office/powerpoint/2010/main" val="13356160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666999" y="26437"/>
            <a:ext cx="6831563" cy="6831563"/>
          </a:xfrm>
          <a:prstGeom prst="rect">
            <a:avLst/>
          </a:prstGeom>
        </p:spPr>
      </p:pic>
    </p:spTree>
    <p:extLst>
      <p:ext uri="{BB962C8B-B14F-4D97-AF65-F5344CB8AC3E}">
        <p14:creationId xmlns:p14="http://schemas.microsoft.com/office/powerpoint/2010/main" val="173487197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Phương thức main()</a:t>
            </a:r>
            <a:endParaRPr lang="en-US" noProof="1"/>
          </a:p>
        </p:txBody>
      </p:sp>
      <p:sp>
        <p:nvSpPr>
          <p:cNvPr id="3" name="Content Placeholder 2"/>
          <p:cNvSpPr>
            <a:spLocks noGrp="1"/>
          </p:cNvSpPr>
          <p:nvPr>
            <p:ph idx="1"/>
          </p:nvPr>
        </p:nvSpPr>
        <p:spPr/>
        <p:txBody>
          <a:bodyPr/>
          <a:lstStyle/>
          <a:p>
            <a:r>
              <a:rPr lang="en-US" noProof="1" smtClean="0"/>
              <a:t>Phương thức main() là một phương thức đặc biệt trong </a:t>
            </a:r>
            <a:r>
              <a:rPr lang="uk-UA" noProof="1" smtClean="0"/>
              <a:t>C#</a:t>
            </a:r>
            <a:endParaRPr lang="en-US" noProof="1" smtClean="0"/>
          </a:p>
          <a:p>
            <a:r>
              <a:rPr lang="en-US" noProof="1" smtClean="0"/>
              <a:t>Phương thức main() là điểm khởi đầu (entry point) cho một chương trình</a:t>
            </a:r>
          </a:p>
          <a:p>
            <a:r>
              <a:rPr lang="en-US" noProof="1" smtClean="0"/>
              <a:t>Header của phương thức main() được quy định sẵn</a:t>
            </a:r>
          </a:p>
          <a:p>
            <a:endParaRPr lang="en-US" noProof="1"/>
          </a:p>
        </p:txBody>
      </p:sp>
      <p:sp>
        <p:nvSpPr>
          <p:cNvPr id="4" name="Rectangle 3"/>
          <p:cNvSpPr/>
          <p:nvPr/>
        </p:nvSpPr>
        <p:spPr>
          <a:xfrm>
            <a:off x="1069288" y="3115649"/>
            <a:ext cx="6096000" cy="1569660"/>
          </a:xfrm>
          <a:prstGeom prst="rect">
            <a:avLst/>
          </a:prstGeom>
        </p:spPr>
        <p:txBody>
          <a:bodyPr>
            <a:spAutoFit/>
          </a:bodyPr>
          <a:lstStyle/>
          <a:p>
            <a:r>
              <a:rPr lang="en-US" sz="2400" b="1" dirty="0">
                <a:solidFill>
                  <a:srgbClr val="000080"/>
                </a:solidFill>
              </a:rPr>
              <a:t>static void Main(string[] </a:t>
            </a:r>
            <a:r>
              <a:rPr lang="en-US" sz="2400" b="1" dirty="0" err="1">
                <a:solidFill>
                  <a:srgbClr val="000080"/>
                </a:solidFill>
              </a:rPr>
              <a:t>args</a:t>
            </a:r>
            <a:r>
              <a:rPr lang="en-US" sz="2400" b="1" dirty="0">
                <a:solidFill>
                  <a:srgbClr val="000080"/>
                </a:solidFill>
              </a:rPr>
              <a:t>)</a:t>
            </a:r>
          </a:p>
          <a:p>
            <a:r>
              <a:rPr lang="en-US" sz="2400" b="1" dirty="0" smtClean="0">
                <a:solidFill>
                  <a:srgbClr val="000080"/>
                </a:solidFill>
              </a:rPr>
              <a:t>{</a:t>
            </a:r>
            <a:endParaRPr lang="en-US" sz="2400" b="1" dirty="0">
              <a:solidFill>
                <a:srgbClr val="000080"/>
              </a:solidFill>
            </a:endParaRPr>
          </a:p>
          <a:p>
            <a:r>
              <a:rPr lang="en-US" sz="2400" b="1" dirty="0">
                <a:solidFill>
                  <a:srgbClr val="000080"/>
                </a:solidFill>
              </a:rPr>
              <a:t>            </a:t>
            </a:r>
            <a:r>
              <a:rPr lang="en-US" sz="2400" b="1" dirty="0" smtClean="0">
                <a:solidFill>
                  <a:srgbClr val="000080"/>
                </a:solidFill>
              </a:rPr>
              <a:t>//</a:t>
            </a:r>
            <a:endParaRPr lang="en-US" sz="2400" b="1" dirty="0">
              <a:solidFill>
                <a:srgbClr val="000080"/>
              </a:solidFill>
            </a:endParaRPr>
          </a:p>
          <a:p>
            <a:r>
              <a:rPr lang="en-US" sz="2400" b="1" dirty="0" smtClean="0">
                <a:solidFill>
                  <a:srgbClr val="000080"/>
                </a:solidFill>
              </a:rPr>
              <a:t>}</a:t>
            </a:r>
            <a:endParaRPr lang="en-US" sz="2400" dirty="0"/>
          </a:p>
        </p:txBody>
      </p:sp>
    </p:spTree>
    <p:extLst>
      <p:ext uri="{BB962C8B-B14F-4D97-AF65-F5344CB8AC3E}">
        <p14:creationId xmlns:p14="http://schemas.microsoft.com/office/powerpoint/2010/main" val="113424376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Demo</a:t>
            </a:r>
            <a:endParaRPr lang="vi-VN" dirty="0"/>
          </a:p>
        </p:txBody>
      </p:sp>
      <p:sp>
        <p:nvSpPr>
          <p:cNvPr id="5" name="Text Placeholder 4"/>
          <p:cNvSpPr>
            <a:spLocks noGrp="1"/>
          </p:cNvSpPr>
          <p:nvPr>
            <p:ph type="body" idx="1"/>
          </p:nvPr>
        </p:nvSpPr>
        <p:spPr/>
        <p:txBody>
          <a:bodyPr>
            <a:normAutofit/>
          </a:bodyPr>
          <a:lstStyle/>
          <a:p>
            <a:r>
              <a:rPr lang="vi-VN" sz="2800" dirty="0" smtClean="0"/>
              <a:t>Sử dụng phương thức</a:t>
            </a:r>
          </a:p>
        </p:txBody>
      </p:sp>
    </p:spTree>
    <p:extLst>
      <p:ext uri="{BB962C8B-B14F-4D97-AF65-F5344CB8AC3E}">
        <p14:creationId xmlns:p14="http://schemas.microsoft.com/office/powerpoint/2010/main" val="37143907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Tóm tắt bài học</a:t>
            </a:r>
            <a:endParaRPr lang="en-US" dirty="0"/>
          </a:p>
        </p:txBody>
      </p:sp>
      <p:sp>
        <p:nvSpPr>
          <p:cNvPr id="3" name="Content Placeholder 2"/>
          <p:cNvSpPr>
            <a:spLocks noGrp="1"/>
          </p:cNvSpPr>
          <p:nvPr>
            <p:ph idx="1"/>
          </p:nvPr>
        </p:nvSpPr>
        <p:spPr/>
        <p:txBody>
          <a:bodyPr>
            <a:normAutofit/>
          </a:bodyPr>
          <a:lstStyle/>
          <a:p>
            <a:r>
              <a:rPr lang="uk-UA" noProof="1" smtClean="0"/>
              <a:t>C#</a:t>
            </a:r>
            <a:r>
              <a:rPr lang="en-US" noProof="1" smtClean="0"/>
              <a:t> hỗ trợ nhiều kiểu dữ liệu khác nhau</a:t>
            </a:r>
          </a:p>
          <a:p>
            <a:r>
              <a:rPr lang="en-US" noProof="1"/>
              <a:t>Các câu lệnh điều khiển giúp điều hướng luồng thực thi của ứng </a:t>
            </a:r>
            <a:r>
              <a:rPr lang="en-US" noProof="1" smtClean="0"/>
              <a:t>dụng</a:t>
            </a:r>
          </a:p>
          <a:p>
            <a:r>
              <a:rPr lang="en-US" noProof="1"/>
              <a:t>Các vòng lặp được </a:t>
            </a:r>
            <a:r>
              <a:rPr lang="uk-UA" noProof="1" smtClean="0"/>
              <a:t>C#</a:t>
            </a:r>
            <a:r>
              <a:rPr lang="en-US" noProof="1" smtClean="0"/>
              <a:t> </a:t>
            </a:r>
            <a:r>
              <a:rPr lang="en-US" noProof="1"/>
              <a:t>hỗ trợ: for, for-each, </a:t>
            </a:r>
            <a:r>
              <a:rPr lang="en-US" noProof="1" smtClean="0"/>
              <a:t>while</a:t>
            </a:r>
          </a:p>
          <a:p>
            <a:r>
              <a:rPr lang="en-US" noProof="1"/>
              <a:t>Các khái niệm của mảng: Tên mảng, kiểu dữ liệu, kích thước, phần tử, chỉ số</a:t>
            </a:r>
          </a:p>
          <a:p>
            <a:r>
              <a:rPr lang="en-US" noProof="1"/>
              <a:t>Tên của mảng tuân theo quy tắc của tên biến</a:t>
            </a:r>
          </a:p>
          <a:p>
            <a:r>
              <a:rPr lang="en-US" noProof="1"/>
              <a:t>Chỉ số của phần tử đầu tiên là 0</a:t>
            </a:r>
          </a:p>
          <a:p>
            <a:r>
              <a:rPr lang="en-US" noProof="1"/>
              <a:t>Chỉ số của phần tử cuối cùng là length </a:t>
            </a:r>
            <a:r>
              <a:rPr lang="mr-IN" noProof="1"/>
              <a:t>–</a:t>
            </a:r>
            <a:r>
              <a:rPr lang="en-US" noProof="1"/>
              <a:t> 1</a:t>
            </a:r>
          </a:p>
          <a:p>
            <a:r>
              <a:rPr lang="en-US" noProof="1"/>
              <a:t>Có thể sử dụng vòng lặp for và for-each để duyệt </a:t>
            </a:r>
            <a:r>
              <a:rPr lang="en-US" noProof="1" smtClean="0"/>
              <a:t>mảng</a:t>
            </a:r>
            <a:endParaRPr lang="en-US" noProof="1"/>
          </a:p>
          <a:p>
            <a:endParaRPr lang="en-US" noProof="1"/>
          </a:p>
          <a:p>
            <a:endParaRPr lang="en-US" noProof="1" smtClean="0"/>
          </a:p>
        </p:txBody>
      </p:sp>
    </p:spTree>
    <p:extLst>
      <p:ext uri="{BB962C8B-B14F-4D97-AF65-F5344CB8AC3E}">
        <p14:creationId xmlns:p14="http://schemas.microsoft.com/office/powerpoint/2010/main" val="1320255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r>
              <a:rPr lang="en-US" dirty="0" smtClean="0"/>
              <a:t> </a:t>
            </a:r>
            <a:r>
              <a:rPr lang="en-US" dirty="0"/>
              <a:t>F</a:t>
            </a:r>
            <a:r>
              <a:rPr lang="en-US" dirty="0" smtClean="0"/>
              <a:t>ramework and </a:t>
            </a:r>
            <a:r>
              <a:rPr lang="en-US" dirty="0" err="1" smtClean="0"/>
              <a:t>.net</a:t>
            </a:r>
            <a:r>
              <a:rPr lang="en-US" dirty="0" smtClean="0"/>
              <a:t> core </a:t>
            </a:r>
            <a:endParaRPr lang="en-US" dirty="0"/>
          </a:p>
        </p:txBody>
      </p:sp>
      <p:sp>
        <p:nvSpPr>
          <p:cNvPr id="3" name="Content Placeholder 2"/>
          <p:cNvSpPr>
            <a:spLocks noGrp="1"/>
          </p:cNvSpPr>
          <p:nvPr>
            <p:ph idx="1"/>
          </p:nvPr>
        </p:nvSpPr>
        <p:spPr>
          <a:xfrm>
            <a:off x="4590660" y="1176354"/>
            <a:ext cx="6763139" cy="5000610"/>
          </a:xfrm>
        </p:spPr>
        <p:txBody>
          <a:bodyPr>
            <a:normAutofit/>
          </a:bodyPr>
          <a:lstStyle/>
          <a:p>
            <a:r>
              <a:rPr lang="en-US" dirty="0"/>
              <a:t>.NET Framework </a:t>
            </a:r>
            <a:r>
              <a:rPr lang="en-US" dirty="0" err="1"/>
              <a:t>bao</a:t>
            </a:r>
            <a:r>
              <a:rPr lang="en-US" dirty="0"/>
              <a:t> </a:t>
            </a:r>
            <a:r>
              <a:rPr lang="en-US" dirty="0" err="1"/>
              <a:t>gồm</a:t>
            </a:r>
            <a:r>
              <a:rPr lang="en-US" dirty="0"/>
              <a:t> </a:t>
            </a:r>
            <a:r>
              <a:rPr lang="en-US" dirty="0" err="1"/>
              <a:t>bốn</a:t>
            </a:r>
            <a:r>
              <a:rPr lang="en-US" dirty="0"/>
              <a:t> </a:t>
            </a:r>
            <a:r>
              <a:rPr lang="en-US" dirty="0" err="1"/>
              <a:t>thành</a:t>
            </a:r>
            <a:r>
              <a:rPr lang="en-US" dirty="0"/>
              <a:t> </a:t>
            </a:r>
            <a:r>
              <a:rPr lang="en-US" dirty="0" err="1"/>
              <a:t>phần</a:t>
            </a:r>
            <a:r>
              <a:rPr lang="en-US" dirty="0"/>
              <a:t> </a:t>
            </a:r>
            <a:r>
              <a:rPr lang="en-US" dirty="0" err="1"/>
              <a:t>chính</a:t>
            </a:r>
            <a:r>
              <a:rPr lang="en-US" dirty="0"/>
              <a:t>:</a:t>
            </a:r>
          </a:p>
          <a:p>
            <a:pPr lvl="1"/>
            <a:r>
              <a:rPr lang="en-US" dirty="0"/>
              <a:t>Common Language Runtime (CLR)</a:t>
            </a:r>
          </a:p>
          <a:p>
            <a:pPr lvl="1"/>
            <a:r>
              <a:rPr lang="en-US" dirty="0"/>
              <a:t>Framework Class Library (FCL),</a:t>
            </a:r>
          </a:p>
          <a:p>
            <a:pPr lvl="1"/>
            <a:r>
              <a:rPr lang="en-US" dirty="0"/>
              <a:t>Core Languages (WinForms, ASP.NET, and ADO.NET), and</a:t>
            </a:r>
          </a:p>
          <a:p>
            <a:pPr lvl="1"/>
            <a:r>
              <a:rPr lang="en-US" dirty="0"/>
              <a:t>Other Modules (WCF, WPF, WF, Card Space, LINQ, Entity Framework, Parallel </a:t>
            </a:r>
            <a:r>
              <a:rPr lang="en-US" dirty="0" smtClean="0"/>
              <a:t>LINQ, </a:t>
            </a:r>
            <a:r>
              <a:rPr lang="en-US" dirty="0"/>
              <a:t>Task </a:t>
            </a:r>
            <a:r>
              <a:rPr lang="en-US" dirty="0" smtClean="0"/>
              <a:t>Parallel </a:t>
            </a:r>
            <a:r>
              <a:rPr lang="en-US" dirty="0"/>
              <a:t>Library, etc</a:t>
            </a:r>
            <a:r>
              <a:rPr lang="en-US" dirty="0" smtClean="0"/>
              <a:t>.)</a:t>
            </a:r>
          </a:p>
        </p:txBody>
      </p:sp>
      <p:pic>
        <p:nvPicPr>
          <p:cNvPr id="1028" name="Picture 4" descr="et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76354"/>
            <a:ext cx="3533775"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1249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Hướng dẫn</a:t>
            </a:r>
            <a:endParaRPr lang="vi-VN" dirty="0"/>
          </a:p>
        </p:txBody>
      </p:sp>
      <p:sp>
        <p:nvSpPr>
          <p:cNvPr id="5" name="Text Placeholder 4"/>
          <p:cNvSpPr>
            <a:spLocks noGrp="1"/>
          </p:cNvSpPr>
          <p:nvPr>
            <p:ph type="body" idx="1"/>
          </p:nvPr>
        </p:nvSpPr>
        <p:spPr/>
        <p:txBody>
          <a:bodyPr>
            <a:normAutofit/>
          </a:bodyPr>
          <a:lstStyle/>
          <a:p>
            <a:pPr marL="457200" indent="-457200">
              <a:buFontTx/>
              <a:buChar char="-"/>
            </a:pPr>
            <a:r>
              <a:rPr lang="en-US" sz="2800" dirty="0" err="1" smtClean="0"/>
              <a:t>Hướng</a:t>
            </a:r>
            <a:r>
              <a:rPr lang="en-US" sz="2800" dirty="0" smtClean="0"/>
              <a:t> </a:t>
            </a:r>
            <a:r>
              <a:rPr lang="en-US" sz="2800" dirty="0" err="1" smtClean="0"/>
              <a:t>dẫn</a:t>
            </a:r>
            <a:r>
              <a:rPr lang="en-US" sz="2800" dirty="0" smtClean="0"/>
              <a:t> </a:t>
            </a:r>
            <a:r>
              <a:rPr lang="en-US" sz="2800" dirty="0" err="1" smtClean="0"/>
              <a:t>làm</a:t>
            </a:r>
            <a:r>
              <a:rPr lang="en-US" sz="2800" dirty="0" smtClean="0"/>
              <a:t> </a:t>
            </a:r>
            <a:r>
              <a:rPr lang="en-US" sz="2800" dirty="0" err="1" smtClean="0"/>
              <a:t>bài</a:t>
            </a:r>
            <a:r>
              <a:rPr lang="en-US" sz="2800" dirty="0" smtClean="0"/>
              <a:t> </a:t>
            </a:r>
            <a:r>
              <a:rPr lang="en-US" sz="2800" dirty="0" err="1" smtClean="0"/>
              <a:t>thực</a:t>
            </a:r>
            <a:r>
              <a:rPr lang="en-US" sz="2800" dirty="0" smtClean="0"/>
              <a:t> </a:t>
            </a:r>
            <a:r>
              <a:rPr lang="en-US" sz="2800" dirty="0" err="1" smtClean="0"/>
              <a:t>hành</a:t>
            </a:r>
            <a:r>
              <a:rPr lang="en-US" sz="2800" dirty="0" smtClean="0"/>
              <a:t> </a:t>
            </a:r>
            <a:r>
              <a:rPr lang="en-US" sz="2800" dirty="0" err="1" smtClean="0"/>
              <a:t>và</a:t>
            </a:r>
            <a:r>
              <a:rPr lang="en-US" sz="2800" dirty="0" smtClean="0"/>
              <a:t> </a:t>
            </a:r>
            <a:r>
              <a:rPr lang="en-US" sz="2800" dirty="0" err="1" smtClean="0"/>
              <a:t>bài</a:t>
            </a:r>
            <a:r>
              <a:rPr lang="en-US" sz="2800" dirty="0" smtClean="0"/>
              <a:t> </a:t>
            </a:r>
            <a:r>
              <a:rPr lang="en-US" sz="2800" dirty="0" err="1" smtClean="0"/>
              <a:t>tập</a:t>
            </a:r>
            <a:endParaRPr lang="en-US" sz="2800" dirty="0" smtClean="0"/>
          </a:p>
          <a:p>
            <a:pPr marL="457200" indent="-457200">
              <a:buFontTx/>
              <a:buChar char="-"/>
            </a:pPr>
            <a:r>
              <a:rPr lang="en-US" sz="2800" dirty="0" err="1" smtClean="0"/>
              <a:t>Chuẩn</a:t>
            </a:r>
            <a:r>
              <a:rPr lang="en-US" sz="2800" dirty="0" smtClean="0"/>
              <a:t> </a:t>
            </a:r>
            <a:r>
              <a:rPr lang="en-US" sz="2800" dirty="0" err="1" smtClean="0"/>
              <a:t>bị</a:t>
            </a:r>
            <a:r>
              <a:rPr lang="en-US" sz="2800" dirty="0" smtClean="0"/>
              <a:t> b</a:t>
            </a:r>
            <a:r>
              <a:rPr lang="vi-VN" sz="2800" dirty="0" smtClean="0"/>
              <a:t>ài </a:t>
            </a:r>
            <a:r>
              <a:rPr lang="vi-VN" sz="2800" dirty="0"/>
              <a:t>tiếp: </a:t>
            </a:r>
            <a:r>
              <a:rPr lang="vi-VN" sz="2800" i="1" dirty="0" smtClean="0"/>
              <a:t>Lớp và đối tượng</a:t>
            </a:r>
            <a:endParaRPr lang="en-US" sz="2800" i="1" dirty="0" smtClean="0"/>
          </a:p>
        </p:txBody>
      </p:sp>
    </p:spTree>
    <p:extLst>
      <p:ext uri="{BB962C8B-B14F-4D97-AF65-F5344CB8AC3E}">
        <p14:creationId xmlns:p14="http://schemas.microsoft.com/office/powerpoint/2010/main" val="1703720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r>
              <a:rPr lang="en-US" dirty="0"/>
              <a:t> Framework and </a:t>
            </a:r>
            <a:r>
              <a:rPr lang="en-US" dirty="0" err="1"/>
              <a:t>.net</a:t>
            </a:r>
            <a:r>
              <a:rPr lang="en-US" dirty="0"/>
              <a:t> core </a:t>
            </a:r>
          </a:p>
        </p:txBody>
      </p:sp>
      <p:sp>
        <p:nvSpPr>
          <p:cNvPr id="3" name="Content Placeholder 2"/>
          <p:cNvSpPr>
            <a:spLocks noGrp="1"/>
          </p:cNvSpPr>
          <p:nvPr>
            <p:ph idx="1"/>
          </p:nvPr>
        </p:nvSpPr>
        <p:spPr/>
        <p:txBody>
          <a:bodyPr>
            <a:normAutofit fontScale="92500" lnSpcReduction="20000"/>
          </a:bodyPr>
          <a:lstStyle/>
          <a:p>
            <a:r>
              <a:rPr lang="en-US" u="sng" dirty="0">
                <a:hlinkClick r:id="rId2"/>
              </a:rPr>
              <a:t>.NET </a:t>
            </a:r>
            <a:r>
              <a:rPr lang="en-US" u="sng" dirty="0" smtClean="0">
                <a:hlinkClick r:id="rId2"/>
              </a:rPr>
              <a:t>Core</a:t>
            </a:r>
            <a:r>
              <a:rPr lang="en-US" dirty="0"/>
              <a:t> </a:t>
            </a:r>
            <a:r>
              <a:rPr lang="en-US" dirty="0" smtClean="0"/>
              <a:t>is a framework</a:t>
            </a:r>
          </a:p>
          <a:p>
            <a:pPr lvl="1"/>
            <a:r>
              <a:rPr lang="en-US" b="1" dirty="0"/>
              <a:t>Cross-platform:</a:t>
            </a:r>
            <a:r>
              <a:rPr lang="en-US" dirty="0"/>
              <a:t> Runs on Windows, </a:t>
            </a:r>
            <a:r>
              <a:rPr lang="en-US" dirty="0" err="1"/>
              <a:t>macOS</a:t>
            </a:r>
            <a:r>
              <a:rPr lang="en-US" dirty="0"/>
              <a:t> and Linux </a:t>
            </a:r>
            <a:r>
              <a:rPr lang="en-US" dirty="0">
                <a:hlinkClick r:id="rId3"/>
              </a:rPr>
              <a:t>operating systems</a:t>
            </a:r>
            <a:r>
              <a:rPr lang="en-US" dirty="0"/>
              <a:t>.</a:t>
            </a:r>
          </a:p>
          <a:p>
            <a:pPr lvl="1"/>
            <a:r>
              <a:rPr lang="en-US" b="1" dirty="0"/>
              <a:t>Consistent across architectures:</a:t>
            </a:r>
            <a:r>
              <a:rPr lang="en-US" dirty="0"/>
              <a:t> Runs your code with the same behavior on multiple architectures, including x64, x86, and ARM.</a:t>
            </a:r>
          </a:p>
          <a:p>
            <a:pPr lvl="1"/>
            <a:r>
              <a:rPr lang="en-US" b="1" dirty="0" smtClean="0"/>
              <a:t>Command-line tools:</a:t>
            </a:r>
            <a:r>
              <a:rPr lang="en-US" dirty="0" smtClean="0"/>
              <a:t> Includes easy-to-use command-line tools that can be used for local development and in continuous-integration scenarios.</a:t>
            </a:r>
          </a:p>
          <a:p>
            <a:pPr lvl="1"/>
            <a:r>
              <a:rPr lang="en-US" b="1" dirty="0" smtClean="0"/>
              <a:t>Flexible </a:t>
            </a:r>
            <a:r>
              <a:rPr lang="en-US" b="1" dirty="0"/>
              <a:t>deployment:</a:t>
            </a:r>
            <a:r>
              <a:rPr lang="en-US" dirty="0"/>
              <a:t> Can be included in your app or installed side-by-side (user-wide or system-wide installations). Can be used with </a:t>
            </a:r>
            <a:r>
              <a:rPr lang="en-US" dirty="0">
                <a:hlinkClick r:id="rId4"/>
              </a:rPr>
              <a:t>Docker containers</a:t>
            </a:r>
            <a:r>
              <a:rPr lang="en-US" dirty="0"/>
              <a:t>.</a:t>
            </a:r>
          </a:p>
          <a:p>
            <a:pPr lvl="1"/>
            <a:r>
              <a:rPr lang="en-US" b="1" dirty="0"/>
              <a:t>Compatible:</a:t>
            </a:r>
            <a:r>
              <a:rPr lang="en-US" dirty="0"/>
              <a:t> .NET Core is compatible with .NET Framework, </a:t>
            </a:r>
            <a:r>
              <a:rPr lang="en-US" dirty="0" err="1"/>
              <a:t>Xamarin</a:t>
            </a:r>
            <a:r>
              <a:rPr lang="en-US" dirty="0"/>
              <a:t> and Mono, via </a:t>
            </a:r>
            <a:r>
              <a:rPr lang="en-US" dirty="0">
                <a:hlinkClick r:id="rId5"/>
              </a:rPr>
              <a:t>.NET Standard</a:t>
            </a:r>
            <a:r>
              <a:rPr lang="en-US" dirty="0"/>
              <a:t>.</a:t>
            </a:r>
          </a:p>
          <a:p>
            <a:pPr lvl="1"/>
            <a:r>
              <a:rPr lang="en-US" b="1" dirty="0"/>
              <a:t>Open source:</a:t>
            </a:r>
            <a:r>
              <a:rPr lang="en-US" dirty="0"/>
              <a:t> The .NET Core platform is open source, using MIT and Apache 2 licenses. .NET Core is a </a:t>
            </a:r>
            <a:r>
              <a:rPr lang="en-US" dirty="0">
                <a:hlinkClick r:id="rId6"/>
              </a:rPr>
              <a:t>.NET Foundation</a:t>
            </a:r>
            <a:r>
              <a:rPr lang="en-US" dirty="0"/>
              <a:t> project.</a:t>
            </a:r>
          </a:p>
          <a:p>
            <a:pPr lvl="1"/>
            <a:r>
              <a:rPr lang="en-US" b="1" dirty="0"/>
              <a:t>Supported by Microsoft:</a:t>
            </a:r>
            <a:r>
              <a:rPr lang="en-US" dirty="0"/>
              <a:t> .NET Core is supported by Microsoft, per </a:t>
            </a:r>
            <a:r>
              <a:rPr lang="en-US" dirty="0">
                <a:hlinkClick r:id="rId7"/>
              </a:rPr>
              <a:t>.NET Core Support</a:t>
            </a:r>
            <a:r>
              <a:rPr lang="en-US" dirty="0" smtClean="0"/>
              <a:t>.</a:t>
            </a:r>
          </a:p>
          <a:p>
            <a:r>
              <a:rPr lang="en-US" b="1" dirty="0"/>
              <a:t>Languages</a:t>
            </a:r>
          </a:p>
          <a:p>
            <a:pPr lvl="1"/>
            <a:r>
              <a:rPr lang="en-US" dirty="0"/>
              <a:t>C#, Visual Basic, and F# languages can be used to write applications and libraries for .NET Core.  IDEs, </a:t>
            </a:r>
            <a:r>
              <a:rPr lang="en-US" u="sng" dirty="0">
                <a:hlinkClick r:id="rId8"/>
              </a:rPr>
              <a:t>Visual Studio</a:t>
            </a:r>
            <a:r>
              <a:rPr lang="en-US" dirty="0"/>
              <a:t>, </a:t>
            </a:r>
            <a:r>
              <a:rPr lang="en-US" u="sng" dirty="0">
                <a:hlinkClick r:id="rId9"/>
              </a:rPr>
              <a:t>Visual Studio Code</a:t>
            </a:r>
            <a:r>
              <a:rPr lang="en-US" dirty="0"/>
              <a:t>, Sublime Text and Vim. </a:t>
            </a:r>
          </a:p>
          <a:p>
            <a:pPr lvl="1"/>
            <a:endParaRPr lang="en-US" dirty="0"/>
          </a:p>
          <a:p>
            <a:endParaRPr lang="en-US" dirty="0" smtClean="0"/>
          </a:p>
          <a:p>
            <a:endParaRPr lang="en-US" dirty="0"/>
          </a:p>
        </p:txBody>
      </p:sp>
    </p:spTree>
    <p:extLst>
      <p:ext uri="{BB962C8B-B14F-4D97-AF65-F5344CB8AC3E}">
        <p14:creationId xmlns:p14="http://schemas.microsoft.com/office/powerpoint/2010/main" val="1219980569"/>
      </p:ext>
    </p:extLst>
  </p:cSld>
  <p:clrMapOvr>
    <a:masterClrMapping/>
  </p:clrMapOvr>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heme2" id="{921D18D6-D65F-794D-ADD9-75A89E35E7BD}" vid="{1072CA7A-7E18-B04E-9305-FF69DB356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SlideTheme2</Template>
  <TotalTime>954</TotalTime>
  <Words>4901</Words>
  <Application>Microsoft Macintosh PowerPoint</Application>
  <PresentationFormat>Widescreen</PresentationFormat>
  <Paragraphs>840</Paragraphs>
  <Slides>80</Slides>
  <Notes>59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80</vt:i4>
      </vt:variant>
    </vt:vector>
  </HeadingPairs>
  <TitlesOfParts>
    <vt:vector size="90" baseType="lpstr">
      <vt:lpstr>Calibri</vt:lpstr>
      <vt:lpstr>Consolas</vt:lpstr>
      <vt:lpstr>Courier New</vt:lpstr>
      <vt:lpstr>LucidaSansTypewriterStd</vt:lpstr>
      <vt:lpstr>Mangal</vt:lpstr>
      <vt:lpstr>Myriad Pro</vt:lpstr>
      <vt:lpstr>Myriad Pro Semibold</vt:lpstr>
      <vt:lpstr>Verdana</vt:lpstr>
      <vt:lpstr>Arial</vt:lpstr>
      <vt:lpstr>SlideTheme2</vt:lpstr>
      <vt:lpstr>Bài 1 .net core framework và ngôn ngữ lập trình C#</vt:lpstr>
      <vt:lpstr>Mục tiêu</vt:lpstr>
      <vt:lpstr>Module Bootcamp Web Backend Development</vt:lpstr>
      <vt:lpstr>Module Bootcamp-Net Web Backend Development</vt:lpstr>
      <vt:lpstr>Module Bootcamp Preparation</vt:lpstr>
      <vt:lpstr>Thảo luận</vt:lpstr>
      <vt:lpstr>.Net Framework and .net core </vt:lpstr>
      <vt:lpstr>.Net Framework and .net core </vt:lpstr>
      <vt:lpstr>.Net Framework and .net core </vt:lpstr>
      <vt:lpstr>.Net Framework and .net core </vt:lpstr>
      <vt:lpstr>What is C#</vt:lpstr>
      <vt:lpstr>What is C#</vt:lpstr>
      <vt:lpstr>What can we develop with C#</vt:lpstr>
      <vt:lpstr>.net core SDK and Visual Comunity</vt:lpstr>
      <vt:lpstr>Demo: Tạo ứng dụng C# - 1</vt:lpstr>
      <vt:lpstr>Demo: Tạo ứng dụng C# - 2</vt:lpstr>
      <vt:lpstr>Demo</vt:lpstr>
      <vt:lpstr>Thảo luận</vt:lpstr>
      <vt:lpstr>Khai báo biến</vt:lpstr>
      <vt:lpstr>Gán giá trị cho biến</vt:lpstr>
      <vt:lpstr>Hằng (constant)</vt:lpstr>
      <vt:lpstr>Khai báo hằng</vt:lpstr>
      <vt:lpstr>Datatype in C#</vt:lpstr>
      <vt:lpstr>Value types</vt:lpstr>
      <vt:lpstr>Reference types</vt:lpstr>
      <vt:lpstr>Pointer type</vt:lpstr>
      <vt:lpstr>Toán tử số học</vt:lpstr>
      <vt:lpstr>Toán tử so sánh (Comparission)</vt:lpstr>
      <vt:lpstr>Toán tử Bitwise  </vt:lpstr>
      <vt:lpstr>Toán tử Bitwise  </vt:lpstr>
      <vt:lpstr>Assignment Operators</vt:lpstr>
      <vt:lpstr>Miscellaneous Operators</vt:lpstr>
      <vt:lpstr>Demo</vt:lpstr>
      <vt:lpstr>Thảo luận</vt:lpstr>
      <vt:lpstr>Cú pháp câu lệnh if</vt:lpstr>
      <vt:lpstr>Cú pháp if-else</vt:lpstr>
      <vt:lpstr>Câu lệnh if lồng nhau (nested if)</vt:lpstr>
      <vt:lpstr>Câu lệnh if bậc thang</vt:lpstr>
      <vt:lpstr>switch-case: Cú pháp</vt:lpstr>
      <vt:lpstr>So sánh if và switch-case</vt:lpstr>
      <vt:lpstr>Demo</vt:lpstr>
      <vt:lpstr>Thảo luận</vt:lpstr>
      <vt:lpstr>Vòng lặp for</vt:lpstr>
      <vt:lpstr>Vòng lặp for: Ví dụ</vt:lpstr>
      <vt:lpstr>Vòng lặp for-each</vt:lpstr>
      <vt:lpstr>for-each: Ví dụ</vt:lpstr>
      <vt:lpstr>Vòng lặp while</vt:lpstr>
      <vt:lpstr>Vòng lặp while: Ví dụ</vt:lpstr>
      <vt:lpstr>Vòng lặp do-while</vt:lpstr>
      <vt:lpstr>do-while: Ví dụ</vt:lpstr>
      <vt:lpstr>break</vt:lpstr>
      <vt:lpstr>continue</vt:lpstr>
      <vt:lpstr>Demo</vt:lpstr>
      <vt:lpstr>Thảo luận</vt:lpstr>
      <vt:lpstr>Mảng</vt:lpstr>
      <vt:lpstr>Khai báo mảng</vt:lpstr>
      <vt:lpstr>Biến mảng là biến tham chiếu</vt:lpstr>
      <vt:lpstr>Khởi tạo mảng</vt:lpstr>
      <vt:lpstr>Ví dụ khởi tạo mảng</vt:lpstr>
      <vt:lpstr>Ví dụ khởi tạo mảng</vt:lpstr>
      <vt:lpstr>Gán giá trị cho các phần tử mảng</vt:lpstr>
      <vt:lpstr>Ví dụ gán giá trị cho phần tử mảng</vt:lpstr>
      <vt:lpstr>Độ dài của mảng</vt:lpstr>
      <vt:lpstr>Chỉ số của các phần tử mảng</vt:lpstr>
      <vt:lpstr>Demo</vt:lpstr>
      <vt:lpstr>Thảo luận</vt:lpstr>
      <vt:lpstr>Sử dụng vòng lặp for</vt:lpstr>
      <vt:lpstr>Sử dụng for - each</vt:lpstr>
      <vt:lpstr>Thảo luận</vt:lpstr>
      <vt:lpstr>Phương thức</vt:lpstr>
      <vt:lpstr>Khai báo phương thức</vt:lpstr>
      <vt:lpstr>Ví dụ: Cấu phần của một phương thức</vt:lpstr>
      <vt:lpstr>Kiểu dữ liệu trả về</vt:lpstr>
      <vt:lpstr>Tham số (parameter) và đối số (argument)</vt:lpstr>
      <vt:lpstr>Gọi phương thức</vt:lpstr>
      <vt:lpstr>PowerPoint Presentation</vt:lpstr>
      <vt:lpstr>Phương thức main()</vt:lpstr>
      <vt:lpstr>Demo</vt:lpstr>
      <vt:lpstr>Tóm tắt bài học</vt:lpstr>
      <vt:lpstr>Hướng dẫn</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15 Access modifier, static method, static property</dc:title>
  <dc:creator>Nhật Nguyễn Khắc</dc:creator>
  <cp:lastModifiedBy>Microsoft Office User</cp:lastModifiedBy>
  <cp:revision>104</cp:revision>
  <dcterms:created xsi:type="dcterms:W3CDTF">2018-02-22T06:48:04Z</dcterms:created>
  <dcterms:modified xsi:type="dcterms:W3CDTF">2019-08-07T03:28:02Z</dcterms:modified>
</cp:coreProperties>
</file>