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38" r:id="rId3"/>
    <p:sldId id="257" r:id="rId4"/>
    <p:sldId id="331" r:id="rId5"/>
    <p:sldId id="332" r:id="rId6"/>
    <p:sldId id="333" r:id="rId7"/>
    <p:sldId id="334" r:id="rId8"/>
    <p:sldId id="335" r:id="rId9"/>
    <p:sldId id="340" r:id="rId10"/>
    <p:sldId id="327" r:id="rId11"/>
    <p:sldId id="328" r:id="rId12"/>
    <p:sldId id="344" r:id="rId13"/>
    <p:sldId id="330" r:id="rId14"/>
    <p:sldId id="341" r:id="rId15"/>
    <p:sldId id="268" r:id="rId16"/>
    <p:sldId id="269" r:id="rId17"/>
    <p:sldId id="270" r:id="rId18"/>
    <p:sldId id="271" r:id="rId19"/>
    <p:sldId id="275" r:id="rId20"/>
    <p:sldId id="342" r:id="rId21"/>
    <p:sldId id="296" r:id="rId22"/>
    <p:sldId id="297" r:id="rId23"/>
    <p:sldId id="346" r:id="rId24"/>
    <p:sldId id="298" r:id="rId25"/>
    <p:sldId id="299" r:id="rId26"/>
    <p:sldId id="300" r:id="rId27"/>
    <p:sldId id="347" r:id="rId28"/>
    <p:sldId id="343" r:id="rId29"/>
    <p:sldId id="3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6"/>
    <p:restoredTop sz="94436"/>
  </p:normalViewPr>
  <p:slideViewPr>
    <p:cSldViewPr snapToGrid="0" snapToObjects="1">
      <p:cViewPr varScale="1">
        <p:scale>
          <a:sx n="104" d="100"/>
          <a:sy n="104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lane.com/tutorial/csharp/csharp-classes-and-objects-with-exampl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063"/>
          </a:xfrm>
        </p:spPr>
        <p:txBody>
          <a:bodyPr>
            <a:normAutofit/>
          </a:bodyPr>
          <a:lstStyle/>
          <a:p>
            <a:r>
              <a:rPr lang="en-US" noProof="1" smtClean="0"/>
              <a:t>Bài 3</a:t>
            </a:r>
            <a:br>
              <a:rPr lang="en-US" noProof="1" smtClean="0"/>
            </a:br>
            <a:r>
              <a:rPr lang="en-US" b="1" noProof="1" smtClean="0"/>
              <a:t>Access modifier, </a:t>
            </a:r>
            <a:r>
              <a:rPr lang="vi-VN" b="1" noProof="1" smtClean="0"/>
              <a:t>static method, static property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184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12064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Access modifier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Access modifier là các từ khoá được sử dụng để quy định mức độ truy cập đến lớp và các thành phần của lớp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37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68490"/>
              </p:ext>
            </p:extLst>
          </p:nvPr>
        </p:nvGraphicFramePr>
        <p:xfrm>
          <a:off x="838200" y="973605"/>
          <a:ext cx="7494986" cy="5257381"/>
        </p:xfrm>
        <a:graphic>
          <a:graphicData uri="http://schemas.openxmlformats.org/drawingml/2006/table">
            <a:tbl>
              <a:tblPr/>
              <a:tblGrid>
                <a:gridCol w="1871749"/>
                <a:gridCol w="5623237"/>
              </a:tblGrid>
              <a:tr h="539627">
                <a:tc>
                  <a:txBody>
                    <a:bodyPr/>
                    <a:lstStyle/>
                    <a:p>
                      <a:r>
                        <a:rPr lang="en-US" sz="1600" b="1"/>
                        <a:t>Độ truy cập</a:t>
                      </a:r>
                      <a:br>
                        <a:rPr lang="en-US" sz="1600" b="1"/>
                      </a:br>
                      <a:r>
                        <a:rPr lang="en-US" sz="1600" b="1"/>
                        <a:t>(Modifier)</a:t>
                      </a:r>
                      <a:endParaRPr lang="en-US" sz="1600"/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Mô tả</a:t>
                      </a:r>
                      <a:endParaRPr lang="en-US" sz="1600"/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1197333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hạn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phạm</a:t>
                      </a:r>
                      <a:r>
                        <a:rPr lang="en-US" sz="1600" dirty="0"/>
                        <a:t> vi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Class. </a:t>
                      </a:r>
                      <a:r>
                        <a:rPr lang="en-US" sz="1600" dirty="0" err="1"/>
                        <a:t>Đây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loại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phạm</a:t>
                      </a:r>
                      <a:r>
                        <a:rPr lang="en-US" sz="1600" dirty="0"/>
                        <a:t> vi </a:t>
                      </a:r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nếu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được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chính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thức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chỉ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định</a:t>
                      </a:r>
                      <a:endParaRPr lang="en-US" sz="1600" dirty="0"/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978098">
                <a:tc>
                  <a:txBody>
                    <a:bodyPr/>
                    <a:lstStyle/>
                    <a:p>
                      <a:r>
                        <a:rPr lang="en-US" sz="1600"/>
                        <a:t>protected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giới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hạn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phạm</a:t>
                      </a:r>
                      <a:r>
                        <a:rPr lang="en-US" sz="1600" dirty="0"/>
                        <a:t> vi </a:t>
                      </a:r>
                      <a:r>
                        <a:rPr lang="en-US" sz="1600" dirty="0" err="1"/>
                        <a:t>định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Class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class con </a:t>
                      </a:r>
                      <a:r>
                        <a:rPr lang="en-US" sz="1600" dirty="0" err="1"/>
                        <a:t>thừa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kế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class </a:t>
                      </a:r>
                      <a:r>
                        <a:rPr lang="en-US" sz="1600" dirty="0" err="1"/>
                        <a:t>này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758863">
                <a:tc>
                  <a:txBody>
                    <a:bodyPr/>
                    <a:lstStyle/>
                    <a:p>
                      <a:r>
                        <a:rPr lang="en-US" sz="1600"/>
                        <a:t>internal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Truy cập bị giới hạn trong phạm vi Assembly của dự án hiện tại.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978098">
                <a:tc>
                  <a:txBody>
                    <a:bodyPr/>
                    <a:lstStyle/>
                    <a:p>
                      <a:r>
                        <a:rPr lang="en-US" sz="1600"/>
                        <a:t>protected internal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Truy cập bị giới hạn trong phạm vi Assembly hiện tại và trong class định nghĩa hoặc các class con. 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758863">
                <a:tc>
                  <a:txBody>
                    <a:bodyPr/>
                    <a:lstStyle/>
                    <a:p>
                      <a:r>
                        <a:rPr lang="en-US" sz="1600"/>
                        <a:t>public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giới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hạn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truy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cập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thành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khai</a:t>
                      </a:r>
                      <a:r>
                        <a:rPr lang="en-US" sz="1600" dirty="0"/>
                        <a:t> (public)</a:t>
                      </a:r>
                    </a:p>
                  </a:txBody>
                  <a:tcPr marL="49223" marR="49223" marT="49223" marB="492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45236" y="968007"/>
            <a:ext cx="3158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Một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Assembly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chính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sản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phẩm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dịch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của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của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bạn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thường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một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DLL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,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nhưng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EXE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cũng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có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thể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coi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một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assembly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.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Nó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đơn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vị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nhỏ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nhất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của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việc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triển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khai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cho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bất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kỳ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dự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án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.NET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nào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Assembly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một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cách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cụ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thể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chứa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.NET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theo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MSIL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(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Microsoft Intermediate language - 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Một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ngôn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ngữ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trung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gian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)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sẽ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được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dịch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thành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máy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tính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(Native code) (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"</a:t>
            </a:r>
            <a:r>
              <a:rPr lang="en-US" sz="1600" b="1" i="1" dirty="0" err="1">
                <a:solidFill>
                  <a:srgbClr val="000000"/>
                </a:solidFill>
                <a:latin typeface="HelveticaNeueLight" charset="0"/>
              </a:rPr>
              <a:t>JITted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-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Được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dịch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bởi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các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trình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dịch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Just-In-Time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)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trong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lần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đầu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nó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được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thực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máy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tính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,.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Đó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mã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đã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được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biên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dịch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cũng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sẽ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được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lưu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trữ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trong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 </a:t>
            </a:r>
            <a:r>
              <a:rPr lang="en-US" sz="1600" b="1" i="1" dirty="0">
                <a:solidFill>
                  <a:srgbClr val="000000"/>
                </a:solidFill>
                <a:latin typeface="HelveticaNeueLight" charset="0"/>
              </a:rPr>
              <a:t>Assembly 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và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tái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sử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dụng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cho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các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lần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gọi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tiếp</a:t>
            </a:r>
            <a:r>
              <a:rPr lang="en-US" sz="1600" i="1" dirty="0">
                <a:solidFill>
                  <a:srgbClr val="000000"/>
                </a:solidFill>
                <a:latin typeface="HelveticaNeueLight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HelveticaNeueLight" charset="0"/>
              </a:rPr>
              <a:t>theo.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467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44414"/>
              </p:ext>
            </p:extLst>
          </p:nvPr>
        </p:nvGraphicFramePr>
        <p:xfrm>
          <a:off x="838198" y="1832768"/>
          <a:ext cx="10699866" cy="4501529"/>
        </p:xfrm>
        <a:graphic>
          <a:graphicData uri="http://schemas.openxmlformats.org/drawingml/2006/table">
            <a:tbl>
              <a:tblPr/>
              <a:tblGrid>
                <a:gridCol w="1783311"/>
                <a:gridCol w="1783311"/>
                <a:gridCol w="1783311"/>
                <a:gridCol w="1783311"/>
                <a:gridCol w="1783311"/>
                <a:gridCol w="1783311"/>
              </a:tblGrid>
              <a:tr h="493716">
                <a:tc rowSpan="2">
                  <a:txBody>
                    <a:bodyPr/>
                    <a:lstStyle/>
                    <a:p>
                      <a:pPr algn="l" fontAlgn="t"/>
                      <a:r>
                        <a:rPr lang="sk-SK" sz="2000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Cùng</a:t>
                      </a:r>
                      <a:r>
                        <a:rPr lang="en-US" sz="2000" dirty="0">
                          <a:effectLst/>
                        </a:rPr>
                        <a:t> Assembly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Khác Assembly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class </a:t>
                      </a:r>
                      <a:r>
                        <a:rPr lang="en-US" sz="2000" dirty="0" err="1">
                          <a:effectLst/>
                        </a:rPr>
                        <a:t>định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class con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Ngoài</a:t>
                      </a:r>
                      <a:r>
                        <a:rPr lang="en-US" sz="2000" dirty="0">
                          <a:effectLst/>
                        </a:rPr>
                        <a:t> class </a:t>
                      </a:r>
                      <a:r>
                        <a:rPr lang="en-US" sz="2000" dirty="0" err="1">
                          <a:effectLst/>
                        </a:rPr>
                        <a:t>định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ngoài</a:t>
                      </a:r>
                      <a:r>
                        <a:rPr lang="en-US" sz="2000" dirty="0">
                          <a:effectLst/>
                        </a:rPr>
                        <a:t> class con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Trong class con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Ngoài class con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493716">
                <a:tc>
                  <a:txBody>
                    <a:bodyPr/>
                    <a:lstStyle/>
                    <a:p>
                      <a:r>
                        <a:rPr lang="en-US" sz="2000" b="1"/>
                        <a:t>private</a:t>
                      </a:r>
                      <a:endParaRPr lang="en-US" sz="2000"/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493716">
                <a:tc>
                  <a:txBody>
                    <a:bodyPr/>
                    <a:lstStyle/>
                    <a:p>
                      <a:r>
                        <a:rPr lang="en-US" sz="2000" b="1"/>
                        <a:t>protected</a:t>
                      </a:r>
                      <a:endParaRPr lang="en-US" sz="2000"/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493716">
                <a:tc>
                  <a:txBody>
                    <a:bodyPr/>
                    <a:lstStyle/>
                    <a:p>
                      <a:r>
                        <a:rPr lang="en-US" sz="2000" b="1"/>
                        <a:t>internal</a:t>
                      </a:r>
                      <a:endParaRPr lang="en-US" sz="2000"/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842222">
                <a:tc>
                  <a:txBody>
                    <a:bodyPr/>
                    <a:lstStyle/>
                    <a:p>
                      <a:r>
                        <a:rPr lang="en-US" sz="2000" b="1"/>
                        <a:t>protected internal</a:t>
                      </a:r>
                      <a:endParaRPr lang="en-US" sz="2000"/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000" dirty="0"/>
                        <a:t> 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  <a:tr h="493716">
                <a:tc>
                  <a:txBody>
                    <a:bodyPr/>
                    <a:lstStyle/>
                    <a:p>
                      <a:r>
                        <a:rPr lang="en-US" sz="2000" b="1"/>
                        <a:t>public</a:t>
                      </a:r>
                      <a:endParaRPr lang="en-US" sz="2000"/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9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7518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21789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Namespace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namespace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namespace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namespace 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namespace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endParaRPr lang="en-US" noProof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07" y="4143348"/>
            <a:ext cx="3136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Tính chất của </a:t>
            </a:r>
            <a:r>
              <a:rPr lang="en-US" noProof="1" smtClean="0"/>
              <a:t>namespace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6437823" cy="4931643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/>
              <a:t>Có thể khai báo các </a:t>
            </a:r>
            <a:r>
              <a:rPr lang="en-US" noProof="1" smtClean="0"/>
              <a:t>namespace con </a:t>
            </a:r>
            <a:r>
              <a:rPr lang="mr-IN" noProof="1" smtClean="0"/>
              <a:t>–</a:t>
            </a:r>
            <a:r>
              <a:rPr lang="en-US" noProof="1" smtClean="0"/>
              <a:t> namespace trong namespace</a:t>
            </a:r>
            <a:endParaRPr lang="en-US" noProof="1" smtClean="0"/>
          </a:p>
          <a:p>
            <a:r>
              <a:rPr lang="en-US" noProof="1" smtClean="0"/>
              <a:t>Không thể có 2 lớp có cùng tên trong cùng 1 </a:t>
            </a:r>
            <a:r>
              <a:rPr lang="en-US" noProof="1"/>
              <a:t>namespace </a:t>
            </a:r>
            <a:endParaRPr lang="en-US" noProof="1" smtClean="0"/>
          </a:p>
          <a:p>
            <a:r>
              <a:rPr lang="en-US" noProof="1" smtClean="0"/>
              <a:t>Khi một lớp được khai báo bên trong một </a:t>
            </a:r>
            <a:r>
              <a:rPr lang="en-US" noProof="1" smtClean="0"/>
              <a:t>namespace thì </a:t>
            </a:r>
            <a:r>
              <a:rPr lang="en-US" noProof="1" smtClean="0"/>
              <a:t>cần phải sử dụng tên của </a:t>
            </a:r>
            <a:r>
              <a:rPr lang="en-US" noProof="1"/>
              <a:t>namespace nếu </a:t>
            </a:r>
            <a:r>
              <a:rPr lang="en-US" noProof="1" smtClean="0"/>
              <a:t>muốn truy cập đến lớp đó</a:t>
            </a:r>
          </a:p>
          <a:p>
            <a:r>
              <a:rPr lang="en-US" noProof="1" smtClean="0"/>
              <a:t>Tên của gói được viết </a:t>
            </a:r>
            <a:r>
              <a:rPr lang="en-US" noProof="1" smtClean="0"/>
              <a:t>theo quy chuẩn Camel</a:t>
            </a:r>
          </a:p>
          <a:p>
            <a:r>
              <a:rPr lang="en-US" dirty="0"/>
              <a:t> </a:t>
            </a:r>
            <a:r>
              <a:rPr lang="en-US" b="1" dirty="0"/>
              <a:t>System</a:t>
            </a:r>
            <a:r>
              <a:rPr lang="en-US" dirty="0"/>
              <a:t> </a:t>
            </a:r>
            <a:r>
              <a:rPr lang="en-US" dirty="0" smtClean="0"/>
              <a:t>namespace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dung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namespace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endParaRPr lang="en-US" noProof="1" smtClean="0"/>
          </a:p>
          <a:p>
            <a:endParaRPr lang="en-US" noProof="1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91131"/>
              </p:ext>
            </p:extLst>
          </p:nvPr>
        </p:nvGraphicFramePr>
        <p:xfrm>
          <a:off x="7077284" y="1120022"/>
          <a:ext cx="4793290" cy="5642269"/>
        </p:xfrm>
        <a:graphic>
          <a:graphicData uri="http://schemas.openxmlformats.org/drawingml/2006/table">
            <a:tbl>
              <a:tblPr/>
              <a:tblGrid>
                <a:gridCol w="2396645"/>
                <a:gridCol w="2396645"/>
              </a:tblGrid>
              <a:tr h="21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Namespace</a:t>
                      </a:r>
                    </a:p>
                  </a:txBody>
                  <a:tcPr marL="26781" marR="26781" marT="26781" marB="26781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7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6781" marR="26781" marT="26781" marB="26781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E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116228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contains a </a:t>
                      </a:r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>
                          <a:effectLst/>
                        </a:rPr>
                        <a:t> that allows you to perform basic operations such as mathematical operation and data conversation.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149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System.IO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contains a </a:t>
                      </a:r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>
                          <a:effectLst/>
                        </a:rPr>
                        <a:t> to perform Input and Output operations.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919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System.Net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 contains a </a:t>
                      </a:r>
                      <a:r>
                        <a:rPr lang="en-US" sz="1400" u="none" strike="noStrike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>
                          <a:effectLst/>
                        </a:rPr>
                        <a:t> that are useful to with network protocols.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19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System.Data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contains a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 dirty="0">
                          <a:effectLst/>
                        </a:rPr>
                        <a:t> that are useful to work with </a:t>
                      </a:r>
                      <a:r>
                        <a:rPr lang="en-US" sz="1400" dirty="0" err="1">
                          <a:effectLst/>
                        </a:rPr>
                        <a:t>ADO.Net</a:t>
                      </a:r>
                      <a:r>
                        <a:rPr lang="en-US" sz="1400" dirty="0">
                          <a:effectLst/>
                        </a:rPr>
                        <a:t> architecture.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688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System.Collection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contains a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 dirty="0">
                          <a:effectLst/>
                        </a:rPr>
                        <a:t> that are useful to implement the collection of objects such as lists.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919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System.Drawing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contains a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 dirty="0">
                          <a:effectLst/>
                        </a:rPr>
                        <a:t> that are useful to implement GUI functionalities.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919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System.Web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It contains a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  <a:latin typeface="Segoe UI" charset="0"/>
                          <a:hlinkClick r:id="rId2" tooltip="C# Classes and Objects with Examples"/>
                        </a:rPr>
                        <a:t>classes</a:t>
                      </a:r>
                      <a:r>
                        <a:rPr lang="en-US" sz="1400" dirty="0">
                          <a:effectLst/>
                        </a:rPr>
                        <a:t> that are helpful to perform HTTP requests.</a:t>
                      </a:r>
                    </a:p>
                  </a:txBody>
                  <a:tcPr marL="26781" marR="26781" marT="26781" marB="2678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70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Khai báo package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5257800" cy="5701651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Cú pháp: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Có thể khai báo multi namespace</a:t>
            </a:r>
          </a:p>
          <a:p>
            <a:r>
              <a:rPr lang="en-US" noProof="1" smtClean="0"/>
              <a:t>Namespace chồng namespace</a:t>
            </a:r>
          </a:p>
          <a:p>
            <a:endParaRPr lang="en-US" noProof="1"/>
          </a:p>
          <a:p>
            <a:endParaRPr lang="en-US" noProof="1" smtClean="0"/>
          </a:p>
          <a:p>
            <a:endParaRPr lang="en-US" noProof="1"/>
          </a:p>
          <a:p>
            <a:endParaRPr lang="en-US" noProof="1" smtClean="0"/>
          </a:p>
          <a:p>
            <a:r>
              <a:rPr lang="en-US" noProof="1" smtClean="0"/>
              <a:t>Sử dụng namespace dùng từ khoá </a:t>
            </a:r>
            <a:r>
              <a:rPr lang="en-US" noProof="1" smtClean="0">
                <a:solidFill>
                  <a:srgbClr val="3E4CFF"/>
                </a:solidFill>
              </a:rPr>
              <a:t>using</a:t>
            </a:r>
            <a:r>
              <a:rPr lang="en-US" noProof="1" smtClean="0"/>
              <a:t> </a:t>
            </a:r>
            <a:endParaRPr lang="en-US" noProof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120022"/>
            <a:ext cx="34798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022"/>
            <a:ext cx="5891279" cy="5555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94" y="3648492"/>
            <a:ext cx="4466959" cy="19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noProof="1">
                <a:solidFill>
                  <a:srgbClr val="3E4CFF"/>
                </a:solidFill>
              </a:rPr>
              <a:t>using</a:t>
            </a:r>
            <a:r>
              <a:rPr lang="en-US" noProof="1"/>
              <a:t>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Cần sử dụng từ khoá </a:t>
            </a:r>
            <a:r>
              <a:rPr lang="en-US" noProof="1">
                <a:solidFill>
                  <a:srgbClr val="3E4CFF"/>
                </a:solidFill>
              </a:rPr>
              <a:t>using</a:t>
            </a:r>
            <a:r>
              <a:rPr lang="en-US" noProof="1"/>
              <a:t> để </a:t>
            </a:r>
            <a:r>
              <a:rPr lang="en-US" noProof="1" smtClean="0"/>
              <a:t>có thể sử dụng các lớp được định nghĩa trong các </a:t>
            </a:r>
            <a:r>
              <a:rPr lang="en-US" noProof="1" smtClean="0"/>
              <a:t>namespace khác</a:t>
            </a:r>
            <a:endParaRPr lang="en-US" noProof="1" smtClean="0"/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020417" y="2690336"/>
            <a:ext cx="3829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3E4CFF"/>
                </a:solidFill>
              </a:rPr>
              <a:t>using</a:t>
            </a:r>
            <a:r>
              <a:rPr lang="en-US" sz="2400" noProof="1"/>
              <a:t> </a:t>
            </a:r>
            <a:r>
              <a:rPr lang="en-US" sz="2200" noProof="1" smtClean="0"/>
              <a:t>Model</a:t>
            </a:r>
            <a:r>
              <a:rPr lang="en-US" sz="2200" noProof="1" smtClean="0"/>
              <a:t>;</a:t>
            </a:r>
            <a:br>
              <a:rPr lang="en-US" sz="2200" noProof="1" smtClean="0"/>
            </a:br>
            <a:r>
              <a:rPr lang="en-US" sz="2200" noProof="1" smtClean="0"/>
              <a:t/>
            </a:r>
            <a:br>
              <a:rPr lang="en-US" sz="2200" noProof="1" smtClean="0"/>
            </a:br>
            <a:r>
              <a:rPr lang="en-US" sz="22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200" noProof="1" smtClean="0"/>
              <a:t>Customer {</a:t>
            </a:r>
            <a:br>
              <a:rPr lang="en-US" sz="2200" noProof="1" smtClean="0"/>
            </a:br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5" name="Rectangle 4"/>
          <p:cNvSpPr/>
          <p:nvPr/>
        </p:nvSpPr>
        <p:spPr>
          <a:xfrm>
            <a:off x="5257800" y="2690336"/>
            <a:ext cx="58475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3E4CFF"/>
                </a:solidFill>
              </a:rPr>
              <a:t>using</a:t>
            </a:r>
            <a:r>
              <a:rPr lang="en-US" sz="2400" noProof="1"/>
              <a:t> </a:t>
            </a:r>
            <a:r>
              <a:rPr lang="en-US" sz="2200" noProof="1" smtClean="0"/>
              <a:t>Model.Customer</a:t>
            </a:r>
            <a:r>
              <a:rPr lang="en-US" sz="2200" noProof="1"/>
              <a:t>;</a:t>
            </a:r>
            <a:br>
              <a:rPr lang="en-US" sz="2200" noProof="1"/>
            </a:br>
            <a:endParaRPr lang="en-US" sz="2200" b="1" noProof="1" smtClean="0">
              <a:solidFill>
                <a:srgbClr val="000080"/>
              </a:solidFill>
            </a:endParaRPr>
          </a:p>
          <a:p>
            <a:r>
              <a:rPr lang="en-US" sz="2200" b="1" noProof="1" smtClean="0">
                <a:solidFill>
                  <a:srgbClr val="000080"/>
                </a:solidFill>
              </a:rPr>
              <a:t>namespace </a:t>
            </a:r>
            <a:r>
              <a:rPr lang="en-US" sz="2200" noProof="1" smtClean="0"/>
              <a:t>Controller</a:t>
            </a:r>
            <a:r>
              <a:rPr lang="en-US" sz="2200" noProof="1" smtClean="0"/>
              <a:t>;</a:t>
            </a:r>
            <a:br>
              <a:rPr lang="en-US" sz="2200" noProof="1" smtClean="0"/>
            </a:br>
            <a:r>
              <a:rPr lang="en-US" sz="2200" noProof="1" smtClean="0"/>
              <a:t/>
            </a:r>
            <a:br>
              <a:rPr lang="en-US" sz="2200" noProof="1" smtClean="0"/>
            </a:br>
            <a:r>
              <a:rPr lang="en-US" sz="2400" noProof="1">
                <a:solidFill>
                  <a:srgbClr val="3E4CFF"/>
                </a:solidFill>
              </a:rPr>
              <a:t> </a:t>
            </a:r>
            <a:r>
              <a:rPr lang="en-US" sz="2200" noProof="1" smtClean="0"/>
              <a:t/>
            </a:r>
            <a:br>
              <a:rPr lang="en-US" sz="2200" noProof="1" smtClean="0"/>
            </a:br>
            <a:r>
              <a:rPr lang="en-US" sz="22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200" noProof="1" smtClean="0"/>
              <a:t>CustomerController {</a:t>
            </a:r>
            <a:br>
              <a:rPr lang="en-US" sz="2200" noProof="1" smtClean="0"/>
            </a:br>
            <a:r>
              <a:rPr lang="en-US" sz="2200" noProof="1" smtClean="0"/>
              <a:t>    </a:t>
            </a:r>
            <a:r>
              <a:rPr lang="en-US" sz="2200" b="1" noProof="1" smtClean="0">
                <a:solidFill>
                  <a:srgbClr val="000080"/>
                </a:solidFill>
                <a:effectLst/>
              </a:rPr>
              <a:t>public void </a:t>
            </a:r>
            <a:r>
              <a:rPr lang="en-US" sz="2200" noProof="1" smtClean="0"/>
              <a:t>Index</a:t>
            </a:r>
            <a:r>
              <a:rPr lang="en-US" sz="2200" noProof="1" smtClean="0"/>
              <a:t>(){</a:t>
            </a:r>
            <a:br>
              <a:rPr lang="en-US" sz="2200" noProof="1" smtClean="0"/>
            </a:br>
            <a:r>
              <a:rPr lang="en-US" sz="2200" noProof="1" smtClean="0"/>
              <a:t>        Customer customer = </a:t>
            </a:r>
            <a:r>
              <a:rPr lang="en-US" sz="22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200" noProof="1" smtClean="0"/>
              <a:t>Customer();</a:t>
            </a:r>
            <a:br>
              <a:rPr lang="en-US" sz="2200" noProof="1" smtClean="0"/>
            </a:br>
            <a:r>
              <a:rPr lang="en-US" sz="2200" noProof="1" smtClean="0"/>
              <a:t>    }</a:t>
            </a:r>
            <a:br>
              <a:rPr lang="en-US" sz="2200" noProof="1" smtClean="0"/>
            </a:br>
            <a:r>
              <a:rPr lang="en-US" sz="2200" noProof="1" smtClean="0"/>
              <a:t>}</a:t>
            </a:r>
            <a:br>
              <a:rPr lang="en-US" sz="2200" noProof="1" smtClean="0"/>
            </a:b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177282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“Lớp và đối tượng"</a:t>
            </a:r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“Lớp và đối tượng”</a:t>
            </a:r>
          </a:p>
        </p:txBody>
      </p:sp>
    </p:spTree>
    <p:extLst>
      <p:ext uri="{BB962C8B-B14F-4D97-AF65-F5344CB8AC3E}">
        <p14:creationId xmlns:p14="http://schemas.microsoft.com/office/powerpoint/2010/main" val="8882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4389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Thảo luận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property</a:t>
            </a:r>
          </a:p>
          <a:p>
            <a:r>
              <a:rPr lang="en-US" dirty="0" smtClean="0"/>
              <a:t>Static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6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static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static 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 smtClean="0"/>
              <a:t>chung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 static 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C#, static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field, method, constructor, class, properties, operator </a:t>
            </a:r>
            <a:r>
              <a:rPr lang="en-US" dirty="0" err="1"/>
              <a:t>và</a:t>
            </a:r>
            <a:r>
              <a:rPr lang="en-US" dirty="0"/>
              <a:t> event. 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2987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</a:t>
            </a:r>
            <a:r>
              <a:rPr lang="en-US" dirty="0" smtClean="0"/>
              <a:t>field and method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i="1" noProof="1" smtClean="0"/>
              <a:t>static</a:t>
            </a:r>
            <a:r>
              <a:rPr lang="en-US" noProof="1" smtClean="0"/>
              <a:t> được sử dụng để khai báo các thuộc tính và phương thức của lớp (khác với thuộc tính và phương thức của đối tượng)</a:t>
            </a:r>
          </a:p>
          <a:p>
            <a:r>
              <a:rPr lang="en-US" noProof="1" smtClean="0"/>
              <a:t>Các thành phần static trực thuộc lớp, thay vì trực thuộc đối tượng</a:t>
            </a:r>
          </a:p>
          <a:p>
            <a:r>
              <a:rPr lang="en-US" noProof="1" smtClean="0"/>
              <a:t>Biến static còn được gọi là biến của lớp (class variable)</a:t>
            </a:r>
          </a:p>
          <a:p>
            <a:r>
              <a:rPr lang="en-US" noProof="1" smtClean="0"/>
              <a:t>Phương thức static còn được gọi là phương thức của lớp (class method)</a:t>
            </a:r>
          </a:p>
          <a:p>
            <a:r>
              <a:rPr lang="en-US" noProof="1" smtClean="0"/>
              <a:t>Có thể truy xuất các thành phần static bằng cách sử dụng lớp hoặc đối tượng</a:t>
            </a:r>
          </a:p>
          <a:p>
            <a:r>
              <a:rPr lang="en-US" noProof="1" smtClean="0"/>
              <a:t>Không cần khởi tạo đối tượng vẫn có thể sử dụng các thành phần static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0859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property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Cú pháp khai báo </a:t>
            </a:r>
            <a:r>
              <a:rPr lang="en-US" i="1" noProof="1" smtClean="0"/>
              <a:t>static property</a:t>
            </a:r>
            <a:r>
              <a:rPr lang="en-US" noProof="1" smtClean="0"/>
              <a:t>: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pPr marL="457200" lvl="1" indent="0">
              <a:buNone/>
            </a:pPr>
            <a:r>
              <a:rPr lang="en-US" noProof="1" smtClean="0"/>
              <a:t>Khai báo biến static:</a:t>
            </a:r>
          </a:p>
          <a:p>
            <a:pPr marL="457200" lvl="1" indent="0">
              <a:buNone/>
            </a:pPr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marL="457200" lvl="1" indent="0">
              <a:buNone/>
            </a:pPr>
            <a:r>
              <a:rPr lang="en-US" noProof="1" smtClean="0"/>
              <a:t>Truy xuất biến static:</a:t>
            </a:r>
          </a:p>
          <a:p>
            <a:pPr lvl="1"/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789044" y="36242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400" noProof="1" smtClean="0"/>
              <a:t>Application{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static </a:t>
            </a:r>
            <a:r>
              <a:rPr lang="en-US" sz="2400" noProof="1" smtClean="0"/>
              <a:t>String </a:t>
            </a:r>
            <a:r>
              <a:rPr lang="en-US" sz="2400" i="1" noProof="1" smtClean="0">
                <a:solidFill>
                  <a:srgbClr val="660E7A"/>
                </a:solidFill>
                <a:effectLst/>
              </a:rPr>
              <a:t>Language </a:t>
            </a:r>
            <a:r>
              <a:rPr lang="en-US" sz="2400" noProof="1" smtClean="0"/>
              <a:t>= 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"english"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1789044" y="185868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modifier static </a:t>
            </a:r>
            <a:r>
              <a:rPr lang="en-US" sz="2400" noProof="1" smtClean="0"/>
              <a:t>data_type </a:t>
            </a:r>
            <a:r>
              <a:rPr lang="en-US" sz="2400" i="1" noProof="1" smtClean="0">
                <a:solidFill>
                  <a:srgbClr val="660E7A"/>
                </a:solidFill>
                <a:effectLst/>
              </a:rPr>
              <a:t>variable_name;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1789044" y="5497929"/>
            <a:ext cx="8978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 smtClean="0"/>
              <a:t>Console.WriteLine(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Current language: " </a:t>
            </a:r>
            <a:r>
              <a:rPr lang="en-US" sz="2400" noProof="1" smtClean="0"/>
              <a:t>+ </a:t>
            </a:r>
            <a:r>
              <a:rPr lang="en-US" sz="2400" noProof="1" smtClean="0"/>
              <a:t>Application.</a:t>
            </a:r>
            <a:r>
              <a:rPr lang="en-US" sz="2400" i="1" noProof="1">
                <a:solidFill>
                  <a:srgbClr val="660E7A"/>
                </a:solidFill>
              </a:rPr>
              <a:t>L</a:t>
            </a:r>
            <a:r>
              <a:rPr lang="en-US" sz="2400" i="1" noProof="1" smtClean="0">
                <a:solidFill>
                  <a:srgbClr val="660E7A"/>
                </a:solidFill>
                <a:effectLst/>
              </a:rPr>
              <a:t>anguage</a:t>
            </a:r>
            <a:r>
              <a:rPr lang="en-US" sz="2400" noProof="1" smtClean="0"/>
              <a:t>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95013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 method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Cú pháp khai báo static method: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pPr lvl="1"/>
            <a:r>
              <a:rPr lang="en-US" noProof="1" smtClean="0"/>
              <a:t>Khai báo phương thức static</a:t>
            </a:r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lvl="1"/>
            <a:r>
              <a:rPr lang="en-US" noProof="1" smtClean="0"/>
              <a:t>Gọi phương thức static</a:t>
            </a:r>
          </a:p>
          <a:p>
            <a:pPr lvl="1"/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173356" y="35996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noProof="1" smtClean="0"/>
              <a:t>Application{</a:t>
            </a:r>
            <a:br>
              <a:rPr lang="en-US" noProof="1" smtClean="0"/>
            </a:br>
            <a:r>
              <a:rPr lang="en-US" noProof="1" smtClean="0"/>
              <a:t>    </a:t>
            </a:r>
            <a:r>
              <a:rPr lang="en-US" b="1" noProof="1" smtClean="0">
                <a:solidFill>
                  <a:srgbClr val="000080"/>
                </a:solidFill>
                <a:effectLst/>
              </a:rPr>
              <a:t>public static </a:t>
            </a:r>
            <a:r>
              <a:rPr lang="en-US" noProof="1" smtClean="0"/>
              <a:t>String </a:t>
            </a:r>
            <a:r>
              <a:rPr lang="en-US" noProof="1" smtClean="0"/>
              <a:t>GetVersion</a:t>
            </a:r>
            <a:r>
              <a:rPr lang="en-US" noProof="1" smtClean="0"/>
              <a:t>(){</a:t>
            </a:r>
            <a:br>
              <a:rPr lang="en-US" noProof="1" smtClean="0"/>
            </a:br>
            <a:r>
              <a:rPr lang="en-US" noProof="1" smtClean="0"/>
              <a:t>        </a:t>
            </a:r>
            <a:r>
              <a:rPr lang="en-US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b="1" noProof="1" smtClean="0">
                <a:solidFill>
                  <a:srgbClr val="008000"/>
                </a:solidFill>
                <a:effectLst/>
              </a:rPr>
              <a:t>"1.0"</a:t>
            </a:r>
            <a:r>
              <a:rPr lang="en-US" noProof="1" smtClean="0"/>
              <a:t>;</a:t>
            </a:r>
            <a:br>
              <a:rPr lang="en-US" noProof="1" smtClean="0"/>
            </a:br>
            <a:r>
              <a:rPr lang="en-US" noProof="1" smtClean="0"/>
              <a:t>    }</a:t>
            </a:r>
            <a:br>
              <a:rPr lang="en-US" noProof="1" smtClean="0"/>
            </a:b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2173356" y="16729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noProof="1" smtClean="0">
                <a:solidFill>
                  <a:srgbClr val="000080"/>
                </a:solidFill>
                <a:effectLst/>
              </a:rPr>
              <a:t>modifier static </a:t>
            </a:r>
            <a:r>
              <a:rPr lang="en-US" noProof="1" smtClean="0"/>
              <a:t>data_type method_name(){</a:t>
            </a:r>
          </a:p>
          <a:p>
            <a:r>
              <a:rPr lang="en-US" noProof="1" smtClean="0"/>
              <a:t>    //body</a:t>
            </a:r>
          </a:p>
          <a:p>
            <a:r>
              <a:rPr lang="en-US" noProof="1" smtClean="0"/>
              <a:t>}</a:t>
            </a:r>
            <a:br>
              <a:rPr lang="en-US" noProof="1" smtClean="0"/>
            </a:br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2173355" y="5702632"/>
            <a:ext cx="8587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noProof="1"/>
              <a:t>Console.WriteLine(</a:t>
            </a:r>
            <a:r>
              <a:rPr lang="en-US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b="1" noProof="1" smtClean="0">
                <a:solidFill>
                  <a:srgbClr val="008000"/>
                </a:solidFill>
                <a:effectLst/>
              </a:rPr>
              <a:t>Current version: " </a:t>
            </a:r>
            <a:r>
              <a:rPr lang="en-US" noProof="1" smtClean="0"/>
              <a:t>+ </a:t>
            </a:r>
            <a:r>
              <a:rPr lang="en-US" noProof="1" smtClean="0"/>
              <a:t>Application.</a:t>
            </a:r>
            <a:r>
              <a:rPr lang="en-US" i="1" noProof="1" smtClean="0"/>
              <a:t>Get</a:t>
            </a:r>
            <a:r>
              <a:rPr lang="en-US" i="1" noProof="1" smtClean="0">
                <a:effectLst/>
              </a:rPr>
              <a:t>Version</a:t>
            </a:r>
            <a:r>
              <a:rPr lang="en-US" noProof="1" smtClean="0"/>
              <a:t>());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6774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Một số ràng buộc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Phương thức static chỉ có thể gọi các phương thức static khác</a:t>
            </a:r>
          </a:p>
          <a:p>
            <a:r>
              <a:rPr lang="en-US" noProof="1" smtClean="0"/>
              <a:t>Phương thức static chỉ có thể truy xuất các biến static</a:t>
            </a:r>
          </a:p>
          <a:p>
            <a:r>
              <a:rPr lang="en-US" noProof="1" smtClean="0"/>
              <a:t>Phương thức static không thể sử dụng từ khoá </a:t>
            </a:r>
            <a:r>
              <a:rPr lang="en-US" i="1" noProof="1" smtClean="0"/>
              <a:t>this</a:t>
            </a:r>
            <a:r>
              <a:rPr lang="en-US" noProof="1" smtClean="0"/>
              <a:t> hoặc </a:t>
            </a:r>
            <a:r>
              <a:rPr lang="en-US" i="1" noProof="1" smtClean="0"/>
              <a:t>base</a:t>
            </a:r>
            <a:endParaRPr lang="en-US" i="1" noProof="1" smtClean="0"/>
          </a:p>
        </p:txBody>
      </p:sp>
    </p:spTree>
    <p:extLst>
      <p:ext uri="{BB962C8B-B14F-4D97-AF65-F5344CB8AC3E}">
        <p14:creationId xmlns:p14="http://schemas.microsoft.com/office/powerpoint/2010/main" val="88226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5562600" cy="5489784"/>
          </a:xfrm>
        </p:spPr>
        <p:txBody>
          <a:bodyPr/>
          <a:lstStyle/>
          <a:p>
            <a:r>
              <a:rPr lang="en-US" dirty="0"/>
              <a:t>static class</a:t>
            </a:r>
            <a:r>
              <a:rPr lang="en-US" dirty="0"/>
              <a:t> 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static class. </a:t>
            </a:r>
            <a:endParaRPr lang="en-US" dirty="0" smtClean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Static </a:t>
            </a:r>
            <a:r>
              <a:rPr lang="en-US" dirty="0" err="1" smtClean="0"/>
              <a:t>classs</a:t>
            </a:r>
            <a:endParaRPr lang="en-US" dirty="0" smtClean="0"/>
          </a:p>
          <a:p>
            <a:pPr lvl="1"/>
            <a:r>
              <a:rPr lang="en-US" dirty="0"/>
              <a:t>static class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static</a:t>
            </a:r>
          </a:p>
          <a:p>
            <a:pPr lvl="1"/>
            <a:r>
              <a:rPr lang="en-US" dirty="0"/>
              <a:t>static 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/>
              <a:t>static class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 lvl="1"/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static 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20022"/>
            <a:ext cx="5009654" cy="38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Thuộc tính static</a:t>
            </a:r>
          </a:p>
          <a:p>
            <a:r>
              <a:rPr lang="vi-VN" dirty="0" smtClean="0"/>
              <a:t>Phương thức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 smtClean="0"/>
              <a:t>Thừa kế (Inheritance)</a:t>
            </a:r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498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Sử dụng được access modifier </a:t>
            </a:r>
          </a:p>
          <a:p>
            <a:r>
              <a:rPr lang="en-US" noProof="1" smtClean="0"/>
              <a:t>Sử dụng được static method </a:t>
            </a:r>
          </a:p>
          <a:p>
            <a:r>
              <a:rPr lang="en-US" noProof="1" smtClean="0"/>
              <a:t>Trình bày được cơ chế kế thừa </a:t>
            </a:r>
          </a:p>
          <a:p>
            <a:r>
              <a:rPr lang="en-US" noProof="1" smtClean="0"/>
              <a:t>Triển khai được cơ chế kế thừa giữa các lớp </a:t>
            </a:r>
          </a:p>
          <a:p>
            <a:r>
              <a:rPr lang="en-US" noProof="1" smtClean="0"/>
              <a:t>Trình bày được cơ chế ghi đè phương thức (method overriding) </a:t>
            </a:r>
          </a:p>
          <a:p>
            <a:r>
              <a:rPr lang="en-US" noProof="1" smtClean="0"/>
              <a:t>Biểu diễn được mối quan hệ kế thừa bằng các ký hiệu </a:t>
            </a:r>
          </a:p>
          <a:p>
            <a:r>
              <a:rPr lang="en-US" noProof="1" smtClean="0"/>
              <a:t>Trình bày được ý nghĩa của từ khoá final </a:t>
            </a:r>
          </a:p>
          <a:p>
            <a:r>
              <a:rPr lang="en-US" noProof="1" smtClean="0"/>
              <a:t>Trình bày được khái niệm Polymophism </a:t>
            </a:r>
          </a:p>
          <a:p>
            <a:r>
              <a:rPr lang="en-US" noProof="1" smtClean="0"/>
              <a:t>Trình bày được phương thức toString() của lớp Object </a:t>
            </a:r>
          </a:p>
          <a:p>
            <a:r>
              <a:rPr lang="en-US" noProof="1" smtClean="0"/>
              <a:t>Trình bày được cơ chế ép kiểu (casting)</a:t>
            </a:r>
          </a:p>
        </p:txBody>
      </p:sp>
    </p:spTree>
    <p:extLst>
      <p:ext uri="{BB962C8B-B14F-4D97-AF65-F5344CB8AC3E}">
        <p14:creationId xmlns:p14="http://schemas.microsoft.com/office/powerpoint/2010/main" val="13009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5600" noProof="1" smtClean="0"/>
              <a:t>Thảo luận</a:t>
            </a:r>
            <a:endParaRPr lang="en-US" sz="5600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 smtClean="0"/>
              <a:t>Biến kiểu dữ liệu nguyên thuỷ</a:t>
            </a:r>
          </a:p>
          <a:p>
            <a:r>
              <a:rPr lang="en-US" noProof="1" smtClean="0"/>
              <a:t>Biến tham chiếu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237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Value data types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biến thuộc kiểu dữ liệu nguyên thuỷ (như int, long, float</a:t>
            </a:r>
            <a:r>
              <a:rPr lang="mr-IN" noProof="1" smtClean="0"/>
              <a:t>…</a:t>
            </a:r>
            <a:r>
              <a:rPr lang="en-US" noProof="1" smtClean="0"/>
              <a:t>) lưu trữ </a:t>
            </a:r>
            <a:r>
              <a:rPr lang="en-US" b="1" noProof="1" smtClean="0"/>
              <a:t>giá trị </a:t>
            </a:r>
            <a:r>
              <a:rPr lang="en-US" noProof="1" smtClean="0"/>
              <a:t>của chúng trong vùng nhớ được cấp</a:t>
            </a:r>
          </a:p>
          <a:p>
            <a:r>
              <a:rPr lang="en-US" noProof="1" smtClean="0"/>
              <a:t>Giá trị của một biến có thể được gán cho một biến khác</a:t>
            </a:r>
          </a:p>
          <a:p>
            <a:r>
              <a:rPr lang="en-US" noProof="1" smtClean="0"/>
              <a:t>Ví dụ: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r>
              <a:rPr lang="en-US" noProof="1" smtClean="0"/>
              <a:t>Thao tác này sao chép giá trị của biến a (được lưu trong vùng nhớ được cấp cho a) cho biến b (lưu vào vùng nhớ được cấp cho b)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279375" y="3529904"/>
            <a:ext cx="2252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a = </a:t>
            </a:r>
            <a:r>
              <a:rPr lang="en-US" sz="2400" noProof="1" smtClean="0">
                <a:solidFill>
                  <a:srgbClr val="0000FF"/>
                </a:solidFill>
                <a:effectLst/>
              </a:rPr>
              <a:t>10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b = a;</a:t>
            </a:r>
            <a:endParaRPr lang="en-US" sz="2400" noProof="1"/>
          </a:p>
        </p:txBody>
      </p:sp>
      <p:pic>
        <p:nvPicPr>
          <p:cNvPr id="5" name="Picture 4" descr="Figure 6.1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5971" y="3149096"/>
            <a:ext cx="3106568" cy="1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Reference data types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biến thuộc kiểu dữ liệu tham chiếu (chẳng hạn như Scanner, Person, Customer</a:t>
            </a:r>
            <a:r>
              <a:rPr lang="mr-IN" noProof="1" smtClean="0"/>
              <a:t>…</a:t>
            </a:r>
            <a:r>
              <a:rPr lang="en-US" noProof="1" smtClean="0"/>
              <a:t>) lưu trữ </a:t>
            </a:r>
            <a:r>
              <a:rPr lang="en-US" b="1" noProof="1" smtClean="0"/>
              <a:t>tham chiếu</a:t>
            </a:r>
            <a:r>
              <a:rPr lang="en-US" noProof="1" smtClean="0"/>
              <a:t> của đối tượng ở trong vùng nhớ được cấp</a:t>
            </a:r>
          </a:p>
          <a:p>
            <a:r>
              <a:rPr lang="en-US" noProof="1" smtClean="0"/>
              <a:t>Có thể gán giá trị tham chiếu của một biến cho một biến khác</a:t>
            </a:r>
          </a:p>
          <a:p>
            <a:r>
              <a:rPr lang="en-US" noProof="1" smtClean="0"/>
              <a:t>Ví dụ:</a:t>
            </a:r>
          </a:p>
          <a:p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Rectangle 3"/>
          <p:cNvSpPr/>
          <p:nvPr/>
        </p:nvSpPr>
        <p:spPr>
          <a:xfrm>
            <a:off x="1157910" y="3476896"/>
            <a:ext cx="5546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 smtClean="0"/>
              <a:t>Rectangle rectangleObj1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Rectangle(</a:t>
            </a:r>
            <a:r>
              <a:rPr lang="en-US" sz="2000" noProof="1" smtClean="0">
                <a:solidFill>
                  <a:srgbClr val="0000FF"/>
                </a:solidFill>
                <a:effectLst/>
              </a:rPr>
              <a:t>10</a:t>
            </a:r>
            <a:r>
              <a:rPr lang="en-US" sz="2000" noProof="1" smtClean="0"/>
              <a:t>, </a:t>
            </a:r>
            <a:r>
              <a:rPr lang="en-US" sz="2000" noProof="1" smtClean="0">
                <a:solidFill>
                  <a:srgbClr val="0000FF"/>
                </a:solidFill>
                <a:effectLst/>
              </a:rPr>
              <a:t>20</a:t>
            </a:r>
            <a:r>
              <a:rPr lang="en-US" sz="2000" noProof="1" smtClean="0"/>
              <a:t>);</a:t>
            </a:r>
            <a:br>
              <a:rPr lang="en-US" sz="2000" noProof="1" smtClean="0"/>
            </a:br>
            <a:r>
              <a:rPr lang="en-US" sz="2000" noProof="1" smtClean="0"/>
              <a:t>Rectangle rectangleObj2 = rectangleObj1;</a:t>
            </a:r>
            <a:endParaRPr lang="en-US" sz="2000" noProof="1"/>
          </a:p>
        </p:txBody>
      </p:sp>
      <p:pic>
        <p:nvPicPr>
          <p:cNvPr id="5" name="Picture 4" descr="Figure 6.1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3654" y="2981739"/>
            <a:ext cx="5168347" cy="3876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7910" y="4553771"/>
            <a:ext cx="5490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000" noProof="1" smtClean="0"/>
              <a:t>Thao tác này sao chép </a:t>
            </a:r>
            <a:r>
              <a:rPr lang="en-US" sz="2000" b="1" noProof="1" smtClean="0"/>
              <a:t>địa chỉ</a:t>
            </a:r>
            <a:r>
              <a:rPr lang="en-US" sz="2000" noProof="1" smtClean="0"/>
              <a:t> được lưu trong biến rectangleObj1 sang biến rectangleObj2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noProof="1" smtClean="0"/>
              <a:t>Không có ảnh hưởng nào xảy ra đối với đối tượng thực tế trong bộ nhớ</a:t>
            </a:r>
          </a:p>
        </p:txBody>
      </p:sp>
    </p:spTree>
    <p:extLst>
      <p:ext uri="{BB962C8B-B14F-4D97-AF65-F5344CB8AC3E}">
        <p14:creationId xmlns:p14="http://schemas.microsoft.com/office/powerpoint/2010/main" val="151233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Primitive data type: Ví dụ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1403531"/>
            <a:ext cx="480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Swap(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first,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second){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temp = first;</a:t>
            </a:r>
            <a:br>
              <a:rPr lang="en-US" sz="2000" noProof="1" smtClean="0"/>
            </a:br>
            <a:r>
              <a:rPr lang="en-US" sz="2000" noProof="1" smtClean="0"/>
              <a:t>    first = second;</a:t>
            </a:r>
            <a:br>
              <a:rPr lang="en-US" sz="2000" noProof="1" smtClean="0"/>
            </a:br>
            <a:r>
              <a:rPr lang="en-US" sz="2000" noProof="1" smtClean="0"/>
              <a:t>    second = temp;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a = </a:t>
            </a:r>
            <a:r>
              <a:rPr lang="en-US" sz="2000" noProof="1" smtClean="0">
                <a:solidFill>
                  <a:srgbClr val="0000FF"/>
                </a:solidFill>
                <a:effectLst/>
              </a:rPr>
              <a:t>5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b = </a:t>
            </a:r>
            <a:r>
              <a:rPr lang="en-US" sz="2000" noProof="1" smtClean="0">
                <a:solidFill>
                  <a:srgbClr val="0000FF"/>
                </a:solidFill>
                <a:effectLst/>
              </a:rPr>
              <a:t>10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i="1" noProof="1" smtClean="0">
                <a:effectLst/>
              </a:rPr>
              <a:t>Swap</a:t>
            </a:r>
            <a:r>
              <a:rPr lang="en-US" sz="2000" noProof="1" smtClean="0"/>
              <a:t>(a</a:t>
            </a:r>
            <a:r>
              <a:rPr lang="en-US" sz="2000" noProof="1" smtClean="0"/>
              <a:t>, b);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noProof="1" smtClean="0"/>
              <a:t>Console.WriteLine(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a = " </a:t>
            </a:r>
            <a:r>
              <a:rPr lang="en-US" sz="2000" noProof="1" smtClean="0"/>
              <a:t>+ a);</a:t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noProof="1" smtClean="0"/>
              <a:t>   </a:t>
            </a:r>
            <a:r>
              <a:rPr lang="en-US" sz="2000" noProof="1" smtClean="0"/>
              <a:t>Console.Write</a:t>
            </a:r>
            <a:r>
              <a:rPr lang="en-US" sz="2000" noProof="1"/>
              <a:t>Line </a:t>
            </a:r>
            <a:r>
              <a:rPr lang="en-US" sz="2000" noProof="1" smtClean="0"/>
              <a:t>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b = " </a:t>
            </a:r>
            <a:r>
              <a:rPr lang="en-US" sz="2000" noProof="1" smtClean="0"/>
              <a:t>+ b);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TextBox 4"/>
          <p:cNvSpPr txBox="1"/>
          <p:nvPr/>
        </p:nvSpPr>
        <p:spPr>
          <a:xfrm>
            <a:off x="7266501" y="3149941"/>
            <a:ext cx="121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Kết quả: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8415681" y="3758022"/>
            <a:ext cx="1812607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 smtClean="0"/>
              <a:t>a = 5</a:t>
            </a:r>
          </a:p>
          <a:p>
            <a:r>
              <a:rPr lang="en-US" sz="2400" noProof="1" smtClean="0"/>
              <a:t>b = 10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6391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Reference data type: Ví dụ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1194138"/>
            <a:ext cx="37735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000" noProof="1" smtClean="0"/>
              <a:t>Person{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String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Person(String name){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name;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Rectangle 4"/>
          <p:cNvSpPr/>
          <p:nvPr/>
        </p:nvSpPr>
        <p:spPr>
          <a:xfrm>
            <a:off x="5257800" y="1194138"/>
            <a:ext cx="57017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Swap(Person </a:t>
            </a:r>
            <a:r>
              <a:rPr lang="en-US" sz="2000" noProof="1" smtClean="0"/>
              <a:t>first, Person second){</a:t>
            </a:r>
            <a:br>
              <a:rPr lang="en-US" sz="2000" noProof="1" smtClean="0"/>
            </a:br>
            <a:r>
              <a:rPr lang="en-US" sz="2000" noProof="1" smtClean="0"/>
              <a:t>    String temp = first.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first.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second.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second.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temp;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</a:p>
          <a:p>
            <a:endParaRPr lang="en-US" sz="2000" noProof="1" smtClean="0"/>
          </a:p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Person a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Person(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"John"</a:t>
            </a:r>
            <a:r>
              <a:rPr lang="en-US" sz="2000" noProof="1" smtClean="0"/>
              <a:t>);</a:t>
            </a:r>
            <a:br>
              <a:rPr lang="en-US" sz="2000" noProof="1" smtClean="0"/>
            </a:br>
            <a:r>
              <a:rPr lang="en-US" sz="2000" noProof="1" smtClean="0"/>
              <a:t>    Person b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Person(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"Bill"</a:t>
            </a:r>
            <a:r>
              <a:rPr lang="en-US" sz="2000" noProof="1" smtClean="0"/>
              <a:t>);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i="1" noProof="1" smtClean="0">
                <a:effectLst/>
              </a:rPr>
              <a:t>swap</a:t>
            </a:r>
            <a:r>
              <a:rPr lang="en-US" sz="2000" noProof="1" smtClean="0"/>
              <a:t>(a, b);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noProof="1" smtClean="0"/>
              <a:t>   </a:t>
            </a:r>
            <a:r>
              <a:rPr lang="en-US" sz="2000" noProof="1" smtClean="0"/>
              <a:t>Console.WriteLine</a:t>
            </a:r>
            <a:r>
              <a:rPr lang="en-US" sz="2000" noProof="1"/>
              <a:t>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a.name = " </a:t>
            </a:r>
            <a:r>
              <a:rPr lang="en-US" sz="2000" noProof="1" smtClean="0"/>
              <a:t>+ a.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);</a:t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noProof="1" smtClean="0"/>
              <a:t>   </a:t>
            </a:r>
            <a:r>
              <a:rPr lang="en-US" sz="2000" noProof="1" smtClean="0"/>
              <a:t>Console.WriteLine</a:t>
            </a:r>
            <a:r>
              <a:rPr lang="en-US" sz="2000" noProof="1"/>
              <a:t>(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b.name = " </a:t>
            </a:r>
            <a:r>
              <a:rPr lang="en-US" sz="2000" noProof="1" smtClean="0"/>
              <a:t>+ b.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546" y="4784035"/>
            <a:ext cx="121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Kết quả:</a:t>
            </a:r>
            <a:endParaRPr lang="en-US" sz="2400" noProof="1"/>
          </a:p>
        </p:txBody>
      </p:sp>
      <p:sp>
        <p:nvSpPr>
          <p:cNvPr id="9" name="Rectangle 8"/>
          <p:cNvSpPr/>
          <p:nvPr/>
        </p:nvSpPr>
        <p:spPr>
          <a:xfrm>
            <a:off x="1187726" y="5441455"/>
            <a:ext cx="268190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 smtClean="0"/>
              <a:t>a.name = Bill</a:t>
            </a:r>
          </a:p>
          <a:p>
            <a:r>
              <a:rPr lang="en-US" sz="2400" noProof="1" smtClean="0"/>
              <a:t>b.name = John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7751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5600" noProof="1" smtClean="0"/>
              <a:t>Demo</a:t>
            </a:r>
            <a:endParaRPr lang="en-US" sz="5600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 smtClean="0"/>
              <a:t>Biến kiểu dữ liệu nguyên thuỷ</a:t>
            </a:r>
          </a:p>
          <a:p>
            <a:r>
              <a:rPr lang="en-US" noProof="1" smtClean="0"/>
              <a:t>Biến tham chiếu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64544038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373</TotalTime>
  <Words>1042</Words>
  <Application>Microsoft Macintosh PowerPoint</Application>
  <PresentationFormat>Widescreen</PresentationFormat>
  <Paragraphs>220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HelveticaNeueLight</vt:lpstr>
      <vt:lpstr>Myriad Pro</vt:lpstr>
      <vt:lpstr>Myriad Pro Semibold</vt:lpstr>
      <vt:lpstr>Segoe UI</vt:lpstr>
      <vt:lpstr>Arial</vt:lpstr>
      <vt:lpstr>SlideTheme2</vt:lpstr>
      <vt:lpstr>Bài 3 Access modifier, static method, static property</vt:lpstr>
      <vt:lpstr>Kiểm tra bài trước</vt:lpstr>
      <vt:lpstr>Mục tiêu</vt:lpstr>
      <vt:lpstr>Thảo luận</vt:lpstr>
      <vt:lpstr>Value data types</vt:lpstr>
      <vt:lpstr>Reference data types</vt:lpstr>
      <vt:lpstr>Primitive data type: Ví dụ</vt:lpstr>
      <vt:lpstr>Reference data type: Ví dụ</vt:lpstr>
      <vt:lpstr>Demo</vt:lpstr>
      <vt:lpstr>Thảo luận</vt:lpstr>
      <vt:lpstr>Access modifier</vt:lpstr>
      <vt:lpstr>PowerPoint Presentation</vt:lpstr>
      <vt:lpstr>Tổng hợp các mức truy cập</vt:lpstr>
      <vt:lpstr>Demo</vt:lpstr>
      <vt:lpstr>Thảo luận</vt:lpstr>
      <vt:lpstr>Namespace</vt:lpstr>
      <vt:lpstr>Tính chất của namespace</vt:lpstr>
      <vt:lpstr>Khai báo package</vt:lpstr>
      <vt:lpstr>Từ khoá using </vt:lpstr>
      <vt:lpstr>Demo</vt:lpstr>
      <vt:lpstr>Thảo luận</vt:lpstr>
      <vt:lpstr>Từ khoá static</vt:lpstr>
      <vt:lpstr>Static field and method</vt:lpstr>
      <vt:lpstr>Static property</vt:lpstr>
      <vt:lpstr>Static method</vt:lpstr>
      <vt:lpstr>Một số ràng buộc</vt:lpstr>
      <vt:lpstr>Static Class</vt:lpstr>
      <vt:lpstr>Demo</vt:lpstr>
      <vt:lpstr>Hướng dẫn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Microsoft Office User</cp:lastModifiedBy>
  <cp:revision>81</cp:revision>
  <dcterms:created xsi:type="dcterms:W3CDTF">2018-02-22T06:48:04Z</dcterms:created>
  <dcterms:modified xsi:type="dcterms:W3CDTF">2019-07-26T03:57:30Z</dcterms:modified>
</cp:coreProperties>
</file>