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89" r:id="rId3"/>
    <p:sldId id="257" r:id="rId4"/>
    <p:sldId id="258" r:id="rId5"/>
    <p:sldId id="259" r:id="rId6"/>
    <p:sldId id="260" r:id="rId7"/>
    <p:sldId id="261" r:id="rId8"/>
    <p:sldId id="293" r:id="rId9"/>
    <p:sldId id="263" r:id="rId10"/>
    <p:sldId id="294" r:id="rId11"/>
    <p:sldId id="296" r:id="rId12"/>
    <p:sldId id="295" r:id="rId13"/>
    <p:sldId id="291" r:id="rId14"/>
    <p:sldId id="264" r:id="rId15"/>
    <p:sldId id="265" r:id="rId16"/>
    <p:sldId id="266" r:id="rId17"/>
    <p:sldId id="268" r:id="rId18"/>
    <p:sldId id="267" r:id="rId19"/>
    <p:sldId id="292" r:id="rId20"/>
    <p:sldId id="271" r:id="rId21"/>
    <p:sldId id="273" r:id="rId22"/>
    <p:sldId id="274" r:id="rId23"/>
    <p:sldId id="276" r:id="rId24"/>
    <p:sldId id="277" r:id="rId25"/>
    <p:sldId id="278" r:id="rId26"/>
    <p:sldId id="279" r:id="rId27"/>
    <p:sldId id="280" r:id="rId28"/>
    <p:sldId id="286"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5"/>
    <p:restoredTop sz="94436"/>
  </p:normalViewPr>
  <p:slideViewPr>
    <p:cSldViewPr snapToGrid="0" snapToObjects="1">
      <p:cViewPr varScale="1">
        <p:scale>
          <a:sx n="77" d="100"/>
          <a:sy n="77" d="100"/>
        </p:scale>
        <p:origin x="28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0FEA8-00A1-7245-B669-EC4457CBE37F}" type="datetimeFigureOut">
              <a:rPr lang="en-US" smtClean="0"/>
              <a:t>7/27/19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78F60-659D-BE49-8F2B-92D778B52DC0}" type="slidenum">
              <a:rPr lang="en-US" smtClean="0"/>
              <a:t>‹#›</a:t>
            </a:fld>
            <a:endParaRPr lang="en-US"/>
          </a:p>
        </p:txBody>
      </p:sp>
    </p:spTree>
    <p:extLst>
      <p:ext uri="{BB962C8B-B14F-4D97-AF65-F5344CB8AC3E}">
        <p14:creationId xmlns:p14="http://schemas.microsoft.com/office/powerpoint/2010/main" val="67024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65395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29</a:t>
            </a:fld>
            <a:endParaRPr lang="en-US"/>
          </a:p>
        </p:txBody>
      </p:sp>
    </p:spTree>
    <p:extLst>
      <p:ext uri="{BB962C8B-B14F-4D97-AF65-F5344CB8AC3E}">
        <p14:creationId xmlns:p14="http://schemas.microsoft.com/office/powerpoint/2010/main" val="124054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C38FE1-916A-0547-B0EF-885B16C4AE62}"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38FE1-916A-0547-B0EF-885B16C4AE62}"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38FE1-916A-0547-B0EF-885B16C4AE62}"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38FE1-916A-0547-B0EF-885B16C4AE62}"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C38FE1-916A-0547-B0EF-885B16C4AE62}"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C38FE1-916A-0547-B0EF-885B16C4AE62}" type="datetimeFigureOut">
              <a:rPr lang="en-US" smtClean="0"/>
              <a:t>7/27/19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38FE1-916A-0547-B0EF-885B16C4AE62}" type="datetimeFigureOut">
              <a:rPr lang="en-US" smtClean="0"/>
              <a:t>7/27/19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38FE1-916A-0547-B0EF-885B16C4AE62}" type="datetimeFigureOut">
              <a:rPr lang="en-US" smtClean="0"/>
              <a:t>7/27/19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38FE1-916A-0547-B0EF-885B16C4AE62}" type="datetimeFigureOut">
              <a:rPr lang="en-US" smtClean="0"/>
              <a:t>7/27/19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38FE1-916A-0547-B0EF-885B16C4AE62}" type="datetimeFigureOut">
              <a:rPr lang="en-US" smtClean="0"/>
              <a:t>7/27/19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38FE1-916A-0547-B0EF-885B16C4AE62}" type="datetimeFigureOut">
              <a:rPr lang="en-US" smtClean="0"/>
              <a:t>7/27/19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EDF0C-0685-D648-9606-81CFB0D9439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75C38FE1-916A-0547-B0EF-885B16C4AE62}" type="datetimeFigureOut">
              <a:rPr lang="en-US" smtClean="0"/>
              <a:t>7/27/19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42EEDF0C-0685-D648-9606-81CFB0D9439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323209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nhhn.com/lap-trinh-c-sharp/tu-khoa-sealed-niem-phong-trong-cshar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noProof="1" smtClean="0"/>
              <a:t>Bài 5</a:t>
            </a:r>
            <a:br>
              <a:rPr lang="en-US" noProof="1" smtClean="0"/>
            </a:br>
            <a:r>
              <a:rPr lang="vi-VN" noProof="1" smtClean="0"/>
              <a:t>Interface và Abstract class</a:t>
            </a:r>
            <a:endParaRPr lang="en-US" noProof="1"/>
          </a:p>
        </p:txBody>
      </p:sp>
      <p:sp>
        <p:nvSpPr>
          <p:cNvPr id="3" name="Subtitle 2"/>
          <p:cNvSpPr>
            <a:spLocks noGrp="1"/>
          </p:cNvSpPr>
          <p:nvPr>
            <p:ph type="subTitle" idx="1"/>
          </p:nvPr>
        </p:nvSpPr>
        <p:spPr/>
        <p:txBody>
          <a:bodyPr/>
          <a:lstStyle/>
          <a:p>
            <a:r>
              <a:rPr lang="vi-VN" dirty="0"/>
              <a:t>Module: BOOTCAMP WEB-BACKEND DEVELOPMENT</a:t>
            </a:r>
          </a:p>
        </p:txBody>
      </p:sp>
    </p:spTree>
    <p:extLst>
      <p:ext uri="{BB962C8B-B14F-4D97-AF65-F5344CB8AC3E}">
        <p14:creationId xmlns:p14="http://schemas.microsoft.com/office/powerpoint/2010/main" val="15712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chất của lớp abstract</a:t>
            </a:r>
            <a:endParaRPr lang="vi-VN" dirty="0"/>
          </a:p>
        </p:txBody>
      </p:sp>
      <p:sp>
        <p:nvSpPr>
          <p:cNvPr id="3" name="Content Placeholder 2"/>
          <p:cNvSpPr>
            <a:spLocks noGrp="1"/>
          </p:cNvSpPr>
          <p:nvPr>
            <p:ph idx="1"/>
          </p:nvPr>
        </p:nvSpPr>
        <p:spPr/>
        <p:txBody>
          <a:bodyPr>
            <a:normAutofit/>
          </a:bodyPr>
          <a:lstStyle/>
          <a:p>
            <a:r>
              <a:rPr lang="en-US" dirty="0" err="1"/>
              <a:t>Phạm</a:t>
            </a:r>
            <a:r>
              <a:rPr lang="en-US" dirty="0"/>
              <a:t> vi </a:t>
            </a:r>
            <a:r>
              <a:rPr lang="en-US" dirty="0" err="1"/>
              <a:t>truy</a:t>
            </a:r>
            <a:r>
              <a:rPr lang="en-US" dirty="0"/>
              <a:t> </a:t>
            </a:r>
            <a:r>
              <a:rPr lang="en-US" dirty="0" err="1"/>
              <a:t>cập</a:t>
            </a:r>
            <a:r>
              <a:rPr lang="en-US" dirty="0"/>
              <a:t> </a:t>
            </a:r>
            <a:r>
              <a:rPr lang="en-US" dirty="0" err="1"/>
              <a:t>của</a:t>
            </a:r>
            <a:r>
              <a:rPr lang="en-US" dirty="0"/>
              <a:t> </a:t>
            </a:r>
            <a:r>
              <a:rPr lang="en-US" i="1" dirty="0"/>
              <a:t>abstract method</a:t>
            </a:r>
            <a:r>
              <a:rPr lang="en-US" dirty="0"/>
              <a:t> </a:t>
            </a:r>
            <a:r>
              <a:rPr lang="en-US" dirty="0" err="1"/>
              <a:t>phải</a:t>
            </a:r>
            <a:r>
              <a:rPr lang="en-US" dirty="0"/>
              <a:t> </a:t>
            </a:r>
            <a:r>
              <a:rPr lang="en-US" dirty="0" err="1"/>
              <a:t>giống</a:t>
            </a:r>
            <a:r>
              <a:rPr lang="en-US" dirty="0"/>
              <a:t> </a:t>
            </a:r>
            <a:r>
              <a:rPr lang="en-US" dirty="0" err="1"/>
              <a:t>nhau</a:t>
            </a:r>
            <a:r>
              <a:rPr lang="en-US" dirty="0"/>
              <a:t> </a:t>
            </a:r>
            <a:r>
              <a:rPr lang="en-US" dirty="0" err="1"/>
              <a:t>trong</a:t>
            </a:r>
            <a:r>
              <a:rPr lang="en-US" dirty="0"/>
              <a:t> </a:t>
            </a:r>
            <a:r>
              <a:rPr lang="en-US" dirty="0" err="1"/>
              <a:t>phần</a:t>
            </a:r>
            <a:r>
              <a:rPr lang="en-US" dirty="0"/>
              <a:t> </a:t>
            </a:r>
            <a:r>
              <a:rPr lang="en-US" dirty="0" err="1"/>
              <a:t>khai</a:t>
            </a:r>
            <a:r>
              <a:rPr lang="en-US" dirty="0"/>
              <a:t> </a:t>
            </a:r>
            <a:r>
              <a:rPr lang="en-US" dirty="0" err="1"/>
              <a:t>báo</a:t>
            </a:r>
            <a:r>
              <a:rPr lang="en-US" dirty="0"/>
              <a:t> </a:t>
            </a:r>
            <a:r>
              <a:rPr lang="en-US" dirty="0" err="1"/>
              <a:t>ở</a:t>
            </a:r>
            <a:r>
              <a:rPr lang="en-US" dirty="0"/>
              <a:t> </a:t>
            </a:r>
            <a:r>
              <a:rPr lang="en-US" dirty="0" err="1"/>
              <a:t>lớp</a:t>
            </a:r>
            <a:r>
              <a:rPr lang="en-US" dirty="0"/>
              <a:t> cha </a:t>
            </a:r>
            <a:r>
              <a:rPr lang="en-US" dirty="0" err="1"/>
              <a:t>lẫn</a:t>
            </a:r>
            <a:r>
              <a:rPr lang="en-US" dirty="0"/>
              <a:t> </a:t>
            </a:r>
            <a:r>
              <a:rPr lang="en-US" dirty="0" err="1"/>
              <a:t>lớp</a:t>
            </a:r>
            <a:r>
              <a:rPr lang="en-US" dirty="0"/>
              <a:t> con. </a:t>
            </a:r>
            <a:r>
              <a:rPr lang="en-US" dirty="0" err="1"/>
              <a:t>Nếu</a:t>
            </a:r>
            <a:r>
              <a:rPr lang="en-US" dirty="0"/>
              <a:t> </a:t>
            </a:r>
            <a:r>
              <a:rPr lang="en-US" dirty="0" err="1"/>
              <a:t>bạn</a:t>
            </a:r>
            <a:r>
              <a:rPr lang="en-US" dirty="0"/>
              <a:t> </a:t>
            </a:r>
            <a:r>
              <a:rPr lang="en-US" dirty="0" err="1"/>
              <a:t>đã</a:t>
            </a:r>
            <a:r>
              <a:rPr lang="en-US" dirty="0"/>
              <a:t> </a:t>
            </a:r>
            <a:r>
              <a:rPr lang="en-US" dirty="0" err="1"/>
              <a:t>khai</a:t>
            </a:r>
            <a:r>
              <a:rPr lang="en-US" dirty="0"/>
              <a:t> </a:t>
            </a:r>
            <a:r>
              <a:rPr lang="en-US" dirty="0" err="1"/>
              <a:t>báo</a:t>
            </a:r>
            <a:r>
              <a:rPr lang="en-US" dirty="0"/>
              <a:t> </a:t>
            </a:r>
            <a:r>
              <a:rPr lang="en-US" dirty="0" err="1"/>
              <a:t>phạm</a:t>
            </a:r>
            <a:r>
              <a:rPr lang="en-US" dirty="0"/>
              <a:t> vi </a:t>
            </a:r>
            <a:r>
              <a:rPr lang="en-US" dirty="0" err="1"/>
              <a:t>truy</a:t>
            </a:r>
            <a:r>
              <a:rPr lang="en-US" dirty="0"/>
              <a:t> </a:t>
            </a:r>
            <a:r>
              <a:rPr lang="en-US" dirty="0" err="1"/>
              <a:t>cập</a:t>
            </a:r>
            <a:r>
              <a:rPr lang="en-US" dirty="0"/>
              <a:t> </a:t>
            </a:r>
            <a:r>
              <a:rPr lang="en-US" b="1" dirty="0"/>
              <a:t>protected</a:t>
            </a:r>
            <a:r>
              <a:rPr lang="en-US" dirty="0"/>
              <a:t> </a:t>
            </a:r>
            <a:r>
              <a:rPr lang="en-US" dirty="0" err="1"/>
              <a:t>cho</a:t>
            </a:r>
            <a:r>
              <a:rPr lang="en-US" dirty="0"/>
              <a:t> </a:t>
            </a:r>
            <a:r>
              <a:rPr lang="en-US" i="1" dirty="0"/>
              <a:t>abstract method</a:t>
            </a:r>
            <a:r>
              <a:rPr lang="en-US" dirty="0"/>
              <a:t> </a:t>
            </a:r>
            <a:r>
              <a:rPr lang="en-US" dirty="0" err="1"/>
              <a:t>ở</a:t>
            </a:r>
            <a:r>
              <a:rPr lang="en-US" dirty="0"/>
              <a:t> </a:t>
            </a:r>
            <a:r>
              <a:rPr lang="en-US" dirty="0" err="1"/>
              <a:t>lớp</a:t>
            </a:r>
            <a:r>
              <a:rPr lang="en-US" dirty="0"/>
              <a:t> cha </a:t>
            </a:r>
            <a:r>
              <a:rPr lang="en-US" dirty="0" err="1"/>
              <a:t>thì</a:t>
            </a:r>
            <a:r>
              <a:rPr lang="en-US" dirty="0"/>
              <a:t> </a:t>
            </a:r>
            <a:r>
              <a:rPr lang="en-US" dirty="0" err="1"/>
              <a:t>trong</a:t>
            </a:r>
            <a:r>
              <a:rPr lang="en-US" dirty="0"/>
              <a:t> </a:t>
            </a:r>
            <a:r>
              <a:rPr lang="en-US" dirty="0" err="1"/>
              <a:t>lớp</a:t>
            </a:r>
            <a:r>
              <a:rPr lang="en-US" dirty="0"/>
              <a:t> con </a:t>
            </a:r>
            <a:r>
              <a:rPr lang="en-US" dirty="0" err="1"/>
              <a:t>bạn</a:t>
            </a:r>
            <a:r>
              <a:rPr lang="en-US" dirty="0"/>
              <a:t> </a:t>
            </a:r>
            <a:r>
              <a:rPr lang="en-US" dirty="0" err="1"/>
              <a:t>cũng</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phạm</a:t>
            </a:r>
            <a:r>
              <a:rPr lang="en-US" dirty="0"/>
              <a:t> vi </a:t>
            </a:r>
            <a:r>
              <a:rPr lang="en-US" dirty="0" err="1"/>
              <a:t>truy</a:t>
            </a:r>
            <a:r>
              <a:rPr lang="en-US" dirty="0"/>
              <a:t> </a:t>
            </a:r>
            <a:r>
              <a:rPr lang="en-US" dirty="0" err="1"/>
              <a:t>cập</a:t>
            </a:r>
            <a:r>
              <a:rPr lang="en-US" dirty="0"/>
              <a:t> </a:t>
            </a:r>
            <a:r>
              <a:rPr lang="en-US" b="1" dirty="0"/>
              <a:t>protected</a:t>
            </a:r>
            <a:r>
              <a:rPr lang="en-US" dirty="0"/>
              <a:t> </a:t>
            </a:r>
            <a:r>
              <a:rPr lang="en-US" dirty="0" err="1"/>
              <a:t>khi</a:t>
            </a:r>
            <a:r>
              <a:rPr lang="en-US" dirty="0"/>
              <a:t> override. </a:t>
            </a:r>
            <a:r>
              <a:rPr lang="en-US" dirty="0" err="1"/>
              <a:t>Nếu</a:t>
            </a:r>
            <a:r>
              <a:rPr lang="en-US" dirty="0"/>
              <a:t> </a:t>
            </a:r>
            <a:r>
              <a:rPr lang="en-US" dirty="0" err="1"/>
              <a:t>phạm</a:t>
            </a:r>
            <a:r>
              <a:rPr lang="en-US" dirty="0"/>
              <a:t> vi </a:t>
            </a:r>
            <a:r>
              <a:rPr lang="en-US" dirty="0" err="1"/>
              <a:t>truy</a:t>
            </a:r>
            <a:r>
              <a:rPr lang="en-US" dirty="0"/>
              <a:t> </a:t>
            </a:r>
            <a:r>
              <a:rPr lang="en-US" dirty="0" err="1"/>
              <a:t>cập</a:t>
            </a:r>
            <a:r>
              <a:rPr lang="en-US" dirty="0"/>
              <a:t> </a:t>
            </a:r>
            <a:r>
              <a:rPr lang="en-US" dirty="0" err="1"/>
              <a:t>không</a:t>
            </a:r>
            <a:r>
              <a:rPr lang="en-US" dirty="0"/>
              <a:t> </a:t>
            </a:r>
            <a:r>
              <a:rPr lang="en-US" dirty="0" err="1"/>
              <a:t>giống</a:t>
            </a:r>
            <a:r>
              <a:rPr lang="en-US" dirty="0"/>
              <a:t> </a:t>
            </a:r>
            <a:r>
              <a:rPr lang="en-US" dirty="0" err="1"/>
              <a:t>nhau</a:t>
            </a:r>
            <a:r>
              <a:rPr lang="en-US" dirty="0"/>
              <a:t> </a:t>
            </a:r>
            <a:r>
              <a:rPr lang="en-US" dirty="0" err="1"/>
              <a:t>thì</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sẽ</a:t>
            </a:r>
            <a:r>
              <a:rPr lang="en-US" dirty="0"/>
              <a:t> </a:t>
            </a:r>
            <a:r>
              <a:rPr lang="en-US" dirty="0" err="1"/>
              <a:t>báo</a:t>
            </a:r>
            <a:r>
              <a:rPr lang="en-US" dirty="0"/>
              <a:t> </a:t>
            </a:r>
            <a:r>
              <a:rPr lang="en-US" dirty="0" err="1"/>
              <a:t>lỗi</a:t>
            </a:r>
            <a:r>
              <a:rPr lang="en-US" dirty="0" smtClean="0"/>
              <a:t>.</a:t>
            </a:r>
          </a:p>
          <a:p>
            <a:r>
              <a:rPr lang="en-US" i="1" dirty="0" smtClean="0"/>
              <a:t>Abstract </a:t>
            </a:r>
            <a:r>
              <a:rPr lang="en-US" i="1" dirty="0"/>
              <a:t>method</a:t>
            </a:r>
            <a:r>
              <a:rPr lang="en-US" dirty="0"/>
              <a:t> </a:t>
            </a:r>
            <a:r>
              <a:rPr lang="en-US" dirty="0" err="1"/>
              <a:t>không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b="1" dirty="0"/>
              <a:t>virtual</a:t>
            </a:r>
            <a:r>
              <a:rPr lang="en-US" dirty="0"/>
              <a:t>. </a:t>
            </a:r>
            <a:r>
              <a:rPr lang="en-US" dirty="0" err="1"/>
              <a:t>Bởi</a:t>
            </a:r>
            <a:r>
              <a:rPr lang="en-US" dirty="0"/>
              <a:t> </a:t>
            </a:r>
            <a:r>
              <a:rPr lang="en-US" dirty="0" err="1"/>
              <a:t>vì</a:t>
            </a:r>
            <a:r>
              <a:rPr lang="en-US" dirty="0"/>
              <a:t> </a:t>
            </a:r>
            <a:r>
              <a:rPr lang="en-US" dirty="0" err="1"/>
              <a:t>bản</a:t>
            </a:r>
            <a:r>
              <a:rPr lang="en-US" dirty="0"/>
              <a:t> </a:t>
            </a:r>
            <a:r>
              <a:rPr lang="en-US" dirty="0" err="1"/>
              <a:t>thân</a:t>
            </a:r>
            <a:r>
              <a:rPr lang="en-US" dirty="0"/>
              <a:t> </a:t>
            </a:r>
            <a:r>
              <a:rPr lang="en-US" i="1" dirty="0"/>
              <a:t>abstract method</a:t>
            </a:r>
            <a:r>
              <a:rPr lang="en-US" dirty="0"/>
              <a:t> </a:t>
            </a:r>
            <a:r>
              <a:rPr lang="en-US" dirty="0" err="1"/>
              <a:t>đã</a:t>
            </a:r>
            <a:r>
              <a:rPr lang="en-US" dirty="0"/>
              <a:t> </a:t>
            </a:r>
            <a:r>
              <a:rPr lang="en-US" dirty="0" err="1"/>
              <a:t>bao</a:t>
            </a:r>
            <a:r>
              <a:rPr lang="en-US" dirty="0"/>
              <a:t> </a:t>
            </a:r>
            <a:r>
              <a:rPr lang="en-US" dirty="0" err="1"/>
              <a:t>hàm</a:t>
            </a:r>
            <a:r>
              <a:rPr lang="en-US" dirty="0"/>
              <a:t> </a:t>
            </a:r>
            <a:r>
              <a:rPr lang="en-US" dirty="0" err="1"/>
              <a:t>khái</a:t>
            </a:r>
            <a:r>
              <a:rPr lang="en-US" dirty="0"/>
              <a:t> </a:t>
            </a:r>
            <a:r>
              <a:rPr lang="en-US" dirty="0" err="1"/>
              <a:t>niệm</a:t>
            </a:r>
            <a:r>
              <a:rPr lang="en-US" dirty="0"/>
              <a:t> </a:t>
            </a:r>
            <a:r>
              <a:rPr lang="en-US" b="1" dirty="0"/>
              <a:t>virtual</a:t>
            </a:r>
            <a:r>
              <a:rPr lang="en-US" dirty="0" smtClean="0"/>
              <a:t>.</a:t>
            </a:r>
          </a:p>
          <a:p>
            <a:r>
              <a:rPr lang="en-US" i="1" dirty="0" smtClean="0"/>
              <a:t>Abstract </a:t>
            </a:r>
            <a:r>
              <a:rPr lang="en-US" i="1" dirty="0"/>
              <a:t>method</a:t>
            </a:r>
            <a:r>
              <a:rPr lang="en-US" dirty="0"/>
              <a:t> </a:t>
            </a:r>
            <a:r>
              <a:rPr lang="en-US" dirty="0" err="1"/>
              <a:t>không</a:t>
            </a:r>
            <a:r>
              <a:rPr lang="en-US" dirty="0"/>
              <a:t> </a:t>
            </a:r>
            <a:r>
              <a:rPr lang="en-US" dirty="0" err="1"/>
              <a:t>thể</a:t>
            </a:r>
            <a:r>
              <a:rPr lang="en-US" dirty="0"/>
              <a:t> </a:t>
            </a:r>
            <a:r>
              <a:rPr lang="en-US" dirty="0" err="1"/>
              <a:t>là</a:t>
            </a:r>
            <a:r>
              <a:rPr lang="en-US" dirty="0"/>
              <a:t> </a:t>
            </a:r>
            <a:r>
              <a:rPr lang="en-US" dirty="0" err="1"/>
              <a:t>phương</a:t>
            </a:r>
            <a:r>
              <a:rPr lang="en-US" dirty="0"/>
              <a:t> </a:t>
            </a:r>
            <a:r>
              <a:rPr lang="en-US" dirty="0" err="1"/>
              <a:t>thức</a:t>
            </a:r>
            <a:r>
              <a:rPr lang="en-US" dirty="0"/>
              <a:t> </a:t>
            </a:r>
            <a:r>
              <a:rPr lang="en-US" b="1" dirty="0"/>
              <a:t>static</a:t>
            </a:r>
            <a:r>
              <a:rPr lang="en-US" dirty="0"/>
              <a:t>.</a:t>
            </a:r>
            <a:endParaRPr lang="vi-VN" dirty="0"/>
          </a:p>
        </p:txBody>
      </p:sp>
    </p:spTree>
    <p:extLst>
      <p:ext uri="{BB962C8B-B14F-4D97-AF65-F5344CB8AC3E}">
        <p14:creationId xmlns:p14="http://schemas.microsoft.com/office/powerpoint/2010/main" val="950763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vs </a:t>
            </a:r>
            <a:r>
              <a:rPr lang="en-US" dirty="0" err="1" smtClean="0"/>
              <a:t>vitual</a:t>
            </a:r>
            <a:r>
              <a:rPr lang="en-US" dirty="0" smtClean="0"/>
              <a:t> method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0378998"/>
              </p:ext>
            </p:extLst>
          </p:nvPr>
        </p:nvGraphicFramePr>
        <p:xfrm>
          <a:off x="838200" y="1313411"/>
          <a:ext cx="10515600" cy="5170516"/>
        </p:xfrm>
        <a:graphic>
          <a:graphicData uri="http://schemas.openxmlformats.org/drawingml/2006/table">
            <a:tbl>
              <a:tblPr/>
              <a:tblGrid>
                <a:gridCol w="5257800"/>
                <a:gridCol w="5257800"/>
              </a:tblGrid>
              <a:tr h="386500">
                <a:tc>
                  <a:txBody>
                    <a:bodyPr/>
                    <a:lstStyle/>
                    <a:p>
                      <a:pPr algn="l" fontAlgn="ctr"/>
                      <a:r>
                        <a:rPr lang="en-US" sz="1800" b="1" dirty="0">
                          <a:solidFill>
                            <a:srgbClr val="FFFFFF"/>
                          </a:solidFill>
                          <a:effectLst/>
                        </a:rPr>
                        <a:t>abstract method</a:t>
                      </a:r>
                      <a:endParaRPr lang="en-US" sz="1800" b="0" dirty="0">
                        <a:solidFill>
                          <a:srgbClr val="FFFFFF"/>
                        </a:solidFill>
                        <a:effectLst/>
                      </a:endParaRPr>
                    </a:p>
                  </a:txBody>
                  <a:tcPr marL="56905" marR="56905" marT="37937" marB="37937" anchor="ctr">
                    <a:lnL>
                      <a:noFill/>
                    </a:lnL>
                    <a:lnR w="6350" cap="flat" cmpd="sng" algn="ctr">
                      <a:solidFill>
                        <a:srgbClr val="C07347"/>
                      </a:solidFill>
                      <a:prstDash val="solid"/>
                      <a:round/>
                      <a:headEnd type="none" w="med" len="med"/>
                      <a:tailEnd type="none" w="med" len="med"/>
                    </a:lnR>
                    <a:lnT>
                      <a:noFill/>
                    </a:lnT>
                    <a:lnB w="6350" cap="flat" cmpd="sng" algn="ctr">
                      <a:solidFill>
                        <a:srgbClr val="A07547"/>
                      </a:solidFill>
                      <a:prstDash val="solid"/>
                      <a:round/>
                      <a:headEnd type="none" w="med" len="med"/>
                      <a:tailEnd type="none" w="med" len="med"/>
                    </a:lnB>
                    <a:solidFill>
                      <a:srgbClr val="8AB339"/>
                    </a:solidFill>
                  </a:tcPr>
                </a:tc>
                <a:tc>
                  <a:txBody>
                    <a:bodyPr/>
                    <a:lstStyle/>
                    <a:p>
                      <a:pPr algn="l" fontAlgn="ctr"/>
                      <a:r>
                        <a:rPr lang="en-US" sz="1800" b="1" dirty="0">
                          <a:solidFill>
                            <a:srgbClr val="FFFFFF"/>
                          </a:solidFill>
                          <a:effectLst/>
                        </a:rPr>
                        <a:t>virtual method</a:t>
                      </a:r>
                      <a:endParaRPr lang="en-US" sz="1800" b="0" dirty="0">
                        <a:solidFill>
                          <a:srgbClr val="FFFFFF"/>
                        </a:solidFill>
                        <a:effectLst/>
                      </a:endParaRPr>
                    </a:p>
                  </a:txBody>
                  <a:tcPr marL="56905" marR="56905" marT="37937" marB="37937" anchor="ctr">
                    <a:lnL w="6350" cap="flat" cmpd="sng" algn="ctr">
                      <a:solidFill>
                        <a:srgbClr val="C07347"/>
                      </a:solidFill>
                      <a:prstDash val="solid"/>
                      <a:round/>
                      <a:headEnd type="none" w="med" len="med"/>
                      <a:tailEnd type="none" w="med" len="med"/>
                    </a:lnL>
                    <a:lnR w="6350" cap="flat" cmpd="sng" algn="ctr">
                      <a:solidFill>
                        <a:srgbClr val="A07547"/>
                      </a:solidFill>
                      <a:prstDash val="solid"/>
                      <a:round/>
                      <a:headEnd type="none" w="med" len="med"/>
                      <a:tailEnd type="none" w="med" len="med"/>
                    </a:lnR>
                    <a:lnT>
                      <a:noFill/>
                    </a:lnT>
                    <a:lnB w="6350" cap="flat" cmpd="sng" algn="ctr">
                      <a:solidFill>
                        <a:srgbClr val="C07347"/>
                      </a:solidFill>
                      <a:prstDash val="solid"/>
                      <a:round/>
                      <a:headEnd type="none" w="med" len="med"/>
                      <a:tailEnd type="none" w="med" len="med"/>
                    </a:lnB>
                    <a:solidFill>
                      <a:srgbClr val="8AB339"/>
                    </a:solidFill>
                  </a:tcPr>
                </a:tc>
              </a:tr>
              <a:tr h="2750315">
                <a:tc>
                  <a:txBody>
                    <a:bodyPr/>
                    <a:lstStyle/>
                    <a:p>
                      <a:pPr algn="just" fontAlgn="base"/>
                      <a:r>
                        <a:rPr lang="en-US" sz="1800" b="0" dirty="0" err="1">
                          <a:effectLst/>
                        </a:rPr>
                        <a:t>Lớp</a:t>
                      </a:r>
                      <a:r>
                        <a:rPr lang="en-US" sz="1800" b="0" dirty="0">
                          <a:effectLst/>
                        </a:rPr>
                        <a:t> con </a:t>
                      </a:r>
                      <a:r>
                        <a:rPr lang="en-US" sz="1800" b="0" dirty="0" err="1">
                          <a:effectLst/>
                        </a:rPr>
                        <a:t>bắt</a:t>
                      </a:r>
                      <a:r>
                        <a:rPr lang="en-US" sz="1800" b="0" dirty="0">
                          <a:effectLst/>
                        </a:rPr>
                        <a:t> </a:t>
                      </a:r>
                      <a:r>
                        <a:rPr lang="en-US" sz="1800" b="0" dirty="0" err="1">
                          <a:effectLst/>
                        </a:rPr>
                        <a:t>buộc</a:t>
                      </a:r>
                      <a:r>
                        <a:rPr lang="en-US" sz="1800" b="0" dirty="0">
                          <a:effectLst/>
                        </a:rPr>
                        <a:t> </a:t>
                      </a:r>
                      <a:r>
                        <a:rPr lang="en-US" sz="1800" b="0" dirty="0" err="1">
                          <a:effectLst/>
                        </a:rPr>
                        <a:t>phải</a:t>
                      </a:r>
                      <a:r>
                        <a:rPr lang="en-US" sz="1800" b="0" dirty="0">
                          <a:effectLst/>
                        </a:rPr>
                        <a:t> override abstract method </a:t>
                      </a:r>
                      <a:r>
                        <a:rPr lang="en-US" sz="1800" b="0" dirty="0" err="1">
                          <a:effectLst/>
                        </a:rPr>
                        <a:t>ở</a:t>
                      </a:r>
                      <a:r>
                        <a:rPr lang="en-US" sz="1800" b="0" dirty="0">
                          <a:effectLst/>
                        </a:rPr>
                        <a:t> </a:t>
                      </a:r>
                      <a:r>
                        <a:rPr lang="en-US" sz="1800" b="0" dirty="0" err="1">
                          <a:effectLst/>
                        </a:rPr>
                        <a:t>lớp</a:t>
                      </a:r>
                      <a:r>
                        <a:rPr lang="en-US" sz="1800" b="0" dirty="0">
                          <a:effectLst/>
                        </a:rPr>
                        <a:t> cha.</a:t>
                      </a:r>
                    </a:p>
                  </a:txBody>
                  <a:tcPr marL="56905" marR="56905" marT="37937" marB="37937" anchor="ctr">
                    <a:lnL>
                      <a:noFill/>
                    </a:lnL>
                    <a:lnR w="6350" cap="flat" cmpd="sng" algn="ctr">
                      <a:solidFill>
                        <a:srgbClr val="D0E9B8"/>
                      </a:solidFill>
                      <a:prstDash val="solid"/>
                      <a:round/>
                      <a:headEnd type="none" w="med" len="med"/>
                      <a:tailEnd type="none" w="med" len="med"/>
                    </a:lnR>
                    <a:lnT w="6350" cap="flat" cmpd="sng" algn="ctr">
                      <a:solidFill>
                        <a:srgbClr val="A07547"/>
                      </a:solidFill>
                      <a:prstDash val="solid"/>
                      <a:round/>
                      <a:headEnd type="none" w="med" len="med"/>
                      <a:tailEnd type="none" w="med" len="med"/>
                    </a:lnT>
                    <a:lnB w="6350" cap="flat" cmpd="sng" algn="ctr">
                      <a:solidFill>
                        <a:srgbClr val="40BE47"/>
                      </a:solidFill>
                      <a:prstDash val="solid"/>
                      <a:round/>
                      <a:headEnd type="none" w="med" len="med"/>
                      <a:tailEnd type="none" w="med" len="med"/>
                    </a:lnB>
                    <a:solidFill>
                      <a:srgbClr val="FFFFFF"/>
                    </a:solidFill>
                  </a:tcPr>
                </a:tc>
                <a:tc>
                  <a:txBody>
                    <a:bodyPr/>
                    <a:lstStyle/>
                    <a:p>
                      <a:pPr algn="just" fontAlgn="base"/>
                      <a:r>
                        <a:rPr lang="en-US" sz="1800" b="0" dirty="0" err="1">
                          <a:effectLst/>
                        </a:rPr>
                        <a:t>Lớp</a:t>
                      </a:r>
                      <a:r>
                        <a:rPr lang="en-US" sz="1800" b="0" dirty="0">
                          <a:effectLst/>
                        </a:rPr>
                        <a:t> con </a:t>
                      </a:r>
                      <a:r>
                        <a:rPr lang="en-US" sz="1800" b="0" dirty="0" err="1">
                          <a:effectLst/>
                        </a:rPr>
                        <a:t>không</a:t>
                      </a:r>
                      <a:r>
                        <a:rPr lang="en-US" sz="1800" b="0" dirty="0">
                          <a:effectLst/>
                        </a:rPr>
                        <a:t> </a:t>
                      </a:r>
                      <a:r>
                        <a:rPr lang="en-US" sz="1800" b="0" dirty="0" err="1">
                          <a:effectLst/>
                        </a:rPr>
                        <a:t>bắt</a:t>
                      </a:r>
                      <a:r>
                        <a:rPr lang="en-US" sz="1800" b="0" dirty="0">
                          <a:effectLst/>
                        </a:rPr>
                        <a:t> </a:t>
                      </a:r>
                      <a:r>
                        <a:rPr lang="en-US" sz="1800" b="0" dirty="0" err="1">
                          <a:effectLst/>
                        </a:rPr>
                        <a:t>buộc</a:t>
                      </a:r>
                      <a:r>
                        <a:rPr lang="en-US" sz="1800" b="0" dirty="0">
                          <a:effectLst/>
                        </a:rPr>
                        <a:t> </a:t>
                      </a:r>
                      <a:r>
                        <a:rPr lang="en-US" sz="1800" b="0" dirty="0" err="1">
                          <a:effectLst/>
                        </a:rPr>
                        <a:t>phải</a:t>
                      </a:r>
                      <a:r>
                        <a:rPr lang="en-US" sz="1800" b="0" dirty="0">
                          <a:effectLst/>
                        </a:rPr>
                        <a:t> override virtual method </a:t>
                      </a:r>
                      <a:r>
                        <a:rPr lang="en-US" sz="1800" b="0" dirty="0" err="1">
                          <a:effectLst/>
                        </a:rPr>
                        <a:t>ở</a:t>
                      </a:r>
                      <a:r>
                        <a:rPr lang="en-US" sz="1800" b="0" dirty="0">
                          <a:effectLst/>
                        </a:rPr>
                        <a:t> </a:t>
                      </a:r>
                      <a:r>
                        <a:rPr lang="en-US" sz="1800" b="0" dirty="0" err="1">
                          <a:effectLst/>
                        </a:rPr>
                        <a:t>lớp</a:t>
                      </a:r>
                      <a:r>
                        <a:rPr lang="en-US" sz="1800" b="0" dirty="0">
                          <a:effectLst/>
                        </a:rPr>
                        <a:t> cha. </a:t>
                      </a:r>
                      <a:r>
                        <a:rPr lang="en-US" sz="1800" b="0" dirty="0" err="1">
                          <a:effectLst/>
                        </a:rPr>
                        <a:t>Nếu</a:t>
                      </a:r>
                      <a:r>
                        <a:rPr lang="en-US" sz="1800" b="0" dirty="0">
                          <a:effectLst/>
                        </a:rPr>
                        <a:t> </a:t>
                      </a:r>
                      <a:r>
                        <a:rPr lang="en-US" sz="1800" b="0" dirty="0" err="1">
                          <a:effectLst/>
                        </a:rPr>
                        <a:t>định</a:t>
                      </a:r>
                      <a:r>
                        <a:rPr lang="en-US" sz="1800" b="0" dirty="0">
                          <a:effectLst/>
                        </a:rPr>
                        <a:t> </a:t>
                      </a:r>
                      <a:r>
                        <a:rPr lang="en-US" sz="1800" b="0" dirty="0" err="1">
                          <a:effectLst/>
                        </a:rPr>
                        <a:t>nghĩa</a:t>
                      </a:r>
                      <a:r>
                        <a:rPr lang="en-US" sz="1800" b="0" dirty="0">
                          <a:effectLst/>
                        </a:rPr>
                        <a:t> </a:t>
                      </a:r>
                      <a:r>
                        <a:rPr lang="en-US" sz="1800" b="0" dirty="0" err="1">
                          <a:effectLst/>
                        </a:rPr>
                        <a:t>của</a:t>
                      </a:r>
                      <a:r>
                        <a:rPr lang="en-US" sz="1800" b="0" dirty="0">
                          <a:effectLst/>
                        </a:rPr>
                        <a:t> virtual method </a:t>
                      </a:r>
                      <a:r>
                        <a:rPr lang="en-US" sz="1800" b="0" dirty="0" err="1">
                          <a:effectLst/>
                        </a:rPr>
                        <a:t>ở</a:t>
                      </a:r>
                      <a:r>
                        <a:rPr lang="en-US" sz="1800" b="0" dirty="0">
                          <a:effectLst/>
                        </a:rPr>
                        <a:t> </a:t>
                      </a:r>
                      <a:r>
                        <a:rPr lang="en-US" sz="1800" b="0" dirty="0" err="1">
                          <a:effectLst/>
                        </a:rPr>
                        <a:t>lớp</a:t>
                      </a:r>
                      <a:r>
                        <a:rPr lang="en-US" sz="1800" b="0" dirty="0">
                          <a:effectLst/>
                        </a:rPr>
                        <a:t> cha </a:t>
                      </a:r>
                      <a:r>
                        <a:rPr lang="en-US" sz="1800" b="0" dirty="0" err="1">
                          <a:effectLst/>
                        </a:rPr>
                        <a:t>đã</a:t>
                      </a:r>
                      <a:r>
                        <a:rPr lang="en-US" sz="1800" b="0" dirty="0">
                          <a:effectLst/>
                        </a:rPr>
                        <a:t> </a:t>
                      </a:r>
                      <a:r>
                        <a:rPr lang="en-US" sz="1800" b="0" dirty="0" err="1">
                          <a:effectLst/>
                        </a:rPr>
                        <a:t>phù</a:t>
                      </a:r>
                      <a:r>
                        <a:rPr lang="en-US" sz="1800" b="0" dirty="0">
                          <a:effectLst/>
                        </a:rPr>
                        <a:t> </a:t>
                      </a:r>
                      <a:r>
                        <a:rPr lang="en-US" sz="1800" b="0" dirty="0" err="1">
                          <a:effectLst/>
                        </a:rPr>
                        <a:t>hợp</a:t>
                      </a:r>
                      <a:r>
                        <a:rPr lang="en-US" sz="1800" b="0" dirty="0">
                          <a:effectLst/>
                        </a:rPr>
                        <a:t> </a:t>
                      </a:r>
                      <a:r>
                        <a:rPr lang="en-US" sz="1800" b="0" dirty="0" err="1">
                          <a:effectLst/>
                        </a:rPr>
                        <a:t>với</a:t>
                      </a:r>
                      <a:r>
                        <a:rPr lang="en-US" sz="1800" b="0" dirty="0">
                          <a:effectLst/>
                        </a:rPr>
                        <a:t> </a:t>
                      </a:r>
                      <a:r>
                        <a:rPr lang="en-US" sz="1800" b="0" dirty="0" err="1">
                          <a:effectLst/>
                        </a:rPr>
                        <a:t>lớp</a:t>
                      </a:r>
                      <a:r>
                        <a:rPr lang="en-US" sz="1800" b="0" dirty="0">
                          <a:effectLst/>
                        </a:rPr>
                        <a:t> con </a:t>
                      </a:r>
                      <a:r>
                        <a:rPr lang="en-US" sz="1800" b="0" dirty="0" err="1">
                          <a:effectLst/>
                        </a:rPr>
                        <a:t>rồi</a:t>
                      </a:r>
                      <a:r>
                        <a:rPr lang="en-US" sz="1800" b="0" dirty="0">
                          <a:effectLst/>
                        </a:rPr>
                        <a:t> </a:t>
                      </a:r>
                      <a:r>
                        <a:rPr lang="en-US" sz="1800" b="0" dirty="0" err="1">
                          <a:effectLst/>
                        </a:rPr>
                        <a:t>thì</a:t>
                      </a:r>
                      <a:r>
                        <a:rPr lang="en-US" sz="1800" b="0" dirty="0">
                          <a:effectLst/>
                        </a:rPr>
                        <a:t> </a:t>
                      </a:r>
                      <a:r>
                        <a:rPr lang="en-US" sz="1800" b="0" dirty="0" err="1">
                          <a:effectLst/>
                        </a:rPr>
                        <a:t>có</a:t>
                      </a:r>
                      <a:r>
                        <a:rPr lang="en-US" sz="1800" b="0" dirty="0">
                          <a:effectLst/>
                        </a:rPr>
                        <a:t> </a:t>
                      </a:r>
                      <a:r>
                        <a:rPr lang="en-US" sz="1800" b="0" dirty="0" err="1">
                          <a:effectLst/>
                        </a:rPr>
                        <a:t>thể</a:t>
                      </a:r>
                      <a:r>
                        <a:rPr lang="en-US" sz="1800" b="0" dirty="0">
                          <a:effectLst/>
                        </a:rPr>
                        <a:t> </a:t>
                      </a:r>
                      <a:r>
                        <a:rPr lang="en-US" sz="1800" b="0" dirty="0" err="1">
                          <a:effectLst/>
                        </a:rPr>
                        <a:t>dùng</a:t>
                      </a:r>
                      <a:r>
                        <a:rPr lang="en-US" sz="1800" b="0" dirty="0">
                          <a:effectLst/>
                        </a:rPr>
                        <a:t> </a:t>
                      </a:r>
                      <a:r>
                        <a:rPr lang="en-US" sz="1800" b="0" dirty="0" err="1">
                          <a:effectLst/>
                        </a:rPr>
                        <a:t>luôn</a:t>
                      </a:r>
                      <a:r>
                        <a:rPr lang="en-US" sz="1800" b="0" dirty="0">
                          <a:effectLst/>
                        </a:rPr>
                        <a:t>. </a:t>
                      </a:r>
                      <a:r>
                        <a:rPr lang="en-US" sz="1800" b="0" dirty="0" err="1">
                          <a:effectLst/>
                        </a:rPr>
                        <a:t>Còn</a:t>
                      </a:r>
                      <a:r>
                        <a:rPr lang="en-US" sz="1800" b="0" dirty="0">
                          <a:effectLst/>
                        </a:rPr>
                        <a:t> </a:t>
                      </a:r>
                      <a:r>
                        <a:rPr lang="en-US" sz="1800" b="0" dirty="0" err="1">
                          <a:effectLst/>
                        </a:rPr>
                        <a:t>chưa</a:t>
                      </a:r>
                      <a:r>
                        <a:rPr lang="en-US" sz="1800" b="0" dirty="0">
                          <a:effectLst/>
                        </a:rPr>
                        <a:t> </a:t>
                      </a:r>
                      <a:r>
                        <a:rPr lang="en-US" sz="1800" b="0" dirty="0" err="1">
                          <a:effectLst/>
                        </a:rPr>
                        <a:t>phù</a:t>
                      </a:r>
                      <a:r>
                        <a:rPr lang="en-US" sz="1800" b="0" dirty="0">
                          <a:effectLst/>
                        </a:rPr>
                        <a:t> </a:t>
                      </a:r>
                      <a:r>
                        <a:rPr lang="en-US" sz="1800" b="0" dirty="0" err="1">
                          <a:effectLst/>
                        </a:rPr>
                        <a:t>hợp</a:t>
                      </a:r>
                      <a:r>
                        <a:rPr lang="en-US" sz="1800" b="0" dirty="0">
                          <a:effectLst/>
                        </a:rPr>
                        <a:t> </a:t>
                      </a:r>
                      <a:r>
                        <a:rPr lang="en-US" sz="1800" b="0" dirty="0" err="1">
                          <a:effectLst/>
                        </a:rPr>
                        <a:t>thì</a:t>
                      </a:r>
                      <a:r>
                        <a:rPr lang="en-US" sz="1800" b="0" dirty="0">
                          <a:effectLst/>
                        </a:rPr>
                        <a:t> </a:t>
                      </a:r>
                      <a:r>
                        <a:rPr lang="en-US" sz="1800" b="0" dirty="0" err="1">
                          <a:effectLst/>
                        </a:rPr>
                        <a:t>lớp</a:t>
                      </a:r>
                      <a:r>
                        <a:rPr lang="en-US" sz="1800" b="0" dirty="0">
                          <a:effectLst/>
                        </a:rPr>
                        <a:t> con </a:t>
                      </a:r>
                      <a:r>
                        <a:rPr lang="en-US" sz="1800" b="0" dirty="0" err="1">
                          <a:effectLst/>
                        </a:rPr>
                        <a:t>có</a:t>
                      </a:r>
                      <a:r>
                        <a:rPr lang="en-US" sz="1800" b="0" dirty="0">
                          <a:effectLst/>
                        </a:rPr>
                        <a:t> </a:t>
                      </a:r>
                      <a:r>
                        <a:rPr lang="en-US" sz="1800" b="0" dirty="0" err="1">
                          <a:effectLst/>
                        </a:rPr>
                        <a:t>quyền</a:t>
                      </a:r>
                      <a:r>
                        <a:rPr lang="en-US" sz="1800" b="0" dirty="0">
                          <a:effectLst/>
                        </a:rPr>
                        <a:t> override virtual method </a:t>
                      </a:r>
                      <a:r>
                        <a:rPr lang="en-US" sz="1800" b="0" dirty="0" err="1">
                          <a:effectLst/>
                        </a:rPr>
                        <a:t>ở</a:t>
                      </a:r>
                      <a:r>
                        <a:rPr lang="en-US" sz="1800" b="0" dirty="0">
                          <a:effectLst/>
                        </a:rPr>
                        <a:t> </a:t>
                      </a:r>
                      <a:r>
                        <a:rPr lang="en-US" sz="1800" b="0" dirty="0" err="1">
                          <a:effectLst/>
                        </a:rPr>
                        <a:t>lớp</a:t>
                      </a:r>
                      <a:r>
                        <a:rPr lang="en-US" sz="1800" b="0" dirty="0">
                          <a:effectLst/>
                        </a:rPr>
                        <a:t> cha.</a:t>
                      </a:r>
                    </a:p>
                  </a:txBody>
                  <a:tcPr marL="56905" marR="56905" marT="37937" marB="37937" anchor="ctr">
                    <a:lnL w="6350" cap="flat" cmpd="sng" algn="ctr">
                      <a:solidFill>
                        <a:srgbClr val="D0E9B8"/>
                      </a:solidFill>
                      <a:prstDash val="solid"/>
                      <a:round/>
                      <a:headEnd type="none" w="med" len="med"/>
                      <a:tailEnd type="none" w="med" len="med"/>
                    </a:lnL>
                    <a:lnR w="6350" cap="flat" cmpd="sng" algn="ctr">
                      <a:solidFill>
                        <a:srgbClr val="50E847"/>
                      </a:solidFill>
                      <a:prstDash val="solid"/>
                      <a:round/>
                      <a:headEnd type="none" w="med" len="med"/>
                      <a:tailEnd type="none" w="med" len="med"/>
                    </a:lnR>
                    <a:lnT w="6350" cap="flat" cmpd="sng" algn="ctr">
                      <a:solidFill>
                        <a:srgbClr val="C07347"/>
                      </a:solidFill>
                      <a:prstDash val="solid"/>
                      <a:round/>
                      <a:headEnd type="none" w="med" len="med"/>
                      <a:tailEnd type="none" w="med" len="med"/>
                    </a:lnT>
                    <a:lnB w="6350" cap="flat" cmpd="sng" algn="ctr">
                      <a:solidFill>
                        <a:srgbClr val="10C544"/>
                      </a:solidFill>
                      <a:prstDash val="solid"/>
                      <a:round/>
                      <a:headEnd type="none" w="med" len="med"/>
                      <a:tailEnd type="none" w="med" len="med"/>
                    </a:lnB>
                    <a:solidFill>
                      <a:srgbClr val="FFFFFF"/>
                    </a:solidFill>
                  </a:tcPr>
                </a:tc>
              </a:tr>
              <a:tr h="1332026">
                <a:tc>
                  <a:txBody>
                    <a:bodyPr/>
                    <a:lstStyle/>
                    <a:p>
                      <a:pPr algn="just" fontAlgn="base"/>
                      <a:r>
                        <a:rPr lang="en-US" sz="1800" b="0">
                          <a:effectLst/>
                        </a:rPr>
                        <a:t>Tuyệt đối chỉ được khai báo là prototype ở lớp cha không có thân hàm, tức là chưa được định nghĩa.</a:t>
                      </a:r>
                    </a:p>
                  </a:txBody>
                  <a:tcPr marL="56905" marR="56905" marT="37937" marB="37937" anchor="ctr">
                    <a:lnL>
                      <a:noFill/>
                    </a:lnL>
                    <a:lnR w="6350" cap="flat" cmpd="sng" algn="ctr">
                      <a:solidFill>
                        <a:srgbClr val="504A4D"/>
                      </a:solidFill>
                      <a:prstDash val="solid"/>
                      <a:round/>
                      <a:headEnd type="none" w="med" len="med"/>
                      <a:tailEnd type="none" w="med" len="med"/>
                    </a:lnR>
                    <a:lnT w="6350" cap="flat" cmpd="sng" algn="ctr">
                      <a:solidFill>
                        <a:srgbClr val="40BE47"/>
                      </a:solidFill>
                      <a:prstDash val="solid"/>
                      <a:round/>
                      <a:headEnd type="none" w="med" len="med"/>
                      <a:tailEnd type="none" w="med" len="med"/>
                    </a:lnT>
                    <a:lnB w="6350" cap="flat" cmpd="sng" algn="ctr">
                      <a:solidFill>
                        <a:srgbClr val="60794D"/>
                      </a:solidFill>
                      <a:prstDash val="solid"/>
                      <a:round/>
                      <a:headEnd type="none" w="med" len="med"/>
                      <a:tailEnd type="none" w="med" len="med"/>
                    </a:lnB>
                    <a:solidFill>
                      <a:srgbClr val="FFFFFF"/>
                    </a:solidFill>
                  </a:tcPr>
                </a:tc>
                <a:tc>
                  <a:txBody>
                    <a:bodyPr/>
                    <a:lstStyle/>
                    <a:p>
                      <a:pPr algn="just" fontAlgn="base"/>
                      <a:r>
                        <a:rPr lang="en-US" sz="1800" b="0">
                          <a:effectLst/>
                        </a:rPr>
                        <a:t>Cần phải được định nghĩa ở lớp cha.</a:t>
                      </a:r>
                    </a:p>
                  </a:txBody>
                  <a:tcPr marL="56905" marR="56905" marT="37937" marB="37937" anchor="ctr">
                    <a:lnL w="6350" cap="flat" cmpd="sng" algn="ctr">
                      <a:solidFill>
                        <a:srgbClr val="504A4D"/>
                      </a:solidFill>
                      <a:prstDash val="solid"/>
                      <a:round/>
                      <a:headEnd type="none" w="med" len="med"/>
                      <a:tailEnd type="none" w="med" len="med"/>
                    </a:lnL>
                    <a:lnR w="6350" cap="flat" cmpd="sng" algn="ctr">
                      <a:solidFill>
                        <a:srgbClr val="804D4D"/>
                      </a:solidFill>
                      <a:prstDash val="solid"/>
                      <a:round/>
                      <a:headEnd type="none" w="med" len="med"/>
                      <a:tailEnd type="none" w="med" len="med"/>
                    </a:lnR>
                    <a:lnT w="6350" cap="flat" cmpd="sng" algn="ctr">
                      <a:solidFill>
                        <a:srgbClr val="10C544"/>
                      </a:solidFill>
                      <a:prstDash val="solid"/>
                      <a:round/>
                      <a:headEnd type="none" w="med" len="med"/>
                      <a:tailEnd type="none" w="med" len="med"/>
                    </a:lnT>
                    <a:lnB w="6350" cap="flat" cmpd="sng" algn="ctr">
                      <a:solidFill>
                        <a:srgbClr val="D0604D"/>
                      </a:solidFill>
                      <a:prstDash val="solid"/>
                      <a:round/>
                      <a:headEnd type="none" w="med" len="med"/>
                      <a:tailEnd type="none" w="med" len="med"/>
                    </a:lnB>
                    <a:solidFill>
                      <a:srgbClr val="FFFFFF"/>
                    </a:solidFill>
                  </a:tcPr>
                </a:tc>
              </a:tr>
              <a:tr h="701675">
                <a:tc>
                  <a:txBody>
                    <a:bodyPr/>
                    <a:lstStyle/>
                    <a:p>
                      <a:pPr algn="just" fontAlgn="base"/>
                      <a:r>
                        <a:rPr lang="en-US" sz="1800" b="0">
                          <a:effectLst/>
                        </a:rPr>
                        <a:t>Chỉ được sử dụng trong abstract class.</a:t>
                      </a:r>
                    </a:p>
                  </a:txBody>
                  <a:tcPr marL="56905" marR="56905" marT="37937" marB="37937" anchor="ctr">
                    <a:lnL>
                      <a:noFill/>
                    </a:lnL>
                    <a:lnR w="6350" cap="flat" cmpd="sng" algn="ctr">
                      <a:solidFill>
                        <a:srgbClr val="30244E"/>
                      </a:solidFill>
                      <a:prstDash val="solid"/>
                      <a:round/>
                      <a:headEnd type="none" w="med" len="med"/>
                      <a:tailEnd type="none" w="med" len="med"/>
                    </a:lnR>
                    <a:lnT w="6350" cap="flat" cmpd="sng" algn="ctr">
                      <a:solidFill>
                        <a:srgbClr val="60794D"/>
                      </a:solidFill>
                      <a:prstDash val="solid"/>
                      <a:round/>
                      <a:headEnd type="none" w="med" len="med"/>
                      <a:tailEnd type="none" w="med" len="med"/>
                    </a:lnT>
                    <a:lnB w="6350" cap="flat" cmpd="sng" algn="ctr">
                      <a:solidFill>
                        <a:srgbClr val="10C544"/>
                      </a:solidFill>
                      <a:prstDash val="solid"/>
                      <a:round/>
                      <a:headEnd type="none" w="med" len="med"/>
                      <a:tailEnd type="none" w="med" len="med"/>
                    </a:lnB>
                    <a:solidFill>
                      <a:srgbClr val="FFFFFF"/>
                    </a:solidFill>
                  </a:tcPr>
                </a:tc>
                <a:tc>
                  <a:txBody>
                    <a:bodyPr/>
                    <a:lstStyle/>
                    <a:p>
                      <a:pPr algn="just" fontAlgn="base"/>
                      <a:r>
                        <a:rPr lang="en-US" sz="1800" b="0" dirty="0" err="1">
                          <a:effectLst/>
                        </a:rPr>
                        <a:t>Có</a:t>
                      </a:r>
                      <a:r>
                        <a:rPr lang="en-US" sz="1800" b="0" dirty="0">
                          <a:effectLst/>
                        </a:rPr>
                        <a:t> </a:t>
                      </a:r>
                      <a:r>
                        <a:rPr lang="en-US" sz="1800" b="0" dirty="0" err="1">
                          <a:effectLst/>
                        </a:rPr>
                        <a:t>thể</a:t>
                      </a:r>
                      <a:r>
                        <a:rPr lang="en-US" sz="1800" b="0" dirty="0">
                          <a:effectLst/>
                        </a:rPr>
                        <a:t> </a:t>
                      </a:r>
                      <a:r>
                        <a:rPr lang="en-US" sz="1800" b="0" dirty="0" err="1">
                          <a:effectLst/>
                        </a:rPr>
                        <a:t>sử</a:t>
                      </a:r>
                      <a:r>
                        <a:rPr lang="en-US" sz="1800" b="0" dirty="0">
                          <a:effectLst/>
                        </a:rPr>
                        <a:t> </a:t>
                      </a:r>
                      <a:r>
                        <a:rPr lang="en-US" sz="1800" b="0" dirty="0" err="1">
                          <a:effectLst/>
                        </a:rPr>
                        <a:t>dụng</a:t>
                      </a:r>
                      <a:r>
                        <a:rPr lang="en-US" sz="1800" b="0" dirty="0">
                          <a:effectLst/>
                        </a:rPr>
                        <a:t> </a:t>
                      </a:r>
                      <a:r>
                        <a:rPr lang="en-US" sz="1800" b="0" dirty="0" err="1">
                          <a:effectLst/>
                        </a:rPr>
                        <a:t>được</a:t>
                      </a:r>
                      <a:r>
                        <a:rPr lang="en-US" sz="1800" b="0" dirty="0">
                          <a:effectLst/>
                        </a:rPr>
                        <a:t> </a:t>
                      </a:r>
                      <a:r>
                        <a:rPr lang="en-US" sz="1800" b="0" dirty="0" err="1">
                          <a:effectLst/>
                        </a:rPr>
                        <a:t>trong</a:t>
                      </a:r>
                      <a:r>
                        <a:rPr lang="en-US" sz="1800" b="0" dirty="0">
                          <a:effectLst/>
                        </a:rPr>
                        <a:t> </a:t>
                      </a:r>
                      <a:r>
                        <a:rPr lang="en-US" sz="1800" b="0" dirty="0" err="1">
                          <a:effectLst/>
                        </a:rPr>
                        <a:t>cả</a:t>
                      </a:r>
                      <a:r>
                        <a:rPr lang="en-US" sz="1800" b="0" dirty="0">
                          <a:effectLst/>
                        </a:rPr>
                        <a:t> abstract class </a:t>
                      </a:r>
                      <a:r>
                        <a:rPr lang="en-US" sz="1800" b="0" dirty="0" err="1">
                          <a:effectLst/>
                        </a:rPr>
                        <a:t>và</a:t>
                      </a:r>
                      <a:r>
                        <a:rPr lang="en-US" sz="1800" b="0" dirty="0">
                          <a:effectLst/>
                        </a:rPr>
                        <a:t> normal class.</a:t>
                      </a:r>
                    </a:p>
                  </a:txBody>
                  <a:tcPr marL="56905" marR="56905" marT="37937" marB="37937" anchor="ctr">
                    <a:lnL w="6350" cap="flat" cmpd="sng" algn="ctr">
                      <a:solidFill>
                        <a:srgbClr val="30244E"/>
                      </a:solidFill>
                      <a:prstDash val="solid"/>
                      <a:round/>
                      <a:headEnd type="none" w="med" len="med"/>
                      <a:tailEnd type="none" w="med" len="med"/>
                    </a:lnL>
                    <a:lnR w="6350" cap="flat" cmpd="sng" algn="ctr">
                      <a:solidFill>
                        <a:srgbClr val="B0074D"/>
                      </a:solidFill>
                      <a:prstDash val="solid"/>
                      <a:round/>
                      <a:headEnd type="none" w="med" len="med"/>
                      <a:tailEnd type="none" w="med" len="med"/>
                    </a:lnR>
                    <a:lnT w="6350" cap="flat" cmpd="sng" algn="ctr">
                      <a:solidFill>
                        <a:srgbClr val="D0604D"/>
                      </a:solidFill>
                      <a:prstDash val="solid"/>
                      <a:round/>
                      <a:headEnd type="none" w="med" len="med"/>
                      <a:tailEnd type="none" w="med" len="med"/>
                    </a:lnT>
                    <a:lnB w="6350" cap="flat" cmpd="sng" algn="ctr">
                      <a:solidFill>
                        <a:srgbClr val="500A4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1516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Abstract: ví dụ</a:t>
            </a:r>
            <a:endParaRPr lang="vi-VN" dirty="0"/>
          </a:p>
        </p:txBody>
      </p:sp>
      <p:pic>
        <p:nvPicPr>
          <p:cNvPr id="4" name="Content Placeholder 3"/>
          <p:cNvPicPr>
            <a:picLocks noGrp="1" noChangeAspect="1"/>
          </p:cNvPicPr>
          <p:nvPr>
            <p:ph idx="1"/>
          </p:nvPr>
        </p:nvPicPr>
        <p:blipFill>
          <a:blip r:embed="rId2"/>
          <a:stretch>
            <a:fillRect/>
          </a:stretch>
        </p:blipFill>
        <p:spPr>
          <a:xfrm>
            <a:off x="605442" y="1128956"/>
            <a:ext cx="5717063" cy="3829699"/>
          </a:xfrm>
          <a:prstGeom prst="rect">
            <a:avLst/>
          </a:prstGeom>
        </p:spPr>
      </p:pic>
      <p:pic>
        <p:nvPicPr>
          <p:cNvPr id="5" name="Picture 4"/>
          <p:cNvPicPr>
            <a:picLocks noChangeAspect="1"/>
          </p:cNvPicPr>
          <p:nvPr/>
        </p:nvPicPr>
        <p:blipFill>
          <a:blip r:embed="rId3"/>
          <a:stretch>
            <a:fillRect/>
          </a:stretch>
        </p:blipFill>
        <p:spPr>
          <a:xfrm>
            <a:off x="6322505" y="1128956"/>
            <a:ext cx="5455225" cy="2989883"/>
          </a:xfrm>
          <a:prstGeom prst="rect">
            <a:avLst/>
          </a:prstGeom>
        </p:spPr>
      </p:pic>
    </p:spTree>
    <p:extLst>
      <p:ext uri="{BB962C8B-B14F-4D97-AF65-F5344CB8AC3E}">
        <p14:creationId xmlns:p14="http://schemas.microsoft.com/office/powerpoint/2010/main" val="1552279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vi-VN" sz="5400" dirty="0" smtClean="0"/>
              <a:t>Demo</a:t>
            </a:r>
            <a:endParaRPr lang="vi-VN" sz="5400" dirty="0"/>
          </a:p>
        </p:txBody>
      </p:sp>
      <p:sp>
        <p:nvSpPr>
          <p:cNvPr id="5" name="Text Placeholder 4"/>
          <p:cNvSpPr>
            <a:spLocks noGrp="1"/>
          </p:cNvSpPr>
          <p:nvPr>
            <p:ph type="body" idx="1"/>
          </p:nvPr>
        </p:nvSpPr>
        <p:spPr/>
        <p:txBody>
          <a:bodyPr/>
          <a:lstStyle/>
          <a:p>
            <a:r>
              <a:rPr lang="vi-VN" dirty="0" smtClean="0"/>
              <a:t>Từ khoá abstract</a:t>
            </a:r>
          </a:p>
          <a:p>
            <a:r>
              <a:rPr lang="vi-VN" dirty="0" smtClean="0"/>
              <a:t>Abstract class</a:t>
            </a:r>
          </a:p>
          <a:p>
            <a:r>
              <a:rPr lang="vi-VN" dirty="0" smtClean="0"/>
              <a:t>Abstract method</a:t>
            </a:r>
            <a:endParaRPr lang="vi-VN" dirty="0"/>
          </a:p>
        </p:txBody>
      </p:sp>
    </p:spTree>
    <p:extLst>
      <p:ext uri="{BB962C8B-B14F-4D97-AF65-F5344CB8AC3E}">
        <p14:creationId xmlns:p14="http://schemas.microsoft.com/office/powerpoint/2010/main" val="4024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vi-VN" dirty="0"/>
          </a:p>
        </p:txBody>
      </p:sp>
      <p:sp>
        <p:nvSpPr>
          <p:cNvPr id="5" name="Text Placeholder 4"/>
          <p:cNvSpPr>
            <a:spLocks noGrp="1"/>
          </p:cNvSpPr>
          <p:nvPr>
            <p:ph type="body" idx="1"/>
          </p:nvPr>
        </p:nvSpPr>
        <p:spPr/>
        <p:txBody>
          <a:bodyPr/>
          <a:lstStyle/>
          <a:p>
            <a:r>
              <a:rPr lang="vi-VN" dirty="0"/>
              <a:t>Interface</a:t>
            </a:r>
          </a:p>
        </p:txBody>
      </p:sp>
    </p:spTree>
    <p:extLst>
      <p:ext uri="{BB962C8B-B14F-4D97-AF65-F5344CB8AC3E}">
        <p14:creationId xmlns:p14="http://schemas.microsoft.com/office/powerpoint/2010/main" val="133896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Interface</a:t>
            </a:r>
            <a:endParaRPr lang="vi-VN" dirty="0"/>
          </a:p>
        </p:txBody>
      </p:sp>
      <p:sp>
        <p:nvSpPr>
          <p:cNvPr id="3" name="Content Placeholder 2"/>
          <p:cNvSpPr>
            <a:spLocks noGrp="1"/>
          </p:cNvSpPr>
          <p:nvPr>
            <p:ph idx="1"/>
          </p:nvPr>
        </p:nvSpPr>
        <p:spPr/>
        <p:txBody>
          <a:bodyPr/>
          <a:lstStyle/>
          <a:p>
            <a:r>
              <a:rPr lang="vi-VN" dirty="0" smtClean="0"/>
              <a:t>Interface là một cấu trúc tương tự như lớp, nhưng chỉ chứa các hằng số và abstract method</a:t>
            </a:r>
          </a:p>
          <a:p>
            <a:r>
              <a:rPr lang="vi-VN" dirty="0" smtClean="0"/>
              <a:t>Interface quy định các hành vi chung cho các lớp triển khai nó</a:t>
            </a:r>
          </a:p>
          <a:p>
            <a:r>
              <a:rPr lang="vi-VN" dirty="0" smtClean="0"/>
              <a:t>Sử dụng từ khoá interface để định nghĩa interface</a:t>
            </a:r>
          </a:p>
          <a:p>
            <a:r>
              <a:rPr lang="vi-VN" dirty="0" smtClean="0"/>
              <a:t>Cú pháp:</a:t>
            </a:r>
          </a:p>
          <a:p>
            <a:endParaRPr lang="vi-VN" dirty="0"/>
          </a:p>
          <a:p>
            <a:endParaRPr lang="vi-VN" dirty="0" smtClean="0"/>
          </a:p>
          <a:p>
            <a:endParaRPr lang="vi-VN" dirty="0"/>
          </a:p>
          <a:p>
            <a:r>
              <a:rPr lang="vi-VN" dirty="0" smtClean="0"/>
              <a:t>Ví dụ:</a:t>
            </a:r>
            <a:endParaRPr lang="vi-VN" dirty="0"/>
          </a:p>
        </p:txBody>
      </p:sp>
      <p:sp>
        <p:nvSpPr>
          <p:cNvPr id="5" name="Rectangle 4"/>
          <p:cNvSpPr/>
          <p:nvPr/>
        </p:nvSpPr>
        <p:spPr>
          <a:xfrm>
            <a:off x="2782957" y="3544453"/>
            <a:ext cx="6096000" cy="1323439"/>
          </a:xfrm>
          <a:prstGeom prst="rect">
            <a:avLst/>
          </a:prstGeom>
        </p:spPr>
        <p:txBody>
          <a:bodyPr>
            <a:spAutoFit/>
          </a:bodyPr>
          <a:lstStyle/>
          <a:p>
            <a:r>
              <a:rPr lang="en-US" sz="2000" dirty="0" smtClean="0"/>
              <a:t>modifier </a:t>
            </a:r>
            <a:r>
              <a:rPr lang="en-US" sz="2000" b="1" dirty="0" smtClean="0">
                <a:solidFill>
                  <a:srgbClr val="000080"/>
                </a:solidFill>
                <a:effectLst/>
              </a:rPr>
              <a:t>interface </a:t>
            </a:r>
            <a:r>
              <a:rPr lang="en-US" sz="2000" dirty="0" err="1" smtClean="0"/>
              <a:t>InterfaceName</a:t>
            </a:r>
            <a:r>
              <a:rPr lang="en-US" sz="2000" dirty="0" smtClean="0"/>
              <a:t> {</a:t>
            </a:r>
            <a:br>
              <a:rPr lang="en-US" sz="2000" dirty="0" smtClean="0"/>
            </a:br>
            <a:r>
              <a:rPr lang="en-US" sz="2000" dirty="0" smtClean="0"/>
              <a:t>    </a:t>
            </a:r>
            <a:r>
              <a:rPr lang="en-US" sz="2000" i="1" dirty="0" smtClean="0">
                <a:solidFill>
                  <a:srgbClr val="808080"/>
                </a:solidFill>
                <a:effectLst/>
              </a:rPr>
              <a:t>/** Constant declarations */</a:t>
            </a:r>
            <a:br>
              <a:rPr lang="en-US" sz="2000" i="1" dirty="0" smtClean="0">
                <a:solidFill>
                  <a:srgbClr val="808080"/>
                </a:solidFill>
                <a:effectLst/>
              </a:rPr>
            </a:br>
            <a:r>
              <a:rPr lang="en-US" sz="2000" i="1" dirty="0" smtClean="0">
                <a:solidFill>
                  <a:srgbClr val="808080"/>
                </a:solidFill>
                <a:effectLst/>
              </a:rPr>
              <a:t>    /** Abstract method signatures */</a:t>
            </a:r>
            <a:br>
              <a:rPr lang="en-US" sz="2000" i="1" dirty="0" smtClean="0">
                <a:solidFill>
                  <a:srgbClr val="808080"/>
                </a:solidFill>
                <a:effectLst/>
              </a:rPr>
            </a:br>
            <a:r>
              <a:rPr lang="en-US" sz="2000" dirty="0" smtClean="0"/>
              <a:t>}</a:t>
            </a:r>
            <a:endParaRPr lang="vi-VN" sz="2000" dirty="0"/>
          </a:p>
        </p:txBody>
      </p:sp>
      <p:sp>
        <p:nvSpPr>
          <p:cNvPr id="6" name="Rectangle 5"/>
          <p:cNvSpPr/>
          <p:nvPr/>
        </p:nvSpPr>
        <p:spPr>
          <a:xfrm>
            <a:off x="2782957" y="5469078"/>
            <a:ext cx="2707280" cy="707886"/>
          </a:xfrm>
          <a:prstGeom prst="rect">
            <a:avLst/>
          </a:prstGeom>
        </p:spPr>
        <p:txBody>
          <a:bodyPr wrap="none">
            <a:spAutoFit/>
          </a:bodyPr>
          <a:lstStyle/>
          <a:p>
            <a:r>
              <a:rPr lang="en-US" sz="2000" b="1" smtClean="0">
                <a:solidFill>
                  <a:srgbClr val="000080"/>
                </a:solidFill>
                <a:effectLst/>
              </a:rPr>
              <a:t>public interface </a:t>
            </a:r>
            <a:r>
              <a:rPr lang="en-US" sz="2000" smtClean="0"/>
              <a:t>Flyable{</a:t>
            </a:r>
          </a:p>
          <a:p>
            <a:r>
              <a:rPr lang="en-US" sz="2000" dirty="0" smtClean="0"/>
              <a:t>}</a:t>
            </a:r>
            <a:endParaRPr lang="vi-VN" sz="2000" dirty="0"/>
          </a:p>
        </p:txBody>
      </p:sp>
    </p:spTree>
    <p:extLst>
      <p:ext uri="{BB962C8B-B14F-4D97-AF65-F5344CB8AC3E}">
        <p14:creationId xmlns:p14="http://schemas.microsoft.com/office/powerpoint/2010/main" val="175530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chất</a:t>
            </a:r>
            <a:endParaRPr lang="vi-VN" dirty="0"/>
          </a:p>
        </p:txBody>
      </p:sp>
      <p:sp>
        <p:nvSpPr>
          <p:cNvPr id="3" name="Content Placeholder 2"/>
          <p:cNvSpPr>
            <a:spLocks noGrp="1"/>
          </p:cNvSpPr>
          <p:nvPr>
            <p:ph idx="1"/>
          </p:nvPr>
        </p:nvSpPr>
        <p:spPr/>
        <p:txBody>
          <a:bodyPr>
            <a:normAutofit fontScale="92500" lnSpcReduction="20000"/>
          </a:bodyPr>
          <a:lstStyle/>
          <a:p>
            <a:r>
              <a:rPr lang="vi-VN" dirty="0" smtClean="0"/>
              <a:t>Định nghĩa một interface tạo ra một kiểu dữ liệu mới</a:t>
            </a:r>
          </a:p>
          <a:p>
            <a:r>
              <a:rPr lang="vi-VN" dirty="0" smtClean="0"/>
              <a:t>Không thể tạo đối tượng của interface</a:t>
            </a:r>
          </a:p>
          <a:p>
            <a:r>
              <a:rPr lang="vi-VN" dirty="0" smtClean="0"/>
              <a:t>Interface không thể chứa các phương thức không abstract</a:t>
            </a:r>
          </a:p>
          <a:p>
            <a:r>
              <a:rPr lang="vi-VN" dirty="0" smtClean="0"/>
              <a:t>Khi một lớp triển khai interface thì cần triển khai tất cả các phương thức được khai báo trong interface đó</a:t>
            </a:r>
          </a:p>
          <a:p>
            <a:r>
              <a:rPr lang="vi-VN" dirty="0" smtClean="0"/>
              <a:t>Interface có thể được thiết kế để khai báo các phương thức chung cho các lớp không liên quan với nhau (khác với abstract class, được kế thừa bởi các lớp có liên quan với nhau)</a:t>
            </a:r>
          </a:p>
          <a:p>
            <a:r>
              <a:rPr lang="vi-VN" dirty="0" smtClean="0"/>
              <a:t>Interface bổ sung cho việc </a:t>
            </a:r>
            <a:r>
              <a:rPr lang="vi-VN" dirty="0" smtClean="0"/>
              <a:t>C# không </a:t>
            </a:r>
            <a:r>
              <a:rPr lang="vi-VN" dirty="0" smtClean="0"/>
              <a:t>hỗ trợ ”đa kế thừa</a:t>
            </a:r>
            <a:r>
              <a:rPr lang="vi-VN" dirty="0" smtClean="0"/>
              <a:t>”</a:t>
            </a:r>
          </a:p>
          <a:p>
            <a:r>
              <a:rPr lang="en-US" dirty="0" err="1"/>
              <a:t>Một</a:t>
            </a:r>
            <a:r>
              <a:rPr lang="en-US" dirty="0"/>
              <a:t> interface </a:t>
            </a:r>
            <a:r>
              <a:rPr lang="en-US" dirty="0" err="1"/>
              <a:t>trong</a:t>
            </a:r>
            <a:r>
              <a:rPr lang="en-US" dirty="0"/>
              <a:t> </a:t>
            </a:r>
            <a:r>
              <a:rPr lang="en-US" b="1" dirty="0" err="1"/>
              <a:t>CSharp</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modifier </a:t>
            </a:r>
            <a:r>
              <a:rPr lang="en-US" dirty="0" err="1"/>
              <a:t>là</a:t>
            </a:r>
            <a:r>
              <a:rPr lang="en-US" dirty="0"/>
              <a:t> </a:t>
            </a:r>
            <a:r>
              <a:rPr lang="en-US" b="1" dirty="0"/>
              <a:t>public</a:t>
            </a:r>
            <a:r>
              <a:rPr lang="en-US" dirty="0"/>
              <a:t> </a:t>
            </a:r>
            <a:r>
              <a:rPr lang="en-US" dirty="0" err="1"/>
              <a:t>hoặc</a:t>
            </a:r>
            <a:r>
              <a:rPr lang="en-US" dirty="0"/>
              <a:t> </a:t>
            </a:r>
            <a:r>
              <a:rPr lang="en-US" b="1" dirty="0"/>
              <a:t>internal</a:t>
            </a:r>
            <a:r>
              <a:rPr lang="en-US" dirty="0"/>
              <a:t>, </a:t>
            </a:r>
            <a:r>
              <a:rPr lang="en-US" dirty="0" err="1"/>
              <a:t>nếu</a:t>
            </a:r>
            <a:r>
              <a:rPr lang="en-US" dirty="0"/>
              <a:t> </a:t>
            </a:r>
            <a:r>
              <a:rPr lang="en-US" dirty="0" err="1"/>
              <a:t>không</a:t>
            </a:r>
            <a:r>
              <a:rPr lang="en-US" dirty="0"/>
              <a:t> </a:t>
            </a:r>
            <a:r>
              <a:rPr lang="en-US" dirty="0" err="1"/>
              <a:t>khai</a:t>
            </a:r>
            <a:r>
              <a:rPr lang="en-US" dirty="0"/>
              <a:t> </a:t>
            </a:r>
            <a:r>
              <a:rPr lang="en-US" dirty="0" err="1"/>
              <a:t>báo</a:t>
            </a:r>
            <a:r>
              <a:rPr lang="en-US" dirty="0"/>
              <a:t> </a:t>
            </a:r>
            <a:r>
              <a:rPr lang="en-US" dirty="0" err="1"/>
              <a:t>gì</a:t>
            </a:r>
            <a:r>
              <a:rPr lang="en-US" dirty="0"/>
              <a:t> </a:t>
            </a:r>
            <a:r>
              <a:rPr lang="en-US" dirty="0" err="1"/>
              <a:t>mặc</a:t>
            </a:r>
            <a:r>
              <a:rPr lang="en-US" dirty="0"/>
              <a:t> </a:t>
            </a:r>
            <a:r>
              <a:rPr lang="en-US" dirty="0" err="1"/>
              <a:t>định</a:t>
            </a:r>
            <a:r>
              <a:rPr lang="en-US" dirty="0"/>
              <a:t> </a:t>
            </a:r>
            <a:r>
              <a:rPr lang="en-US" dirty="0" err="1"/>
              <a:t>được</a:t>
            </a:r>
            <a:r>
              <a:rPr lang="en-US" dirty="0"/>
              <a:t> </a:t>
            </a:r>
            <a:r>
              <a:rPr lang="en-US" dirty="0" err="1"/>
              <a:t>hiểu</a:t>
            </a:r>
            <a:r>
              <a:rPr lang="en-US" dirty="0"/>
              <a:t> </a:t>
            </a:r>
            <a:r>
              <a:rPr lang="en-US" dirty="0" err="1"/>
              <a:t>là</a:t>
            </a:r>
            <a:r>
              <a:rPr lang="en-US" dirty="0"/>
              <a:t> </a:t>
            </a:r>
            <a:r>
              <a:rPr lang="en-US" b="1" dirty="0"/>
              <a:t>internal</a:t>
            </a:r>
            <a:r>
              <a:rPr lang="en-US" dirty="0"/>
              <a:t>. Interface </a:t>
            </a:r>
            <a:r>
              <a:rPr lang="en-US" dirty="0" err="1"/>
              <a:t>có</a:t>
            </a:r>
            <a:r>
              <a:rPr lang="en-US" dirty="0"/>
              <a:t> modifier </a:t>
            </a:r>
            <a:r>
              <a:rPr lang="en-US" dirty="0" err="1"/>
              <a:t>là</a:t>
            </a:r>
            <a:r>
              <a:rPr lang="en-US" dirty="0"/>
              <a:t> </a:t>
            </a:r>
            <a:r>
              <a:rPr lang="en-US" b="1" dirty="0"/>
              <a:t>public</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ở</a:t>
            </a:r>
            <a:r>
              <a:rPr lang="en-US" dirty="0"/>
              <a:t> </a:t>
            </a:r>
            <a:r>
              <a:rPr lang="en-US" dirty="0" err="1"/>
              <a:t>mọi</a:t>
            </a:r>
            <a:r>
              <a:rPr lang="en-US" dirty="0"/>
              <a:t> </a:t>
            </a:r>
            <a:r>
              <a:rPr lang="en-US" dirty="0" err="1"/>
              <a:t>nơi</a:t>
            </a:r>
            <a:r>
              <a:rPr lang="en-US" dirty="0"/>
              <a:t>, </a:t>
            </a:r>
            <a:r>
              <a:rPr lang="en-US" dirty="0" err="1"/>
              <a:t>đối</a:t>
            </a:r>
            <a:r>
              <a:rPr lang="en-US" dirty="0"/>
              <a:t> </a:t>
            </a:r>
            <a:r>
              <a:rPr lang="en-US" dirty="0" err="1"/>
              <a:t>với</a:t>
            </a:r>
            <a:r>
              <a:rPr lang="en-US" dirty="0"/>
              <a:t> interface </a:t>
            </a:r>
            <a:r>
              <a:rPr lang="en-US" dirty="0" err="1"/>
              <a:t>có</a:t>
            </a:r>
            <a:r>
              <a:rPr lang="en-US" dirty="0"/>
              <a:t> modifier </a:t>
            </a:r>
            <a:r>
              <a:rPr lang="en-US" dirty="0" err="1"/>
              <a:t>là</a:t>
            </a:r>
            <a:r>
              <a:rPr lang="en-US" dirty="0"/>
              <a:t> </a:t>
            </a:r>
            <a:r>
              <a:rPr lang="en-US" b="1" dirty="0"/>
              <a:t>internal</a:t>
            </a:r>
            <a:r>
              <a:rPr lang="en-US" dirty="0"/>
              <a:t> </a:t>
            </a:r>
            <a:r>
              <a:rPr lang="en-US" dirty="0" err="1"/>
              <a:t>chỉ</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nội</a:t>
            </a:r>
            <a:r>
              <a:rPr lang="en-US" dirty="0"/>
              <a:t> </a:t>
            </a:r>
            <a:r>
              <a:rPr lang="en-US" dirty="0" err="1"/>
              <a:t>bộ</a:t>
            </a:r>
            <a:r>
              <a:rPr lang="en-US" dirty="0"/>
              <a:t> Assembly.</a:t>
            </a:r>
            <a:endParaRPr lang="vi-VN" dirty="0" smtClean="0"/>
          </a:p>
          <a:p>
            <a:endParaRPr lang="vi-VN" dirty="0"/>
          </a:p>
        </p:txBody>
      </p:sp>
    </p:spTree>
    <p:extLst>
      <p:ext uri="{BB962C8B-B14F-4D97-AF65-F5344CB8AC3E}">
        <p14:creationId xmlns:p14="http://schemas.microsoft.com/office/powerpoint/2010/main" val="162526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Triển khai interface</a:t>
            </a:r>
            <a:endParaRPr lang="vi-VN" dirty="0"/>
          </a:p>
        </p:txBody>
      </p:sp>
      <p:sp>
        <p:nvSpPr>
          <p:cNvPr id="3" name="Content Placeholder 2"/>
          <p:cNvSpPr>
            <a:spLocks noGrp="1"/>
          </p:cNvSpPr>
          <p:nvPr>
            <p:ph idx="1"/>
          </p:nvPr>
        </p:nvSpPr>
        <p:spPr/>
        <p:txBody>
          <a:bodyPr/>
          <a:lstStyle/>
          <a:p>
            <a:r>
              <a:rPr lang="vi-VN" dirty="0" smtClean="0"/>
              <a:t>Một lớp triển khai interface bằng cách sử dụng từ khoá </a:t>
            </a:r>
            <a:r>
              <a:rPr lang="vi-VN" i="1" dirty="0" smtClean="0"/>
              <a:t>implements</a:t>
            </a:r>
          </a:p>
          <a:p>
            <a:r>
              <a:rPr lang="vi-VN" dirty="0" smtClean="0"/>
              <a:t>Cú pháp:</a:t>
            </a:r>
          </a:p>
          <a:p>
            <a:endParaRPr lang="vi-VN" dirty="0"/>
          </a:p>
          <a:p>
            <a:endParaRPr lang="vi-VN" dirty="0" smtClean="0"/>
          </a:p>
          <a:p>
            <a:r>
              <a:rPr lang="vi-VN" dirty="0" smtClean="0"/>
              <a:t>Ví dụ:</a:t>
            </a:r>
            <a:endParaRPr lang="vi-VN" dirty="0"/>
          </a:p>
        </p:txBody>
      </p:sp>
      <p:sp>
        <p:nvSpPr>
          <p:cNvPr id="4" name="Rectangle 3"/>
          <p:cNvSpPr/>
          <p:nvPr/>
        </p:nvSpPr>
        <p:spPr>
          <a:xfrm>
            <a:off x="2305878" y="2132448"/>
            <a:ext cx="6096000" cy="1015663"/>
          </a:xfrm>
          <a:prstGeom prst="rect">
            <a:avLst/>
          </a:prstGeom>
        </p:spPr>
        <p:txBody>
          <a:bodyPr>
            <a:spAutoFit/>
          </a:bodyPr>
          <a:lstStyle/>
          <a:p>
            <a:r>
              <a:rPr lang="en-US" sz="2000" b="1" dirty="0" smtClean="0">
                <a:solidFill>
                  <a:srgbClr val="000080"/>
                </a:solidFill>
                <a:effectLst/>
              </a:rPr>
              <a:t>class </a:t>
            </a:r>
            <a:r>
              <a:rPr lang="en-US" sz="2000" dirty="0" err="1" smtClean="0"/>
              <a:t>ClassName</a:t>
            </a:r>
            <a:r>
              <a:rPr lang="en-US" sz="2000" dirty="0" smtClean="0"/>
              <a:t> </a:t>
            </a:r>
            <a:r>
              <a:rPr lang="en-US" sz="2000" b="1" dirty="0" smtClean="0">
                <a:solidFill>
                  <a:srgbClr val="000080"/>
                </a:solidFill>
                <a:effectLst/>
              </a:rPr>
              <a:t>: </a:t>
            </a:r>
            <a:r>
              <a:rPr lang="en-US" sz="2000" dirty="0" err="1" smtClean="0"/>
              <a:t>IntefaceName</a:t>
            </a:r>
            <a:r>
              <a:rPr lang="en-US" sz="2000" dirty="0" smtClean="0"/>
              <a:t>{</a:t>
            </a:r>
            <a:br>
              <a:rPr lang="en-US" sz="2000" dirty="0" smtClean="0"/>
            </a:br>
            <a:r>
              <a:rPr lang="en-US" sz="2000" dirty="0" smtClean="0"/>
              <a:t>    </a:t>
            </a:r>
            <a:br>
              <a:rPr lang="en-US" sz="2000" dirty="0" smtClean="0"/>
            </a:br>
            <a:r>
              <a:rPr lang="en-US" sz="2000" dirty="0" smtClean="0"/>
              <a:t>}</a:t>
            </a:r>
            <a:endParaRPr lang="vi-VN" sz="2000" dirty="0"/>
          </a:p>
        </p:txBody>
      </p:sp>
      <p:sp>
        <p:nvSpPr>
          <p:cNvPr id="5" name="Rectangle 4"/>
          <p:cNvSpPr/>
          <p:nvPr/>
        </p:nvSpPr>
        <p:spPr>
          <a:xfrm>
            <a:off x="2305878" y="3423206"/>
            <a:ext cx="6096000" cy="2862322"/>
          </a:xfrm>
          <a:prstGeom prst="rect">
            <a:avLst/>
          </a:prstGeom>
        </p:spPr>
        <p:txBody>
          <a:bodyPr>
            <a:spAutoFit/>
          </a:bodyPr>
          <a:lstStyle/>
          <a:p>
            <a:r>
              <a:rPr lang="en-US" sz="2000" b="1" dirty="0" smtClean="0">
                <a:solidFill>
                  <a:srgbClr val="000080"/>
                </a:solidFill>
                <a:effectLst/>
              </a:rPr>
              <a:t>interface </a:t>
            </a:r>
            <a:r>
              <a:rPr lang="en-US" sz="2000" dirty="0" smtClean="0"/>
              <a:t>Flyable{</a:t>
            </a:r>
            <a:br>
              <a:rPr lang="en-US" sz="2000" dirty="0" smtClean="0"/>
            </a:br>
            <a:r>
              <a:rPr lang="en-US" sz="2000" dirty="0" smtClean="0"/>
              <a:t>    String </a:t>
            </a:r>
            <a:r>
              <a:rPr lang="en-US" sz="2000" dirty="0"/>
              <a:t>F</a:t>
            </a:r>
            <a:r>
              <a:rPr lang="en-US" sz="2000" dirty="0" smtClean="0"/>
              <a:t>ly</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b="1" dirty="0" smtClean="0">
                <a:solidFill>
                  <a:srgbClr val="000080"/>
                </a:solidFill>
                <a:effectLst/>
              </a:rPr>
              <a:t>public class </a:t>
            </a:r>
            <a:r>
              <a:rPr lang="en-US" sz="2000" dirty="0" smtClean="0"/>
              <a:t>Bird </a:t>
            </a:r>
            <a:r>
              <a:rPr lang="en-US" sz="2000" b="1" dirty="0" smtClean="0">
                <a:solidFill>
                  <a:srgbClr val="000080"/>
                </a:solidFill>
                <a:effectLst/>
              </a:rPr>
              <a:t>: </a:t>
            </a:r>
            <a:r>
              <a:rPr lang="en-US" sz="2000" dirty="0" smtClean="0"/>
              <a:t>Flyable</a:t>
            </a:r>
            <a:r>
              <a:rPr lang="en-US" sz="2000" dirty="0" smtClean="0"/>
              <a:t>{</a:t>
            </a:r>
            <a:br>
              <a:rPr lang="en-US" sz="2000" dirty="0" smtClean="0"/>
            </a:br>
            <a:r>
              <a:rPr lang="en-US" sz="2000" dirty="0" smtClean="0"/>
              <a:t> </a:t>
            </a:r>
            <a:r>
              <a:rPr lang="en-US" sz="2000" b="1" dirty="0" smtClean="0">
                <a:solidFill>
                  <a:srgbClr val="000080"/>
                </a:solidFill>
                <a:effectLst/>
              </a:rPr>
              <a:t>public </a:t>
            </a:r>
            <a:r>
              <a:rPr lang="en-US" sz="2000" dirty="0" smtClean="0"/>
              <a:t>String </a:t>
            </a:r>
            <a:r>
              <a:rPr lang="en-US" sz="2000" dirty="0" smtClean="0"/>
              <a:t>Fly</a:t>
            </a:r>
            <a:r>
              <a:rPr lang="en-US" sz="2000" dirty="0" smtClean="0"/>
              <a:t>() {</a:t>
            </a:r>
            <a:br>
              <a:rPr lang="en-US" sz="2000" dirty="0" smtClean="0"/>
            </a:br>
            <a:r>
              <a:rPr lang="en-US" sz="2000" dirty="0" smtClean="0"/>
              <a:t>        </a:t>
            </a:r>
            <a:r>
              <a:rPr lang="en-US" sz="2000" b="1" dirty="0" smtClean="0">
                <a:solidFill>
                  <a:srgbClr val="000080"/>
                </a:solidFill>
                <a:effectLst/>
              </a:rPr>
              <a:t>return </a:t>
            </a:r>
            <a:r>
              <a:rPr lang="en-US" sz="2000" b="1" dirty="0" smtClean="0">
                <a:solidFill>
                  <a:srgbClr val="008000"/>
                </a:solidFill>
                <a:effectLst/>
              </a:rPr>
              <a:t>"Flying with wings"</a:t>
            </a:r>
            <a:r>
              <a:rPr lang="en-US" sz="2000" dirty="0" smtClean="0"/>
              <a:t>;</a:t>
            </a:r>
            <a:br>
              <a:rPr lang="en-US" sz="2000" dirty="0" smtClean="0"/>
            </a:br>
            <a:r>
              <a:rPr lang="en-US" sz="2000" dirty="0" smtClean="0"/>
              <a:t>    }</a:t>
            </a:r>
            <a:br>
              <a:rPr lang="en-US" sz="2000" dirty="0" smtClean="0"/>
            </a:br>
            <a:r>
              <a:rPr lang="en-US" sz="2000" dirty="0" smtClean="0"/>
              <a:t>}</a:t>
            </a:r>
            <a:endParaRPr lang="vi-VN" sz="2000" dirty="0"/>
          </a:p>
        </p:txBody>
      </p:sp>
    </p:spTree>
    <p:extLst>
      <p:ext uri="{BB962C8B-B14F-4D97-AF65-F5344CB8AC3E}">
        <p14:creationId xmlns:p14="http://schemas.microsoft.com/office/powerpoint/2010/main" val="70647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Kế thừa interface</a:t>
            </a:r>
            <a:endParaRPr lang="vi-VN" dirty="0"/>
          </a:p>
        </p:txBody>
      </p:sp>
      <p:sp>
        <p:nvSpPr>
          <p:cNvPr id="3" name="Content Placeholder 2"/>
          <p:cNvSpPr>
            <a:spLocks noGrp="1"/>
          </p:cNvSpPr>
          <p:nvPr>
            <p:ph idx="1"/>
          </p:nvPr>
        </p:nvSpPr>
        <p:spPr/>
        <p:txBody>
          <a:bodyPr/>
          <a:lstStyle/>
          <a:p>
            <a:r>
              <a:rPr lang="vi-VN" dirty="0" smtClean="0"/>
              <a:t>Một interface có thể kế thừa interface khác</a:t>
            </a:r>
          </a:p>
          <a:p>
            <a:r>
              <a:rPr lang="vi-VN" dirty="0" smtClean="0"/>
              <a:t>Interface con thừa hưởng các phương thức và hằng số được khai báo trong interface cha</a:t>
            </a:r>
          </a:p>
          <a:p>
            <a:r>
              <a:rPr lang="vi-VN" dirty="0" smtClean="0"/>
              <a:t>Interface con có thể khai báo thêm các thành phần mới</a:t>
            </a:r>
          </a:p>
          <a:p>
            <a:r>
              <a:rPr lang="vi-VN" dirty="0" smtClean="0"/>
              <a:t>Từ khoá extends được sử dụng để kế thừa interface</a:t>
            </a:r>
          </a:p>
          <a:p>
            <a:r>
              <a:rPr lang="vi-VN" dirty="0" smtClean="0"/>
              <a:t>Ví dụ:</a:t>
            </a:r>
            <a:endParaRPr lang="vi-VN" dirty="0"/>
          </a:p>
        </p:txBody>
      </p:sp>
      <p:sp>
        <p:nvSpPr>
          <p:cNvPr id="4" name="Rectangle 3"/>
          <p:cNvSpPr/>
          <p:nvPr/>
        </p:nvSpPr>
        <p:spPr>
          <a:xfrm>
            <a:off x="2319130" y="3961405"/>
            <a:ext cx="6096000" cy="2554545"/>
          </a:xfrm>
          <a:prstGeom prst="rect">
            <a:avLst/>
          </a:prstGeom>
        </p:spPr>
        <p:txBody>
          <a:bodyPr>
            <a:spAutoFit/>
          </a:bodyPr>
          <a:lstStyle/>
          <a:p>
            <a:r>
              <a:rPr lang="en-US" sz="2000" b="1" dirty="0" smtClean="0">
                <a:solidFill>
                  <a:srgbClr val="000080"/>
                </a:solidFill>
                <a:effectLst/>
              </a:rPr>
              <a:t>interface </a:t>
            </a:r>
            <a:r>
              <a:rPr lang="en-US" sz="2000" dirty="0" smtClean="0"/>
              <a:t>Flyable{</a:t>
            </a:r>
            <a:br>
              <a:rPr lang="en-US" sz="2000" dirty="0" smtClean="0"/>
            </a:br>
            <a:r>
              <a:rPr lang="en-US" sz="2000" dirty="0" smtClean="0"/>
              <a:t>    String </a:t>
            </a:r>
            <a:r>
              <a:rPr lang="en-US" sz="2000" dirty="0" smtClean="0"/>
              <a:t>Fly</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b="1" dirty="0" smtClean="0">
                <a:solidFill>
                  <a:srgbClr val="000080"/>
                </a:solidFill>
                <a:effectLst/>
              </a:rPr>
              <a:t>interface </a:t>
            </a:r>
            <a:r>
              <a:rPr lang="en-US" sz="2000" dirty="0" err="1" smtClean="0"/>
              <a:t>AnimalFlyable</a:t>
            </a:r>
            <a:r>
              <a:rPr lang="en-US" sz="2000" dirty="0" smtClean="0"/>
              <a:t> </a:t>
            </a:r>
            <a:r>
              <a:rPr lang="en-US" sz="2000" b="1" dirty="0" smtClean="0">
                <a:solidFill>
                  <a:srgbClr val="000080"/>
                </a:solidFill>
                <a:effectLst/>
              </a:rPr>
              <a:t>: </a:t>
            </a:r>
            <a:r>
              <a:rPr lang="en-US" sz="2000" dirty="0" smtClean="0"/>
              <a:t>Flyable</a:t>
            </a:r>
            <a:r>
              <a:rPr lang="en-US" sz="2000" dirty="0" smtClean="0"/>
              <a:t>{}</a:t>
            </a:r>
            <a:br>
              <a:rPr lang="en-US" sz="2000" dirty="0" smtClean="0"/>
            </a:br>
            <a:r>
              <a:rPr lang="en-US" sz="2000" dirty="0" smtClean="0"/>
              <a:t/>
            </a:r>
            <a:br>
              <a:rPr lang="en-US" sz="2000" dirty="0" smtClean="0"/>
            </a:br>
            <a:r>
              <a:rPr lang="en-US" sz="2000" b="1" dirty="0" smtClean="0">
                <a:solidFill>
                  <a:srgbClr val="000080"/>
                </a:solidFill>
                <a:effectLst/>
              </a:rPr>
              <a:t>interface </a:t>
            </a:r>
            <a:r>
              <a:rPr lang="en-US" sz="2000" dirty="0" err="1" smtClean="0"/>
              <a:t>EngineFlyable</a:t>
            </a:r>
            <a:r>
              <a:rPr lang="en-US" sz="2000" dirty="0" smtClean="0"/>
              <a:t> </a:t>
            </a:r>
            <a:r>
              <a:rPr lang="en-US" sz="2000" b="1" dirty="0" smtClean="0">
                <a:solidFill>
                  <a:srgbClr val="000080"/>
                </a:solidFill>
                <a:effectLst/>
              </a:rPr>
              <a:t>:  </a:t>
            </a:r>
            <a:r>
              <a:rPr lang="en-US" sz="2000" dirty="0" smtClean="0"/>
              <a:t>Flyable</a:t>
            </a:r>
            <a:r>
              <a:rPr lang="en-US" sz="2000" dirty="0" smtClean="0"/>
              <a:t>{}</a:t>
            </a:r>
            <a:br>
              <a:rPr lang="en-US" sz="2000" dirty="0" smtClean="0"/>
            </a:br>
            <a:endParaRPr lang="vi-VN" sz="2000" dirty="0"/>
          </a:p>
        </p:txBody>
      </p:sp>
    </p:spTree>
    <p:extLst>
      <p:ext uri="{BB962C8B-B14F-4D97-AF65-F5344CB8AC3E}">
        <p14:creationId xmlns:p14="http://schemas.microsoft.com/office/powerpoint/2010/main" val="545776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vi-VN" dirty="0"/>
          </a:p>
        </p:txBody>
      </p:sp>
      <p:sp>
        <p:nvSpPr>
          <p:cNvPr id="5" name="Text Placeholder 4"/>
          <p:cNvSpPr>
            <a:spLocks noGrp="1"/>
          </p:cNvSpPr>
          <p:nvPr>
            <p:ph type="body" idx="1"/>
          </p:nvPr>
        </p:nvSpPr>
        <p:spPr/>
        <p:txBody>
          <a:bodyPr/>
          <a:lstStyle/>
          <a:p>
            <a:r>
              <a:rPr lang="vi-VN" dirty="0"/>
              <a:t>Interface</a:t>
            </a:r>
          </a:p>
        </p:txBody>
      </p:sp>
    </p:spTree>
    <p:extLst>
      <p:ext uri="{BB962C8B-B14F-4D97-AF65-F5344CB8AC3E}">
        <p14:creationId xmlns:p14="http://schemas.microsoft.com/office/powerpoint/2010/main" val="82843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“Inheritance"</a:t>
            </a:r>
          </a:p>
          <a:p>
            <a:r>
              <a:rPr lang="vi-VN" dirty="0" smtClean="0"/>
              <a:t>Tóm tắt lại các phần đã học từ bài </a:t>
            </a:r>
            <a:r>
              <a:rPr lang="vi-VN" dirty="0"/>
              <a:t>“Inheritance”</a:t>
            </a:r>
          </a:p>
        </p:txBody>
      </p:sp>
    </p:spTree>
    <p:extLst>
      <p:ext uri="{BB962C8B-B14F-4D97-AF65-F5344CB8AC3E}">
        <p14:creationId xmlns:p14="http://schemas.microsoft.com/office/powerpoint/2010/main" val="923757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vi-VN" dirty="0"/>
          </a:p>
        </p:txBody>
      </p:sp>
      <p:sp>
        <p:nvSpPr>
          <p:cNvPr id="5" name="Text Placeholder 4"/>
          <p:cNvSpPr>
            <a:spLocks noGrp="1"/>
          </p:cNvSpPr>
          <p:nvPr>
            <p:ph type="body" idx="1"/>
          </p:nvPr>
        </p:nvSpPr>
        <p:spPr/>
        <p:txBody>
          <a:bodyPr/>
          <a:lstStyle/>
          <a:p>
            <a:r>
              <a:rPr lang="vi-VN" dirty="0"/>
              <a:t>Anonymous class</a:t>
            </a:r>
          </a:p>
        </p:txBody>
      </p:sp>
    </p:spTree>
    <p:extLst>
      <p:ext uri="{BB962C8B-B14F-4D97-AF65-F5344CB8AC3E}">
        <p14:creationId xmlns:p14="http://schemas.microsoft.com/office/powerpoint/2010/main" val="72955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vi-VN" dirty="0"/>
          </a:p>
        </p:txBody>
      </p:sp>
      <p:sp>
        <p:nvSpPr>
          <p:cNvPr id="5" name="Text Placeholder 4"/>
          <p:cNvSpPr>
            <a:spLocks noGrp="1"/>
          </p:cNvSpPr>
          <p:nvPr>
            <p:ph type="body" idx="1"/>
          </p:nvPr>
        </p:nvSpPr>
        <p:spPr/>
        <p:txBody>
          <a:bodyPr>
            <a:normAutofit fontScale="92500" lnSpcReduction="20000"/>
          </a:bodyPr>
          <a:lstStyle/>
          <a:p>
            <a:r>
              <a:rPr lang="vi-VN" dirty="0" smtClean="0"/>
              <a:t>Cohesion</a:t>
            </a:r>
          </a:p>
          <a:p>
            <a:r>
              <a:rPr lang="vi-VN" dirty="0" smtClean="0"/>
              <a:t>Consistency</a:t>
            </a:r>
          </a:p>
          <a:p>
            <a:r>
              <a:rPr lang="vi-VN" dirty="0" smtClean="0"/>
              <a:t>Encapsulation</a:t>
            </a:r>
          </a:p>
          <a:p>
            <a:r>
              <a:rPr lang="vi-VN" dirty="0" smtClean="0"/>
              <a:t>Clarity</a:t>
            </a:r>
            <a:endParaRPr lang="vi-VN" dirty="0"/>
          </a:p>
        </p:txBody>
      </p:sp>
    </p:spTree>
    <p:extLst>
      <p:ext uri="{BB962C8B-B14F-4D97-AF65-F5344CB8AC3E}">
        <p14:creationId xmlns:p14="http://schemas.microsoft.com/office/powerpoint/2010/main" val="1049400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Cohesion</a:t>
            </a:r>
            <a:endParaRPr lang="vi-VN" dirty="0"/>
          </a:p>
        </p:txBody>
      </p:sp>
      <p:sp>
        <p:nvSpPr>
          <p:cNvPr id="3" name="Content Placeholder 2"/>
          <p:cNvSpPr>
            <a:spLocks noGrp="1"/>
          </p:cNvSpPr>
          <p:nvPr>
            <p:ph idx="1"/>
          </p:nvPr>
        </p:nvSpPr>
        <p:spPr/>
        <p:txBody>
          <a:bodyPr/>
          <a:lstStyle/>
          <a:p>
            <a:r>
              <a:rPr lang="vi-VN" dirty="0" smtClean="0"/>
              <a:t>Cohesion (tính gắn kết) có nghĩa là mỗi lớp chỉ nên đại diện cho một thực thể nhất định</a:t>
            </a:r>
          </a:p>
          <a:p>
            <a:r>
              <a:rPr lang="vi-VN" dirty="0" smtClean="0"/>
              <a:t>Tất cả các phương thức của lớp cần phối hợp cùng nhau hợp lý để hỗ trợ cho tính chất cohesion</a:t>
            </a:r>
          </a:p>
          <a:p>
            <a:r>
              <a:rPr lang="vi-VN" dirty="0" smtClean="0"/>
              <a:t>Ví dụ</a:t>
            </a:r>
          </a:p>
          <a:p>
            <a:pPr lvl="1"/>
            <a:r>
              <a:rPr lang="vi-VN" dirty="0" smtClean="0"/>
              <a:t>Tính cohesion thấp: </a:t>
            </a:r>
          </a:p>
          <a:p>
            <a:pPr lvl="2"/>
            <a:r>
              <a:rPr lang="vi-VN" dirty="0" smtClean="0"/>
              <a:t>Định nghĩa lớp Student (sinh viên) và thực hiện thêm các chức năng của Staff (nhân viên)</a:t>
            </a:r>
          </a:p>
          <a:p>
            <a:pPr lvl="1"/>
            <a:r>
              <a:rPr lang="vi-VN" dirty="0" smtClean="0"/>
              <a:t>Tính cohsion cao:</a:t>
            </a:r>
          </a:p>
          <a:p>
            <a:pPr lvl="2"/>
            <a:r>
              <a:rPr lang="vi-VN" dirty="0" smtClean="0"/>
              <a:t>Định nghĩa lớp Student và lớp Staff để thực hiện các nhiệm vụ riêng phù hợp</a:t>
            </a:r>
          </a:p>
          <a:p>
            <a:pPr lvl="2"/>
            <a:r>
              <a:rPr lang="vi-VN" dirty="0" smtClean="0"/>
              <a:t>Có thể định nghĩa thêm lớp User để thực hiện các nhiệm vụ chung của hai thực thể</a:t>
            </a:r>
            <a:endParaRPr lang="vi-VN" dirty="0"/>
          </a:p>
        </p:txBody>
      </p:sp>
    </p:spTree>
    <p:extLst>
      <p:ext uri="{BB962C8B-B14F-4D97-AF65-F5344CB8AC3E}">
        <p14:creationId xmlns:p14="http://schemas.microsoft.com/office/powerpoint/2010/main" val="196788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Consistency</a:t>
            </a:r>
            <a:endParaRPr lang="vi-VN" dirty="0"/>
          </a:p>
        </p:txBody>
      </p:sp>
      <p:sp>
        <p:nvSpPr>
          <p:cNvPr id="3" name="Content Placeholder 2"/>
          <p:cNvSpPr>
            <a:spLocks noGrp="1"/>
          </p:cNvSpPr>
          <p:nvPr>
            <p:ph idx="1"/>
          </p:nvPr>
        </p:nvSpPr>
        <p:spPr/>
        <p:txBody>
          <a:bodyPr/>
          <a:lstStyle/>
          <a:p>
            <a:r>
              <a:rPr lang="vi-VN" dirty="0" smtClean="0"/>
              <a:t>Consistency (tính đồng nhất) là tuân thủ các tiêu chuẩn của </a:t>
            </a:r>
            <a:r>
              <a:rPr lang="vi-VN" dirty="0" smtClean="0"/>
              <a:t>C# và </a:t>
            </a:r>
            <a:r>
              <a:rPr lang="vi-VN" dirty="0" smtClean="0"/>
              <a:t>các quy ước đặt tên</a:t>
            </a:r>
          </a:p>
          <a:p>
            <a:r>
              <a:rPr lang="vi-VN" dirty="0" smtClean="0"/>
              <a:t>Chọn các tên phù hợp cho lớp, thuộc tính và phương thức</a:t>
            </a:r>
          </a:p>
          <a:p>
            <a:r>
              <a:rPr lang="vi-VN" dirty="0" smtClean="0"/>
              <a:t>Cấu trúc của một lớp lần lượt là: Các trường dữ liệu, các constructor, các phương thức</a:t>
            </a:r>
          </a:p>
          <a:p>
            <a:r>
              <a:rPr lang="vi-VN" dirty="0" smtClean="0"/>
              <a:t>Nên định nghĩa một constructor không có tham số cho lớp</a:t>
            </a:r>
          </a:p>
          <a:p>
            <a:endParaRPr lang="vi-VN" dirty="0"/>
          </a:p>
        </p:txBody>
      </p:sp>
    </p:spTree>
    <p:extLst>
      <p:ext uri="{BB962C8B-B14F-4D97-AF65-F5344CB8AC3E}">
        <p14:creationId xmlns:p14="http://schemas.microsoft.com/office/powerpoint/2010/main" val="188261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Encapsulation</a:t>
            </a:r>
            <a:endParaRPr lang="vi-VN" dirty="0"/>
          </a:p>
        </p:txBody>
      </p:sp>
      <p:sp>
        <p:nvSpPr>
          <p:cNvPr id="3" name="Content Placeholder 2"/>
          <p:cNvSpPr>
            <a:spLocks noGrp="1"/>
          </p:cNvSpPr>
          <p:nvPr>
            <p:ph idx="1"/>
          </p:nvPr>
        </p:nvSpPr>
        <p:spPr/>
        <p:txBody>
          <a:bodyPr/>
          <a:lstStyle/>
          <a:p>
            <a:r>
              <a:rPr lang="vi-VN" dirty="0" smtClean="0"/>
              <a:t>Nên sử dụng từ khoá private đối với các trường dữ liệu</a:t>
            </a:r>
          </a:p>
          <a:p>
            <a:r>
              <a:rPr lang="vi-VN" dirty="0" smtClean="0"/>
              <a:t>Định nghĩa phương thức getter nếu muốn lấy được giá trị của thuộc tính</a:t>
            </a:r>
          </a:p>
          <a:p>
            <a:r>
              <a:rPr lang="vi-VN" dirty="0" smtClean="0"/>
              <a:t>Định nghĩa phương thức setter nếu muốn thay đổi giá trị của thuộc tính</a:t>
            </a:r>
          </a:p>
          <a:p>
            <a:endParaRPr lang="vi-VN" dirty="0"/>
          </a:p>
          <a:p>
            <a:endParaRPr lang="vi-VN" dirty="0" smtClean="0"/>
          </a:p>
        </p:txBody>
      </p:sp>
    </p:spTree>
    <p:extLst>
      <p:ext uri="{BB962C8B-B14F-4D97-AF65-F5344CB8AC3E}">
        <p14:creationId xmlns:p14="http://schemas.microsoft.com/office/powerpoint/2010/main" val="164798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Clarity</a:t>
            </a:r>
            <a:endParaRPr lang="vi-VN" dirty="0"/>
          </a:p>
        </p:txBody>
      </p:sp>
      <p:sp>
        <p:nvSpPr>
          <p:cNvPr id="3" name="Content Placeholder 2"/>
          <p:cNvSpPr>
            <a:spLocks noGrp="1"/>
          </p:cNvSpPr>
          <p:nvPr>
            <p:ph idx="1"/>
          </p:nvPr>
        </p:nvSpPr>
        <p:spPr>
          <a:xfrm>
            <a:off x="838200" y="1120022"/>
            <a:ext cx="10515600" cy="5280778"/>
          </a:xfrm>
        </p:spPr>
        <p:txBody>
          <a:bodyPr>
            <a:normAutofit/>
          </a:bodyPr>
          <a:lstStyle/>
          <a:p>
            <a:r>
              <a:rPr lang="vi-VN" dirty="0" smtClean="0"/>
              <a:t>Clarity (tính rõ ràng) có nghĩa là nhiệm vụ của các lớp, của các phương thức cần phải dễ hiểu, dễ giải thích</a:t>
            </a:r>
          </a:p>
          <a:p>
            <a:r>
              <a:rPr lang="vi-VN" dirty="0" smtClean="0"/>
              <a:t>Các lớp, các phương thức có thể được sử dụng kết hợp với nhau theo nhiều cách khác nhau, do đó sự rõ ràng là cần thiết</a:t>
            </a:r>
          </a:p>
          <a:p>
            <a:r>
              <a:rPr lang="vi-VN" dirty="0" smtClean="0"/>
              <a:t>Các thuộc tính trong một lớp nên độc lập với nhau, tránh thừa dữ liệu</a:t>
            </a:r>
          </a:p>
          <a:p>
            <a:r>
              <a:rPr lang="vi-VN" dirty="0" smtClean="0"/>
              <a:t>Ví dụ, lớp Person:</a:t>
            </a:r>
          </a:p>
          <a:p>
            <a:endParaRPr lang="vi-VN" dirty="0" smtClean="0"/>
          </a:p>
          <a:p>
            <a:endParaRPr lang="vi-VN" dirty="0"/>
          </a:p>
          <a:p>
            <a:endParaRPr lang="vi-VN" dirty="0" smtClean="0"/>
          </a:p>
          <a:p>
            <a:pPr lvl="1"/>
            <a:r>
              <a:rPr lang="vi-VN" dirty="0" smtClean="0"/>
              <a:t>Thuộc tính </a:t>
            </a:r>
            <a:r>
              <a:rPr lang="vi-VN" i="1" dirty="0" smtClean="0"/>
              <a:t>age</a:t>
            </a:r>
            <a:r>
              <a:rPr lang="vi-VN" dirty="0" smtClean="0"/>
              <a:t> có thể tính được dựa vào thuộc tính </a:t>
            </a:r>
            <a:r>
              <a:rPr lang="vi-VN" i="1" dirty="0" smtClean="0"/>
              <a:t>birthDay</a:t>
            </a:r>
          </a:p>
          <a:p>
            <a:endParaRPr lang="vi-VN" dirty="0"/>
          </a:p>
          <a:p>
            <a:endParaRPr lang="vi-VN" dirty="0" smtClean="0"/>
          </a:p>
          <a:p>
            <a:endParaRPr lang="vi-VN" dirty="0"/>
          </a:p>
        </p:txBody>
      </p:sp>
      <p:sp>
        <p:nvSpPr>
          <p:cNvPr id="4" name="Rectangle 3"/>
          <p:cNvSpPr/>
          <p:nvPr/>
        </p:nvSpPr>
        <p:spPr>
          <a:xfrm>
            <a:off x="2517913" y="4405845"/>
            <a:ext cx="6096000" cy="1323439"/>
          </a:xfrm>
          <a:prstGeom prst="rect">
            <a:avLst/>
          </a:prstGeom>
        </p:spPr>
        <p:txBody>
          <a:bodyPr>
            <a:spAutoFit/>
          </a:bodyPr>
          <a:lstStyle/>
          <a:p>
            <a:r>
              <a:rPr lang="en-US" sz="2000" b="1" dirty="0" smtClean="0">
                <a:solidFill>
                  <a:srgbClr val="000080"/>
                </a:solidFill>
                <a:effectLst/>
              </a:rPr>
              <a:t>class </a:t>
            </a:r>
            <a:r>
              <a:rPr lang="en-US" sz="2000" dirty="0" smtClean="0"/>
              <a:t>Person{</a:t>
            </a:r>
            <a:br>
              <a:rPr lang="en-US" sz="2000" dirty="0" smtClean="0"/>
            </a:br>
            <a:r>
              <a:rPr lang="en-US" sz="2000" dirty="0" smtClean="0"/>
              <a:t>    </a:t>
            </a:r>
            <a:r>
              <a:rPr lang="en-US" sz="2000" b="1" dirty="0" smtClean="0">
                <a:solidFill>
                  <a:srgbClr val="000080"/>
                </a:solidFill>
                <a:effectLst/>
              </a:rPr>
              <a:t>private </a:t>
            </a:r>
            <a:r>
              <a:rPr lang="en-US" sz="2000" dirty="0" smtClean="0"/>
              <a:t>Date </a:t>
            </a:r>
            <a:r>
              <a:rPr lang="en-US" sz="2000" b="1" dirty="0" err="1" smtClean="0">
                <a:solidFill>
                  <a:srgbClr val="660E7A"/>
                </a:solidFill>
                <a:effectLst/>
              </a:rPr>
              <a:t>birthDay</a:t>
            </a:r>
            <a:r>
              <a:rPr lang="en-US" sz="2000" dirty="0" smtClean="0"/>
              <a:t>;</a:t>
            </a:r>
            <a:br>
              <a:rPr lang="en-US" sz="2000" dirty="0" smtClean="0"/>
            </a:br>
            <a:r>
              <a:rPr lang="en-US" sz="2000" dirty="0" smtClean="0"/>
              <a:t>    </a:t>
            </a:r>
            <a:r>
              <a:rPr lang="en-US" sz="2000" b="1" dirty="0" smtClean="0">
                <a:solidFill>
                  <a:srgbClr val="000080"/>
                </a:solidFill>
                <a:effectLst/>
              </a:rPr>
              <a:t>private </a:t>
            </a:r>
            <a:r>
              <a:rPr lang="en-US" sz="2000" b="1" dirty="0" err="1" smtClean="0">
                <a:solidFill>
                  <a:srgbClr val="000080"/>
                </a:solidFill>
                <a:effectLst/>
              </a:rPr>
              <a:t>int</a:t>
            </a:r>
            <a:r>
              <a:rPr lang="en-US" sz="2000" b="1" dirty="0" smtClean="0">
                <a:solidFill>
                  <a:srgbClr val="000080"/>
                </a:solidFill>
                <a:effectLst/>
              </a:rPr>
              <a:t> </a:t>
            </a:r>
            <a:r>
              <a:rPr lang="en-US" sz="2000" b="1" dirty="0" smtClean="0">
                <a:solidFill>
                  <a:srgbClr val="660E7A"/>
                </a:solidFill>
                <a:effectLst/>
              </a:rPr>
              <a:t>age</a:t>
            </a:r>
            <a:r>
              <a:rPr lang="en-US" sz="2000" dirty="0" smtClean="0"/>
              <a:t>;</a:t>
            </a:r>
            <a:br>
              <a:rPr lang="en-US" sz="2000" dirty="0" smtClean="0"/>
            </a:br>
            <a:r>
              <a:rPr lang="en-US" sz="2000" dirty="0" smtClean="0"/>
              <a:t>}</a:t>
            </a:r>
            <a:endParaRPr lang="vi-VN" sz="2000" dirty="0"/>
          </a:p>
        </p:txBody>
      </p:sp>
    </p:spTree>
    <p:extLst>
      <p:ext uri="{BB962C8B-B14F-4D97-AF65-F5344CB8AC3E}">
        <p14:creationId xmlns:p14="http://schemas.microsoft.com/office/powerpoint/2010/main" val="164841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Lựa chọn Inheritance hay Aggregation</a:t>
            </a:r>
            <a:endParaRPr lang="vi-VN" dirty="0"/>
          </a:p>
        </p:txBody>
      </p:sp>
      <p:sp>
        <p:nvSpPr>
          <p:cNvPr id="3" name="Content Placeholder 2"/>
          <p:cNvSpPr>
            <a:spLocks noGrp="1"/>
          </p:cNvSpPr>
          <p:nvPr>
            <p:ph idx="1"/>
          </p:nvPr>
        </p:nvSpPr>
        <p:spPr/>
        <p:txBody>
          <a:bodyPr/>
          <a:lstStyle/>
          <a:p>
            <a:r>
              <a:rPr lang="vi-VN" dirty="0" smtClean="0"/>
              <a:t>Trong nhiều trường hợp, có thể chuyển đổi qua lại giữa việc sử dụng inheritance (kế thừa) và aggregation (tập hợp)</a:t>
            </a:r>
          </a:p>
          <a:p>
            <a:r>
              <a:rPr lang="vi-VN" dirty="0" smtClean="0"/>
              <a:t>Inheritance thể hiện mối quan hệ </a:t>
            </a:r>
            <a:r>
              <a:rPr lang="vi-VN" i="1" dirty="0" smtClean="0"/>
              <a:t>is-a</a:t>
            </a:r>
          </a:p>
          <a:p>
            <a:r>
              <a:rPr lang="vi-VN" dirty="0" smtClean="0"/>
              <a:t>Aggregation thể hiện mối quan hệ </a:t>
            </a:r>
            <a:r>
              <a:rPr lang="vi-VN" i="1" dirty="0" smtClean="0"/>
              <a:t>has-a</a:t>
            </a:r>
          </a:p>
          <a:p>
            <a:r>
              <a:rPr lang="vi-VN" dirty="0" smtClean="0"/>
              <a:t>Ví dụ:</a:t>
            </a:r>
          </a:p>
          <a:p>
            <a:pPr lvl="1"/>
            <a:r>
              <a:rPr lang="vi-VN" dirty="0" smtClean="0"/>
              <a:t>Lớp Apple và lớp Fruit: Mối quan hệ </a:t>
            </a:r>
            <a:r>
              <a:rPr lang="vi-VN" i="1" dirty="0" smtClean="0"/>
              <a:t>is-a</a:t>
            </a:r>
          </a:p>
          <a:p>
            <a:pPr lvl="1"/>
            <a:r>
              <a:rPr lang="vi-VN" dirty="0" smtClean="0"/>
              <a:t>Lớp Customer và lớp Address: Mối quan hệ </a:t>
            </a:r>
            <a:r>
              <a:rPr lang="vi-VN" i="1" dirty="0" smtClean="0"/>
              <a:t>has-a</a:t>
            </a:r>
          </a:p>
          <a:p>
            <a:pPr lvl="1"/>
            <a:endParaRPr lang="vi-VN" dirty="0"/>
          </a:p>
        </p:txBody>
      </p:sp>
    </p:spTree>
    <p:extLst>
      <p:ext uri="{BB962C8B-B14F-4D97-AF65-F5344CB8AC3E}">
        <p14:creationId xmlns:p14="http://schemas.microsoft.com/office/powerpoint/2010/main" val="1213334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Lựa chọn Interface hay Abstract class</a:t>
            </a:r>
            <a:endParaRPr lang="vi-VN" dirty="0"/>
          </a:p>
        </p:txBody>
      </p:sp>
      <p:sp>
        <p:nvSpPr>
          <p:cNvPr id="3" name="Content Placeholder 2"/>
          <p:cNvSpPr>
            <a:spLocks noGrp="1"/>
          </p:cNvSpPr>
          <p:nvPr>
            <p:ph idx="1"/>
          </p:nvPr>
        </p:nvSpPr>
        <p:spPr/>
        <p:txBody>
          <a:bodyPr/>
          <a:lstStyle/>
          <a:p>
            <a:r>
              <a:rPr lang="vi-VN" dirty="0" smtClean="0"/>
              <a:t>Trong nhiều trường hợp, có thể chuyển đổi giữa việc sử dụng Interface và Abstract class</a:t>
            </a:r>
          </a:p>
          <a:p>
            <a:r>
              <a:rPr lang="vi-VN" dirty="0" smtClean="0"/>
              <a:t>Nếu có sự gần gũi, rõ ràng giữa các lớp về mối quan hệ </a:t>
            </a:r>
            <a:r>
              <a:rPr lang="vi-VN" i="1" dirty="0" smtClean="0"/>
              <a:t>cha-con</a:t>
            </a:r>
            <a:r>
              <a:rPr lang="vi-VN" dirty="0" smtClean="0"/>
              <a:t> thì nên sử dụng lớp (mối quan hệ </a:t>
            </a:r>
            <a:r>
              <a:rPr lang="vi-VN" i="1" dirty="0" smtClean="0"/>
              <a:t>is-a</a:t>
            </a:r>
            <a:r>
              <a:rPr lang="vi-VN" dirty="0" smtClean="0"/>
              <a:t>)</a:t>
            </a:r>
          </a:p>
          <a:p>
            <a:pPr lvl="1"/>
            <a:r>
              <a:rPr lang="vi-VN" dirty="0" smtClean="0"/>
              <a:t>Ví dụ: </a:t>
            </a:r>
            <a:r>
              <a:rPr lang="vi-VN" i="1" dirty="0" smtClean="0"/>
              <a:t>Apple is a Fruit (Táo là một Quả)</a:t>
            </a:r>
          </a:p>
          <a:p>
            <a:r>
              <a:rPr lang="vi-VN" dirty="0" smtClean="0"/>
              <a:t>Nếu không có mối quan hệ gần gũi thì nên chọn interface (mối quan hệ </a:t>
            </a:r>
            <a:r>
              <a:rPr lang="vi-VN" i="1" dirty="0" smtClean="0"/>
              <a:t>can-do</a:t>
            </a:r>
            <a:r>
              <a:rPr lang="vi-VN" dirty="0" smtClean="0"/>
              <a:t>)</a:t>
            </a:r>
          </a:p>
          <a:p>
            <a:pPr lvl="1"/>
            <a:r>
              <a:rPr lang="vi-VN" dirty="0" smtClean="0"/>
              <a:t>Ví dụ: </a:t>
            </a:r>
            <a:r>
              <a:rPr lang="vi-VN" i="1" dirty="0" smtClean="0"/>
              <a:t>Bird can fly (Chim có thể bay)</a:t>
            </a:r>
          </a:p>
          <a:p>
            <a:endParaRPr lang="vi-VN" dirty="0" smtClean="0"/>
          </a:p>
          <a:p>
            <a:endParaRPr lang="vi-VN" dirty="0"/>
          </a:p>
        </p:txBody>
      </p:sp>
    </p:spTree>
    <p:extLst>
      <p:ext uri="{BB962C8B-B14F-4D97-AF65-F5344CB8AC3E}">
        <p14:creationId xmlns:p14="http://schemas.microsoft.com/office/powerpoint/2010/main" val="26598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Tổng kết</a:t>
            </a:r>
            <a:endParaRPr lang="vi-VN" dirty="0"/>
          </a:p>
        </p:txBody>
      </p:sp>
      <p:sp>
        <p:nvSpPr>
          <p:cNvPr id="3" name="Content Placeholder 2"/>
          <p:cNvSpPr>
            <a:spLocks noGrp="1"/>
          </p:cNvSpPr>
          <p:nvPr>
            <p:ph idx="1"/>
          </p:nvPr>
        </p:nvSpPr>
        <p:spPr/>
        <p:txBody>
          <a:bodyPr>
            <a:normAutofit fontScale="92500"/>
          </a:bodyPr>
          <a:lstStyle/>
          <a:p>
            <a:r>
              <a:rPr lang="en-US" noProof="1" smtClean="0"/>
              <a:t>Abstract method là phương thức chỉ có phần khai báo mà không có phần thân</a:t>
            </a:r>
          </a:p>
          <a:p>
            <a:r>
              <a:rPr lang="en-US" noProof="1" smtClean="0"/>
              <a:t>Abstract class là lớp có tính chất trừu tượng, không tạo được đối tượng</a:t>
            </a:r>
          </a:p>
          <a:p>
            <a:r>
              <a:rPr lang="en-US" noProof="1" smtClean="0"/>
              <a:t>Lớp có phương thức abstract thì bắt buộc phải abstract</a:t>
            </a:r>
          </a:p>
          <a:p>
            <a:r>
              <a:rPr lang="en-US" noProof="1" smtClean="0"/>
              <a:t>Lớp kế thừa lớp abstract thì phải triển khai toàn bộ các phương thức abstract</a:t>
            </a:r>
          </a:p>
          <a:p>
            <a:r>
              <a:rPr lang="en-US" noProof="1" smtClean="0"/>
              <a:t>Interface chỉ có thể chứa hằng số và các phương thức abstract</a:t>
            </a:r>
          </a:p>
          <a:p>
            <a:r>
              <a:rPr lang="en-US" noProof="1" smtClean="0"/>
              <a:t>Từ khoá implement được sử dụng để triển khai interface</a:t>
            </a:r>
          </a:p>
          <a:p>
            <a:r>
              <a:rPr lang="en-US" noProof="1" smtClean="0"/>
              <a:t>Interface có thể kế thừa interface khác</a:t>
            </a:r>
          </a:p>
          <a:p>
            <a:r>
              <a:rPr lang="en-US" noProof="1" smtClean="0"/>
              <a:t>Thiết </a:t>
            </a:r>
            <a:r>
              <a:rPr lang="en-US" noProof="1" smtClean="0"/>
              <a:t>kế các lớp cần tuân thủ: Tính gắn kết, tính bao gói, tính đồng nhất, tính rõ ràng</a:t>
            </a:r>
          </a:p>
        </p:txBody>
      </p:sp>
    </p:spTree>
    <p:extLst>
      <p:ext uri="{BB962C8B-B14F-4D97-AF65-F5344CB8AC3E}">
        <p14:creationId xmlns:p14="http://schemas.microsoft.com/office/powerpoint/2010/main" val="22631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i="1" dirty="0"/>
              <a:t>Cấu trúc dữ </a:t>
            </a:r>
            <a:r>
              <a:rPr lang="vi-VN" i="1" dirty="0" smtClean="0"/>
              <a:t>liệu</a:t>
            </a:r>
            <a:r>
              <a:rPr lang="en-US" i="1" dirty="0" smtClean="0"/>
              <a:t> </a:t>
            </a:r>
            <a:r>
              <a:rPr lang="vi-VN" i="1" dirty="0" smtClean="0"/>
              <a:t>và </a:t>
            </a:r>
            <a:r>
              <a:rPr lang="vi-VN" i="1" dirty="0"/>
              <a:t>giải thuật cơ bản</a:t>
            </a:r>
          </a:p>
        </p:txBody>
      </p:sp>
    </p:spTree>
    <p:extLst>
      <p:ext uri="{BB962C8B-B14F-4D97-AF65-F5344CB8AC3E}">
        <p14:creationId xmlns:p14="http://schemas.microsoft.com/office/powerpoint/2010/main" val="1181028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Mục tiêu</a:t>
            </a:r>
            <a:endParaRPr lang="en-US" noProof="1"/>
          </a:p>
        </p:txBody>
      </p:sp>
      <p:sp>
        <p:nvSpPr>
          <p:cNvPr id="3" name="Content Placeholder 2"/>
          <p:cNvSpPr>
            <a:spLocks noGrp="1"/>
          </p:cNvSpPr>
          <p:nvPr>
            <p:ph idx="1"/>
          </p:nvPr>
        </p:nvSpPr>
        <p:spPr/>
        <p:txBody>
          <a:bodyPr/>
          <a:lstStyle/>
          <a:p>
            <a:r>
              <a:rPr lang="en-US" noProof="1" smtClean="0"/>
              <a:t>Trình bày đuợc Interface</a:t>
            </a:r>
          </a:p>
          <a:p>
            <a:r>
              <a:rPr lang="en-US" noProof="1" smtClean="0"/>
              <a:t>Trình bày được Abstract Class</a:t>
            </a:r>
          </a:p>
          <a:p>
            <a:r>
              <a:rPr lang="en-US" noProof="1" smtClean="0"/>
              <a:t>Trình bày được Abstract Method</a:t>
            </a:r>
          </a:p>
          <a:p>
            <a:r>
              <a:rPr lang="en-US" noProof="1" smtClean="0"/>
              <a:t>Khai báo được Interface</a:t>
            </a:r>
          </a:p>
          <a:p>
            <a:r>
              <a:rPr lang="en-US" noProof="1" smtClean="0"/>
              <a:t>Khai báo được Abstract class</a:t>
            </a:r>
          </a:p>
          <a:p>
            <a:r>
              <a:rPr lang="en-US" noProof="1" smtClean="0"/>
              <a:t>Khai báo được lớp triển khai từ Interface</a:t>
            </a:r>
          </a:p>
          <a:p>
            <a:r>
              <a:rPr lang="en-US" noProof="1" smtClean="0"/>
              <a:t>Khai báo được lớp kế thừa từ Abstract class</a:t>
            </a:r>
          </a:p>
          <a:p>
            <a:r>
              <a:rPr lang="en-US" noProof="1" smtClean="0"/>
              <a:t>Thiết kế được các giải pháp có sử dụng Interface và Abstract Class </a:t>
            </a:r>
          </a:p>
          <a:p>
            <a:r>
              <a:rPr lang="en-US" noProof="1" smtClean="0"/>
              <a:t>Trình bày và sử dụng được Anonymous Class</a:t>
            </a:r>
            <a:endParaRPr lang="en-US" noProof="1"/>
          </a:p>
        </p:txBody>
      </p:sp>
    </p:spTree>
    <p:extLst>
      <p:ext uri="{BB962C8B-B14F-4D97-AF65-F5344CB8AC3E}">
        <p14:creationId xmlns:p14="http://schemas.microsoft.com/office/powerpoint/2010/main" val="93901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vi-VN" sz="5400" dirty="0" smtClean="0"/>
              <a:t>Thảo luận</a:t>
            </a:r>
            <a:endParaRPr lang="vi-VN" sz="5400" dirty="0"/>
          </a:p>
        </p:txBody>
      </p:sp>
      <p:sp>
        <p:nvSpPr>
          <p:cNvPr id="5" name="Text Placeholder 4"/>
          <p:cNvSpPr>
            <a:spLocks noGrp="1"/>
          </p:cNvSpPr>
          <p:nvPr>
            <p:ph type="body" idx="1"/>
          </p:nvPr>
        </p:nvSpPr>
        <p:spPr/>
        <p:txBody>
          <a:bodyPr/>
          <a:lstStyle/>
          <a:p>
            <a:r>
              <a:rPr lang="vi-VN" dirty="0" smtClean="0"/>
              <a:t>Từ khoá abstract</a:t>
            </a:r>
          </a:p>
          <a:p>
            <a:r>
              <a:rPr lang="vi-VN" dirty="0" smtClean="0"/>
              <a:t>Abstract class</a:t>
            </a:r>
          </a:p>
          <a:p>
            <a:r>
              <a:rPr lang="vi-VN" dirty="0" smtClean="0"/>
              <a:t>Abstract method</a:t>
            </a:r>
            <a:endParaRPr lang="vi-VN" dirty="0"/>
          </a:p>
        </p:txBody>
      </p:sp>
    </p:spTree>
    <p:extLst>
      <p:ext uri="{BB962C8B-B14F-4D97-AF65-F5344CB8AC3E}">
        <p14:creationId xmlns:p14="http://schemas.microsoft.com/office/powerpoint/2010/main" val="191072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Abstract class</a:t>
            </a:r>
            <a:endParaRPr lang="vi-VN" dirty="0"/>
          </a:p>
        </p:txBody>
      </p:sp>
      <p:sp>
        <p:nvSpPr>
          <p:cNvPr id="3" name="Content Placeholder 2"/>
          <p:cNvSpPr>
            <a:spLocks noGrp="1"/>
          </p:cNvSpPr>
          <p:nvPr>
            <p:ph idx="1"/>
          </p:nvPr>
        </p:nvSpPr>
        <p:spPr/>
        <p:txBody>
          <a:bodyPr/>
          <a:lstStyle/>
          <a:p>
            <a:r>
              <a:rPr lang="vi-VN" dirty="0" smtClean="0"/>
              <a:t>Trong kế thừa, lớp cha định nghĩa các phương thức chung cho các lớp con</a:t>
            </a:r>
          </a:p>
          <a:p>
            <a:r>
              <a:rPr lang="vi-VN" dirty="0" smtClean="0"/>
              <a:t>Lớp con cụ thể hơn lớp cha, lớp cha ”chung chung” hơn lớp con</a:t>
            </a:r>
          </a:p>
          <a:p>
            <a:r>
              <a:rPr lang="vi-VN" dirty="0" smtClean="0"/>
              <a:t>Trong hệ kế thừa, càng lên cao thì tính cụ thể càng ít đi, tính trừu tượng càng tăng lên</a:t>
            </a:r>
          </a:p>
          <a:p>
            <a:r>
              <a:rPr lang="vi-VN" dirty="0" smtClean="0"/>
              <a:t>Những lớp có tính trừu tượng rất cao, đến mức không thể tạo được các đối tượng của lớp đó thì được gọi là lớp trừu tượng (abstract class)</a:t>
            </a:r>
          </a:p>
          <a:p>
            <a:r>
              <a:rPr lang="vi-VN" dirty="0" smtClean="0"/>
              <a:t>Ví dụ: Lớp </a:t>
            </a:r>
            <a:r>
              <a:rPr lang="vi-VN" i="1" dirty="0" smtClean="0"/>
              <a:t>Geometric</a:t>
            </a:r>
            <a:r>
              <a:rPr lang="vi-VN" dirty="0" smtClean="0"/>
              <a:t> là một lớp rất trừu tượng, do đó nó phù hợp để trở thành một lớp abstract</a:t>
            </a:r>
          </a:p>
        </p:txBody>
      </p:sp>
    </p:spTree>
    <p:extLst>
      <p:ext uri="{BB962C8B-B14F-4D97-AF65-F5344CB8AC3E}">
        <p14:creationId xmlns:p14="http://schemas.microsoft.com/office/powerpoint/2010/main" val="72685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Abstract method</a:t>
            </a:r>
            <a:endParaRPr lang="vi-VN" dirty="0"/>
          </a:p>
        </p:txBody>
      </p:sp>
      <p:sp>
        <p:nvSpPr>
          <p:cNvPr id="3" name="Content Placeholder 2"/>
          <p:cNvSpPr>
            <a:spLocks noGrp="1"/>
          </p:cNvSpPr>
          <p:nvPr>
            <p:ph idx="1"/>
          </p:nvPr>
        </p:nvSpPr>
        <p:spPr/>
        <p:txBody>
          <a:bodyPr/>
          <a:lstStyle/>
          <a:p>
            <a:r>
              <a:rPr lang="vi-VN" dirty="0" smtClean="0"/>
              <a:t>Abstract method (phương thức trừu tượng) là những phương thức được khai báo (declare) nhưng không có phần thân (không được implement)</a:t>
            </a:r>
          </a:p>
          <a:p>
            <a:r>
              <a:rPr lang="vi-VN" dirty="0" smtClean="0"/>
              <a:t>Ví dụ: </a:t>
            </a:r>
          </a:p>
          <a:p>
            <a:pPr lvl="1"/>
            <a:r>
              <a:rPr lang="vi-VN" dirty="0" smtClean="0"/>
              <a:t>Lớp Geometric có thể khai báo phương thức </a:t>
            </a:r>
            <a:r>
              <a:rPr lang="vi-VN" dirty="0" smtClean="0"/>
              <a:t>GetArea</a:t>
            </a:r>
            <a:r>
              <a:rPr lang="vi-VN" dirty="0" smtClean="0"/>
              <a:t>() và </a:t>
            </a:r>
            <a:r>
              <a:rPr lang="vi-VN" dirty="0" smtClean="0"/>
              <a:t>GetPerimeter</a:t>
            </a:r>
            <a:r>
              <a:rPr lang="vi-VN" dirty="0" smtClean="0"/>
              <a:t>() nhưng không có phần thân của hai phương thức này</a:t>
            </a:r>
          </a:p>
          <a:p>
            <a:pPr lvl="1"/>
            <a:r>
              <a:rPr lang="vi-VN" dirty="0" smtClean="0"/>
              <a:t>Tất cả các “Hình” đều có thể tính được diện tích và chu vi</a:t>
            </a:r>
          </a:p>
          <a:p>
            <a:pPr lvl="1"/>
            <a:r>
              <a:rPr lang="vi-VN" dirty="0" smtClean="0"/>
              <a:t>Không thể tính được diện tích và chu vi ở bên trong lớp Geometric bởi vì chưa xác định rõ “Hình” này là hình gì</a:t>
            </a:r>
          </a:p>
          <a:p>
            <a:r>
              <a:rPr lang="vi-VN" dirty="0" smtClean="0"/>
              <a:t>Phương thức trừu tượng được bổ sung phần thân (tức là implement) ở các lớp con</a:t>
            </a:r>
          </a:p>
        </p:txBody>
      </p:sp>
    </p:spTree>
    <p:extLst>
      <p:ext uri="{BB962C8B-B14F-4D97-AF65-F5344CB8AC3E}">
        <p14:creationId xmlns:p14="http://schemas.microsoft.com/office/powerpoint/2010/main" val="17646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Từ khoá abstract</a:t>
            </a:r>
            <a:endParaRPr lang="vi-VN" dirty="0"/>
          </a:p>
        </p:txBody>
      </p:sp>
      <p:sp>
        <p:nvSpPr>
          <p:cNvPr id="3" name="Content Placeholder 2"/>
          <p:cNvSpPr>
            <a:spLocks noGrp="1"/>
          </p:cNvSpPr>
          <p:nvPr>
            <p:ph idx="1"/>
          </p:nvPr>
        </p:nvSpPr>
        <p:spPr/>
        <p:txBody>
          <a:bodyPr/>
          <a:lstStyle/>
          <a:p>
            <a:r>
              <a:rPr lang="vi-VN" dirty="0" smtClean="0"/>
              <a:t>Từ khoá abstract được sử dụng để khai báo lớp trừu tượng và phương thức trừu tượng</a:t>
            </a:r>
          </a:p>
          <a:p>
            <a:r>
              <a:rPr lang="vi-VN" dirty="0" smtClean="0"/>
              <a:t>Ví dụ:</a:t>
            </a:r>
            <a:endParaRPr lang="vi-VN" dirty="0"/>
          </a:p>
        </p:txBody>
      </p:sp>
      <p:sp>
        <p:nvSpPr>
          <p:cNvPr id="4" name="Rectangle 3"/>
          <p:cNvSpPr/>
          <p:nvPr/>
        </p:nvSpPr>
        <p:spPr>
          <a:xfrm>
            <a:off x="2438400" y="2200512"/>
            <a:ext cx="6096000" cy="4524315"/>
          </a:xfrm>
          <a:prstGeom prst="rect">
            <a:avLst/>
          </a:prstGeom>
        </p:spPr>
        <p:txBody>
          <a:bodyPr>
            <a:spAutoFit/>
          </a:bodyPr>
          <a:lstStyle/>
          <a:p>
            <a:r>
              <a:rPr lang="en-US" b="1" noProof="1" smtClean="0">
                <a:solidFill>
                  <a:srgbClr val="000080"/>
                </a:solidFill>
                <a:effectLst/>
              </a:rPr>
              <a:t>public abstract class </a:t>
            </a:r>
            <a:r>
              <a:rPr lang="en-US" noProof="1" smtClean="0"/>
              <a:t>Geometric {</a:t>
            </a:r>
            <a:br>
              <a:rPr lang="en-US" noProof="1" smtClean="0"/>
            </a:br>
            <a:r>
              <a:rPr lang="en-US" noProof="1" smtClean="0"/>
              <a:t>    </a:t>
            </a:r>
            <a:r>
              <a:rPr lang="en-US" b="1" noProof="1" smtClean="0">
                <a:solidFill>
                  <a:srgbClr val="000080"/>
                </a:solidFill>
                <a:effectLst/>
              </a:rPr>
              <a:t>private </a:t>
            </a:r>
            <a:r>
              <a:rPr lang="en-US" noProof="1" smtClean="0"/>
              <a:t>String </a:t>
            </a:r>
            <a:r>
              <a:rPr lang="en-US" b="1" noProof="1" smtClean="0">
                <a:solidFill>
                  <a:srgbClr val="660E7A"/>
                </a:solidFill>
                <a:effectLst/>
              </a:rPr>
              <a:t>name</a:t>
            </a:r>
            <a:r>
              <a:rPr lang="en-US" noProof="1" smtClean="0"/>
              <a:t>;</a:t>
            </a:r>
            <a:br>
              <a:rPr lang="en-US" noProof="1" smtClean="0"/>
            </a:br>
            <a:r>
              <a:rPr lang="en-US" noProof="1" smtClean="0"/>
              <a:t/>
            </a:r>
            <a:br>
              <a:rPr lang="en-US" noProof="1" smtClean="0"/>
            </a:br>
            <a:r>
              <a:rPr lang="en-US" noProof="1" smtClean="0"/>
              <a:t>    </a:t>
            </a:r>
            <a:r>
              <a:rPr lang="en-US" b="1" noProof="1" smtClean="0">
                <a:solidFill>
                  <a:srgbClr val="000080"/>
                </a:solidFill>
                <a:effectLst/>
              </a:rPr>
              <a:t>protected </a:t>
            </a:r>
            <a:r>
              <a:rPr lang="en-US" noProof="1" smtClean="0"/>
              <a:t>Geometric(String name) {</a:t>
            </a:r>
            <a:br>
              <a:rPr lang="en-US" noProof="1" smtClean="0"/>
            </a:br>
            <a:r>
              <a:rPr lang="en-US" noProof="1" smtClean="0"/>
              <a:t>        </a:t>
            </a:r>
            <a:r>
              <a:rPr lang="en-US" b="1" noProof="1" smtClean="0">
                <a:solidFill>
                  <a:srgbClr val="000080"/>
                </a:solidFill>
                <a:effectLst/>
              </a:rPr>
              <a:t>this</a:t>
            </a:r>
            <a:r>
              <a:rPr lang="en-US" noProof="1" smtClean="0"/>
              <a:t>.</a:t>
            </a:r>
            <a:r>
              <a:rPr lang="en-US" b="1" noProof="1" smtClean="0">
                <a:solidFill>
                  <a:srgbClr val="660E7A"/>
                </a:solidFill>
                <a:effectLst/>
              </a:rPr>
              <a:t>name </a:t>
            </a:r>
            <a:r>
              <a:rPr lang="en-US" noProof="1" smtClean="0"/>
              <a:t>= name;</a:t>
            </a:r>
            <a:br>
              <a:rPr lang="en-US" noProof="1" smtClean="0"/>
            </a:br>
            <a:r>
              <a:rPr lang="en-US" noProof="1" smtClean="0"/>
              <a:t>    }</a:t>
            </a:r>
            <a:br>
              <a:rPr lang="en-US" noProof="1" smtClean="0"/>
            </a:br>
            <a:r>
              <a:rPr lang="en-US" noProof="1" smtClean="0"/>
              <a:t/>
            </a:r>
            <a:br>
              <a:rPr lang="en-US" noProof="1" smtClean="0"/>
            </a:br>
            <a:r>
              <a:rPr lang="en-US" noProof="1" smtClean="0"/>
              <a:t>    </a:t>
            </a:r>
            <a:r>
              <a:rPr lang="en-US" b="1" noProof="1" smtClean="0">
                <a:solidFill>
                  <a:srgbClr val="000080"/>
                </a:solidFill>
                <a:effectLst/>
              </a:rPr>
              <a:t>public </a:t>
            </a:r>
            <a:r>
              <a:rPr lang="en-US" noProof="1" smtClean="0"/>
              <a:t>String </a:t>
            </a:r>
            <a:r>
              <a:rPr lang="en-US" noProof="1" smtClean="0"/>
              <a:t>Name() </a:t>
            </a:r>
            <a:r>
              <a:rPr lang="en-US" noProof="1" smtClean="0"/>
              <a:t>{</a:t>
            </a:r>
            <a:br>
              <a:rPr lang="en-US" noProof="1" smtClean="0"/>
            </a:br>
            <a:r>
              <a:rPr lang="en-US" noProof="1" smtClean="0"/>
              <a:t> 	get=&gt;name;</a:t>
            </a:r>
            <a:r>
              <a:rPr lang="en-US" noProof="1" smtClean="0"/>
              <a:t/>
            </a:r>
            <a:br>
              <a:rPr lang="en-US" noProof="1" smtClean="0"/>
            </a:br>
            <a:r>
              <a:rPr lang="en-US" noProof="1" smtClean="0"/>
              <a:t>    }</a:t>
            </a:r>
            <a:br>
              <a:rPr lang="en-US" noProof="1" smtClean="0"/>
            </a:br>
            <a:r>
              <a:rPr lang="en-US" noProof="1" smtClean="0"/>
              <a:t>    </a:t>
            </a:r>
            <a:br>
              <a:rPr lang="en-US" noProof="1" smtClean="0"/>
            </a:br>
            <a:r>
              <a:rPr lang="en-US" noProof="1" smtClean="0"/>
              <a:t>    </a:t>
            </a:r>
            <a:r>
              <a:rPr lang="en-US" b="1" noProof="1" smtClean="0">
                <a:solidFill>
                  <a:srgbClr val="000080"/>
                </a:solidFill>
                <a:effectLst/>
              </a:rPr>
              <a:t>public abstract double </a:t>
            </a:r>
            <a:r>
              <a:rPr lang="en-US" noProof="1"/>
              <a:t>G</a:t>
            </a:r>
            <a:r>
              <a:rPr lang="en-US" noProof="1" smtClean="0"/>
              <a:t>etArea</a:t>
            </a:r>
            <a:r>
              <a:rPr lang="en-US" noProof="1" smtClean="0"/>
              <a:t>();</a:t>
            </a:r>
            <a:br>
              <a:rPr lang="en-US" noProof="1" smtClean="0"/>
            </a:br>
            <a:r>
              <a:rPr lang="en-US" noProof="1" smtClean="0"/>
              <a:t>    </a:t>
            </a:r>
            <a:br>
              <a:rPr lang="en-US" noProof="1" smtClean="0"/>
            </a:br>
            <a:r>
              <a:rPr lang="en-US" noProof="1" smtClean="0"/>
              <a:t>    </a:t>
            </a:r>
            <a:r>
              <a:rPr lang="en-US" b="1" noProof="1" smtClean="0">
                <a:solidFill>
                  <a:srgbClr val="000080"/>
                </a:solidFill>
                <a:effectLst/>
              </a:rPr>
              <a:t>public abstract double </a:t>
            </a:r>
            <a:r>
              <a:rPr lang="en-US" noProof="1"/>
              <a:t>G</a:t>
            </a:r>
            <a:r>
              <a:rPr lang="en-US" noProof="1" smtClean="0"/>
              <a:t>etPerimeter</a:t>
            </a:r>
            <a:r>
              <a:rPr lang="en-US" noProof="1" smtClean="0"/>
              <a:t>();</a:t>
            </a:r>
            <a:br>
              <a:rPr lang="en-US" noProof="1" smtClean="0"/>
            </a:br>
            <a:r>
              <a:rPr lang="en-US" noProof="1" smtClean="0"/>
              <a:t>}</a:t>
            </a:r>
            <a:br>
              <a:rPr lang="en-US" noProof="1" smtClean="0"/>
            </a:br>
            <a:endParaRPr lang="en-US" noProof="1"/>
          </a:p>
        </p:txBody>
      </p:sp>
    </p:spTree>
    <p:extLst>
      <p:ext uri="{BB962C8B-B14F-4D97-AF65-F5344CB8AC3E}">
        <p14:creationId xmlns:p14="http://schemas.microsoft.com/office/powerpoint/2010/main" val="433817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chất của lớp abstract</a:t>
            </a:r>
            <a:endParaRPr lang="vi-VN" dirty="0"/>
          </a:p>
        </p:txBody>
      </p:sp>
      <p:sp>
        <p:nvSpPr>
          <p:cNvPr id="3" name="Content Placeholder 2"/>
          <p:cNvSpPr>
            <a:spLocks noGrp="1"/>
          </p:cNvSpPr>
          <p:nvPr>
            <p:ph idx="1"/>
          </p:nvPr>
        </p:nvSpPr>
        <p:spPr/>
        <p:txBody>
          <a:bodyPr>
            <a:normAutofit lnSpcReduction="10000"/>
          </a:bodyPr>
          <a:lstStyle/>
          <a:p>
            <a:r>
              <a:rPr lang="en-US" dirty="0" err="1" smtClean="0"/>
              <a:t>Không</a:t>
            </a:r>
            <a:r>
              <a:rPr lang="en-US" dirty="0" smtClean="0"/>
              <a:t> </a:t>
            </a:r>
            <a:r>
              <a:rPr lang="en-US" dirty="0" err="1"/>
              <a:t>thể</a:t>
            </a:r>
            <a:r>
              <a:rPr lang="en-US" dirty="0"/>
              <a:t> </a:t>
            </a:r>
            <a:r>
              <a:rPr lang="en-US" dirty="0" err="1"/>
              <a:t>là</a:t>
            </a:r>
            <a:r>
              <a:rPr lang="en-US" dirty="0"/>
              <a:t> </a:t>
            </a:r>
            <a:r>
              <a:rPr lang="en-US" dirty="0" err="1"/>
              <a:t>một</a:t>
            </a:r>
            <a:r>
              <a:rPr lang="en-US" dirty="0"/>
              <a:t> </a:t>
            </a:r>
            <a:r>
              <a:rPr lang="en-US" dirty="0">
                <a:hlinkClick r:id="rId2" tooltip="Từ khóa sealed – niêm phong trong C#"/>
              </a:rPr>
              <a:t>sealed class</a:t>
            </a:r>
            <a:r>
              <a:rPr lang="en-US" dirty="0"/>
              <a:t>, </a:t>
            </a:r>
            <a:r>
              <a:rPr lang="en-US" dirty="0" err="1"/>
              <a:t>vì</a:t>
            </a:r>
            <a:r>
              <a:rPr lang="en-US" dirty="0"/>
              <a:t> sealed class </a:t>
            </a:r>
            <a:r>
              <a:rPr lang="en-US" dirty="0" err="1"/>
              <a:t>không</a:t>
            </a:r>
            <a:r>
              <a:rPr lang="en-US" dirty="0"/>
              <a:t> </a:t>
            </a:r>
            <a:r>
              <a:rPr lang="en-US" dirty="0" err="1"/>
              <a:t>cho</a:t>
            </a:r>
            <a:r>
              <a:rPr lang="en-US" dirty="0"/>
              <a:t> </a:t>
            </a:r>
            <a:r>
              <a:rPr lang="en-US" dirty="0" err="1"/>
              <a:t>lớp</a:t>
            </a:r>
            <a:r>
              <a:rPr lang="en-US" dirty="0"/>
              <a:t> </a:t>
            </a:r>
            <a:r>
              <a:rPr lang="en-US" dirty="0" err="1"/>
              <a:t>khác</a:t>
            </a:r>
            <a:r>
              <a:rPr lang="en-US" dirty="0"/>
              <a:t> </a:t>
            </a:r>
            <a:r>
              <a:rPr lang="en-US" dirty="0" err="1"/>
              <a:t>kế</a:t>
            </a:r>
            <a:r>
              <a:rPr lang="en-US" dirty="0"/>
              <a:t> </a:t>
            </a:r>
            <a:r>
              <a:rPr lang="en-US" dirty="0" err="1"/>
              <a:t>thừa</a:t>
            </a:r>
            <a:r>
              <a:rPr lang="en-US" dirty="0"/>
              <a:t> </a:t>
            </a:r>
            <a:r>
              <a:rPr lang="en-US" dirty="0" err="1"/>
              <a:t>nó</a:t>
            </a:r>
            <a:r>
              <a:rPr lang="en-US" dirty="0"/>
              <a:t>. </a:t>
            </a:r>
            <a:r>
              <a:rPr lang="en-US" dirty="0" err="1"/>
              <a:t>Và</a:t>
            </a:r>
            <a:r>
              <a:rPr lang="en-US" dirty="0"/>
              <a:t> </a:t>
            </a:r>
            <a:r>
              <a:rPr lang="en-US" dirty="0" err="1"/>
              <a:t>không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với</a:t>
            </a:r>
            <a:r>
              <a:rPr lang="en-US" dirty="0"/>
              <a:t> </a:t>
            </a:r>
            <a:r>
              <a:rPr lang="en-US" dirty="0" err="1"/>
              <a:t>từ</a:t>
            </a:r>
            <a:r>
              <a:rPr lang="en-US" dirty="0"/>
              <a:t> </a:t>
            </a:r>
            <a:r>
              <a:rPr lang="en-US" dirty="0" err="1"/>
              <a:t>khóa</a:t>
            </a:r>
            <a:r>
              <a:rPr lang="en-US" dirty="0"/>
              <a:t> </a:t>
            </a:r>
            <a:r>
              <a:rPr lang="en-US" b="1" dirty="0"/>
              <a:t>static</a:t>
            </a:r>
            <a:r>
              <a:rPr lang="en-US" dirty="0" smtClean="0"/>
              <a:t>.</a:t>
            </a:r>
          </a:p>
          <a:p>
            <a:r>
              <a:rPr lang="en-US" dirty="0" err="1" smtClean="0"/>
              <a:t>Cung</a:t>
            </a:r>
            <a:r>
              <a:rPr lang="en-US" dirty="0" smtClean="0"/>
              <a:t> </a:t>
            </a:r>
            <a:r>
              <a:rPr lang="en-US" dirty="0" err="1"/>
              <a:t>cấp</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giống</a:t>
            </a:r>
            <a:r>
              <a:rPr lang="en-US" dirty="0"/>
              <a:t> </a:t>
            </a:r>
            <a:r>
              <a:rPr lang="en-US" dirty="0" err="1"/>
              <a:t>nhau</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con. </a:t>
            </a:r>
            <a:r>
              <a:rPr lang="en-US" dirty="0" err="1"/>
              <a:t>Phương</a:t>
            </a:r>
            <a:r>
              <a:rPr lang="en-US" dirty="0"/>
              <a:t> </a:t>
            </a:r>
            <a:r>
              <a:rPr lang="en-US" dirty="0" err="1"/>
              <a:t>thức</a:t>
            </a:r>
            <a:r>
              <a:rPr lang="en-US" dirty="0"/>
              <a:t> </a:t>
            </a:r>
            <a:r>
              <a:rPr lang="en-US" dirty="0" err="1"/>
              <a:t>khuôn</a:t>
            </a:r>
            <a:r>
              <a:rPr lang="en-US" dirty="0"/>
              <a:t> </a:t>
            </a:r>
            <a:r>
              <a:rPr lang="en-US" dirty="0" err="1"/>
              <a:t>mẫu</a:t>
            </a:r>
            <a:r>
              <a:rPr lang="en-US" dirty="0"/>
              <a:t> </a:t>
            </a:r>
            <a:r>
              <a:rPr lang="en-US" dirty="0" err="1"/>
              <a:t>để</a:t>
            </a:r>
            <a:r>
              <a:rPr lang="en-US" dirty="0"/>
              <a:t> </a:t>
            </a:r>
            <a:r>
              <a:rPr lang="en-US" dirty="0" err="1"/>
              <a:t>các</a:t>
            </a:r>
            <a:r>
              <a:rPr lang="en-US" dirty="0"/>
              <a:t> </a:t>
            </a:r>
            <a:r>
              <a:rPr lang="en-US" dirty="0" err="1"/>
              <a:t>lớp</a:t>
            </a:r>
            <a:r>
              <a:rPr lang="en-US" dirty="0"/>
              <a:t> </a:t>
            </a:r>
            <a:r>
              <a:rPr lang="en-US" dirty="0" err="1"/>
              <a:t>kế</a:t>
            </a:r>
            <a:r>
              <a:rPr lang="en-US" dirty="0"/>
              <a:t> </a:t>
            </a:r>
            <a:r>
              <a:rPr lang="en-US" dirty="0" err="1"/>
              <a:t>thừa</a:t>
            </a:r>
            <a:r>
              <a:rPr lang="en-US" dirty="0"/>
              <a:t> </a:t>
            </a:r>
            <a:r>
              <a:rPr lang="en-US" dirty="0" err="1"/>
              <a:t>nó</a:t>
            </a:r>
            <a:r>
              <a:rPr lang="en-US" dirty="0"/>
              <a:t> </a:t>
            </a:r>
            <a:r>
              <a:rPr lang="en-US" dirty="0" err="1"/>
              <a:t>tuân</a:t>
            </a:r>
            <a:r>
              <a:rPr lang="en-US" dirty="0"/>
              <a:t> </a:t>
            </a:r>
            <a:r>
              <a:rPr lang="en-US" dirty="0" err="1"/>
              <a:t>theo</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a:t>abstract method</a:t>
            </a:r>
            <a:r>
              <a:rPr lang="en-US" dirty="0" smtClean="0"/>
              <a:t>.</a:t>
            </a:r>
          </a:p>
          <a:p>
            <a:r>
              <a:rPr lang="en-US" dirty="0" err="1"/>
              <a:t>Các</a:t>
            </a:r>
            <a:r>
              <a:rPr lang="en-US" dirty="0"/>
              <a:t> </a:t>
            </a:r>
            <a:r>
              <a:rPr lang="en-US" dirty="0" err="1"/>
              <a:t>lớp</a:t>
            </a:r>
            <a:r>
              <a:rPr lang="en-US" dirty="0"/>
              <a:t> con </a:t>
            </a:r>
            <a:r>
              <a:rPr lang="en-US" dirty="0" err="1"/>
              <a:t>kế</a:t>
            </a:r>
            <a:r>
              <a:rPr lang="en-US" dirty="0"/>
              <a:t> </a:t>
            </a:r>
            <a:r>
              <a:rPr lang="en-US" dirty="0" err="1"/>
              <a:t>thừa</a:t>
            </a:r>
            <a:r>
              <a:rPr lang="en-US" dirty="0"/>
              <a:t> </a:t>
            </a:r>
            <a:r>
              <a:rPr lang="en-US" i="1" dirty="0"/>
              <a:t>abstract class</a:t>
            </a:r>
            <a:r>
              <a:rPr lang="en-US" dirty="0"/>
              <a:t> </a:t>
            </a:r>
            <a:r>
              <a:rPr lang="en-US" dirty="0" err="1"/>
              <a:t>bắt</a:t>
            </a:r>
            <a:r>
              <a:rPr lang="en-US" dirty="0"/>
              <a:t> </a:t>
            </a:r>
            <a:r>
              <a:rPr lang="en-US" dirty="0" err="1"/>
              <a:t>buộc</a:t>
            </a:r>
            <a:r>
              <a:rPr lang="en-US" dirty="0"/>
              <a:t> </a:t>
            </a:r>
            <a:r>
              <a:rPr lang="en-US" dirty="0" err="1"/>
              <a:t>phải</a:t>
            </a:r>
            <a:r>
              <a:rPr lang="en-US" dirty="0"/>
              <a:t> override </a:t>
            </a:r>
            <a:r>
              <a:rPr lang="en-US" dirty="0" err="1"/>
              <a:t>các</a:t>
            </a:r>
            <a:r>
              <a:rPr lang="en-US" dirty="0"/>
              <a:t> </a:t>
            </a:r>
            <a:r>
              <a:rPr lang="en-US" i="1" dirty="0"/>
              <a:t>abstract method</a:t>
            </a:r>
            <a:r>
              <a:rPr lang="en-US" dirty="0"/>
              <a:t> </a:t>
            </a:r>
            <a:r>
              <a:rPr lang="en-US" dirty="0" err="1"/>
              <a:t>của</a:t>
            </a:r>
            <a:r>
              <a:rPr lang="en-US" dirty="0"/>
              <a:t> </a:t>
            </a:r>
            <a:r>
              <a:rPr lang="en-US" dirty="0" err="1"/>
              <a:t>lớp</a:t>
            </a:r>
            <a:r>
              <a:rPr lang="en-US" dirty="0"/>
              <a:t> cha, </a:t>
            </a:r>
            <a:r>
              <a:rPr lang="en-US" dirty="0" err="1"/>
              <a:t>tức</a:t>
            </a:r>
            <a:r>
              <a:rPr lang="en-US" dirty="0"/>
              <a:t> </a:t>
            </a:r>
            <a:r>
              <a:rPr lang="en-US" dirty="0" err="1"/>
              <a:t>là</a:t>
            </a:r>
            <a:r>
              <a:rPr lang="en-US" dirty="0"/>
              <a:t> </a:t>
            </a:r>
            <a:r>
              <a:rPr lang="en-US" dirty="0" err="1"/>
              <a:t>sẽ</a:t>
            </a:r>
            <a:r>
              <a:rPr lang="en-US" dirty="0"/>
              <a:t> </a:t>
            </a:r>
            <a:r>
              <a:rPr lang="en-US" dirty="0" err="1"/>
              <a:t>phải</a:t>
            </a:r>
            <a:r>
              <a:rPr lang="en-US" dirty="0"/>
              <a:t> </a:t>
            </a:r>
            <a:r>
              <a:rPr lang="en-US" dirty="0" err="1"/>
              <a:t>định</a:t>
            </a:r>
            <a:r>
              <a:rPr lang="en-US" dirty="0"/>
              <a:t> </a:t>
            </a:r>
            <a:r>
              <a:rPr lang="en-US" dirty="0" err="1"/>
              <a:t>nghĩa</a:t>
            </a:r>
            <a:r>
              <a:rPr lang="en-US" dirty="0"/>
              <a:t> </a:t>
            </a:r>
            <a:r>
              <a:rPr lang="en-US" dirty="0" err="1"/>
              <a:t>cho</a:t>
            </a:r>
            <a:r>
              <a:rPr lang="en-US" dirty="0"/>
              <a:t> </a:t>
            </a:r>
            <a:r>
              <a:rPr lang="en-US" dirty="0" err="1"/>
              <a:t>phương</a:t>
            </a:r>
            <a:r>
              <a:rPr lang="en-US" dirty="0"/>
              <a:t> </a:t>
            </a:r>
            <a:r>
              <a:rPr lang="en-US" dirty="0" err="1"/>
              <a:t>thức</a:t>
            </a:r>
            <a:r>
              <a:rPr lang="en-US" dirty="0"/>
              <a:t> (</a:t>
            </a:r>
            <a:r>
              <a:rPr lang="en-US" dirty="0" err="1"/>
              <a:t>ở</a:t>
            </a:r>
            <a:r>
              <a:rPr lang="en-US" dirty="0"/>
              <a:t> </a:t>
            </a:r>
            <a:r>
              <a:rPr lang="en-US" dirty="0" err="1"/>
              <a:t>lớp</a:t>
            </a:r>
            <a:r>
              <a:rPr lang="en-US" dirty="0"/>
              <a:t> cha </a:t>
            </a:r>
            <a:r>
              <a:rPr lang="en-US" dirty="0" err="1"/>
              <a:t>chỉ</a:t>
            </a:r>
            <a:r>
              <a:rPr lang="en-US" dirty="0"/>
              <a:t> </a:t>
            </a:r>
            <a:r>
              <a:rPr lang="en-US" dirty="0" err="1"/>
              <a:t>mới</a:t>
            </a:r>
            <a:r>
              <a:rPr lang="en-US" dirty="0"/>
              <a:t> </a:t>
            </a:r>
            <a:r>
              <a:rPr lang="en-US" dirty="0" err="1"/>
              <a:t>khai</a:t>
            </a:r>
            <a:r>
              <a:rPr lang="en-US" dirty="0"/>
              <a:t> </a:t>
            </a:r>
            <a:r>
              <a:rPr lang="en-US" dirty="0" err="1"/>
              <a:t>báo</a:t>
            </a:r>
            <a:r>
              <a:rPr lang="en-US" dirty="0"/>
              <a:t> prototype</a:t>
            </a:r>
            <a:r>
              <a:rPr lang="en-US" dirty="0" smtClean="0"/>
              <a:t>).</a:t>
            </a:r>
          </a:p>
          <a:p>
            <a:r>
              <a:rPr lang="en-US" dirty="0" err="1" smtClean="0"/>
              <a:t>Phải</a:t>
            </a:r>
            <a:r>
              <a:rPr lang="en-US" dirty="0" smtClean="0"/>
              <a:t> </a:t>
            </a:r>
            <a:r>
              <a:rPr lang="en-US" dirty="0" err="1"/>
              <a:t>chứa</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i="1" dirty="0"/>
              <a:t>abstract method</a:t>
            </a:r>
            <a:r>
              <a:rPr lang="en-US" dirty="0"/>
              <a:t>, </a:t>
            </a:r>
            <a:r>
              <a:rPr lang="en-US" dirty="0" err="1"/>
              <a:t>nếu</a:t>
            </a:r>
            <a:r>
              <a:rPr lang="en-US" dirty="0"/>
              <a:t> </a:t>
            </a:r>
            <a:r>
              <a:rPr lang="en-US" dirty="0" err="1"/>
              <a:t>chúng</a:t>
            </a:r>
            <a:r>
              <a:rPr lang="en-US" dirty="0"/>
              <a:t> ta </a:t>
            </a:r>
            <a:r>
              <a:rPr lang="en-US" dirty="0" err="1"/>
              <a:t>khai</a:t>
            </a:r>
            <a:r>
              <a:rPr lang="en-US" dirty="0"/>
              <a:t> </a:t>
            </a:r>
            <a:r>
              <a:rPr lang="en-US" dirty="0" err="1"/>
              <a:t>báo</a:t>
            </a:r>
            <a:r>
              <a:rPr lang="en-US" dirty="0"/>
              <a:t> </a:t>
            </a:r>
            <a:r>
              <a:rPr lang="en-US" i="1" dirty="0"/>
              <a:t>abstract class</a:t>
            </a:r>
            <a:r>
              <a:rPr lang="en-US" dirty="0"/>
              <a:t> </a:t>
            </a:r>
            <a:r>
              <a:rPr lang="en-US" dirty="0" err="1"/>
              <a:t>mà</a:t>
            </a:r>
            <a:r>
              <a:rPr lang="en-US" dirty="0"/>
              <a:t> </a:t>
            </a:r>
            <a:r>
              <a:rPr lang="en-US" dirty="0" err="1"/>
              <a:t>không</a:t>
            </a:r>
            <a:r>
              <a:rPr lang="en-US" dirty="0"/>
              <a:t> </a:t>
            </a:r>
            <a:r>
              <a:rPr lang="en-US" dirty="0" err="1"/>
              <a:t>có</a:t>
            </a:r>
            <a:r>
              <a:rPr lang="en-US" dirty="0"/>
              <a:t> </a:t>
            </a:r>
            <a:r>
              <a:rPr lang="en-US" i="1" dirty="0"/>
              <a:t>abstract method</a:t>
            </a:r>
            <a:r>
              <a:rPr lang="en-US" dirty="0"/>
              <a:t> </a:t>
            </a:r>
            <a:r>
              <a:rPr lang="en-US" dirty="0" err="1"/>
              <a:t>nào</a:t>
            </a:r>
            <a:r>
              <a:rPr lang="en-US" dirty="0"/>
              <a:t> </a:t>
            </a:r>
            <a:r>
              <a:rPr lang="en-US" dirty="0" err="1"/>
              <a:t>thì</a:t>
            </a:r>
            <a:r>
              <a:rPr lang="en-US" dirty="0"/>
              <a:t> </a:t>
            </a:r>
            <a:r>
              <a:rPr lang="en-US" dirty="0" err="1"/>
              <a:t>chương</a:t>
            </a:r>
            <a:r>
              <a:rPr lang="en-US" dirty="0"/>
              <a:t> </a:t>
            </a:r>
            <a:r>
              <a:rPr lang="en-US" dirty="0" err="1"/>
              <a:t>trình</a:t>
            </a:r>
            <a:r>
              <a:rPr lang="en-US" dirty="0"/>
              <a:t> </a:t>
            </a:r>
            <a:r>
              <a:rPr lang="en-US" dirty="0" err="1"/>
              <a:t>cũng</a:t>
            </a:r>
            <a:r>
              <a:rPr lang="en-US" dirty="0"/>
              <a:t> </a:t>
            </a:r>
            <a:r>
              <a:rPr lang="en-US" dirty="0" err="1"/>
              <a:t>không</a:t>
            </a:r>
            <a:r>
              <a:rPr lang="en-US" dirty="0"/>
              <a:t> </a:t>
            </a:r>
            <a:r>
              <a:rPr lang="en-US" dirty="0" err="1"/>
              <a:t>có</a:t>
            </a:r>
            <a:r>
              <a:rPr lang="en-US" dirty="0"/>
              <a:t> </a:t>
            </a:r>
            <a:r>
              <a:rPr lang="en-US" dirty="0" err="1"/>
              <a:t>lỗi</a:t>
            </a:r>
            <a:r>
              <a:rPr lang="en-US" dirty="0"/>
              <a:t> </a:t>
            </a:r>
            <a:r>
              <a:rPr lang="en-US" dirty="0" err="1"/>
              <a:t>gì</a:t>
            </a:r>
            <a:r>
              <a:rPr lang="en-US" dirty="0"/>
              <a:t> </a:t>
            </a:r>
            <a:r>
              <a:rPr lang="en-US" dirty="0" err="1"/>
              <a:t>xảy</a:t>
            </a:r>
            <a:r>
              <a:rPr lang="en-US" dirty="0"/>
              <a:t> </a:t>
            </a:r>
            <a:r>
              <a:rPr lang="en-US" dirty="0" err="1"/>
              <a:t>ra</a:t>
            </a:r>
            <a:r>
              <a:rPr lang="en-US" dirty="0"/>
              <a:t>, </a:t>
            </a:r>
            <a:r>
              <a:rPr lang="en-US" dirty="0" err="1"/>
              <a:t>nhưng</a:t>
            </a:r>
            <a:r>
              <a:rPr lang="en-US" dirty="0"/>
              <a:t> </a:t>
            </a:r>
            <a:r>
              <a:rPr lang="en-US" dirty="0" err="1"/>
              <a:t>như</a:t>
            </a:r>
            <a:r>
              <a:rPr lang="en-US" dirty="0"/>
              <a:t> </a:t>
            </a:r>
            <a:r>
              <a:rPr lang="en-US" dirty="0" err="1"/>
              <a:t>vậy</a:t>
            </a:r>
            <a:r>
              <a:rPr lang="en-US" dirty="0"/>
              <a:t> </a:t>
            </a:r>
            <a:r>
              <a:rPr lang="en-US" dirty="0" err="1"/>
              <a:t>thì</a:t>
            </a:r>
            <a:r>
              <a:rPr lang="en-US" dirty="0"/>
              <a:t> </a:t>
            </a:r>
            <a:r>
              <a:rPr lang="en-US" dirty="0" err="1"/>
              <a:t>không</a:t>
            </a:r>
            <a:r>
              <a:rPr lang="en-US" dirty="0"/>
              <a:t> </a:t>
            </a:r>
            <a:r>
              <a:rPr lang="en-US" dirty="0" err="1"/>
              <a:t>đúng</a:t>
            </a:r>
            <a:r>
              <a:rPr lang="en-US" dirty="0"/>
              <a:t> </a:t>
            </a:r>
            <a:r>
              <a:rPr lang="en-US" dirty="0" err="1"/>
              <a:t>với</a:t>
            </a:r>
            <a:r>
              <a:rPr lang="en-US" dirty="0"/>
              <a:t> </a:t>
            </a:r>
            <a:r>
              <a:rPr lang="en-US" dirty="0" err="1"/>
              <a:t>tư</a:t>
            </a:r>
            <a:r>
              <a:rPr lang="en-US" dirty="0"/>
              <a:t> </a:t>
            </a:r>
            <a:r>
              <a:rPr lang="en-US" dirty="0" err="1"/>
              <a:t>tưởng</a:t>
            </a:r>
            <a:r>
              <a:rPr lang="en-US" dirty="0"/>
              <a:t> </a:t>
            </a:r>
            <a:r>
              <a:rPr lang="en-US" dirty="0" err="1"/>
              <a:t>của</a:t>
            </a:r>
            <a:r>
              <a:rPr lang="en-US" dirty="0"/>
              <a:t> </a:t>
            </a:r>
            <a:r>
              <a:rPr lang="en-US" i="1" dirty="0"/>
              <a:t>abstract class</a:t>
            </a:r>
            <a:r>
              <a:rPr lang="en-US" dirty="0"/>
              <a:t>, </a:t>
            </a:r>
            <a:r>
              <a:rPr lang="en-US" dirty="0" err="1"/>
              <a:t>khi</a:t>
            </a:r>
            <a:r>
              <a:rPr lang="en-US" dirty="0"/>
              <a:t> </a:t>
            </a:r>
            <a:r>
              <a:rPr lang="en-US" dirty="0" err="1"/>
              <a:t>đó</a:t>
            </a:r>
            <a:r>
              <a:rPr lang="en-US" dirty="0"/>
              <a:t> </a:t>
            </a:r>
            <a:r>
              <a:rPr lang="en-US" dirty="0" err="1"/>
              <a:t>thì</a:t>
            </a:r>
            <a:r>
              <a:rPr lang="en-US" dirty="0"/>
              <a:t> </a:t>
            </a:r>
            <a:r>
              <a:rPr lang="en-US" dirty="0" err="1"/>
              <a:t>chúng</a:t>
            </a:r>
            <a:r>
              <a:rPr lang="en-US" dirty="0"/>
              <a:t> ta </a:t>
            </a:r>
            <a:r>
              <a:rPr lang="en-US" dirty="0" err="1"/>
              <a:t>chỉ</a:t>
            </a:r>
            <a:r>
              <a:rPr lang="en-US" dirty="0"/>
              <a:t> </a:t>
            </a:r>
            <a:r>
              <a:rPr lang="en-US" dirty="0" err="1"/>
              <a:t>cần</a:t>
            </a:r>
            <a:r>
              <a:rPr lang="en-US" dirty="0"/>
              <a:t> </a:t>
            </a:r>
            <a:r>
              <a:rPr lang="en-US" dirty="0" err="1"/>
              <a:t>khai</a:t>
            </a:r>
            <a:r>
              <a:rPr lang="en-US" dirty="0"/>
              <a:t> </a:t>
            </a:r>
            <a:r>
              <a:rPr lang="en-US" dirty="0" err="1"/>
              <a:t>báo</a:t>
            </a:r>
            <a:r>
              <a:rPr lang="en-US" dirty="0"/>
              <a:t> </a:t>
            </a:r>
            <a:r>
              <a:rPr lang="en-US" dirty="0" err="1"/>
              <a:t>như</a:t>
            </a:r>
            <a:r>
              <a:rPr lang="en-US" dirty="0"/>
              <a:t> </a:t>
            </a:r>
            <a:r>
              <a:rPr lang="en-US" dirty="0" err="1"/>
              <a:t>một</a:t>
            </a:r>
            <a:r>
              <a:rPr lang="en-US" dirty="0"/>
              <a:t> class </a:t>
            </a:r>
            <a:r>
              <a:rPr lang="en-US" dirty="0" err="1"/>
              <a:t>thông</a:t>
            </a:r>
            <a:r>
              <a:rPr lang="en-US" dirty="0"/>
              <a:t> </a:t>
            </a:r>
            <a:r>
              <a:rPr lang="en-US" dirty="0" err="1"/>
              <a:t>thường</a:t>
            </a:r>
            <a:r>
              <a:rPr lang="en-US" dirty="0"/>
              <a:t> </a:t>
            </a:r>
            <a:r>
              <a:rPr lang="en-US" dirty="0" err="1"/>
              <a:t>không</a:t>
            </a:r>
            <a:r>
              <a:rPr lang="en-US" dirty="0"/>
              <a:t> </a:t>
            </a:r>
            <a:r>
              <a:rPr lang="en-US" dirty="0" err="1"/>
              <a:t>cần</a:t>
            </a:r>
            <a:r>
              <a:rPr lang="en-US" dirty="0"/>
              <a:t> </a:t>
            </a:r>
            <a:r>
              <a:rPr lang="en-US" dirty="0" err="1"/>
              <a:t>dùng</a:t>
            </a:r>
            <a:r>
              <a:rPr lang="en-US" dirty="0"/>
              <a:t> </a:t>
            </a:r>
            <a:r>
              <a:rPr lang="en-US" dirty="0" err="1"/>
              <a:t>từ</a:t>
            </a:r>
            <a:r>
              <a:rPr lang="en-US" dirty="0"/>
              <a:t> </a:t>
            </a:r>
            <a:r>
              <a:rPr lang="en-US" dirty="0" err="1"/>
              <a:t>khóa</a:t>
            </a:r>
            <a:r>
              <a:rPr lang="en-US" dirty="0"/>
              <a:t> </a:t>
            </a:r>
            <a:r>
              <a:rPr lang="en-US" b="1" dirty="0"/>
              <a:t>abstract</a:t>
            </a:r>
            <a:r>
              <a:rPr lang="en-US" dirty="0"/>
              <a:t>.</a:t>
            </a:r>
            <a:endParaRPr lang="vi-VN" dirty="0"/>
          </a:p>
        </p:txBody>
      </p:sp>
    </p:spTree>
    <p:extLst>
      <p:ext uri="{BB962C8B-B14F-4D97-AF65-F5344CB8AC3E}">
        <p14:creationId xmlns:p14="http://schemas.microsoft.com/office/powerpoint/2010/main" val="1015263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tính chất của lớp abstract</a:t>
            </a:r>
            <a:endParaRPr lang="vi-VN" dirty="0"/>
          </a:p>
        </p:txBody>
      </p:sp>
      <p:sp>
        <p:nvSpPr>
          <p:cNvPr id="3" name="Content Placeholder 2"/>
          <p:cNvSpPr>
            <a:spLocks noGrp="1"/>
          </p:cNvSpPr>
          <p:nvPr>
            <p:ph idx="1"/>
          </p:nvPr>
        </p:nvSpPr>
        <p:spPr/>
        <p:txBody>
          <a:bodyPr>
            <a:normAutofit/>
          </a:bodyPr>
          <a:lstStyle/>
          <a:p>
            <a:r>
              <a:rPr lang="en-US" dirty="0" err="1"/>
              <a:t>Trong</a:t>
            </a:r>
            <a:r>
              <a:rPr lang="en-US" dirty="0"/>
              <a:t> </a:t>
            </a:r>
            <a:r>
              <a:rPr lang="en-US" dirty="0" err="1"/>
              <a:t>một</a:t>
            </a:r>
            <a:r>
              <a:rPr lang="en-US" dirty="0"/>
              <a:t> </a:t>
            </a:r>
            <a:r>
              <a:rPr lang="en-US" i="1" dirty="0"/>
              <a:t>abstract class</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có</a:t>
            </a:r>
            <a:r>
              <a:rPr lang="en-US" dirty="0"/>
              <a:t> 3 </a:t>
            </a:r>
            <a:r>
              <a:rPr lang="en-US" dirty="0" err="1"/>
              <a:t>loại</a:t>
            </a:r>
            <a:r>
              <a:rPr lang="en-US" dirty="0"/>
              <a:t> </a:t>
            </a:r>
            <a:r>
              <a:rPr lang="en-US" dirty="0" err="1"/>
              <a:t>phương</a:t>
            </a:r>
            <a:r>
              <a:rPr lang="en-US" dirty="0"/>
              <a:t> </a:t>
            </a:r>
            <a:r>
              <a:rPr lang="en-US" dirty="0" err="1"/>
              <a:t>thức</a:t>
            </a:r>
            <a:r>
              <a:rPr lang="en-US" dirty="0"/>
              <a:t>: </a:t>
            </a:r>
            <a:r>
              <a:rPr lang="en-US" i="1" dirty="0"/>
              <a:t>abstract method</a:t>
            </a:r>
            <a:r>
              <a:rPr lang="en-US" dirty="0"/>
              <a:t>, </a:t>
            </a:r>
            <a:r>
              <a:rPr lang="en-US" i="1" dirty="0"/>
              <a:t>virtual method</a:t>
            </a:r>
            <a:r>
              <a:rPr lang="en-US" dirty="0"/>
              <a:t>, </a:t>
            </a:r>
            <a:r>
              <a:rPr lang="en-US" i="1" dirty="0"/>
              <a:t>normal </a:t>
            </a:r>
            <a:r>
              <a:rPr lang="en-US" i="1" dirty="0" smtClean="0"/>
              <a:t>method</a:t>
            </a:r>
            <a:r>
              <a:rPr lang="en-US" dirty="0" smtClean="0"/>
              <a:t>.</a:t>
            </a:r>
          </a:p>
          <a:p>
            <a:r>
              <a:rPr lang="en-US" dirty="0" err="1"/>
              <a:t>Không</a:t>
            </a:r>
            <a:r>
              <a:rPr lang="en-US" dirty="0"/>
              <a:t> </a:t>
            </a:r>
            <a:r>
              <a:rPr lang="en-US" dirty="0" err="1"/>
              <a:t>thể</a:t>
            </a:r>
            <a:r>
              <a:rPr lang="en-US" dirty="0"/>
              <a:t> </a:t>
            </a:r>
            <a:r>
              <a:rPr lang="en-US" dirty="0" err="1"/>
              <a:t>tạo</a:t>
            </a:r>
            <a:r>
              <a:rPr lang="en-US" dirty="0"/>
              <a:t> </a:t>
            </a:r>
            <a:r>
              <a:rPr lang="en-US" dirty="0" err="1"/>
              <a:t>ra</a:t>
            </a:r>
            <a:r>
              <a:rPr lang="en-US" dirty="0"/>
              <a:t> </a:t>
            </a:r>
            <a:r>
              <a:rPr lang="en-US" dirty="0" err="1"/>
              <a:t>đối</a:t>
            </a:r>
            <a:r>
              <a:rPr lang="en-US" dirty="0"/>
              <a:t> </a:t>
            </a:r>
            <a:r>
              <a:rPr lang="en-US" dirty="0" err="1"/>
              <a:t>tượng</a:t>
            </a:r>
            <a:r>
              <a:rPr lang="en-US" dirty="0"/>
              <a:t> (object instance) </a:t>
            </a:r>
            <a:r>
              <a:rPr lang="en-US" dirty="0" err="1"/>
              <a:t>từ</a:t>
            </a:r>
            <a:r>
              <a:rPr lang="en-US" dirty="0"/>
              <a:t> </a:t>
            </a:r>
            <a:r>
              <a:rPr lang="en-US" dirty="0" err="1"/>
              <a:t>một</a:t>
            </a:r>
            <a:r>
              <a:rPr lang="en-US" dirty="0"/>
              <a:t> </a:t>
            </a:r>
            <a:r>
              <a:rPr lang="en-US" i="1" dirty="0"/>
              <a:t>abstract class</a:t>
            </a:r>
            <a:r>
              <a:rPr lang="en-US" dirty="0"/>
              <a:t>, </a:t>
            </a:r>
            <a:r>
              <a:rPr lang="en-US" dirty="0" err="1"/>
              <a:t>mà</a:t>
            </a:r>
            <a:r>
              <a:rPr lang="en-US" dirty="0"/>
              <a:t> </a:t>
            </a:r>
            <a:r>
              <a:rPr lang="en-US" dirty="0" err="1"/>
              <a:t>phải</a:t>
            </a:r>
            <a:r>
              <a:rPr lang="en-US" dirty="0"/>
              <a:t> </a:t>
            </a:r>
            <a:r>
              <a:rPr lang="en-US" dirty="0" err="1"/>
              <a:t>tạo</a:t>
            </a:r>
            <a:r>
              <a:rPr lang="en-US" dirty="0"/>
              <a:t> </a:t>
            </a:r>
            <a:r>
              <a:rPr lang="en-US" dirty="0" err="1"/>
              <a:t>thông</a:t>
            </a:r>
            <a:r>
              <a:rPr lang="en-US" dirty="0"/>
              <a:t> qua </a:t>
            </a:r>
            <a:r>
              <a:rPr lang="en-US" dirty="0" err="1"/>
              <a:t>một</a:t>
            </a:r>
            <a:r>
              <a:rPr lang="en-US" dirty="0"/>
              <a:t> </a:t>
            </a:r>
            <a:r>
              <a:rPr lang="en-US" dirty="0" err="1"/>
              <a:t>lớp</a:t>
            </a:r>
            <a:r>
              <a:rPr lang="en-US" dirty="0"/>
              <a:t> con </a:t>
            </a:r>
            <a:r>
              <a:rPr lang="en-US" dirty="0" err="1"/>
              <a:t>kế</a:t>
            </a:r>
            <a:r>
              <a:rPr lang="en-US" dirty="0"/>
              <a:t> </a:t>
            </a:r>
            <a:r>
              <a:rPr lang="en-US" dirty="0" err="1"/>
              <a:t>thừa</a:t>
            </a:r>
            <a:r>
              <a:rPr lang="en-US" dirty="0"/>
              <a:t> </a:t>
            </a:r>
            <a:r>
              <a:rPr lang="en-US" dirty="0" err="1"/>
              <a:t>từ</a:t>
            </a:r>
            <a:r>
              <a:rPr lang="en-US" dirty="0"/>
              <a:t> </a:t>
            </a:r>
            <a:r>
              <a:rPr lang="en-US" dirty="0" err="1"/>
              <a:t>nó</a:t>
            </a:r>
            <a:r>
              <a:rPr lang="en-US" dirty="0" smtClean="0"/>
              <a:t>.</a:t>
            </a:r>
          </a:p>
          <a:p>
            <a:r>
              <a:rPr lang="en-US" i="1" dirty="0" smtClean="0"/>
              <a:t>Abstract </a:t>
            </a:r>
            <a:r>
              <a:rPr lang="en-US" i="1" dirty="0"/>
              <a:t>method</a:t>
            </a:r>
            <a:r>
              <a:rPr lang="en-US" dirty="0"/>
              <a:t> </a:t>
            </a:r>
            <a:r>
              <a:rPr lang="en-US" dirty="0" err="1"/>
              <a:t>chỉ</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trong</a:t>
            </a:r>
            <a:r>
              <a:rPr lang="en-US" dirty="0"/>
              <a:t> </a:t>
            </a:r>
            <a:r>
              <a:rPr lang="en-US" i="1" dirty="0"/>
              <a:t>abstract class</a:t>
            </a:r>
            <a:r>
              <a:rPr lang="en-US" dirty="0"/>
              <a:t>, </a:t>
            </a:r>
            <a:r>
              <a:rPr lang="en-US" dirty="0" err="1"/>
              <a:t>vì</a:t>
            </a:r>
            <a:r>
              <a:rPr lang="en-US" dirty="0"/>
              <a:t> </a:t>
            </a:r>
            <a:r>
              <a:rPr lang="en-US" dirty="0" err="1"/>
              <a:t>chỉ</a:t>
            </a:r>
            <a:r>
              <a:rPr lang="en-US" dirty="0"/>
              <a:t> </a:t>
            </a:r>
            <a:r>
              <a:rPr lang="en-US" dirty="0" err="1"/>
              <a:t>khai</a:t>
            </a:r>
            <a:r>
              <a:rPr lang="en-US" dirty="0"/>
              <a:t> </a:t>
            </a:r>
            <a:r>
              <a:rPr lang="en-US" dirty="0" err="1"/>
              <a:t>báo</a:t>
            </a:r>
            <a:r>
              <a:rPr lang="en-US" dirty="0"/>
              <a:t> prototype. </a:t>
            </a:r>
            <a:r>
              <a:rPr lang="en-US" dirty="0" err="1"/>
              <a:t>Còn</a:t>
            </a:r>
            <a:r>
              <a:rPr lang="en-US" dirty="0"/>
              <a:t> </a:t>
            </a:r>
            <a:r>
              <a:rPr lang="en-US" dirty="0" err="1"/>
              <a:t>trong</a:t>
            </a:r>
            <a:r>
              <a:rPr lang="en-US" dirty="0"/>
              <a:t> </a:t>
            </a:r>
            <a:r>
              <a:rPr lang="en-US" dirty="0" err="1"/>
              <a:t>một</a:t>
            </a:r>
            <a:r>
              <a:rPr lang="en-US" dirty="0"/>
              <a:t> class </a:t>
            </a:r>
            <a:r>
              <a:rPr lang="en-US" dirty="0" err="1"/>
              <a:t>bình</a:t>
            </a:r>
            <a:r>
              <a:rPr lang="en-US" dirty="0"/>
              <a:t> </a:t>
            </a:r>
            <a:r>
              <a:rPr lang="en-US" dirty="0" err="1"/>
              <a:t>thường</a:t>
            </a:r>
            <a:r>
              <a:rPr lang="en-US" dirty="0"/>
              <a:t>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không</a:t>
            </a:r>
            <a:r>
              <a:rPr lang="en-US" dirty="0"/>
              <a:t> </a:t>
            </a:r>
            <a:r>
              <a:rPr lang="en-US" dirty="0" err="1"/>
              <a:t>được</a:t>
            </a:r>
            <a:r>
              <a:rPr lang="en-US" dirty="0"/>
              <a:t> </a:t>
            </a:r>
            <a:r>
              <a:rPr lang="en-US" dirty="0" err="1"/>
              <a:t>khai</a:t>
            </a:r>
            <a:r>
              <a:rPr lang="en-US" dirty="0"/>
              <a:t> </a:t>
            </a:r>
            <a:r>
              <a:rPr lang="en-US" dirty="0" err="1"/>
              <a:t>báo</a:t>
            </a:r>
            <a:r>
              <a:rPr lang="en-US" dirty="0"/>
              <a:t> prototype </a:t>
            </a:r>
            <a:r>
              <a:rPr lang="en-US" dirty="0" err="1"/>
              <a:t>mà</a:t>
            </a:r>
            <a:r>
              <a:rPr lang="en-US" dirty="0"/>
              <a:t> </a:t>
            </a:r>
            <a:r>
              <a:rPr lang="en-US" dirty="0" err="1"/>
              <a:t>phải</a:t>
            </a:r>
            <a:r>
              <a:rPr lang="en-US" dirty="0"/>
              <a:t> </a:t>
            </a:r>
            <a:r>
              <a:rPr lang="en-US" dirty="0" err="1"/>
              <a:t>định</a:t>
            </a:r>
            <a:r>
              <a:rPr lang="en-US" dirty="0"/>
              <a:t> </a:t>
            </a:r>
            <a:r>
              <a:rPr lang="en-US" dirty="0" err="1"/>
              <a:t>nghĩa</a:t>
            </a:r>
            <a:r>
              <a:rPr lang="en-US" dirty="0" smtClean="0"/>
              <a:t>.</a:t>
            </a:r>
          </a:p>
          <a:p>
            <a:r>
              <a:rPr lang="en-US" i="1" dirty="0" smtClean="0"/>
              <a:t>Abstract </a:t>
            </a:r>
            <a:r>
              <a:rPr lang="en-US" i="1" dirty="0"/>
              <a:t>method</a:t>
            </a:r>
            <a:r>
              <a:rPr lang="en-US" dirty="0"/>
              <a:t> </a:t>
            </a:r>
            <a:r>
              <a:rPr lang="en-US" dirty="0" err="1"/>
              <a:t>là</a:t>
            </a:r>
            <a:r>
              <a:rPr lang="en-US" dirty="0"/>
              <a:t> </a:t>
            </a:r>
            <a:r>
              <a:rPr lang="en-US" dirty="0" err="1"/>
              <a:t>phương</a:t>
            </a:r>
            <a:r>
              <a:rPr lang="en-US" dirty="0"/>
              <a:t> </a:t>
            </a:r>
            <a:r>
              <a:rPr lang="en-US" dirty="0" err="1"/>
              <a:t>thức</a:t>
            </a:r>
            <a:r>
              <a:rPr lang="en-US" dirty="0"/>
              <a:t> </a:t>
            </a:r>
            <a:r>
              <a:rPr lang="en-US" dirty="0" err="1"/>
              <a:t>chỉ</a:t>
            </a:r>
            <a:r>
              <a:rPr lang="en-US" dirty="0"/>
              <a:t> </a:t>
            </a:r>
            <a:r>
              <a:rPr lang="en-US" dirty="0" err="1"/>
              <a:t>được</a:t>
            </a:r>
            <a:r>
              <a:rPr lang="en-US" dirty="0"/>
              <a:t> </a:t>
            </a:r>
            <a:r>
              <a:rPr lang="en-US" dirty="0" err="1"/>
              <a:t>phép</a:t>
            </a:r>
            <a:r>
              <a:rPr lang="en-US" dirty="0"/>
              <a:t> </a:t>
            </a:r>
            <a:r>
              <a:rPr lang="en-US" dirty="0" err="1"/>
              <a:t>khai</a:t>
            </a:r>
            <a:r>
              <a:rPr lang="en-US" dirty="0"/>
              <a:t> </a:t>
            </a:r>
            <a:r>
              <a:rPr lang="en-US" dirty="0" err="1"/>
              <a:t>báo</a:t>
            </a:r>
            <a:r>
              <a:rPr lang="en-US" dirty="0"/>
              <a:t> prototype (</a:t>
            </a:r>
            <a:r>
              <a:rPr lang="en-US" dirty="0" err="1"/>
              <a:t>nguyên</a:t>
            </a:r>
            <a:r>
              <a:rPr lang="en-US" dirty="0"/>
              <a:t> </a:t>
            </a:r>
            <a:r>
              <a:rPr lang="en-US" dirty="0" err="1"/>
              <a:t>mẫu</a:t>
            </a:r>
            <a:r>
              <a:rPr lang="en-US" dirty="0"/>
              <a:t> </a:t>
            </a:r>
            <a:r>
              <a:rPr lang="en-US" dirty="0" err="1"/>
              <a:t>hàm</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nội</a:t>
            </a:r>
            <a:r>
              <a:rPr lang="en-US" dirty="0"/>
              <a:t> dung, </a:t>
            </a:r>
            <a:r>
              <a:rPr lang="en-US" dirty="0" err="1"/>
              <a:t>không</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Và</a:t>
            </a:r>
            <a:r>
              <a:rPr lang="en-US" dirty="0"/>
              <a:t> </a:t>
            </a:r>
            <a:r>
              <a:rPr lang="en-US" dirty="0" err="1"/>
              <a:t>phải</a:t>
            </a:r>
            <a:r>
              <a:rPr lang="en-US" dirty="0"/>
              <a:t> </a:t>
            </a:r>
            <a:r>
              <a:rPr lang="en-US" dirty="0" err="1"/>
              <a:t>có</a:t>
            </a:r>
            <a:r>
              <a:rPr lang="en-US" dirty="0"/>
              <a:t> </a:t>
            </a:r>
            <a:r>
              <a:rPr lang="en-US" dirty="0" err="1"/>
              <a:t>phạm</a:t>
            </a:r>
            <a:r>
              <a:rPr lang="en-US" dirty="0"/>
              <a:t> vi </a:t>
            </a:r>
            <a:r>
              <a:rPr lang="en-US" dirty="0" err="1"/>
              <a:t>truy</a:t>
            </a:r>
            <a:r>
              <a:rPr lang="en-US" dirty="0"/>
              <a:t> </a:t>
            </a:r>
            <a:r>
              <a:rPr lang="en-US" dirty="0" err="1"/>
              <a:t>cập</a:t>
            </a:r>
            <a:r>
              <a:rPr lang="en-US" dirty="0"/>
              <a:t> </a:t>
            </a:r>
            <a:r>
              <a:rPr lang="en-US" dirty="0" err="1"/>
              <a:t>là</a:t>
            </a:r>
            <a:r>
              <a:rPr lang="en-US" dirty="0"/>
              <a:t> </a:t>
            </a:r>
            <a:r>
              <a:rPr lang="en-US" b="1" dirty="0"/>
              <a:t>public</a:t>
            </a:r>
            <a:r>
              <a:rPr lang="en-US" dirty="0"/>
              <a:t> </a:t>
            </a:r>
            <a:r>
              <a:rPr lang="en-US" dirty="0" err="1"/>
              <a:t>hoặc</a:t>
            </a:r>
            <a:r>
              <a:rPr lang="en-US" dirty="0"/>
              <a:t> </a:t>
            </a:r>
            <a:r>
              <a:rPr lang="en-US" b="1" dirty="0"/>
              <a:t>protected</a:t>
            </a:r>
            <a:r>
              <a:rPr lang="en-US" dirty="0"/>
              <a:t> </a:t>
            </a:r>
            <a:r>
              <a:rPr lang="en-US" dirty="0" err="1"/>
              <a:t>để</a:t>
            </a:r>
            <a:r>
              <a:rPr lang="en-US" dirty="0"/>
              <a:t> </a:t>
            </a:r>
            <a:r>
              <a:rPr lang="en-US" dirty="0" err="1"/>
              <a:t>lớp</a:t>
            </a:r>
            <a:r>
              <a:rPr lang="en-US" dirty="0"/>
              <a:t> con </a:t>
            </a:r>
            <a:r>
              <a:rPr lang="en-US" dirty="0" err="1"/>
              <a:t>có</a:t>
            </a:r>
            <a:r>
              <a:rPr lang="en-US" dirty="0"/>
              <a:t> </a:t>
            </a:r>
            <a:r>
              <a:rPr lang="en-US" dirty="0" err="1"/>
              <a:t>thể</a:t>
            </a:r>
            <a:r>
              <a:rPr lang="en-US" dirty="0"/>
              <a:t> override, </a:t>
            </a:r>
            <a:r>
              <a:rPr lang="en-US" dirty="0" err="1"/>
              <a:t>không</a:t>
            </a:r>
            <a:r>
              <a:rPr lang="en-US" dirty="0"/>
              <a:t> </a:t>
            </a:r>
            <a:r>
              <a:rPr lang="en-US" dirty="0" err="1"/>
              <a:t>được</a:t>
            </a:r>
            <a:r>
              <a:rPr lang="en-US" dirty="0"/>
              <a:t> </a:t>
            </a:r>
            <a:r>
              <a:rPr lang="en-US" dirty="0" err="1"/>
              <a:t>là</a:t>
            </a:r>
            <a:r>
              <a:rPr lang="en-US" dirty="0"/>
              <a:t> </a:t>
            </a:r>
            <a:r>
              <a:rPr lang="en-US" b="1" dirty="0"/>
              <a:t>private</a:t>
            </a:r>
            <a:r>
              <a:rPr lang="en-US" dirty="0"/>
              <a:t>.</a:t>
            </a:r>
            <a:endParaRPr lang="vi-VN" dirty="0"/>
          </a:p>
        </p:txBody>
      </p:sp>
    </p:spTree>
    <p:extLst>
      <p:ext uri="{BB962C8B-B14F-4D97-AF65-F5344CB8AC3E}">
        <p14:creationId xmlns:p14="http://schemas.microsoft.com/office/powerpoint/2010/main" val="1535463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276</TotalTime>
  <Words>1433</Words>
  <Application>Microsoft Macintosh PowerPoint</Application>
  <PresentationFormat>Widescreen</PresentationFormat>
  <Paragraphs>167</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Myriad Pro</vt:lpstr>
      <vt:lpstr>Myriad Pro Semibold</vt:lpstr>
      <vt:lpstr>Arial</vt:lpstr>
      <vt:lpstr>SlideTheme2</vt:lpstr>
      <vt:lpstr>Bài 5 Interface và Abstract class</vt:lpstr>
      <vt:lpstr>Kiểm tra bài trước</vt:lpstr>
      <vt:lpstr>Mục tiêu</vt:lpstr>
      <vt:lpstr>Thảo luận</vt:lpstr>
      <vt:lpstr>Abstract class</vt:lpstr>
      <vt:lpstr>Abstract method</vt:lpstr>
      <vt:lpstr>Từ khoá abstract</vt:lpstr>
      <vt:lpstr>Các tính chất của lớp abstract</vt:lpstr>
      <vt:lpstr>Các tính chất của lớp abstract</vt:lpstr>
      <vt:lpstr>Các tính chất của lớp abstract</vt:lpstr>
      <vt:lpstr>Abstract method vs vitual method</vt:lpstr>
      <vt:lpstr>Abstract: ví dụ</vt:lpstr>
      <vt:lpstr>Demo</vt:lpstr>
      <vt:lpstr>Thảo luận</vt:lpstr>
      <vt:lpstr>Interface</vt:lpstr>
      <vt:lpstr>Các tính chất</vt:lpstr>
      <vt:lpstr>Triển khai interface</vt:lpstr>
      <vt:lpstr>Kế thừa interface</vt:lpstr>
      <vt:lpstr>Demo</vt:lpstr>
      <vt:lpstr>Thảo luận</vt:lpstr>
      <vt:lpstr>Thảo luận</vt:lpstr>
      <vt:lpstr>Cohesion</vt:lpstr>
      <vt:lpstr>Consistency</vt:lpstr>
      <vt:lpstr>Encapsulation</vt:lpstr>
      <vt:lpstr>Clarity</vt:lpstr>
      <vt:lpstr>Lựa chọn Inheritance hay Aggregation</vt:lpstr>
      <vt:lpstr>Lựa chọn Interface hay Abstract class</vt:lpstr>
      <vt:lpstr>Tổng kết</vt:lpstr>
      <vt:lpstr>Hướng dẫn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Microsoft Office User</cp:lastModifiedBy>
  <cp:revision>65</cp:revision>
  <dcterms:created xsi:type="dcterms:W3CDTF">2018-02-23T04:35:19Z</dcterms:created>
  <dcterms:modified xsi:type="dcterms:W3CDTF">2019-07-27T04:13:57Z</dcterms:modified>
</cp:coreProperties>
</file>