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89" r:id="rId3"/>
    <p:sldId id="257" r:id="rId4"/>
    <p:sldId id="260" r:id="rId5"/>
    <p:sldId id="258" r:id="rId6"/>
    <p:sldId id="275" r:id="rId7"/>
    <p:sldId id="259" r:id="rId8"/>
    <p:sldId id="261" r:id="rId9"/>
    <p:sldId id="262" r:id="rId10"/>
    <p:sldId id="263" r:id="rId11"/>
    <p:sldId id="264" r:id="rId12"/>
    <p:sldId id="265" r:id="rId13"/>
    <p:sldId id="266" r:id="rId14"/>
    <p:sldId id="267" r:id="rId15"/>
    <p:sldId id="268" r:id="rId16"/>
    <p:sldId id="271" r:id="rId17"/>
    <p:sldId id="269" r:id="rId18"/>
    <p:sldId id="270" r:id="rId19"/>
    <p:sldId id="272" r:id="rId20"/>
    <p:sldId id="273" r:id="rId21"/>
    <p:sldId id="274" r:id="rId22"/>
    <p:sldId id="276" r:id="rId23"/>
    <p:sldId id="277" r:id="rId24"/>
    <p:sldId id="278" r:id="rId25"/>
    <p:sldId id="279" r:id="rId26"/>
    <p:sldId id="280" r:id="rId27"/>
    <p:sldId id="281" r:id="rId28"/>
    <p:sldId id="282" r:id="rId29"/>
    <p:sldId id="288"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36"/>
    <p:restoredTop sz="94421"/>
  </p:normalViewPr>
  <p:slideViewPr>
    <p:cSldViewPr snapToGrid="0" snapToObjects="1">
      <p:cViewPr varScale="1">
        <p:scale>
          <a:sx n="77" d="100"/>
          <a:sy n="77" d="100"/>
        </p:scale>
        <p:origin x="40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32F29-7F67-6846-901F-9555E775A7AC}" type="datetimeFigureOut">
              <a:rPr lang="en-US" smtClean="0"/>
              <a:t>7/27/19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318A-557A-504D-A991-0D83D5AA1FD0}" type="slidenum">
              <a:rPr lang="en-US" smtClean="0"/>
              <a:t>‹#›</a:t>
            </a:fld>
            <a:endParaRPr lang="en-US"/>
          </a:p>
        </p:txBody>
      </p:sp>
    </p:spTree>
    <p:extLst>
      <p:ext uri="{BB962C8B-B14F-4D97-AF65-F5344CB8AC3E}">
        <p14:creationId xmlns:p14="http://schemas.microsoft.com/office/powerpoint/2010/main" val="1108332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Phần này có thể để học viên tự đọc. Nếu hướng dẫn thì tổ chức theo dạng thảo luận</a:t>
            </a:r>
            <a:r>
              <a:rPr lang="vi-VN" baseline="0" dirty="0" smtClean="0"/>
              <a:t> hỏi về những không hiểu sau khi nghe video.</a:t>
            </a: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455713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30</a:t>
            </a:fld>
            <a:endParaRPr lang="en-US"/>
          </a:p>
        </p:txBody>
      </p:sp>
    </p:spTree>
    <p:extLst>
      <p:ext uri="{BB962C8B-B14F-4D97-AF65-F5344CB8AC3E}">
        <p14:creationId xmlns:p14="http://schemas.microsoft.com/office/powerpoint/2010/main" val="103417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6A93C1-9DAC-E34E-8FD4-8E38E719A4E4}" type="datetimeFigureOut">
              <a:rPr lang="en-US" smtClean="0"/>
              <a:t>7/27/19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64C0B-E31A-C540-A8C1-AFA2CF36B8A8}"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A93C1-9DAC-E34E-8FD4-8E38E719A4E4}" type="datetimeFigureOut">
              <a:rPr lang="en-US" smtClean="0"/>
              <a:t>7/27/19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64C0B-E31A-C540-A8C1-AFA2CF36B8A8}"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A93C1-9DAC-E34E-8FD4-8E38E719A4E4}" type="datetimeFigureOut">
              <a:rPr lang="en-US" smtClean="0"/>
              <a:t>7/27/19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64C0B-E31A-C540-A8C1-AFA2CF36B8A8}"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A93C1-9DAC-E34E-8FD4-8E38E719A4E4}" type="datetimeFigureOut">
              <a:rPr lang="en-US" smtClean="0"/>
              <a:t>7/27/19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64C0B-E31A-C540-A8C1-AFA2CF36B8A8}"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A93C1-9DAC-E34E-8FD4-8E38E719A4E4}" type="datetimeFigureOut">
              <a:rPr lang="en-US" smtClean="0"/>
              <a:t>7/27/19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64C0B-E31A-C540-A8C1-AFA2CF36B8A8}"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6A93C1-9DAC-E34E-8FD4-8E38E719A4E4}" type="datetimeFigureOut">
              <a:rPr lang="en-US" smtClean="0"/>
              <a:t>7/27/19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64C0B-E31A-C540-A8C1-AFA2CF36B8A8}"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6A93C1-9DAC-E34E-8FD4-8E38E719A4E4}" type="datetimeFigureOut">
              <a:rPr lang="en-US" smtClean="0"/>
              <a:t>7/27/19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64C0B-E31A-C540-A8C1-AFA2CF36B8A8}"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6A93C1-9DAC-E34E-8FD4-8E38E719A4E4}" type="datetimeFigureOut">
              <a:rPr lang="en-US" smtClean="0"/>
              <a:t>7/27/19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64C0B-E31A-C540-A8C1-AFA2CF36B8A8}"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A93C1-9DAC-E34E-8FD4-8E38E719A4E4}" type="datetimeFigureOut">
              <a:rPr lang="en-US" smtClean="0"/>
              <a:t>7/27/19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64C0B-E31A-C540-A8C1-AFA2CF36B8A8}"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A93C1-9DAC-E34E-8FD4-8E38E719A4E4}" type="datetimeFigureOut">
              <a:rPr lang="en-US" smtClean="0"/>
              <a:t>7/27/19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64C0B-E31A-C540-A8C1-AFA2CF36B8A8}"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A93C1-9DAC-E34E-8FD4-8E38E719A4E4}" type="datetimeFigureOut">
              <a:rPr lang="en-US" smtClean="0"/>
              <a:t>7/27/19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64C0B-E31A-C540-A8C1-AFA2CF36B8A8}"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896A93C1-9DAC-E34E-8FD4-8E38E719A4E4}" type="datetimeFigureOut">
              <a:rPr lang="en-US" smtClean="0"/>
              <a:t>7/27/19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10B64C0B-E31A-C540-A8C1-AFA2CF36B8A8}"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163444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1" smtClean="0"/>
              <a:t>Bài 7</a:t>
            </a:r>
            <a:br>
              <a:rPr lang="en-US" noProof="1" smtClean="0"/>
            </a:br>
            <a:r>
              <a:rPr lang="en-US" noProof="1" smtClean="0"/>
              <a:t>Clean Code</a:t>
            </a:r>
            <a:endParaRPr lang="en-US" noProof="1"/>
          </a:p>
        </p:txBody>
      </p:sp>
      <p:sp>
        <p:nvSpPr>
          <p:cNvPr id="3" name="Subtitle 2"/>
          <p:cNvSpPr>
            <a:spLocks noGrp="1"/>
          </p:cNvSpPr>
          <p:nvPr>
            <p:ph type="subTitle" idx="1"/>
          </p:nvPr>
        </p:nvSpPr>
        <p:spPr/>
        <p:txBody>
          <a:bodyPr/>
          <a:lstStyle/>
          <a:p>
            <a:r>
              <a:rPr lang="vi-VN"/>
              <a:t>Module: BOOTCAMP WEB-BACKEND DEVELOPMENT</a:t>
            </a:r>
            <a:endParaRPr lang="vi-VN" dirty="0"/>
          </a:p>
        </p:txBody>
      </p:sp>
    </p:spTree>
    <p:extLst>
      <p:ext uri="{BB962C8B-B14F-4D97-AF65-F5344CB8AC3E}">
        <p14:creationId xmlns:p14="http://schemas.microsoft.com/office/powerpoint/2010/main" val="907339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Ví dụ tên gọi không tốt</a:t>
            </a:r>
            <a:endParaRPr lang="en-US" noProof="1"/>
          </a:p>
        </p:txBody>
      </p:sp>
      <p:sp>
        <p:nvSpPr>
          <p:cNvPr id="3" name="Content Placeholder 2"/>
          <p:cNvSpPr>
            <a:spLocks noGrp="1"/>
          </p:cNvSpPr>
          <p:nvPr>
            <p:ph idx="1"/>
          </p:nvPr>
        </p:nvSpPr>
        <p:spPr/>
        <p:txBody>
          <a:bodyPr/>
          <a:lstStyle/>
          <a:p>
            <a:r>
              <a:rPr lang="en-US" noProof="1" smtClean="0"/>
              <a:t>Nhiều tên gọi không tốt:</a:t>
            </a:r>
          </a:p>
          <a:p>
            <a:endParaRPr lang="en-US" noProof="1" smtClean="0"/>
          </a:p>
          <a:p>
            <a:endParaRPr lang="en-US" noProof="1" smtClean="0"/>
          </a:p>
          <a:p>
            <a:endParaRPr lang="en-US" noProof="1" smtClean="0"/>
          </a:p>
          <a:p>
            <a:endParaRPr lang="en-US" noProof="1" smtClean="0"/>
          </a:p>
          <a:p>
            <a:r>
              <a:rPr lang="en-US" noProof="1" smtClean="0"/>
              <a:t>Có thể sửa thành:</a:t>
            </a:r>
            <a:endParaRPr lang="en-US" noProof="1"/>
          </a:p>
        </p:txBody>
      </p:sp>
      <p:sp>
        <p:nvSpPr>
          <p:cNvPr id="4" name="Rectangle 3"/>
          <p:cNvSpPr/>
          <p:nvPr/>
        </p:nvSpPr>
        <p:spPr>
          <a:xfrm>
            <a:off x="2163096" y="1617168"/>
            <a:ext cx="6096000" cy="2031325"/>
          </a:xfrm>
          <a:prstGeom prst="rect">
            <a:avLst/>
          </a:prstGeom>
        </p:spPr>
        <p:txBody>
          <a:bodyPr>
            <a:spAutoFit/>
          </a:bodyPr>
          <a:lstStyle/>
          <a:p>
            <a:r>
              <a:rPr lang="mr-IN" b="1" noProof="1" smtClean="0">
                <a:solidFill>
                  <a:srgbClr val="000080"/>
                </a:solidFill>
                <a:effectLst/>
              </a:rPr>
              <a:t>public </a:t>
            </a:r>
            <a:r>
              <a:rPr lang="mr-IN" noProof="1" smtClean="0"/>
              <a:t>List&lt;</a:t>
            </a:r>
            <a:r>
              <a:rPr lang="mr-IN" b="1" noProof="1" smtClean="0">
                <a:solidFill>
                  <a:srgbClr val="000080"/>
                </a:solidFill>
                <a:effectLst/>
              </a:rPr>
              <a:t>int</a:t>
            </a:r>
            <a:r>
              <a:rPr lang="mr-IN" noProof="1" smtClean="0"/>
              <a:t>[]&gt; </a:t>
            </a:r>
            <a:r>
              <a:rPr lang="vi-VN" noProof="1" smtClean="0"/>
              <a:t>G</a:t>
            </a:r>
            <a:r>
              <a:rPr lang="mr-IN" noProof="1" smtClean="0"/>
              <a:t>etThem</a:t>
            </a:r>
            <a:r>
              <a:rPr lang="mr-IN" noProof="1" smtClean="0"/>
              <a:t>() {</a:t>
            </a:r>
            <a:br>
              <a:rPr lang="mr-IN" noProof="1" smtClean="0"/>
            </a:br>
            <a:r>
              <a:rPr lang="mr-IN" noProof="1" smtClean="0"/>
              <a:t>    List&lt;</a:t>
            </a:r>
            <a:r>
              <a:rPr lang="mr-IN" b="1" noProof="1" smtClean="0">
                <a:solidFill>
                  <a:srgbClr val="000080"/>
                </a:solidFill>
                <a:effectLst/>
              </a:rPr>
              <a:t>int</a:t>
            </a:r>
            <a:r>
              <a:rPr lang="mr-IN" noProof="1" smtClean="0"/>
              <a:t>[]&gt; list1 = </a:t>
            </a:r>
            <a:r>
              <a:rPr lang="mr-IN" b="1" noProof="1" smtClean="0">
                <a:solidFill>
                  <a:srgbClr val="000080"/>
                </a:solidFill>
                <a:effectLst/>
              </a:rPr>
              <a:t>new </a:t>
            </a:r>
            <a:r>
              <a:rPr lang="mr-IN" noProof="1" smtClean="0"/>
              <a:t>ArrayList&lt;</a:t>
            </a:r>
            <a:r>
              <a:rPr lang="mr-IN" b="1" noProof="1" smtClean="0">
                <a:solidFill>
                  <a:srgbClr val="000080"/>
                </a:solidFill>
                <a:effectLst/>
              </a:rPr>
              <a:t>int</a:t>
            </a:r>
            <a:r>
              <a:rPr lang="mr-IN" noProof="1" smtClean="0"/>
              <a:t>[]&gt;();</a:t>
            </a:r>
            <a:br>
              <a:rPr lang="mr-IN" noProof="1" smtClean="0"/>
            </a:br>
            <a:r>
              <a:rPr lang="mr-IN" noProof="1" smtClean="0"/>
              <a:t>    </a:t>
            </a:r>
            <a:r>
              <a:rPr lang="mr-IN" b="1" noProof="1" smtClean="0">
                <a:solidFill>
                  <a:srgbClr val="000080"/>
                </a:solidFill>
                <a:effectLst/>
              </a:rPr>
              <a:t>for </a:t>
            </a:r>
            <a:r>
              <a:rPr lang="mr-IN" noProof="1" smtClean="0"/>
              <a:t>(</a:t>
            </a:r>
            <a:r>
              <a:rPr lang="mr-IN" b="1" noProof="1" smtClean="0">
                <a:solidFill>
                  <a:srgbClr val="000080"/>
                </a:solidFill>
                <a:effectLst/>
              </a:rPr>
              <a:t>int</a:t>
            </a:r>
            <a:r>
              <a:rPr lang="mr-IN" noProof="1" smtClean="0"/>
              <a:t>[] x : theList)</a:t>
            </a:r>
            <a:br>
              <a:rPr lang="mr-IN" noProof="1" smtClean="0"/>
            </a:br>
            <a:r>
              <a:rPr lang="mr-IN" noProof="1" smtClean="0"/>
              <a:t>        </a:t>
            </a:r>
            <a:r>
              <a:rPr lang="mr-IN" b="1" noProof="1" smtClean="0">
                <a:solidFill>
                  <a:srgbClr val="000080"/>
                </a:solidFill>
                <a:effectLst/>
              </a:rPr>
              <a:t>if </a:t>
            </a:r>
            <a:r>
              <a:rPr lang="mr-IN" noProof="1" smtClean="0"/>
              <a:t>(x[</a:t>
            </a:r>
            <a:r>
              <a:rPr lang="mr-IN" noProof="1" smtClean="0">
                <a:solidFill>
                  <a:srgbClr val="0000FF"/>
                </a:solidFill>
                <a:effectLst/>
              </a:rPr>
              <a:t>0</a:t>
            </a:r>
            <a:r>
              <a:rPr lang="mr-IN" noProof="1" smtClean="0"/>
              <a:t>] == </a:t>
            </a:r>
            <a:r>
              <a:rPr lang="mr-IN" noProof="1" smtClean="0">
                <a:solidFill>
                  <a:srgbClr val="0000FF"/>
                </a:solidFill>
                <a:effectLst/>
              </a:rPr>
              <a:t>4</a:t>
            </a:r>
            <a:r>
              <a:rPr lang="mr-IN" noProof="1" smtClean="0"/>
              <a:t>)</a:t>
            </a:r>
            <a:br>
              <a:rPr lang="mr-IN" noProof="1" smtClean="0"/>
            </a:br>
            <a:r>
              <a:rPr lang="mr-IN" noProof="1" smtClean="0"/>
              <a:t>            list1.add(x);</a:t>
            </a:r>
            <a:br>
              <a:rPr lang="mr-IN" noProof="1" smtClean="0"/>
            </a:br>
            <a:r>
              <a:rPr lang="mr-IN" noProof="1" smtClean="0"/>
              <a:t>    </a:t>
            </a:r>
            <a:r>
              <a:rPr lang="mr-IN" b="1" noProof="1" smtClean="0">
                <a:solidFill>
                  <a:srgbClr val="000080"/>
                </a:solidFill>
                <a:effectLst/>
              </a:rPr>
              <a:t>return </a:t>
            </a:r>
            <a:r>
              <a:rPr lang="mr-IN" noProof="1" smtClean="0"/>
              <a:t>list1;</a:t>
            </a:r>
            <a:br>
              <a:rPr lang="mr-IN" noProof="1" smtClean="0"/>
            </a:br>
            <a:r>
              <a:rPr lang="mr-IN" noProof="1" smtClean="0"/>
              <a:t>}</a:t>
            </a:r>
            <a:endParaRPr lang="en-US" noProof="1"/>
          </a:p>
        </p:txBody>
      </p:sp>
      <p:sp>
        <p:nvSpPr>
          <p:cNvPr id="5" name="Rectangle 4"/>
          <p:cNvSpPr/>
          <p:nvPr/>
        </p:nvSpPr>
        <p:spPr>
          <a:xfrm>
            <a:off x="2163096" y="4292316"/>
            <a:ext cx="6096000" cy="2031325"/>
          </a:xfrm>
          <a:prstGeom prst="rect">
            <a:avLst/>
          </a:prstGeom>
        </p:spPr>
        <p:txBody>
          <a:bodyPr>
            <a:spAutoFit/>
          </a:bodyPr>
          <a:lstStyle/>
          <a:p>
            <a:r>
              <a:rPr lang="en-US" b="1" noProof="1" smtClean="0">
                <a:solidFill>
                  <a:srgbClr val="000080"/>
                </a:solidFill>
                <a:effectLst/>
              </a:rPr>
              <a:t>public </a:t>
            </a:r>
            <a:r>
              <a:rPr lang="en-US" noProof="1" smtClean="0"/>
              <a:t>List&lt;</a:t>
            </a:r>
            <a:r>
              <a:rPr lang="en-US" b="1" noProof="1" smtClean="0">
                <a:solidFill>
                  <a:srgbClr val="000080"/>
                </a:solidFill>
                <a:effectLst/>
              </a:rPr>
              <a:t>int</a:t>
            </a:r>
            <a:r>
              <a:rPr lang="en-US" noProof="1" smtClean="0"/>
              <a:t>[]&gt; </a:t>
            </a:r>
            <a:r>
              <a:rPr lang="en-US" noProof="1" smtClean="0"/>
              <a:t>GetFlaggedCells</a:t>
            </a:r>
            <a:r>
              <a:rPr lang="en-US" noProof="1" smtClean="0"/>
              <a:t>() {</a:t>
            </a:r>
            <a:br>
              <a:rPr lang="en-US" noProof="1" smtClean="0"/>
            </a:br>
            <a:r>
              <a:rPr lang="en-US" noProof="1" smtClean="0"/>
              <a:t>    List&lt;</a:t>
            </a:r>
            <a:r>
              <a:rPr lang="en-US" b="1" noProof="1" smtClean="0">
                <a:solidFill>
                  <a:srgbClr val="000080"/>
                </a:solidFill>
                <a:effectLst/>
              </a:rPr>
              <a:t>int</a:t>
            </a:r>
            <a:r>
              <a:rPr lang="en-US" noProof="1" smtClean="0"/>
              <a:t>[]&gt; flaggedCells = </a:t>
            </a:r>
            <a:r>
              <a:rPr lang="en-US" b="1" noProof="1" smtClean="0">
                <a:solidFill>
                  <a:srgbClr val="000080"/>
                </a:solidFill>
                <a:effectLst/>
              </a:rPr>
              <a:t>new </a:t>
            </a:r>
            <a:r>
              <a:rPr lang="en-US" noProof="1" smtClean="0"/>
              <a:t>ArrayList&lt;</a:t>
            </a:r>
            <a:r>
              <a:rPr lang="en-US" b="1" noProof="1" smtClean="0">
                <a:solidFill>
                  <a:srgbClr val="000080"/>
                </a:solidFill>
                <a:effectLst/>
              </a:rPr>
              <a:t>int</a:t>
            </a:r>
            <a:r>
              <a:rPr lang="en-US" noProof="1" smtClean="0"/>
              <a:t>[]&gt;();</a:t>
            </a:r>
            <a:br>
              <a:rPr lang="en-US" noProof="1" smtClean="0"/>
            </a:br>
            <a:r>
              <a:rPr lang="en-US" noProof="1" smtClean="0"/>
              <a:t>    </a:t>
            </a:r>
            <a:r>
              <a:rPr lang="en-US" b="1" noProof="1" smtClean="0">
                <a:solidFill>
                  <a:srgbClr val="000080"/>
                </a:solidFill>
                <a:effectLst/>
              </a:rPr>
              <a:t>for </a:t>
            </a:r>
            <a:r>
              <a:rPr lang="en-US" noProof="1" smtClean="0"/>
              <a:t>(</a:t>
            </a:r>
            <a:r>
              <a:rPr lang="en-US" b="1" noProof="1" smtClean="0">
                <a:solidFill>
                  <a:srgbClr val="000080"/>
                </a:solidFill>
                <a:effectLst/>
              </a:rPr>
              <a:t>int</a:t>
            </a:r>
            <a:r>
              <a:rPr lang="en-US" noProof="1" smtClean="0"/>
              <a:t>[] cell : gameBoard)</a:t>
            </a:r>
            <a:br>
              <a:rPr lang="en-US" noProof="1" smtClean="0"/>
            </a:br>
            <a:r>
              <a:rPr lang="en-US" noProof="1" smtClean="0"/>
              <a:t>        </a:t>
            </a:r>
            <a:r>
              <a:rPr lang="en-US" b="1" noProof="1" smtClean="0">
                <a:solidFill>
                  <a:srgbClr val="000080"/>
                </a:solidFill>
                <a:effectLst/>
              </a:rPr>
              <a:t>if </a:t>
            </a:r>
            <a:r>
              <a:rPr lang="en-US" noProof="1" smtClean="0"/>
              <a:t>(cell[STATUS_VALUE] == FLAGGED)</a:t>
            </a:r>
            <a:br>
              <a:rPr lang="en-US" noProof="1" smtClean="0"/>
            </a:br>
            <a:r>
              <a:rPr lang="en-US" noProof="1" smtClean="0"/>
              <a:t>            flaggedCells.add(cell);</a:t>
            </a:r>
            <a:br>
              <a:rPr lang="en-US" noProof="1" smtClean="0"/>
            </a:br>
            <a:r>
              <a:rPr lang="en-US" noProof="1" smtClean="0"/>
              <a:t>    </a:t>
            </a:r>
            <a:r>
              <a:rPr lang="en-US" b="1" noProof="1" smtClean="0">
                <a:solidFill>
                  <a:srgbClr val="000080"/>
                </a:solidFill>
                <a:effectLst/>
              </a:rPr>
              <a:t>return </a:t>
            </a:r>
            <a:r>
              <a:rPr lang="en-US" noProof="1" smtClean="0"/>
              <a:t>flaggedCells;</a:t>
            </a:r>
            <a:br>
              <a:rPr lang="en-US" noProof="1" smtClean="0"/>
            </a:br>
            <a:r>
              <a:rPr lang="en-US" noProof="1" smtClean="0"/>
              <a:t>}</a:t>
            </a:r>
            <a:endParaRPr lang="en-US" noProof="1"/>
          </a:p>
        </p:txBody>
      </p:sp>
    </p:spTree>
    <p:extLst>
      <p:ext uri="{BB962C8B-B14F-4D97-AF65-F5344CB8AC3E}">
        <p14:creationId xmlns:p14="http://schemas.microsoft.com/office/powerpoint/2010/main" val="90762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Đặt tên: Tránh gây hiểu nhầm</a:t>
            </a:r>
            <a:endParaRPr lang="en-US" noProof="1"/>
          </a:p>
        </p:txBody>
      </p:sp>
      <p:sp>
        <p:nvSpPr>
          <p:cNvPr id="3" name="Content Placeholder 2"/>
          <p:cNvSpPr>
            <a:spLocks noGrp="1"/>
          </p:cNvSpPr>
          <p:nvPr>
            <p:ph idx="1"/>
          </p:nvPr>
        </p:nvSpPr>
        <p:spPr/>
        <p:txBody>
          <a:bodyPr/>
          <a:lstStyle/>
          <a:p>
            <a:r>
              <a:rPr lang="en-US" noProof="1" smtClean="0"/>
              <a:t>Chữ O và số 0 rất dễ nhầm lẫn với nhau</a:t>
            </a:r>
          </a:p>
          <a:p>
            <a:r>
              <a:rPr lang="en-US" noProof="1" smtClean="0"/>
              <a:t>Chữ l và số 1 rất dễ nhầm lẫn với nhau</a:t>
            </a:r>
          </a:p>
          <a:p>
            <a:r>
              <a:rPr lang="en-US" noProof="1" smtClean="0"/>
              <a:t>Ví dụ:</a:t>
            </a:r>
            <a:endParaRPr lang="en-US" noProof="1"/>
          </a:p>
        </p:txBody>
      </p:sp>
      <p:sp>
        <p:nvSpPr>
          <p:cNvPr id="4" name="Rectangle 3"/>
          <p:cNvSpPr/>
          <p:nvPr/>
        </p:nvSpPr>
        <p:spPr>
          <a:xfrm>
            <a:off x="2325329" y="2832885"/>
            <a:ext cx="6096000" cy="1631216"/>
          </a:xfrm>
          <a:prstGeom prst="rect">
            <a:avLst/>
          </a:prstGeom>
        </p:spPr>
        <p:txBody>
          <a:bodyPr>
            <a:spAutoFit/>
          </a:bodyPr>
          <a:lstStyle/>
          <a:p>
            <a:r>
              <a:rPr lang="mr-IN" sz="2000" b="1" noProof="1" smtClean="0">
                <a:solidFill>
                  <a:srgbClr val="000080"/>
                </a:solidFill>
                <a:effectLst/>
              </a:rPr>
              <a:t>int </a:t>
            </a:r>
            <a:r>
              <a:rPr lang="mr-IN" sz="2000" noProof="1" smtClean="0"/>
              <a:t>a = l;</a:t>
            </a:r>
            <a:br>
              <a:rPr lang="mr-IN" sz="2000" noProof="1" smtClean="0"/>
            </a:br>
            <a:r>
              <a:rPr lang="mr-IN" sz="2000" b="1" noProof="1" smtClean="0">
                <a:solidFill>
                  <a:srgbClr val="000080"/>
                </a:solidFill>
                <a:effectLst/>
              </a:rPr>
              <a:t>if </a:t>
            </a:r>
            <a:r>
              <a:rPr lang="mr-IN" sz="2000" noProof="1" smtClean="0"/>
              <a:t>(O == l)</a:t>
            </a:r>
            <a:br>
              <a:rPr lang="mr-IN" sz="2000" noProof="1" smtClean="0"/>
            </a:br>
            <a:r>
              <a:rPr lang="mr-IN" sz="2000" noProof="1" smtClean="0"/>
              <a:t>    a = O1;</a:t>
            </a:r>
            <a:br>
              <a:rPr lang="mr-IN" sz="2000" noProof="1" smtClean="0"/>
            </a:br>
            <a:r>
              <a:rPr lang="mr-IN" sz="2000" b="1" noProof="1" smtClean="0">
                <a:solidFill>
                  <a:srgbClr val="000080"/>
                </a:solidFill>
                <a:effectLst/>
              </a:rPr>
              <a:t>else</a:t>
            </a:r>
            <a:br>
              <a:rPr lang="mr-IN" sz="2000" b="1" noProof="1" smtClean="0">
                <a:solidFill>
                  <a:srgbClr val="000080"/>
                </a:solidFill>
                <a:effectLst/>
              </a:rPr>
            </a:br>
            <a:r>
              <a:rPr lang="mr-IN" sz="2000" b="1" noProof="1" smtClean="0">
                <a:solidFill>
                  <a:srgbClr val="000080"/>
                </a:solidFill>
                <a:effectLst/>
              </a:rPr>
              <a:t>    </a:t>
            </a:r>
            <a:r>
              <a:rPr lang="mr-IN" sz="2000" noProof="1" smtClean="0"/>
              <a:t>l = </a:t>
            </a:r>
            <a:r>
              <a:rPr lang="mr-IN" sz="2000" noProof="1" smtClean="0">
                <a:solidFill>
                  <a:srgbClr val="0000FF"/>
                </a:solidFill>
                <a:effectLst/>
              </a:rPr>
              <a:t>01</a:t>
            </a:r>
            <a:r>
              <a:rPr lang="mr-IN" sz="2000" noProof="1" smtClean="0"/>
              <a:t>;</a:t>
            </a:r>
            <a:endParaRPr lang="en-US" sz="2000" noProof="1"/>
          </a:p>
        </p:txBody>
      </p:sp>
    </p:spTree>
    <p:extLst>
      <p:ext uri="{BB962C8B-B14F-4D97-AF65-F5344CB8AC3E}">
        <p14:creationId xmlns:p14="http://schemas.microsoft.com/office/powerpoint/2010/main" val="104902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1" smtClean="0"/>
              <a:t>Đặt tên: Có sự khác biệt rõ ràng giữa các tên</a:t>
            </a:r>
            <a:endParaRPr lang="en-US" noProof="1"/>
          </a:p>
        </p:txBody>
      </p:sp>
      <p:sp>
        <p:nvSpPr>
          <p:cNvPr id="3" name="Content Placeholder 2"/>
          <p:cNvSpPr>
            <a:spLocks noGrp="1"/>
          </p:cNvSpPr>
          <p:nvPr>
            <p:ph idx="1"/>
          </p:nvPr>
        </p:nvSpPr>
        <p:spPr/>
        <p:txBody>
          <a:bodyPr/>
          <a:lstStyle/>
          <a:p>
            <a:r>
              <a:rPr lang="en-US" noProof="1" smtClean="0"/>
              <a:t>Ví dụ, a1 và a2 trong đoạn code sau không phân biệt rõ ràng:</a:t>
            </a:r>
          </a:p>
          <a:p>
            <a:endParaRPr lang="en-US" noProof="1" smtClean="0"/>
          </a:p>
          <a:p>
            <a:endParaRPr lang="en-US" noProof="1" smtClean="0"/>
          </a:p>
          <a:p>
            <a:endParaRPr lang="en-US" noProof="1" smtClean="0"/>
          </a:p>
          <a:p>
            <a:endParaRPr lang="en-US" noProof="1" smtClean="0"/>
          </a:p>
          <a:p>
            <a:r>
              <a:rPr lang="en-US" noProof="1" smtClean="0"/>
              <a:t>Ví dụ, tên của các phương thức sau không giúp phân biệt được mục đích thực sự của từng phương thức:</a:t>
            </a:r>
            <a:endParaRPr lang="en-US" noProof="1"/>
          </a:p>
        </p:txBody>
      </p:sp>
      <p:sp>
        <p:nvSpPr>
          <p:cNvPr id="5" name="Rectangle 4"/>
          <p:cNvSpPr/>
          <p:nvPr/>
        </p:nvSpPr>
        <p:spPr>
          <a:xfrm>
            <a:off x="1956619" y="1790684"/>
            <a:ext cx="6096000" cy="1631216"/>
          </a:xfrm>
          <a:prstGeom prst="rect">
            <a:avLst/>
          </a:prstGeom>
        </p:spPr>
        <p:txBody>
          <a:bodyPr>
            <a:spAutoFit/>
          </a:bodyPr>
          <a:lstStyle/>
          <a:p>
            <a:r>
              <a:rPr lang="mr-IN" sz="2000" b="1" noProof="1" smtClean="0">
                <a:solidFill>
                  <a:srgbClr val="000080"/>
                </a:solidFill>
                <a:effectLst/>
              </a:rPr>
              <a:t>public static void </a:t>
            </a:r>
            <a:r>
              <a:rPr lang="vi-VN" sz="2000" noProof="1" smtClean="0"/>
              <a:t>C</a:t>
            </a:r>
            <a:r>
              <a:rPr lang="mr-IN" sz="2000" noProof="1" smtClean="0"/>
              <a:t>opyChars(</a:t>
            </a:r>
            <a:r>
              <a:rPr lang="mr-IN" sz="2000" b="1" noProof="1" smtClean="0">
                <a:solidFill>
                  <a:srgbClr val="000080"/>
                </a:solidFill>
                <a:effectLst/>
              </a:rPr>
              <a:t>char </a:t>
            </a:r>
            <a:r>
              <a:rPr lang="mr-IN" sz="2000" noProof="1" smtClean="0"/>
              <a:t>a1[], </a:t>
            </a:r>
            <a:r>
              <a:rPr lang="mr-IN" sz="2000" b="1" noProof="1" smtClean="0">
                <a:solidFill>
                  <a:srgbClr val="000080"/>
                </a:solidFill>
                <a:effectLst/>
              </a:rPr>
              <a:t>char </a:t>
            </a:r>
            <a:r>
              <a:rPr lang="mr-IN" sz="2000" noProof="1" smtClean="0"/>
              <a:t>a2[]) {</a:t>
            </a:r>
            <a:br>
              <a:rPr lang="mr-IN" sz="2000" noProof="1" smtClean="0"/>
            </a:br>
            <a:r>
              <a:rPr lang="mr-IN" sz="2000" noProof="1" smtClean="0"/>
              <a:t>    </a:t>
            </a:r>
            <a:r>
              <a:rPr lang="mr-IN" sz="2000" b="1" noProof="1" smtClean="0">
                <a:solidFill>
                  <a:srgbClr val="000080"/>
                </a:solidFill>
                <a:effectLst/>
              </a:rPr>
              <a:t>for </a:t>
            </a:r>
            <a:r>
              <a:rPr lang="mr-IN" sz="2000" noProof="1" smtClean="0"/>
              <a:t>(</a:t>
            </a:r>
            <a:r>
              <a:rPr lang="mr-IN" sz="2000" b="1" noProof="1" smtClean="0">
                <a:solidFill>
                  <a:srgbClr val="000080"/>
                </a:solidFill>
                <a:effectLst/>
              </a:rPr>
              <a:t>int </a:t>
            </a:r>
            <a:r>
              <a:rPr lang="mr-IN" sz="2000" noProof="1" smtClean="0"/>
              <a:t>i = </a:t>
            </a:r>
            <a:r>
              <a:rPr lang="mr-IN" sz="2000" noProof="1" smtClean="0">
                <a:solidFill>
                  <a:srgbClr val="0000FF"/>
                </a:solidFill>
                <a:effectLst/>
              </a:rPr>
              <a:t>0</a:t>
            </a:r>
            <a:r>
              <a:rPr lang="mr-IN" sz="2000" noProof="1" smtClean="0"/>
              <a:t>; i &lt; a1.</a:t>
            </a:r>
            <a:r>
              <a:rPr lang="mr-IN" sz="2000" b="1" noProof="1" smtClean="0">
                <a:solidFill>
                  <a:srgbClr val="660E7A"/>
                </a:solidFill>
                <a:effectLst/>
              </a:rPr>
              <a:t>length</a:t>
            </a:r>
            <a:r>
              <a:rPr lang="mr-IN" sz="2000" noProof="1" smtClean="0"/>
              <a:t>; i++) {</a:t>
            </a:r>
            <a:br>
              <a:rPr lang="mr-IN" sz="2000" noProof="1" smtClean="0"/>
            </a:br>
            <a:r>
              <a:rPr lang="mr-IN" sz="2000" noProof="1" smtClean="0"/>
              <a:t>        a2[i] = a1[i];</a:t>
            </a:r>
            <a:br>
              <a:rPr lang="mr-IN" sz="2000" noProof="1" smtClean="0"/>
            </a:br>
            <a:r>
              <a:rPr lang="mr-IN" sz="2000" noProof="1" smtClean="0"/>
              <a:t>    }</a:t>
            </a:r>
            <a:br>
              <a:rPr lang="mr-IN" sz="2000" noProof="1" smtClean="0"/>
            </a:br>
            <a:r>
              <a:rPr lang="mr-IN" sz="2000" noProof="1" smtClean="0"/>
              <a:t>}</a:t>
            </a:r>
            <a:endParaRPr lang="en-US" sz="2000" noProof="1"/>
          </a:p>
        </p:txBody>
      </p:sp>
      <p:sp>
        <p:nvSpPr>
          <p:cNvPr id="6" name="Rectangle 5"/>
          <p:cNvSpPr/>
          <p:nvPr/>
        </p:nvSpPr>
        <p:spPr>
          <a:xfrm>
            <a:off x="1956619" y="4853525"/>
            <a:ext cx="6096000" cy="1323439"/>
          </a:xfrm>
          <a:prstGeom prst="rect">
            <a:avLst/>
          </a:prstGeom>
        </p:spPr>
        <p:txBody>
          <a:bodyPr>
            <a:spAutoFit/>
          </a:bodyPr>
          <a:lstStyle/>
          <a:p>
            <a:r>
              <a:rPr lang="en-US" sz="2000" noProof="1" smtClean="0"/>
              <a:t>GetActiveAccount</a:t>
            </a:r>
            <a:r>
              <a:rPr lang="en-US" sz="2000" noProof="1" smtClean="0"/>
              <a:t>();</a:t>
            </a:r>
            <a:br>
              <a:rPr lang="en-US" sz="2000" noProof="1" smtClean="0"/>
            </a:br>
            <a:r>
              <a:rPr lang="en-US" sz="2000" noProof="1" smtClean="0"/>
              <a:t>GetActiveAccounts</a:t>
            </a:r>
            <a:r>
              <a:rPr lang="en-US" sz="2000" noProof="1" smtClean="0"/>
              <a:t>();</a:t>
            </a:r>
            <a:br>
              <a:rPr lang="en-US" sz="2000" noProof="1" smtClean="0"/>
            </a:br>
            <a:r>
              <a:rPr lang="en-US" sz="2000" noProof="1" smtClean="0"/>
              <a:t>GetActiveAccountInfo</a:t>
            </a:r>
            <a:r>
              <a:rPr lang="en-US" sz="2000" noProof="1" smtClean="0"/>
              <a:t>();</a:t>
            </a:r>
            <a:br>
              <a:rPr lang="en-US" sz="2000" noProof="1" smtClean="0"/>
            </a:br>
            <a:r>
              <a:rPr lang="en-US" sz="2000" noProof="1" smtClean="0"/>
              <a:t>GetActiveAccountData</a:t>
            </a:r>
            <a:r>
              <a:rPr lang="en-US" sz="2000" noProof="1" smtClean="0"/>
              <a:t>();</a:t>
            </a:r>
            <a:endParaRPr lang="en-US" sz="2000" noProof="1"/>
          </a:p>
        </p:txBody>
      </p:sp>
    </p:spTree>
    <p:extLst>
      <p:ext uri="{BB962C8B-B14F-4D97-AF65-F5344CB8AC3E}">
        <p14:creationId xmlns:p14="http://schemas.microsoft.com/office/powerpoint/2010/main" val="502147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Đặt tên: Tên phát âm được</a:t>
            </a:r>
            <a:endParaRPr lang="en-US" noProof="1"/>
          </a:p>
        </p:txBody>
      </p:sp>
      <p:sp>
        <p:nvSpPr>
          <p:cNvPr id="3" name="Content Placeholder 2"/>
          <p:cNvSpPr>
            <a:spLocks noGrp="1"/>
          </p:cNvSpPr>
          <p:nvPr>
            <p:ph idx="1"/>
          </p:nvPr>
        </p:nvSpPr>
        <p:spPr/>
        <p:txBody>
          <a:bodyPr/>
          <a:lstStyle/>
          <a:p>
            <a:r>
              <a:rPr lang="en-US" noProof="1" smtClean="0"/>
              <a:t>Nên đặt các tên gọi có thể phát âm được</a:t>
            </a:r>
          </a:p>
          <a:p>
            <a:r>
              <a:rPr lang="en-US" noProof="1" smtClean="0"/>
              <a:t>Ví dụ, các tên gọi sau gây khó khăn cho phát âm:</a:t>
            </a:r>
          </a:p>
          <a:p>
            <a:endParaRPr lang="en-US" noProof="1" smtClean="0"/>
          </a:p>
          <a:p>
            <a:endParaRPr lang="en-US" noProof="1" smtClean="0"/>
          </a:p>
          <a:p>
            <a:endParaRPr lang="en-US" noProof="1" smtClean="0"/>
          </a:p>
          <a:p>
            <a:endParaRPr lang="en-US" noProof="1" smtClean="0"/>
          </a:p>
          <a:p>
            <a:r>
              <a:rPr lang="en-US" noProof="1" smtClean="0"/>
              <a:t>Có thể sửa thành:</a:t>
            </a:r>
            <a:endParaRPr lang="en-US" noProof="1"/>
          </a:p>
        </p:txBody>
      </p:sp>
      <p:sp>
        <p:nvSpPr>
          <p:cNvPr id="4" name="Rectangle 3"/>
          <p:cNvSpPr/>
          <p:nvPr/>
        </p:nvSpPr>
        <p:spPr>
          <a:xfrm>
            <a:off x="1912374" y="2074126"/>
            <a:ext cx="6096000" cy="1938992"/>
          </a:xfrm>
          <a:prstGeom prst="rect">
            <a:avLst/>
          </a:prstGeom>
        </p:spPr>
        <p:txBody>
          <a:bodyPr>
            <a:spAutoFit/>
          </a:bodyPr>
          <a:lstStyle/>
          <a:p>
            <a:r>
              <a:rPr lang="en-US" sz="2000" b="1" noProof="1" smtClean="0">
                <a:solidFill>
                  <a:srgbClr val="000080"/>
                </a:solidFill>
                <a:effectLst/>
              </a:rPr>
              <a:t>class </a:t>
            </a:r>
            <a:r>
              <a:rPr lang="en-US" sz="2000" noProof="1" smtClean="0"/>
              <a:t>DtaRcrd102 {</a:t>
            </a:r>
            <a:br>
              <a:rPr lang="en-US" sz="2000" noProof="1" smtClean="0"/>
            </a:br>
            <a:r>
              <a:rPr lang="en-US" sz="2000" noProof="1" smtClean="0"/>
              <a:t>    </a:t>
            </a:r>
            <a:r>
              <a:rPr lang="en-US" sz="2000" b="1" noProof="1" smtClean="0">
                <a:solidFill>
                  <a:srgbClr val="000080"/>
                </a:solidFill>
                <a:effectLst/>
              </a:rPr>
              <a:t>private </a:t>
            </a:r>
            <a:r>
              <a:rPr lang="en-US" sz="2000" noProof="1" smtClean="0"/>
              <a:t>Date </a:t>
            </a:r>
            <a:r>
              <a:rPr lang="en-US" sz="2000" b="1" noProof="1" smtClean="0">
                <a:solidFill>
                  <a:srgbClr val="660E7A"/>
                </a:solidFill>
                <a:effectLst/>
              </a:rPr>
              <a:t>genymdhms</a:t>
            </a:r>
            <a:r>
              <a:rPr lang="en-US" sz="2000" noProof="1" smtClean="0"/>
              <a:t>;</a:t>
            </a:r>
            <a:br>
              <a:rPr lang="en-US" sz="2000" noProof="1" smtClean="0"/>
            </a:br>
            <a:r>
              <a:rPr lang="en-US" sz="2000" noProof="1" smtClean="0"/>
              <a:t>    </a:t>
            </a:r>
            <a:r>
              <a:rPr lang="en-US" sz="2000" b="1" noProof="1" smtClean="0">
                <a:solidFill>
                  <a:srgbClr val="000080"/>
                </a:solidFill>
                <a:effectLst/>
              </a:rPr>
              <a:t>private </a:t>
            </a:r>
            <a:r>
              <a:rPr lang="en-US" sz="2000" noProof="1" smtClean="0"/>
              <a:t>Date </a:t>
            </a:r>
            <a:r>
              <a:rPr lang="en-US" sz="2000" b="1" noProof="1" smtClean="0">
                <a:solidFill>
                  <a:srgbClr val="660E7A"/>
                </a:solidFill>
                <a:effectLst/>
              </a:rPr>
              <a:t>modymdhms</a:t>
            </a:r>
            <a:r>
              <a:rPr lang="en-US" sz="2000" noProof="1" smtClean="0"/>
              <a:t>;</a:t>
            </a:r>
            <a:br>
              <a:rPr lang="en-US" sz="2000" noProof="1" smtClean="0"/>
            </a:br>
            <a:r>
              <a:rPr lang="en-US" sz="2000" noProof="1" smtClean="0"/>
              <a:t>    </a:t>
            </a:r>
            <a:r>
              <a:rPr lang="en-US" sz="2000" b="1" noProof="1" smtClean="0">
                <a:solidFill>
                  <a:srgbClr val="000080"/>
                </a:solidFill>
                <a:effectLst/>
              </a:rPr>
              <a:t>private final </a:t>
            </a:r>
            <a:r>
              <a:rPr lang="en-US" sz="2000" noProof="1" smtClean="0"/>
              <a:t>String </a:t>
            </a:r>
            <a:r>
              <a:rPr lang="en-US" sz="2000" b="1" noProof="1" smtClean="0">
                <a:solidFill>
                  <a:srgbClr val="660E7A"/>
                </a:solidFill>
                <a:effectLst/>
              </a:rPr>
              <a:t>pszqint </a:t>
            </a:r>
            <a:r>
              <a:rPr lang="en-US" sz="2000" noProof="1" smtClean="0"/>
              <a:t>= </a:t>
            </a:r>
            <a:r>
              <a:rPr lang="en-US" sz="2000" b="1" noProof="1" smtClean="0">
                <a:solidFill>
                  <a:srgbClr val="008000"/>
                </a:solidFill>
                <a:effectLst/>
              </a:rPr>
              <a:t>"102"</a:t>
            </a:r>
            <a:r>
              <a:rPr lang="en-US" sz="2000" noProof="1" smtClean="0"/>
              <a:t>;</a:t>
            </a:r>
            <a:br>
              <a:rPr lang="en-US" sz="2000" noProof="1" smtClean="0"/>
            </a:br>
            <a:r>
              <a:rPr lang="en-US" sz="2000" noProof="1" smtClean="0"/>
              <a:t>    </a:t>
            </a:r>
            <a:r>
              <a:rPr lang="en-US" sz="2000" i="1" noProof="1" smtClean="0">
                <a:solidFill>
                  <a:srgbClr val="808080"/>
                </a:solidFill>
                <a:effectLst/>
              </a:rPr>
              <a:t>/* ... */</a:t>
            </a:r>
            <a:br>
              <a:rPr lang="en-US" sz="2000" i="1" noProof="1" smtClean="0">
                <a:solidFill>
                  <a:srgbClr val="808080"/>
                </a:solidFill>
                <a:effectLst/>
              </a:rPr>
            </a:br>
            <a:r>
              <a:rPr lang="en-US" sz="2000" noProof="1" smtClean="0"/>
              <a:t>};</a:t>
            </a:r>
            <a:endParaRPr lang="en-US" sz="2000" noProof="1"/>
          </a:p>
        </p:txBody>
      </p:sp>
      <p:sp>
        <p:nvSpPr>
          <p:cNvPr id="5" name="Rectangle 4"/>
          <p:cNvSpPr/>
          <p:nvPr/>
        </p:nvSpPr>
        <p:spPr>
          <a:xfrm>
            <a:off x="1912374" y="4686391"/>
            <a:ext cx="6096000" cy="1938992"/>
          </a:xfrm>
          <a:prstGeom prst="rect">
            <a:avLst/>
          </a:prstGeom>
        </p:spPr>
        <p:txBody>
          <a:bodyPr>
            <a:spAutoFit/>
          </a:bodyPr>
          <a:lstStyle/>
          <a:p>
            <a:r>
              <a:rPr lang="en-US" sz="2000" b="1" noProof="1" smtClean="0">
                <a:solidFill>
                  <a:srgbClr val="000080"/>
                </a:solidFill>
                <a:effectLst/>
              </a:rPr>
              <a:t>class </a:t>
            </a:r>
            <a:r>
              <a:rPr lang="en-US" sz="2000" noProof="1" smtClean="0"/>
              <a:t>Customer {</a:t>
            </a:r>
            <a:br>
              <a:rPr lang="en-US" sz="2000" noProof="1" smtClean="0"/>
            </a:br>
            <a:r>
              <a:rPr lang="en-US" sz="2000" noProof="1" smtClean="0"/>
              <a:t>    </a:t>
            </a:r>
            <a:r>
              <a:rPr lang="en-US" sz="2000" b="1" noProof="1" smtClean="0">
                <a:solidFill>
                  <a:srgbClr val="000080"/>
                </a:solidFill>
                <a:effectLst/>
              </a:rPr>
              <a:t>private </a:t>
            </a:r>
            <a:r>
              <a:rPr lang="en-US" sz="2000" noProof="1" smtClean="0"/>
              <a:t>Date </a:t>
            </a:r>
            <a:r>
              <a:rPr lang="en-US" sz="2000" b="1" noProof="1" smtClean="0">
                <a:solidFill>
                  <a:srgbClr val="660E7A"/>
                </a:solidFill>
                <a:effectLst/>
              </a:rPr>
              <a:t>generationTimestamp</a:t>
            </a:r>
            <a:r>
              <a:rPr lang="en-US" sz="2000" noProof="1" smtClean="0"/>
              <a:t>;</a:t>
            </a:r>
            <a:br>
              <a:rPr lang="en-US" sz="2000" noProof="1" smtClean="0"/>
            </a:br>
            <a:r>
              <a:rPr lang="en-US" sz="2000" noProof="1" smtClean="0"/>
              <a:t>    </a:t>
            </a:r>
            <a:r>
              <a:rPr lang="en-US" sz="2000" b="1" noProof="1" smtClean="0">
                <a:solidFill>
                  <a:srgbClr val="000080"/>
                </a:solidFill>
                <a:effectLst/>
              </a:rPr>
              <a:t>private </a:t>
            </a:r>
            <a:r>
              <a:rPr lang="en-US" sz="2000" noProof="1" smtClean="0"/>
              <a:t>Date </a:t>
            </a:r>
            <a:r>
              <a:rPr lang="en-US" sz="2000" b="1" noProof="1" smtClean="0">
                <a:solidFill>
                  <a:srgbClr val="660E7A"/>
                </a:solidFill>
                <a:effectLst/>
              </a:rPr>
              <a:t>modificationTimestamp</a:t>
            </a:r>
            <a:r>
              <a:rPr lang="en-US" sz="2000" noProof="1" smtClean="0"/>
              <a:t>;;</a:t>
            </a:r>
            <a:br>
              <a:rPr lang="en-US" sz="2000" noProof="1" smtClean="0"/>
            </a:br>
            <a:r>
              <a:rPr lang="en-US" sz="2000" noProof="1" smtClean="0"/>
              <a:t>    </a:t>
            </a:r>
            <a:r>
              <a:rPr lang="en-US" sz="2000" b="1" noProof="1" smtClean="0">
                <a:solidFill>
                  <a:srgbClr val="000080"/>
                </a:solidFill>
                <a:effectLst/>
              </a:rPr>
              <a:t>private final </a:t>
            </a:r>
            <a:r>
              <a:rPr lang="en-US" sz="2000" noProof="1" smtClean="0"/>
              <a:t>String </a:t>
            </a:r>
            <a:r>
              <a:rPr lang="en-US" sz="2000" b="1" noProof="1" smtClean="0">
                <a:solidFill>
                  <a:srgbClr val="660E7A"/>
                </a:solidFill>
                <a:effectLst/>
              </a:rPr>
              <a:t>recordId </a:t>
            </a:r>
            <a:r>
              <a:rPr lang="en-US" sz="2000" noProof="1" smtClean="0"/>
              <a:t>= </a:t>
            </a:r>
            <a:r>
              <a:rPr lang="en-US" sz="2000" b="1" noProof="1" smtClean="0">
                <a:solidFill>
                  <a:srgbClr val="008000"/>
                </a:solidFill>
                <a:effectLst/>
              </a:rPr>
              <a:t>"102"</a:t>
            </a:r>
            <a:r>
              <a:rPr lang="en-US" sz="2000" noProof="1" smtClean="0"/>
              <a:t>;</a:t>
            </a:r>
            <a:br>
              <a:rPr lang="en-US" sz="2000" noProof="1" smtClean="0"/>
            </a:br>
            <a:r>
              <a:rPr lang="en-US" sz="2000" noProof="1" smtClean="0"/>
              <a:t>    </a:t>
            </a:r>
            <a:r>
              <a:rPr lang="en-US" sz="2000" i="1" noProof="1" smtClean="0">
                <a:solidFill>
                  <a:srgbClr val="808080"/>
                </a:solidFill>
                <a:effectLst/>
              </a:rPr>
              <a:t>/* ... */</a:t>
            </a:r>
            <a:br>
              <a:rPr lang="en-US" sz="2000" i="1" noProof="1" smtClean="0">
                <a:solidFill>
                  <a:srgbClr val="808080"/>
                </a:solidFill>
                <a:effectLst/>
              </a:rPr>
            </a:br>
            <a:r>
              <a:rPr lang="en-US" sz="2000" noProof="1" smtClean="0"/>
              <a:t>};</a:t>
            </a:r>
            <a:endParaRPr lang="en-US" sz="2000" noProof="1"/>
          </a:p>
        </p:txBody>
      </p:sp>
    </p:spTree>
    <p:extLst>
      <p:ext uri="{BB962C8B-B14F-4D97-AF65-F5344CB8AC3E}">
        <p14:creationId xmlns:p14="http://schemas.microsoft.com/office/powerpoint/2010/main" val="126459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Đặt tên: Tên gọi có thể tìm kiếm được</a:t>
            </a:r>
            <a:endParaRPr lang="en-US" noProof="1"/>
          </a:p>
        </p:txBody>
      </p:sp>
      <p:sp>
        <p:nvSpPr>
          <p:cNvPr id="3" name="Content Placeholder 2"/>
          <p:cNvSpPr>
            <a:spLocks noGrp="1"/>
          </p:cNvSpPr>
          <p:nvPr>
            <p:ph idx="1"/>
          </p:nvPr>
        </p:nvSpPr>
        <p:spPr/>
        <p:txBody>
          <a:bodyPr/>
          <a:lstStyle/>
          <a:p>
            <a:r>
              <a:rPr lang="en-US" noProof="1" smtClean="0"/>
              <a:t>Nên đặt các tên gọi có thể dễ dàng tìm kiếm bằng công cụ IDE</a:t>
            </a:r>
          </a:p>
          <a:p>
            <a:r>
              <a:rPr lang="en-US" noProof="1" smtClean="0"/>
              <a:t>Ví dụ, tên gọi rất khó tìm kiếm và phân biệt:</a:t>
            </a:r>
          </a:p>
          <a:p>
            <a:endParaRPr lang="en-US" noProof="1" smtClean="0"/>
          </a:p>
          <a:p>
            <a:endParaRPr lang="en-US" noProof="1" smtClean="0"/>
          </a:p>
          <a:p>
            <a:endParaRPr lang="en-US" noProof="1" smtClean="0"/>
          </a:p>
          <a:p>
            <a:r>
              <a:rPr lang="en-US" noProof="1" smtClean="0"/>
              <a:t>Ví dụ, các tên gọi dễ tìm kiếm:</a:t>
            </a:r>
            <a:endParaRPr lang="en-US" noProof="1"/>
          </a:p>
        </p:txBody>
      </p:sp>
      <p:sp>
        <p:nvSpPr>
          <p:cNvPr id="5" name="Rectangle 4"/>
          <p:cNvSpPr/>
          <p:nvPr/>
        </p:nvSpPr>
        <p:spPr>
          <a:xfrm>
            <a:off x="2104103" y="2274161"/>
            <a:ext cx="6096000" cy="1015663"/>
          </a:xfrm>
          <a:prstGeom prst="rect">
            <a:avLst/>
          </a:prstGeom>
        </p:spPr>
        <p:txBody>
          <a:bodyPr>
            <a:spAutoFit/>
          </a:bodyPr>
          <a:lstStyle/>
          <a:p>
            <a:r>
              <a:rPr lang="mr-IN" sz="2000" b="1" noProof="1" smtClean="0">
                <a:solidFill>
                  <a:srgbClr val="000080"/>
                </a:solidFill>
                <a:effectLst/>
              </a:rPr>
              <a:t>for </a:t>
            </a:r>
            <a:r>
              <a:rPr lang="mr-IN" sz="2000" noProof="1" smtClean="0"/>
              <a:t>(</a:t>
            </a:r>
            <a:r>
              <a:rPr lang="mr-IN" sz="2000" b="1" noProof="1" smtClean="0">
                <a:solidFill>
                  <a:srgbClr val="000080"/>
                </a:solidFill>
                <a:effectLst/>
              </a:rPr>
              <a:t>int </a:t>
            </a:r>
            <a:r>
              <a:rPr lang="mr-IN" sz="2000" b="1" noProof="1" smtClean="0">
                <a:solidFill>
                  <a:srgbClr val="660E7A"/>
                </a:solidFill>
                <a:effectLst/>
              </a:rPr>
              <a:t>j</a:t>
            </a:r>
            <a:r>
              <a:rPr lang="mr-IN" sz="2000" noProof="1" smtClean="0"/>
              <a:t>=</a:t>
            </a:r>
            <a:r>
              <a:rPr lang="mr-IN" sz="2000" noProof="1" smtClean="0">
                <a:solidFill>
                  <a:srgbClr val="0000FF"/>
                </a:solidFill>
                <a:effectLst/>
              </a:rPr>
              <a:t>0</a:t>
            </a:r>
            <a:r>
              <a:rPr lang="mr-IN" sz="2000" noProof="1" smtClean="0"/>
              <a:t>; j&lt;</a:t>
            </a:r>
            <a:r>
              <a:rPr lang="mr-IN" sz="2000" noProof="1" smtClean="0">
                <a:solidFill>
                  <a:srgbClr val="0000FF"/>
                </a:solidFill>
                <a:effectLst/>
              </a:rPr>
              <a:t>34</a:t>
            </a:r>
            <a:r>
              <a:rPr lang="mr-IN" sz="2000" noProof="1" smtClean="0"/>
              <a:t>; </a:t>
            </a:r>
            <a:r>
              <a:rPr lang="mr-IN" sz="2000" b="1" noProof="1" smtClean="0">
                <a:solidFill>
                  <a:srgbClr val="660E7A"/>
                </a:solidFill>
                <a:effectLst/>
              </a:rPr>
              <a:t>j</a:t>
            </a:r>
            <a:r>
              <a:rPr lang="mr-IN" sz="2000" noProof="1" smtClean="0"/>
              <a:t>++) {</a:t>
            </a:r>
            <a:br>
              <a:rPr lang="mr-IN" sz="2000" noProof="1" smtClean="0"/>
            </a:br>
            <a:r>
              <a:rPr lang="mr-IN" sz="2000" noProof="1" smtClean="0"/>
              <a:t>    s += (t[</a:t>
            </a:r>
            <a:r>
              <a:rPr lang="mr-IN" sz="2000" b="1" noProof="1" smtClean="0">
                <a:solidFill>
                  <a:srgbClr val="660E7A"/>
                </a:solidFill>
                <a:effectLst/>
              </a:rPr>
              <a:t>j</a:t>
            </a:r>
            <a:r>
              <a:rPr lang="mr-IN" sz="2000" noProof="1" smtClean="0"/>
              <a:t>]*</a:t>
            </a:r>
            <a:r>
              <a:rPr lang="mr-IN" sz="2000" noProof="1" smtClean="0">
                <a:solidFill>
                  <a:srgbClr val="0000FF"/>
                </a:solidFill>
                <a:effectLst/>
              </a:rPr>
              <a:t>4</a:t>
            </a:r>
            <a:r>
              <a:rPr lang="mr-IN" sz="2000" noProof="1" smtClean="0"/>
              <a:t>)/</a:t>
            </a:r>
            <a:r>
              <a:rPr lang="mr-IN" sz="2000" noProof="1" smtClean="0">
                <a:solidFill>
                  <a:srgbClr val="0000FF"/>
                </a:solidFill>
                <a:effectLst/>
              </a:rPr>
              <a:t>5</a:t>
            </a:r>
            <a:r>
              <a:rPr lang="mr-IN" sz="2000" noProof="1" smtClean="0"/>
              <a:t>;</a:t>
            </a:r>
            <a:br>
              <a:rPr lang="mr-IN" sz="2000" noProof="1" smtClean="0"/>
            </a:br>
            <a:r>
              <a:rPr lang="mr-IN" sz="2000" noProof="1" smtClean="0"/>
              <a:t>}</a:t>
            </a:r>
            <a:endParaRPr lang="en-US" sz="2000" noProof="1"/>
          </a:p>
        </p:txBody>
      </p:sp>
      <p:sp>
        <p:nvSpPr>
          <p:cNvPr id="6" name="Rectangle 5"/>
          <p:cNvSpPr/>
          <p:nvPr/>
        </p:nvSpPr>
        <p:spPr>
          <a:xfrm>
            <a:off x="2104103" y="4202292"/>
            <a:ext cx="7054644" cy="2308324"/>
          </a:xfrm>
          <a:prstGeom prst="rect">
            <a:avLst/>
          </a:prstGeom>
        </p:spPr>
        <p:txBody>
          <a:bodyPr wrap="square">
            <a:spAutoFit/>
          </a:bodyPr>
          <a:lstStyle/>
          <a:p>
            <a:r>
              <a:rPr lang="en-US" b="1" noProof="1" smtClean="0">
                <a:solidFill>
                  <a:srgbClr val="000080"/>
                </a:solidFill>
                <a:effectLst/>
              </a:rPr>
              <a:t>int </a:t>
            </a:r>
            <a:r>
              <a:rPr lang="en-US" noProof="1" smtClean="0"/>
              <a:t>realDaysPerIdealDay = </a:t>
            </a:r>
            <a:r>
              <a:rPr lang="en-US" noProof="1" smtClean="0">
                <a:solidFill>
                  <a:srgbClr val="0000FF"/>
                </a:solidFill>
                <a:effectLst/>
              </a:rPr>
              <a:t>4</a:t>
            </a:r>
            <a:r>
              <a:rPr lang="en-US" noProof="1" smtClean="0"/>
              <a:t>;</a:t>
            </a:r>
            <a:br>
              <a:rPr lang="en-US" noProof="1" smtClean="0"/>
            </a:br>
            <a:r>
              <a:rPr lang="en-US" b="1" noProof="1" smtClean="0">
                <a:solidFill>
                  <a:srgbClr val="000080"/>
                </a:solidFill>
                <a:effectLst/>
              </a:rPr>
              <a:t>const int </a:t>
            </a:r>
            <a:r>
              <a:rPr lang="en-US" noProof="1" smtClean="0"/>
              <a:t>WORK_DAYS_PER_WEEK = </a:t>
            </a:r>
            <a:r>
              <a:rPr lang="en-US" noProof="1" smtClean="0">
                <a:solidFill>
                  <a:srgbClr val="0000FF"/>
                </a:solidFill>
                <a:effectLst/>
              </a:rPr>
              <a:t>5</a:t>
            </a:r>
            <a:r>
              <a:rPr lang="en-US" noProof="1" smtClean="0"/>
              <a:t>;</a:t>
            </a:r>
            <a:br>
              <a:rPr lang="en-US" noProof="1" smtClean="0"/>
            </a:br>
            <a:r>
              <a:rPr lang="en-US" b="1" noProof="1" smtClean="0">
                <a:solidFill>
                  <a:srgbClr val="000080"/>
                </a:solidFill>
                <a:effectLst/>
              </a:rPr>
              <a:t>int </a:t>
            </a:r>
            <a:r>
              <a:rPr lang="en-US" noProof="1" smtClean="0"/>
              <a:t>sum = </a:t>
            </a:r>
            <a:r>
              <a:rPr lang="en-US" noProof="1" smtClean="0">
                <a:solidFill>
                  <a:srgbClr val="0000FF"/>
                </a:solidFill>
                <a:effectLst/>
              </a:rPr>
              <a:t>0</a:t>
            </a:r>
            <a:r>
              <a:rPr lang="en-US" noProof="1" smtClean="0"/>
              <a:t>;</a:t>
            </a:r>
            <a:br>
              <a:rPr lang="en-US" noProof="1" smtClean="0"/>
            </a:br>
            <a:r>
              <a:rPr lang="en-US" b="1" noProof="1" smtClean="0">
                <a:solidFill>
                  <a:srgbClr val="000080"/>
                </a:solidFill>
                <a:effectLst/>
              </a:rPr>
              <a:t>for </a:t>
            </a:r>
            <a:r>
              <a:rPr lang="en-US" noProof="1" smtClean="0"/>
              <a:t>(</a:t>
            </a:r>
            <a:r>
              <a:rPr lang="en-US" b="1" noProof="1" smtClean="0">
                <a:solidFill>
                  <a:srgbClr val="000080"/>
                </a:solidFill>
                <a:effectLst/>
              </a:rPr>
              <a:t>int </a:t>
            </a:r>
            <a:r>
              <a:rPr lang="en-US" noProof="1" smtClean="0"/>
              <a:t>j=</a:t>
            </a:r>
            <a:r>
              <a:rPr lang="en-US" noProof="1" smtClean="0">
                <a:solidFill>
                  <a:srgbClr val="0000FF"/>
                </a:solidFill>
                <a:effectLst/>
              </a:rPr>
              <a:t>0</a:t>
            </a:r>
            <a:r>
              <a:rPr lang="en-US" noProof="1" smtClean="0"/>
              <a:t>; j &lt; NUMBER_OF_TASKS; j++) {</a:t>
            </a:r>
            <a:br>
              <a:rPr lang="en-US" noProof="1" smtClean="0"/>
            </a:br>
            <a:r>
              <a:rPr lang="en-US" noProof="1" smtClean="0"/>
              <a:t>    </a:t>
            </a:r>
            <a:r>
              <a:rPr lang="en-US" b="1" noProof="1" smtClean="0">
                <a:solidFill>
                  <a:srgbClr val="000080"/>
                </a:solidFill>
                <a:effectLst/>
              </a:rPr>
              <a:t>int </a:t>
            </a:r>
            <a:r>
              <a:rPr lang="en-US" noProof="1" smtClean="0"/>
              <a:t>realTaskDays = taskEstimate[j] * realDaysPerIdealDay;</a:t>
            </a:r>
            <a:br>
              <a:rPr lang="en-US" noProof="1" smtClean="0"/>
            </a:br>
            <a:r>
              <a:rPr lang="en-US" noProof="1" smtClean="0"/>
              <a:t>    </a:t>
            </a:r>
            <a:r>
              <a:rPr lang="en-US" b="1" noProof="1" smtClean="0">
                <a:solidFill>
                  <a:srgbClr val="000080"/>
                </a:solidFill>
                <a:effectLst/>
              </a:rPr>
              <a:t>int </a:t>
            </a:r>
            <a:r>
              <a:rPr lang="en-US" noProof="1" smtClean="0"/>
              <a:t>realTaskWeeks = (realdays / WORK_DAYS_PER_WEEK);</a:t>
            </a:r>
            <a:br>
              <a:rPr lang="en-US" noProof="1" smtClean="0"/>
            </a:br>
            <a:r>
              <a:rPr lang="en-US" noProof="1" smtClean="0"/>
              <a:t>    sum += realTaskWeeks;</a:t>
            </a:r>
            <a:br>
              <a:rPr lang="en-US" noProof="1" smtClean="0"/>
            </a:br>
            <a:r>
              <a:rPr lang="en-US" noProof="1" smtClean="0"/>
              <a:t>}</a:t>
            </a:r>
            <a:endParaRPr lang="en-US" noProof="1"/>
          </a:p>
        </p:txBody>
      </p:sp>
    </p:spTree>
    <p:extLst>
      <p:ext uri="{BB962C8B-B14F-4D97-AF65-F5344CB8AC3E}">
        <p14:creationId xmlns:p14="http://schemas.microsoft.com/office/powerpoint/2010/main" val="170225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Đặt tên: Không viết tắt hoặc mã hoá</a:t>
            </a:r>
            <a:endParaRPr lang="en-US" noProof="1"/>
          </a:p>
        </p:txBody>
      </p:sp>
      <p:sp>
        <p:nvSpPr>
          <p:cNvPr id="3" name="Content Placeholder 2"/>
          <p:cNvSpPr>
            <a:spLocks noGrp="1"/>
          </p:cNvSpPr>
          <p:nvPr>
            <p:ph idx="1"/>
          </p:nvPr>
        </p:nvSpPr>
        <p:spPr/>
        <p:txBody>
          <a:bodyPr/>
          <a:lstStyle/>
          <a:p>
            <a:r>
              <a:rPr lang="en-US" noProof="1" smtClean="0"/>
              <a:t>Các tên gọi viết tắt hoặc mã hoá gây khó khăn cho việc đọc và hiểu mã nguồn</a:t>
            </a:r>
          </a:p>
          <a:p>
            <a:r>
              <a:rPr lang="en-US" noProof="1" smtClean="0"/>
              <a:t>Ví dụ, sử dụng tên viết tắt:</a:t>
            </a:r>
          </a:p>
          <a:p>
            <a:endParaRPr lang="en-US" noProof="1" smtClean="0"/>
          </a:p>
          <a:p>
            <a:endParaRPr lang="en-US" noProof="1" smtClean="0"/>
          </a:p>
          <a:p>
            <a:endParaRPr lang="en-US" noProof="1" smtClean="0"/>
          </a:p>
          <a:p>
            <a:r>
              <a:rPr lang="en-US" noProof="1" smtClean="0"/>
              <a:t>Ví dụ, tên gọi tốt:</a:t>
            </a:r>
            <a:endParaRPr lang="en-US" noProof="1"/>
          </a:p>
        </p:txBody>
      </p:sp>
      <p:sp>
        <p:nvSpPr>
          <p:cNvPr id="4" name="Rectangle 3"/>
          <p:cNvSpPr/>
          <p:nvPr/>
        </p:nvSpPr>
        <p:spPr>
          <a:xfrm>
            <a:off x="4522839" y="2492847"/>
            <a:ext cx="6096000" cy="1754326"/>
          </a:xfrm>
          <a:prstGeom prst="rect">
            <a:avLst/>
          </a:prstGeom>
        </p:spPr>
        <p:txBody>
          <a:bodyPr>
            <a:spAutoFit/>
          </a:bodyPr>
          <a:lstStyle/>
          <a:p>
            <a:r>
              <a:rPr lang="en-US" b="1" noProof="1" smtClean="0">
                <a:solidFill>
                  <a:srgbClr val="000080"/>
                </a:solidFill>
                <a:effectLst/>
              </a:rPr>
              <a:t>public class </a:t>
            </a:r>
            <a:r>
              <a:rPr lang="en-US" noProof="1" smtClean="0"/>
              <a:t>Part {</a:t>
            </a:r>
            <a:br>
              <a:rPr lang="en-US" noProof="1" smtClean="0"/>
            </a:br>
            <a:r>
              <a:rPr lang="en-US" noProof="1" smtClean="0"/>
              <a:t>    </a:t>
            </a:r>
            <a:r>
              <a:rPr lang="en-US" b="1" noProof="1" smtClean="0">
                <a:solidFill>
                  <a:srgbClr val="000080"/>
                </a:solidFill>
                <a:effectLst/>
              </a:rPr>
              <a:t>private </a:t>
            </a:r>
            <a:r>
              <a:rPr lang="en-US" noProof="1" smtClean="0"/>
              <a:t>String </a:t>
            </a:r>
            <a:r>
              <a:rPr lang="en-US" b="1" noProof="1" smtClean="0">
                <a:solidFill>
                  <a:srgbClr val="660E7A"/>
                </a:solidFill>
                <a:effectLst/>
              </a:rPr>
              <a:t>m_dsc</a:t>
            </a:r>
            <a:r>
              <a:rPr lang="en-US" noProof="1" smtClean="0"/>
              <a:t>; </a:t>
            </a:r>
            <a:r>
              <a:rPr lang="en-US" i="1" noProof="1" smtClean="0">
                <a:solidFill>
                  <a:srgbClr val="808080"/>
                </a:solidFill>
                <a:effectLst/>
              </a:rPr>
              <a:t>// The textual description</a:t>
            </a:r>
            <a:br>
              <a:rPr lang="en-US" i="1" noProof="1" smtClean="0">
                <a:solidFill>
                  <a:srgbClr val="808080"/>
                </a:solidFill>
                <a:effectLst/>
              </a:rPr>
            </a:br>
            <a:r>
              <a:rPr lang="en-US" i="1" noProof="1" smtClean="0">
                <a:solidFill>
                  <a:srgbClr val="808080"/>
                </a:solidFill>
                <a:effectLst/>
              </a:rPr>
              <a:t>    </a:t>
            </a:r>
            <a:r>
              <a:rPr lang="en-US" b="1" noProof="1" smtClean="0">
                <a:solidFill>
                  <a:srgbClr val="000080"/>
                </a:solidFill>
                <a:effectLst/>
              </a:rPr>
              <a:t>public String </a:t>
            </a:r>
            <a:r>
              <a:rPr lang="en-US" noProof="1" smtClean="0"/>
              <a:t>Name() </a:t>
            </a:r>
            <a:r>
              <a:rPr lang="en-US" noProof="1" smtClean="0"/>
              <a:t>{</a:t>
            </a:r>
            <a:br>
              <a:rPr lang="en-US" noProof="1" smtClean="0"/>
            </a:br>
            <a:r>
              <a:rPr lang="en-US" noProof="1" smtClean="0"/>
              <a:t>        </a:t>
            </a:r>
            <a:r>
              <a:rPr lang="en-US" b="1" noProof="1" smtClean="0">
                <a:solidFill>
                  <a:srgbClr val="660E7A"/>
                </a:solidFill>
                <a:effectLst/>
              </a:rPr>
              <a:t>set=&gt;</a:t>
            </a:r>
            <a:r>
              <a:rPr lang="en-US" noProof="1" smtClean="0"/>
              <a:t>name=value;</a:t>
            </a:r>
            <a:r>
              <a:rPr lang="en-US" noProof="1" smtClean="0"/>
              <a:t/>
            </a:r>
            <a:br>
              <a:rPr lang="en-US" noProof="1" smtClean="0"/>
            </a:br>
            <a:r>
              <a:rPr lang="en-US" noProof="1" smtClean="0"/>
              <a:t>    }</a:t>
            </a:r>
            <a:br>
              <a:rPr lang="en-US" noProof="1" smtClean="0"/>
            </a:br>
            <a:r>
              <a:rPr lang="en-US" noProof="1" smtClean="0"/>
              <a:t>}</a:t>
            </a:r>
            <a:endParaRPr lang="en-US" noProof="1"/>
          </a:p>
        </p:txBody>
      </p:sp>
      <p:sp>
        <p:nvSpPr>
          <p:cNvPr id="5" name="Rectangle 4"/>
          <p:cNvSpPr/>
          <p:nvPr/>
        </p:nvSpPr>
        <p:spPr>
          <a:xfrm>
            <a:off x="4522839" y="4384388"/>
            <a:ext cx="6096000" cy="1938992"/>
          </a:xfrm>
          <a:prstGeom prst="rect">
            <a:avLst/>
          </a:prstGeom>
        </p:spPr>
        <p:txBody>
          <a:bodyPr>
            <a:spAutoFit/>
          </a:bodyPr>
          <a:lstStyle/>
          <a:p>
            <a:r>
              <a:rPr lang="en-US" sz="2000" b="1" noProof="1" smtClean="0">
                <a:solidFill>
                  <a:srgbClr val="000080"/>
                </a:solidFill>
                <a:effectLst/>
              </a:rPr>
              <a:t>public class </a:t>
            </a:r>
            <a:r>
              <a:rPr lang="en-US" sz="2000" noProof="1" smtClean="0"/>
              <a:t>Part {</a:t>
            </a:r>
            <a:br>
              <a:rPr lang="en-US" sz="2000" noProof="1" smtClean="0"/>
            </a:br>
            <a:r>
              <a:rPr lang="en-US" sz="2000" noProof="1" smtClean="0"/>
              <a:t>    String </a:t>
            </a:r>
            <a:r>
              <a:rPr lang="en-US" sz="2000" b="1" noProof="1" smtClean="0">
                <a:solidFill>
                  <a:srgbClr val="660E7A"/>
                </a:solidFill>
                <a:effectLst/>
              </a:rPr>
              <a:t>description</a:t>
            </a:r>
            <a:r>
              <a:rPr lang="en-US" sz="2000" noProof="1" smtClean="0"/>
              <a:t>;</a:t>
            </a:r>
            <a:br>
              <a:rPr lang="en-US" sz="2000" noProof="1" smtClean="0"/>
            </a:br>
            <a:r>
              <a:rPr lang="en-US" sz="2000" noProof="1" smtClean="0"/>
              <a:t>    </a:t>
            </a:r>
            <a:r>
              <a:rPr lang="en-US" sz="2000" b="1" noProof="1">
                <a:solidFill>
                  <a:srgbClr val="000080"/>
                </a:solidFill>
              </a:rPr>
              <a:t>public </a:t>
            </a:r>
            <a:r>
              <a:rPr lang="en-US" sz="2000" b="1" noProof="1">
                <a:solidFill>
                  <a:srgbClr val="000080"/>
                </a:solidFill>
              </a:rPr>
              <a:t>String </a:t>
            </a:r>
            <a:r>
              <a:rPr lang="en-US" sz="2000" b="1" noProof="1" smtClean="0">
                <a:solidFill>
                  <a:srgbClr val="660E7A"/>
                </a:solidFill>
              </a:rPr>
              <a:t>Description</a:t>
            </a:r>
            <a:r>
              <a:rPr lang="en-US" sz="2000" noProof="1" smtClean="0"/>
              <a:t>() </a:t>
            </a:r>
            <a:r>
              <a:rPr lang="en-US" sz="2000" noProof="1"/>
              <a:t>{</a:t>
            </a:r>
            <a:br>
              <a:rPr lang="en-US" sz="2000" noProof="1"/>
            </a:br>
            <a:r>
              <a:rPr lang="en-US" sz="2000" noProof="1"/>
              <a:t>        </a:t>
            </a:r>
            <a:r>
              <a:rPr lang="en-US" sz="2000" b="1" noProof="1">
                <a:solidFill>
                  <a:srgbClr val="660E7A"/>
                </a:solidFill>
              </a:rPr>
              <a:t>set</a:t>
            </a:r>
            <a:r>
              <a:rPr lang="en-US" sz="2000" b="1" noProof="1" smtClean="0">
                <a:solidFill>
                  <a:srgbClr val="660E7A"/>
                </a:solidFill>
              </a:rPr>
              <a:t>=&gt;</a:t>
            </a:r>
            <a:r>
              <a:rPr lang="en-US" sz="2000" b="1" noProof="1">
                <a:solidFill>
                  <a:srgbClr val="660E7A"/>
                </a:solidFill>
              </a:rPr>
              <a:t> description </a:t>
            </a:r>
            <a:r>
              <a:rPr lang="en-US" sz="2000" noProof="1" smtClean="0"/>
              <a:t>=</a:t>
            </a:r>
            <a:r>
              <a:rPr lang="en-US" sz="2000" noProof="1"/>
              <a:t>value;</a:t>
            </a:r>
            <a:br>
              <a:rPr lang="en-US" sz="2000" noProof="1"/>
            </a:br>
            <a:r>
              <a:rPr lang="en-US" sz="2000" noProof="1"/>
              <a:t>    }</a:t>
            </a:r>
            <a:br>
              <a:rPr lang="en-US" sz="2000" noProof="1"/>
            </a:br>
            <a:r>
              <a:rPr lang="en-US" sz="2000" noProof="1"/>
              <a:t>}</a:t>
            </a:r>
            <a:endParaRPr lang="en-US" sz="2000" noProof="1"/>
          </a:p>
        </p:txBody>
      </p:sp>
    </p:spTree>
    <p:extLst>
      <p:ext uri="{BB962C8B-B14F-4D97-AF65-F5344CB8AC3E}">
        <p14:creationId xmlns:p14="http://schemas.microsoft.com/office/powerpoint/2010/main" val="18000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Đặt tên: Sử dụng đúng ngữ nghĩa</a:t>
            </a:r>
            <a:endParaRPr lang="en-US" noProof="1"/>
          </a:p>
        </p:txBody>
      </p:sp>
      <p:sp>
        <p:nvSpPr>
          <p:cNvPr id="3" name="Content Placeholder 2"/>
          <p:cNvSpPr>
            <a:spLocks noGrp="1"/>
          </p:cNvSpPr>
          <p:nvPr>
            <p:ph idx="1"/>
          </p:nvPr>
        </p:nvSpPr>
        <p:spPr/>
        <p:txBody>
          <a:bodyPr/>
          <a:lstStyle/>
          <a:p>
            <a:r>
              <a:rPr lang="en-US" noProof="1" smtClean="0"/>
              <a:t>Sử dụng cùng một từ cho một khái niệm, không sử dụng các từ bừa bãi</a:t>
            </a:r>
          </a:p>
          <a:p>
            <a:pPr lvl="1"/>
            <a:r>
              <a:rPr lang="en-US" noProof="1" smtClean="0"/>
              <a:t>Ví dụ, các từ fetch, retrieve hoặc get có thể tương đương nhau, do đó nên lựa chọn sử dụng một từ duy nhất</a:t>
            </a:r>
          </a:p>
          <a:p>
            <a:r>
              <a:rPr lang="en-US" noProof="1" smtClean="0"/>
              <a:t>Lưu ý đến ngữ nghĩa của từng từ, ví dụ cả 3 từ là </a:t>
            </a:r>
            <a:r>
              <a:rPr lang="en-US" i="1" noProof="1" smtClean="0"/>
              <a:t>add</a:t>
            </a:r>
            <a:r>
              <a:rPr lang="en-US" noProof="1" smtClean="0"/>
              <a:t>, </a:t>
            </a:r>
            <a:r>
              <a:rPr lang="en-US" i="1" noProof="1" smtClean="0"/>
              <a:t>insert</a:t>
            </a:r>
            <a:r>
              <a:rPr lang="en-US" noProof="1" smtClean="0"/>
              <a:t> và </a:t>
            </a:r>
            <a:r>
              <a:rPr lang="en-US" i="1" noProof="1" smtClean="0"/>
              <a:t>append</a:t>
            </a:r>
            <a:r>
              <a:rPr lang="en-US" noProof="1" smtClean="0"/>
              <a:t> đều có nghĩa là thêm vào có sự phân biệt:</a:t>
            </a:r>
          </a:p>
          <a:p>
            <a:pPr lvl="1"/>
            <a:r>
              <a:rPr lang="en-US" i="1" noProof="1" smtClean="0"/>
              <a:t>add</a:t>
            </a:r>
            <a:r>
              <a:rPr lang="en-US" noProof="1" smtClean="0"/>
              <a:t>: thêm vào - thường là thêm vào ở cuối hoặc là một vị trí nào đó</a:t>
            </a:r>
          </a:p>
          <a:p>
            <a:pPr lvl="1"/>
            <a:r>
              <a:rPr lang="en-US" i="1" noProof="1" smtClean="0"/>
              <a:t>insert</a:t>
            </a:r>
            <a:r>
              <a:rPr lang="en-US" noProof="1" smtClean="0"/>
              <a:t>: chèn vào - thường là chèn vào ở giữa</a:t>
            </a:r>
          </a:p>
          <a:p>
            <a:pPr lvl="1"/>
            <a:r>
              <a:rPr lang="en-US" i="1" noProof="1" smtClean="0"/>
              <a:t>append</a:t>
            </a:r>
            <a:r>
              <a:rPr lang="en-US" noProof="1" smtClean="0"/>
              <a:t>: thêm vào - thường là thêm vào ở cuối</a:t>
            </a:r>
          </a:p>
          <a:p>
            <a:pPr lvl="1"/>
            <a:endParaRPr lang="en-US" noProof="1"/>
          </a:p>
        </p:txBody>
      </p:sp>
    </p:spTree>
    <p:extLst>
      <p:ext uri="{BB962C8B-B14F-4D97-AF65-F5344CB8AC3E}">
        <p14:creationId xmlns:p14="http://schemas.microsoft.com/office/powerpoint/2010/main" val="435250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Đặt tên lớp</a:t>
            </a:r>
            <a:endParaRPr lang="en-US" noProof="1"/>
          </a:p>
        </p:txBody>
      </p:sp>
      <p:sp>
        <p:nvSpPr>
          <p:cNvPr id="3" name="Content Placeholder 2"/>
          <p:cNvSpPr>
            <a:spLocks noGrp="1"/>
          </p:cNvSpPr>
          <p:nvPr>
            <p:ph idx="1"/>
          </p:nvPr>
        </p:nvSpPr>
        <p:spPr/>
        <p:txBody>
          <a:bodyPr/>
          <a:lstStyle/>
          <a:p>
            <a:r>
              <a:rPr lang="en-US" noProof="1" smtClean="0"/>
              <a:t>Tên của lớp nên là danh từ</a:t>
            </a:r>
          </a:p>
          <a:p>
            <a:pPr lvl="1"/>
            <a:r>
              <a:rPr lang="en-US" noProof="1" smtClean="0"/>
              <a:t>Ví dụ: Customer, WikiPage, Account, AddressParser</a:t>
            </a:r>
          </a:p>
          <a:p>
            <a:r>
              <a:rPr lang="en-US" noProof="1" smtClean="0"/>
              <a:t>Tránh dùng những từ như Manager, Processor, Data, Info</a:t>
            </a:r>
          </a:p>
          <a:p>
            <a:pPr lvl="1"/>
            <a:r>
              <a:rPr lang="en-US" noProof="1" smtClean="0"/>
              <a:t>Ví dụ: CustomerData, AccountInfo, PageProcessor</a:t>
            </a:r>
          </a:p>
          <a:p>
            <a:r>
              <a:rPr lang="en-US" noProof="1" smtClean="0"/>
              <a:t>Tên lớp nên bắt đầu bằng chữ viết hoa</a:t>
            </a:r>
          </a:p>
          <a:p>
            <a:r>
              <a:rPr lang="en-US" noProof="1" smtClean="0"/>
              <a:t>Tên lớp nên tuân theo quy tắc CamelCase</a:t>
            </a:r>
          </a:p>
          <a:p>
            <a:pPr lvl="1"/>
            <a:r>
              <a:rPr lang="en-US" noProof="1" smtClean="0"/>
              <a:t>Ví dụ: ActiveRecordRepository</a:t>
            </a:r>
          </a:p>
          <a:p>
            <a:endParaRPr lang="en-US" noProof="1" smtClean="0"/>
          </a:p>
        </p:txBody>
      </p:sp>
    </p:spTree>
    <p:extLst>
      <p:ext uri="{BB962C8B-B14F-4D97-AF65-F5344CB8AC3E}">
        <p14:creationId xmlns:p14="http://schemas.microsoft.com/office/powerpoint/2010/main" val="50176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Đặt tên phương thức</a:t>
            </a:r>
            <a:endParaRPr lang="en-US" noProof="1"/>
          </a:p>
        </p:txBody>
      </p:sp>
      <p:sp>
        <p:nvSpPr>
          <p:cNvPr id="3" name="Content Placeholder 2"/>
          <p:cNvSpPr>
            <a:spLocks noGrp="1"/>
          </p:cNvSpPr>
          <p:nvPr>
            <p:ph idx="1"/>
          </p:nvPr>
        </p:nvSpPr>
        <p:spPr/>
        <p:txBody>
          <a:bodyPr/>
          <a:lstStyle/>
          <a:p>
            <a:r>
              <a:rPr lang="en-US" noProof="1" smtClean="0"/>
              <a:t>Tên phương thức nên là một động từ hoặc bắt đầu bằng một động từ</a:t>
            </a:r>
          </a:p>
          <a:p>
            <a:pPr lvl="1"/>
            <a:r>
              <a:rPr lang="en-US" noProof="1" smtClean="0"/>
              <a:t>Ví dụ: </a:t>
            </a:r>
            <a:r>
              <a:rPr lang="en-US" noProof="1" smtClean="0"/>
              <a:t>PostPayment</a:t>
            </a:r>
            <a:r>
              <a:rPr lang="en-US" noProof="1" smtClean="0"/>
              <a:t>, </a:t>
            </a:r>
            <a:r>
              <a:rPr lang="en-US" noProof="1" smtClean="0"/>
              <a:t>DeletePage</a:t>
            </a:r>
            <a:r>
              <a:rPr lang="en-US" noProof="1" smtClean="0"/>
              <a:t>, </a:t>
            </a:r>
            <a:r>
              <a:rPr lang="en-US" noProof="1" smtClean="0"/>
              <a:t>Save</a:t>
            </a:r>
            <a:endParaRPr lang="en-US" noProof="1" smtClean="0"/>
          </a:p>
          <a:p>
            <a:r>
              <a:rPr lang="en-US" noProof="1" smtClean="0"/>
              <a:t>Tên phương thức nên bắt đầu bằng chữ viết </a:t>
            </a:r>
            <a:r>
              <a:rPr lang="en-US" noProof="1" smtClean="0"/>
              <a:t>hoa</a:t>
            </a:r>
            <a:endParaRPr lang="en-US" noProof="1" smtClean="0"/>
          </a:p>
          <a:p>
            <a:r>
              <a:rPr lang="en-US" noProof="1" smtClean="0"/>
              <a:t>Tên phương thức nên tuân theo quy tắc </a:t>
            </a:r>
            <a:r>
              <a:rPr lang="en-US" noProof="1" smtClean="0"/>
              <a:t>Pascal</a:t>
            </a:r>
            <a:endParaRPr lang="en-US" noProof="1" smtClean="0"/>
          </a:p>
          <a:p>
            <a:endParaRPr lang="en-US" noProof="1"/>
          </a:p>
        </p:txBody>
      </p:sp>
    </p:spTree>
    <p:extLst>
      <p:ext uri="{BB962C8B-B14F-4D97-AF65-F5344CB8AC3E}">
        <p14:creationId xmlns:p14="http://schemas.microsoft.com/office/powerpoint/2010/main" val="597090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709738"/>
            <a:ext cx="10515600" cy="1770881"/>
          </a:xfrm>
        </p:spPr>
        <p:txBody>
          <a:bodyPr/>
          <a:lstStyle/>
          <a:p>
            <a:r>
              <a:rPr lang="vi-VN" noProof="1" smtClean="0"/>
              <a:t>Thảo luận</a:t>
            </a:r>
            <a:endParaRPr lang="en-US" noProof="1"/>
          </a:p>
        </p:txBody>
      </p:sp>
      <p:sp>
        <p:nvSpPr>
          <p:cNvPr id="5" name="Text Placeholder 4"/>
          <p:cNvSpPr>
            <a:spLocks noGrp="1"/>
          </p:cNvSpPr>
          <p:nvPr>
            <p:ph type="body" idx="1"/>
          </p:nvPr>
        </p:nvSpPr>
        <p:spPr>
          <a:xfrm>
            <a:off x="831850" y="3480619"/>
            <a:ext cx="10515600" cy="2609031"/>
          </a:xfrm>
        </p:spPr>
        <p:txBody>
          <a:bodyPr>
            <a:normAutofit/>
          </a:bodyPr>
          <a:lstStyle/>
          <a:p>
            <a:r>
              <a:rPr lang="en-US" noProof="1" smtClean="0"/>
              <a:t>Kỹ thuật đổi tên biến</a:t>
            </a:r>
          </a:p>
          <a:p>
            <a:r>
              <a:rPr lang="en-US" noProof="1" smtClean="0"/>
              <a:t>Kỹ thuật đổi tên phương thức</a:t>
            </a:r>
          </a:p>
          <a:p>
            <a:r>
              <a:rPr lang="en-US" noProof="1" smtClean="0"/>
              <a:t>Kỹ thuật tách biến</a:t>
            </a:r>
          </a:p>
          <a:p>
            <a:r>
              <a:rPr lang="en-US" noProof="1" smtClean="0"/>
              <a:t>Kỹ thuật tách hằng</a:t>
            </a:r>
          </a:p>
          <a:p>
            <a:r>
              <a:rPr lang="en-US" noProof="1" smtClean="0"/>
              <a:t>Kỹ thuật tách phương thức</a:t>
            </a:r>
            <a:endParaRPr lang="en-US" noProof="1"/>
          </a:p>
        </p:txBody>
      </p:sp>
    </p:spTree>
    <p:extLst>
      <p:ext uri="{BB962C8B-B14F-4D97-AF65-F5344CB8AC3E}">
        <p14:creationId xmlns:p14="http://schemas.microsoft.com/office/powerpoint/2010/main" val="152218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Kiểm tra bài trước</a:t>
            </a:r>
            <a:endParaRPr lang="vi-VN" dirty="0"/>
          </a:p>
        </p:txBody>
      </p:sp>
      <p:sp>
        <p:nvSpPr>
          <p:cNvPr id="5" name="Text Placeholder 4"/>
          <p:cNvSpPr>
            <a:spLocks noGrp="1"/>
          </p:cNvSpPr>
          <p:nvPr>
            <p:ph type="body" idx="1"/>
          </p:nvPr>
        </p:nvSpPr>
        <p:spPr/>
        <p:txBody>
          <a:bodyPr>
            <a:normAutofit/>
          </a:bodyPr>
          <a:lstStyle/>
          <a:p>
            <a:r>
              <a:rPr lang="vi-VN" dirty="0"/>
              <a:t>Hỏi và trao đổi về các khó khăn gặp phải trong bài “Interface và Abstract class"</a:t>
            </a:r>
          </a:p>
          <a:p>
            <a:r>
              <a:rPr lang="vi-VN" dirty="0"/>
              <a:t>Tóm tắt lại các phần đã học từ bài “Interface và Abstract class”</a:t>
            </a:r>
            <a:endParaRPr lang="vi-VN" dirty="0"/>
          </a:p>
        </p:txBody>
      </p:sp>
    </p:spTree>
    <p:extLst>
      <p:ext uri="{BB962C8B-B14F-4D97-AF65-F5344CB8AC3E}">
        <p14:creationId xmlns:p14="http://schemas.microsoft.com/office/powerpoint/2010/main" val="2121927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Tái cấu trúc mã nguồn</a:t>
            </a:r>
            <a:endParaRPr lang="en-US" noProof="1"/>
          </a:p>
        </p:txBody>
      </p:sp>
      <p:sp>
        <p:nvSpPr>
          <p:cNvPr id="3" name="Content Placeholder 2"/>
          <p:cNvSpPr>
            <a:spLocks noGrp="1"/>
          </p:cNvSpPr>
          <p:nvPr>
            <p:ph idx="1"/>
          </p:nvPr>
        </p:nvSpPr>
        <p:spPr>
          <a:xfrm>
            <a:off x="838200" y="1120022"/>
            <a:ext cx="10515600" cy="3260249"/>
          </a:xfrm>
        </p:spPr>
        <p:txBody>
          <a:bodyPr/>
          <a:lstStyle/>
          <a:p>
            <a:r>
              <a:rPr lang="en-US" noProof="1" smtClean="0"/>
              <a:t>Tái cấu trúc mã nguồn là các kỹ thuật cho phép chỉnh sửa mã nguồn nội bộ mà không làm thay đổi hành vi của hệ thống đối với bên ngoài</a:t>
            </a:r>
          </a:p>
          <a:p>
            <a:r>
              <a:rPr lang="en-US" noProof="1" smtClean="0"/>
              <a:t>Tái cấu trúc mã nguồn nhằm mục đích chính:</a:t>
            </a:r>
          </a:p>
          <a:p>
            <a:pPr lvl="1"/>
            <a:r>
              <a:rPr lang="en-US" noProof="1" smtClean="0"/>
              <a:t>Mã nguồn dễ duy trì hơn</a:t>
            </a:r>
          </a:p>
          <a:p>
            <a:pPr lvl="1"/>
            <a:r>
              <a:rPr lang="en-US" noProof="1" smtClean="0"/>
              <a:t>Mã nguồn dễ mở rộng hơn</a:t>
            </a:r>
          </a:p>
          <a:p>
            <a:endParaRPr lang="en-US" noProof="1"/>
          </a:p>
        </p:txBody>
      </p:sp>
      <p:sp>
        <p:nvSpPr>
          <p:cNvPr id="4" name="TextBox 3"/>
          <p:cNvSpPr txBox="1"/>
          <p:nvPr/>
        </p:nvSpPr>
        <p:spPr>
          <a:xfrm>
            <a:off x="838200" y="5013317"/>
            <a:ext cx="10515600" cy="1200329"/>
          </a:xfrm>
          <a:prstGeom prst="rect">
            <a:avLst/>
          </a:prstGeom>
          <a:solidFill>
            <a:schemeClr val="accent1"/>
          </a:solidFill>
        </p:spPr>
        <p:txBody>
          <a:bodyPr wrap="square" rtlCol="0">
            <a:spAutoFit/>
          </a:bodyPr>
          <a:lstStyle/>
          <a:p>
            <a:r>
              <a:rPr lang="en-US" sz="2400" b="1" noProof="1">
                <a:solidFill>
                  <a:schemeClr val="bg1"/>
                </a:solidFill>
              </a:rPr>
              <a:t>Lưu ý:</a:t>
            </a:r>
            <a:r>
              <a:rPr lang="en-US" sz="2400" noProof="1">
                <a:solidFill>
                  <a:schemeClr val="bg1"/>
                </a:solidFill>
              </a:rPr>
              <a:t> Tái cấu trúc mã nguồn không phải luôn luôn giúp tăng hiệu năng (performance) của thuật toán. Trong một số trường hợp, có thể cần hy sinh hiệu năng để có được mã nguồn tốt hơn</a:t>
            </a:r>
            <a:endParaRPr lang="en-US" sz="2400" dirty="0">
              <a:solidFill>
                <a:schemeClr val="bg1"/>
              </a:solidFill>
            </a:endParaRPr>
          </a:p>
        </p:txBody>
      </p:sp>
    </p:spTree>
    <p:extLst>
      <p:ext uri="{BB962C8B-B14F-4D97-AF65-F5344CB8AC3E}">
        <p14:creationId xmlns:p14="http://schemas.microsoft.com/office/powerpoint/2010/main" val="156508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Đổi tên biến và phương thức</a:t>
            </a:r>
            <a:endParaRPr lang="en-US" noProof="1"/>
          </a:p>
        </p:txBody>
      </p:sp>
      <p:sp>
        <p:nvSpPr>
          <p:cNvPr id="3" name="Content Placeholder 2"/>
          <p:cNvSpPr>
            <a:spLocks noGrp="1"/>
          </p:cNvSpPr>
          <p:nvPr>
            <p:ph idx="1"/>
          </p:nvPr>
        </p:nvSpPr>
        <p:spPr/>
        <p:txBody>
          <a:bodyPr/>
          <a:lstStyle/>
          <a:p>
            <a:r>
              <a:rPr lang="en-US" noProof="1" smtClean="0"/>
              <a:t>Thay đổi tên biến hoặc phương thức để trở nên tốt hơn: dễ đọc, có ý nghĩa, thể hiện được ý nghĩa, tuân thủ coding convention</a:t>
            </a:r>
          </a:p>
          <a:p>
            <a:r>
              <a:rPr lang="en-US" noProof="1" smtClean="0"/>
              <a:t>Khi đổi tên biến hoặc phương thức cần lưu ý:</a:t>
            </a:r>
          </a:p>
          <a:p>
            <a:pPr lvl="1"/>
            <a:r>
              <a:rPr lang="en-US" noProof="1" smtClean="0"/>
              <a:t>Đổi tên tại vị trí khai báo</a:t>
            </a:r>
          </a:p>
          <a:p>
            <a:pPr lvl="1"/>
            <a:r>
              <a:rPr lang="en-US" noProof="1" smtClean="0"/>
              <a:t>Đổi tên tại tất cả các vị trí có sử dụng biến hoặc phương thức</a:t>
            </a:r>
          </a:p>
          <a:p>
            <a:endParaRPr lang="en-US" noProof="1" smtClean="0"/>
          </a:p>
        </p:txBody>
      </p:sp>
    </p:spTree>
    <p:extLst>
      <p:ext uri="{BB962C8B-B14F-4D97-AF65-F5344CB8AC3E}">
        <p14:creationId xmlns:p14="http://schemas.microsoft.com/office/powerpoint/2010/main" val="1201752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Tách biến</a:t>
            </a:r>
            <a:endParaRPr lang="en-US" noProof="1"/>
          </a:p>
        </p:txBody>
      </p:sp>
      <p:sp>
        <p:nvSpPr>
          <p:cNvPr id="3" name="Content Placeholder 2"/>
          <p:cNvSpPr>
            <a:spLocks noGrp="1"/>
          </p:cNvSpPr>
          <p:nvPr>
            <p:ph idx="1"/>
          </p:nvPr>
        </p:nvSpPr>
        <p:spPr/>
        <p:txBody>
          <a:bodyPr/>
          <a:lstStyle/>
          <a:p>
            <a:r>
              <a:rPr lang="en-US" noProof="1" smtClean="0"/>
              <a:t>Trong nhiều trường hợp, các biểu thức phức tạp sẽ gây khó hiểu</a:t>
            </a:r>
          </a:p>
          <a:p>
            <a:r>
              <a:rPr lang="en-US" noProof="1" smtClean="0"/>
              <a:t>Tách biến (Variable Extraction) là kỹ thuật giúp đơn giản hoá các biểu thức và giúp dễ hiểu </a:t>
            </a:r>
            <a:r>
              <a:rPr lang="en-US" noProof="1" smtClean="0"/>
              <a:t>hơn</a:t>
            </a:r>
            <a:endParaRPr lang="en-US" noProof="1" smtClean="0"/>
          </a:p>
        </p:txBody>
      </p:sp>
    </p:spTree>
    <p:extLst>
      <p:ext uri="{BB962C8B-B14F-4D97-AF65-F5344CB8AC3E}">
        <p14:creationId xmlns:p14="http://schemas.microsoft.com/office/powerpoint/2010/main" val="1776170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Tách biến: Ví dụ</a:t>
            </a:r>
            <a:endParaRPr lang="en-US" noProof="1"/>
          </a:p>
        </p:txBody>
      </p:sp>
      <p:sp>
        <p:nvSpPr>
          <p:cNvPr id="3" name="Content Placeholder 2"/>
          <p:cNvSpPr>
            <a:spLocks noGrp="1"/>
          </p:cNvSpPr>
          <p:nvPr>
            <p:ph idx="1"/>
          </p:nvPr>
        </p:nvSpPr>
        <p:spPr/>
        <p:txBody>
          <a:bodyPr/>
          <a:lstStyle/>
          <a:p>
            <a:r>
              <a:rPr lang="en-US" noProof="1" smtClean="0"/>
              <a:t>Ví dụ, kiểm tra năm nhuận:</a:t>
            </a:r>
            <a:endParaRPr lang="en-US" noProof="1"/>
          </a:p>
        </p:txBody>
      </p:sp>
      <p:sp>
        <p:nvSpPr>
          <p:cNvPr id="15" name="Rectangle 14"/>
          <p:cNvSpPr/>
          <p:nvPr/>
        </p:nvSpPr>
        <p:spPr>
          <a:xfrm>
            <a:off x="479474" y="2078832"/>
            <a:ext cx="4459457" cy="3139321"/>
          </a:xfrm>
          <a:prstGeom prst="rect">
            <a:avLst/>
          </a:prstGeom>
        </p:spPr>
        <p:txBody>
          <a:bodyPr wrap="square">
            <a:spAutoFit/>
          </a:bodyPr>
          <a:lstStyle/>
          <a:p>
            <a:r>
              <a:rPr lang="mr-IN" b="1" noProof="1" smtClean="0">
                <a:solidFill>
                  <a:srgbClr val="000080"/>
                </a:solidFill>
              </a:rPr>
              <a:t>private static boolean </a:t>
            </a:r>
            <a:r>
              <a:rPr lang="vi-VN" noProof="1"/>
              <a:t>I</a:t>
            </a:r>
            <a:r>
              <a:rPr lang="mr-IN" noProof="1" smtClean="0"/>
              <a:t>sLeapYear(</a:t>
            </a:r>
            <a:r>
              <a:rPr lang="mr-IN" b="1" noProof="1" smtClean="0">
                <a:solidFill>
                  <a:srgbClr val="000080"/>
                </a:solidFill>
              </a:rPr>
              <a:t>int </a:t>
            </a:r>
            <a:r>
              <a:rPr lang="mr-IN" noProof="1" smtClean="0"/>
              <a:t>year) {</a:t>
            </a:r>
            <a:br>
              <a:rPr lang="mr-IN" noProof="1" smtClean="0"/>
            </a:br>
            <a:r>
              <a:rPr lang="mr-IN" noProof="1" smtClean="0"/>
              <a:t>    </a:t>
            </a:r>
            <a:r>
              <a:rPr lang="mr-IN" b="1" noProof="1" smtClean="0">
                <a:solidFill>
                  <a:srgbClr val="000080"/>
                </a:solidFill>
              </a:rPr>
              <a:t>if</a:t>
            </a:r>
            <a:r>
              <a:rPr lang="mr-IN" noProof="1" smtClean="0"/>
              <a:t>(year % </a:t>
            </a:r>
            <a:r>
              <a:rPr lang="mr-IN" noProof="1" smtClean="0">
                <a:solidFill>
                  <a:srgbClr val="0000FF"/>
                </a:solidFill>
              </a:rPr>
              <a:t>4 </a:t>
            </a:r>
            <a:r>
              <a:rPr lang="mr-IN" noProof="1" smtClean="0"/>
              <a:t>== </a:t>
            </a:r>
            <a:r>
              <a:rPr lang="mr-IN" noProof="1" smtClean="0">
                <a:solidFill>
                  <a:srgbClr val="0000FF"/>
                </a:solidFill>
              </a:rPr>
              <a:t>0</a:t>
            </a:r>
            <a:r>
              <a:rPr lang="mr-IN" noProof="1" smtClean="0"/>
              <a:t>){</a:t>
            </a:r>
            <a:br>
              <a:rPr lang="mr-IN" noProof="1" smtClean="0"/>
            </a:br>
            <a:r>
              <a:rPr lang="mr-IN" noProof="1" smtClean="0"/>
              <a:t>        </a:t>
            </a:r>
            <a:r>
              <a:rPr lang="mr-IN" b="1" noProof="1" smtClean="0">
                <a:solidFill>
                  <a:srgbClr val="000080"/>
                </a:solidFill>
              </a:rPr>
              <a:t>if </a:t>
            </a:r>
            <a:r>
              <a:rPr lang="mr-IN" noProof="1" smtClean="0"/>
              <a:t>(year % </a:t>
            </a:r>
            <a:r>
              <a:rPr lang="mr-IN" noProof="1" smtClean="0">
                <a:solidFill>
                  <a:srgbClr val="0000FF"/>
                </a:solidFill>
              </a:rPr>
              <a:t>100 </a:t>
            </a:r>
            <a:r>
              <a:rPr lang="mr-IN" noProof="1" smtClean="0"/>
              <a:t>== </a:t>
            </a:r>
            <a:r>
              <a:rPr lang="mr-IN" noProof="1" smtClean="0">
                <a:solidFill>
                  <a:srgbClr val="0000FF"/>
                </a:solidFill>
              </a:rPr>
              <a:t>0</a:t>
            </a:r>
            <a:r>
              <a:rPr lang="mr-IN" noProof="1" smtClean="0"/>
              <a:t>){</a:t>
            </a:r>
            <a:br>
              <a:rPr lang="mr-IN" noProof="1" smtClean="0"/>
            </a:br>
            <a:r>
              <a:rPr lang="mr-IN" noProof="1" smtClean="0"/>
              <a:t>            </a:t>
            </a:r>
            <a:r>
              <a:rPr lang="mr-IN" b="1" noProof="1" smtClean="0">
                <a:solidFill>
                  <a:srgbClr val="000080"/>
                </a:solidFill>
              </a:rPr>
              <a:t>if</a:t>
            </a:r>
            <a:r>
              <a:rPr lang="mr-IN" noProof="1" smtClean="0"/>
              <a:t>(year % </a:t>
            </a:r>
            <a:r>
              <a:rPr lang="mr-IN" noProof="1" smtClean="0">
                <a:solidFill>
                  <a:srgbClr val="0000FF"/>
                </a:solidFill>
              </a:rPr>
              <a:t>400 </a:t>
            </a:r>
            <a:r>
              <a:rPr lang="mr-IN" noProof="1" smtClean="0"/>
              <a:t>== </a:t>
            </a:r>
            <a:r>
              <a:rPr lang="mr-IN" noProof="1" smtClean="0">
                <a:solidFill>
                  <a:srgbClr val="0000FF"/>
                </a:solidFill>
              </a:rPr>
              <a:t>0</a:t>
            </a:r>
            <a:r>
              <a:rPr lang="mr-IN" noProof="1" smtClean="0"/>
              <a:t>)</a:t>
            </a:r>
            <a:br>
              <a:rPr lang="mr-IN" noProof="1" smtClean="0"/>
            </a:br>
            <a:r>
              <a:rPr lang="mr-IN" noProof="1" smtClean="0"/>
              <a:t>                </a:t>
            </a:r>
            <a:r>
              <a:rPr lang="mr-IN" b="1" noProof="1" smtClean="0">
                <a:solidFill>
                  <a:srgbClr val="000080"/>
                </a:solidFill>
              </a:rPr>
              <a:t>return true</a:t>
            </a:r>
            <a:r>
              <a:rPr lang="mr-IN" noProof="1" smtClean="0"/>
              <a:t>;</a:t>
            </a:r>
            <a:br>
              <a:rPr lang="mr-IN" noProof="1" smtClean="0"/>
            </a:br>
            <a:r>
              <a:rPr lang="mr-IN" noProof="1" smtClean="0"/>
              <a:t>        } </a:t>
            </a:r>
            <a:r>
              <a:rPr lang="mr-IN" b="1" noProof="1" smtClean="0">
                <a:solidFill>
                  <a:srgbClr val="000080"/>
                </a:solidFill>
              </a:rPr>
              <a:t>else </a:t>
            </a:r>
            <a:r>
              <a:rPr lang="mr-IN" noProof="1" smtClean="0"/>
              <a:t>{</a:t>
            </a:r>
            <a:br>
              <a:rPr lang="mr-IN" noProof="1" smtClean="0"/>
            </a:br>
            <a:r>
              <a:rPr lang="mr-IN" noProof="1" smtClean="0"/>
              <a:t>            </a:t>
            </a:r>
            <a:r>
              <a:rPr lang="mr-IN" b="1" noProof="1" smtClean="0">
                <a:solidFill>
                  <a:srgbClr val="000080"/>
                </a:solidFill>
              </a:rPr>
              <a:t>return true</a:t>
            </a:r>
            <a:r>
              <a:rPr lang="mr-IN" noProof="1" smtClean="0"/>
              <a:t>;</a:t>
            </a:r>
            <a:br>
              <a:rPr lang="mr-IN" noProof="1" smtClean="0"/>
            </a:br>
            <a:r>
              <a:rPr lang="mr-IN" noProof="1" smtClean="0"/>
              <a:t>        }</a:t>
            </a:r>
            <a:br>
              <a:rPr lang="mr-IN" noProof="1" smtClean="0"/>
            </a:br>
            <a:r>
              <a:rPr lang="mr-IN" noProof="1" smtClean="0"/>
              <a:t>    }</a:t>
            </a:r>
            <a:br>
              <a:rPr lang="mr-IN" noProof="1" smtClean="0"/>
            </a:br>
            <a:r>
              <a:rPr lang="mr-IN" noProof="1" smtClean="0"/>
              <a:t>    </a:t>
            </a:r>
            <a:r>
              <a:rPr lang="mr-IN" b="1" noProof="1" smtClean="0">
                <a:solidFill>
                  <a:srgbClr val="000080"/>
                </a:solidFill>
              </a:rPr>
              <a:t>return false</a:t>
            </a:r>
            <a:r>
              <a:rPr lang="mr-IN" noProof="1" smtClean="0"/>
              <a:t>;</a:t>
            </a:r>
            <a:br>
              <a:rPr lang="mr-IN" noProof="1" smtClean="0"/>
            </a:br>
            <a:r>
              <a:rPr lang="mr-IN" noProof="1" smtClean="0"/>
              <a:t>}</a:t>
            </a:r>
            <a:endParaRPr lang="en-US" noProof="1"/>
          </a:p>
        </p:txBody>
      </p:sp>
      <p:sp>
        <p:nvSpPr>
          <p:cNvPr id="16" name="Rectangle 15"/>
          <p:cNvSpPr/>
          <p:nvPr/>
        </p:nvSpPr>
        <p:spPr>
          <a:xfrm>
            <a:off x="5729067" y="1844360"/>
            <a:ext cx="5983459" cy="3970318"/>
          </a:xfrm>
          <a:prstGeom prst="rect">
            <a:avLst/>
          </a:prstGeom>
        </p:spPr>
        <p:txBody>
          <a:bodyPr wrap="square">
            <a:spAutoFit/>
          </a:bodyPr>
          <a:lstStyle/>
          <a:p>
            <a:r>
              <a:rPr lang="mr-IN" b="1" noProof="1" smtClean="0">
                <a:solidFill>
                  <a:srgbClr val="000080"/>
                </a:solidFill>
              </a:rPr>
              <a:t>private static boolean </a:t>
            </a:r>
            <a:r>
              <a:rPr lang="vi-VN" noProof="1"/>
              <a:t>I</a:t>
            </a:r>
            <a:r>
              <a:rPr lang="mr-IN" noProof="1" smtClean="0"/>
              <a:t>sLeapYear(</a:t>
            </a:r>
            <a:r>
              <a:rPr lang="mr-IN" b="1" noProof="1" smtClean="0">
                <a:solidFill>
                  <a:srgbClr val="000080"/>
                </a:solidFill>
              </a:rPr>
              <a:t>int </a:t>
            </a:r>
            <a:r>
              <a:rPr lang="mr-IN" noProof="1" smtClean="0"/>
              <a:t>year) {</a:t>
            </a:r>
            <a:br>
              <a:rPr lang="mr-IN" noProof="1" smtClean="0"/>
            </a:br>
            <a:r>
              <a:rPr lang="mr-IN" noProof="1" smtClean="0"/>
              <a:t>    </a:t>
            </a:r>
            <a:r>
              <a:rPr lang="mr-IN" b="1" noProof="1" smtClean="0">
                <a:solidFill>
                  <a:srgbClr val="000080"/>
                </a:solidFill>
              </a:rPr>
              <a:t>boolean </a:t>
            </a:r>
            <a:r>
              <a:rPr lang="mr-IN" noProof="1" smtClean="0"/>
              <a:t>isDivisibleBy4 = year % </a:t>
            </a:r>
            <a:r>
              <a:rPr lang="mr-IN" noProof="1" smtClean="0">
                <a:solidFill>
                  <a:srgbClr val="0000FF"/>
                </a:solidFill>
              </a:rPr>
              <a:t>4 </a:t>
            </a:r>
            <a:r>
              <a:rPr lang="mr-IN" noProof="1" smtClean="0"/>
              <a:t>== </a:t>
            </a:r>
            <a:r>
              <a:rPr lang="mr-IN" noProof="1" smtClean="0">
                <a:solidFill>
                  <a:srgbClr val="0000FF"/>
                </a:solidFill>
              </a:rPr>
              <a:t>0</a:t>
            </a:r>
            <a:r>
              <a:rPr lang="mr-IN" noProof="1" smtClean="0"/>
              <a:t>;</a:t>
            </a:r>
            <a:br>
              <a:rPr lang="mr-IN" noProof="1" smtClean="0"/>
            </a:br>
            <a:r>
              <a:rPr lang="mr-IN" noProof="1" smtClean="0"/>
              <a:t>    </a:t>
            </a:r>
            <a:r>
              <a:rPr lang="mr-IN" b="1" noProof="1" smtClean="0">
                <a:solidFill>
                  <a:srgbClr val="000080"/>
                </a:solidFill>
              </a:rPr>
              <a:t>if</a:t>
            </a:r>
            <a:r>
              <a:rPr lang="mr-IN" noProof="1" smtClean="0"/>
              <a:t>(isDivisibleBy4){</a:t>
            </a:r>
            <a:br>
              <a:rPr lang="mr-IN" noProof="1" smtClean="0"/>
            </a:br>
            <a:r>
              <a:rPr lang="mr-IN" noProof="1" smtClean="0"/>
              <a:t>        </a:t>
            </a:r>
            <a:r>
              <a:rPr lang="mr-IN" b="1" noProof="1" smtClean="0">
                <a:solidFill>
                  <a:srgbClr val="000080"/>
                </a:solidFill>
              </a:rPr>
              <a:t>boolean </a:t>
            </a:r>
            <a:r>
              <a:rPr lang="mr-IN" noProof="1" smtClean="0"/>
              <a:t>isDivisibleBy100 = year % </a:t>
            </a:r>
            <a:r>
              <a:rPr lang="mr-IN" noProof="1" smtClean="0">
                <a:solidFill>
                  <a:srgbClr val="0000FF"/>
                </a:solidFill>
              </a:rPr>
              <a:t>100 </a:t>
            </a:r>
            <a:r>
              <a:rPr lang="mr-IN" noProof="1" smtClean="0"/>
              <a:t>== </a:t>
            </a:r>
            <a:r>
              <a:rPr lang="mr-IN" noProof="1" smtClean="0">
                <a:solidFill>
                  <a:srgbClr val="0000FF"/>
                </a:solidFill>
              </a:rPr>
              <a:t>0</a:t>
            </a:r>
            <a:r>
              <a:rPr lang="mr-IN" noProof="1" smtClean="0"/>
              <a:t>;</a:t>
            </a:r>
            <a:br>
              <a:rPr lang="mr-IN" noProof="1" smtClean="0"/>
            </a:br>
            <a:r>
              <a:rPr lang="mr-IN" noProof="1" smtClean="0"/>
              <a:t>        </a:t>
            </a:r>
            <a:r>
              <a:rPr lang="mr-IN" b="1" noProof="1" smtClean="0">
                <a:solidFill>
                  <a:srgbClr val="000080"/>
                </a:solidFill>
              </a:rPr>
              <a:t>if </a:t>
            </a:r>
            <a:r>
              <a:rPr lang="mr-IN" noProof="1" smtClean="0"/>
              <a:t>(isDivisibleBy100){</a:t>
            </a:r>
            <a:br>
              <a:rPr lang="mr-IN" noProof="1" smtClean="0"/>
            </a:br>
            <a:r>
              <a:rPr lang="mr-IN" noProof="1" smtClean="0"/>
              <a:t>            </a:t>
            </a:r>
            <a:r>
              <a:rPr lang="mr-IN" b="1" noProof="1" smtClean="0">
                <a:solidFill>
                  <a:srgbClr val="000080"/>
                </a:solidFill>
              </a:rPr>
              <a:t>boolean </a:t>
            </a:r>
            <a:r>
              <a:rPr lang="mr-IN" noProof="1" smtClean="0"/>
              <a:t>isDivisibleBy400 = year % </a:t>
            </a:r>
            <a:r>
              <a:rPr lang="mr-IN" noProof="1" smtClean="0">
                <a:solidFill>
                  <a:srgbClr val="0000FF"/>
                </a:solidFill>
              </a:rPr>
              <a:t>400 </a:t>
            </a:r>
            <a:r>
              <a:rPr lang="mr-IN" noProof="1" smtClean="0"/>
              <a:t>== </a:t>
            </a:r>
            <a:r>
              <a:rPr lang="mr-IN" noProof="1" smtClean="0">
                <a:solidFill>
                  <a:srgbClr val="0000FF"/>
                </a:solidFill>
              </a:rPr>
              <a:t>0</a:t>
            </a:r>
            <a:r>
              <a:rPr lang="mr-IN" noProof="1" smtClean="0"/>
              <a:t>;</a:t>
            </a:r>
            <a:br>
              <a:rPr lang="mr-IN" noProof="1" smtClean="0"/>
            </a:br>
            <a:r>
              <a:rPr lang="mr-IN" noProof="1" smtClean="0"/>
              <a:t>            </a:t>
            </a:r>
            <a:r>
              <a:rPr lang="mr-IN" b="1" noProof="1" smtClean="0">
                <a:solidFill>
                  <a:srgbClr val="000080"/>
                </a:solidFill>
              </a:rPr>
              <a:t>if</a:t>
            </a:r>
            <a:r>
              <a:rPr lang="mr-IN" noProof="1" smtClean="0"/>
              <a:t>(isDivisibleBy400)</a:t>
            </a:r>
            <a:br>
              <a:rPr lang="mr-IN" noProof="1" smtClean="0"/>
            </a:br>
            <a:r>
              <a:rPr lang="mr-IN" noProof="1" smtClean="0"/>
              <a:t>                </a:t>
            </a:r>
            <a:r>
              <a:rPr lang="mr-IN" b="1" noProof="1" smtClean="0">
                <a:solidFill>
                  <a:srgbClr val="000080"/>
                </a:solidFill>
              </a:rPr>
              <a:t>return true</a:t>
            </a:r>
            <a:r>
              <a:rPr lang="mr-IN" noProof="1" smtClean="0"/>
              <a:t>;</a:t>
            </a:r>
            <a:br>
              <a:rPr lang="mr-IN" noProof="1" smtClean="0"/>
            </a:br>
            <a:r>
              <a:rPr lang="mr-IN" noProof="1" smtClean="0"/>
              <a:t>        } </a:t>
            </a:r>
            <a:r>
              <a:rPr lang="mr-IN" b="1" noProof="1" smtClean="0">
                <a:solidFill>
                  <a:srgbClr val="000080"/>
                </a:solidFill>
              </a:rPr>
              <a:t>else </a:t>
            </a:r>
            <a:r>
              <a:rPr lang="mr-IN" noProof="1" smtClean="0"/>
              <a:t>{</a:t>
            </a:r>
            <a:br>
              <a:rPr lang="mr-IN" noProof="1" smtClean="0"/>
            </a:br>
            <a:r>
              <a:rPr lang="mr-IN" noProof="1" smtClean="0"/>
              <a:t>            </a:t>
            </a:r>
            <a:r>
              <a:rPr lang="mr-IN" b="1" noProof="1" smtClean="0">
                <a:solidFill>
                  <a:srgbClr val="000080"/>
                </a:solidFill>
              </a:rPr>
              <a:t>return true</a:t>
            </a:r>
            <a:r>
              <a:rPr lang="mr-IN" noProof="1" smtClean="0"/>
              <a:t>;</a:t>
            </a:r>
            <a:br>
              <a:rPr lang="mr-IN" noProof="1" smtClean="0"/>
            </a:br>
            <a:r>
              <a:rPr lang="mr-IN" noProof="1" smtClean="0"/>
              <a:t>        }</a:t>
            </a:r>
            <a:br>
              <a:rPr lang="mr-IN" noProof="1" smtClean="0"/>
            </a:br>
            <a:r>
              <a:rPr lang="mr-IN" noProof="1" smtClean="0"/>
              <a:t>    }</a:t>
            </a:r>
            <a:br>
              <a:rPr lang="mr-IN" noProof="1" smtClean="0"/>
            </a:br>
            <a:r>
              <a:rPr lang="mr-IN" noProof="1" smtClean="0"/>
              <a:t>    </a:t>
            </a:r>
            <a:r>
              <a:rPr lang="mr-IN" b="1" noProof="1" smtClean="0">
                <a:solidFill>
                  <a:srgbClr val="000080"/>
                </a:solidFill>
              </a:rPr>
              <a:t>return false</a:t>
            </a:r>
            <a:r>
              <a:rPr lang="mr-IN" noProof="1" smtClean="0"/>
              <a:t>;</a:t>
            </a:r>
            <a:br>
              <a:rPr lang="mr-IN" noProof="1" smtClean="0"/>
            </a:br>
            <a:r>
              <a:rPr lang="mr-IN" noProof="1" smtClean="0"/>
              <a:t>}</a:t>
            </a:r>
            <a:endParaRPr lang="en-US" noProof="1"/>
          </a:p>
        </p:txBody>
      </p:sp>
      <p:cxnSp>
        <p:nvCxnSpPr>
          <p:cNvPr id="17" name="Straight Arrow Connector 16"/>
          <p:cNvCxnSpPr/>
          <p:nvPr/>
        </p:nvCxnSpPr>
        <p:spPr>
          <a:xfrm flipV="1">
            <a:off x="2433711" y="2353797"/>
            <a:ext cx="6287085" cy="2158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137095" y="2813262"/>
            <a:ext cx="6316394" cy="939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29465" y="3150829"/>
            <a:ext cx="6200333" cy="2895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624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Tách hằng</a:t>
            </a:r>
            <a:endParaRPr lang="en-US" noProof="1"/>
          </a:p>
        </p:txBody>
      </p:sp>
      <p:sp>
        <p:nvSpPr>
          <p:cNvPr id="3" name="Content Placeholder 2"/>
          <p:cNvSpPr>
            <a:spLocks noGrp="1"/>
          </p:cNvSpPr>
          <p:nvPr>
            <p:ph idx="1"/>
          </p:nvPr>
        </p:nvSpPr>
        <p:spPr/>
        <p:txBody>
          <a:bodyPr/>
          <a:lstStyle/>
          <a:p>
            <a:r>
              <a:rPr lang="en-US" noProof="1" smtClean="0"/>
              <a:t>Trong nhiều trường hợp, các giá trị “thần kỳ” (magic value) sẽ gây khó khăn cho việc đọc hiểu mã nguồn</a:t>
            </a:r>
          </a:p>
          <a:p>
            <a:r>
              <a:rPr lang="en-US" noProof="1" smtClean="0"/>
              <a:t>Tách hằng giúp mang lại ý nghĩa cho các giá trị “thần kỳ” và mã nguồn dễ hiểu </a:t>
            </a:r>
            <a:r>
              <a:rPr lang="en-US" noProof="1" smtClean="0"/>
              <a:t>hơn</a:t>
            </a:r>
            <a:endParaRPr lang="en-US" noProof="1" smtClean="0"/>
          </a:p>
        </p:txBody>
      </p:sp>
    </p:spTree>
    <p:extLst>
      <p:ext uri="{BB962C8B-B14F-4D97-AF65-F5344CB8AC3E}">
        <p14:creationId xmlns:p14="http://schemas.microsoft.com/office/powerpoint/2010/main" val="1160087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Tách hằng: Ví dụ</a:t>
            </a:r>
            <a:endParaRPr lang="en-US" noProof="1"/>
          </a:p>
        </p:txBody>
      </p:sp>
      <p:sp>
        <p:nvSpPr>
          <p:cNvPr id="3" name="Content Placeholder 2"/>
          <p:cNvSpPr>
            <a:spLocks noGrp="1"/>
          </p:cNvSpPr>
          <p:nvPr>
            <p:ph idx="1"/>
          </p:nvPr>
        </p:nvSpPr>
        <p:spPr/>
        <p:txBody>
          <a:bodyPr/>
          <a:lstStyle/>
          <a:p>
            <a:r>
              <a:rPr lang="en-US" noProof="1" smtClean="0"/>
              <a:t>Ví dụ, kiểm tra quyền dựa vào role:</a:t>
            </a:r>
            <a:endParaRPr lang="en-US" noProof="1"/>
          </a:p>
        </p:txBody>
      </p:sp>
      <p:sp>
        <p:nvSpPr>
          <p:cNvPr id="4" name="Rectangle 3"/>
          <p:cNvSpPr/>
          <p:nvPr/>
        </p:nvSpPr>
        <p:spPr>
          <a:xfrm>
            <a:off x="584981" y="2557422"/>
            <a:ext cx="5267178" cy="2123658"/>
          </a:xfrm>
          <a:prstGeom prst="rect">
            <a:avLst/>
          </a:prstGeom>
        </p:spPr>
        <p:txBody>
          <a:bodyPr wrap="square">
            <a:spAutoFit/>
          </a:bodyPr>
          <a:lstStyle/>
          <a:p>
            <a:r>
              <a:rPr lang="en-US" sz="2200" b="1" noProof="1" smtClean="0">
                <a:solidFill>
                  <a:srgbClr val="000080"/>
                </a:solidFill>
              </a:rPr>
              <a:t>public static boolean </a:t>
            </a:r>
            <a:r>
              <a:rPr lang="en-US" sz="2200" noProof="1"/>
              <a:t>I</a:t>
            </a:r>
            <a:r>
              <a:rPr lang="en-US" sz="2200" noProof="1" smtClean="0"/>
              <a:t>sAuthorized(</a:t>
            </a:r>
            <a:r>
              <a:rPr lang="en-US" sz="2200" b="1" noProof="1" smtClean="0">
                <a:solidFill>
                  <a:srgbClr val="000080"/>
                </a:solidFill>
              </a:rPr>
              <a:t>int </a:t>
            </a:r>
            <a:r>
              <a:rPr lang="en-US" sz="2200" noProof="1" smtClean="0"/>
              <a:t>role){</a:t>
            </a:r>
            <a:br>
              <a:rPr lang="en-US" sz="2200" noProof="1" smtClean="0"/>
            </a:br>
            <a:r>
              <a:rPr lang="en-US" sz="2200" noProof="1" smtClean="0"/>
              <a:t>    </a:t>
            </a:r>
            <a:r>
              <a:rPr lang="en-US" sz="2200" b="1" noProof="1" smtClean="0">
                <a:solidFill>
                  <a:srgbClr val="000080"/>
                </a:solidFill>
              </a:rPr>
              <a:t>if</a:t>
            </a:r>
            <a:r>
              <a:rPr lang="en-US" sz="2200" noProof="1" smtClean="0"/>
              <a:t>(role == </a:t>
            </a:r>
            <a:r>
              <a:rPr lang="en-US" sz="2200" noProof="1" smtClean="0">
                <a:solidFill>
                  <a:srgbClr val="0000FF"/>
                </a:solidFill>
              </a:rPr>
              <a:t>1</a:t>
            </a:r>
            <a:r>
              <a:rPr lang="en-US" sz="2200" noProof="1" smtClean="0"/>
              <a:t>){</a:t>
            </a:r>
            <a:br>
              <a:rPr lang="en-US" sz="2200" noProof="1" smtClean="0"/>
            </a:br>
            <a:r>
              <a:rPr lang="en-US" sz="2200" noProof="1" smtClean="0"/>
              <a:t>        </a:t>
            </a:r>
            <a:r>
              <a:rPr lang="en-US" sz="2200" b="1" noProof="1" smtClean="0">
                <a:solidFill>
                  <a:srgbClr val="000080"/>
                </a:solidFill>
              </a:rPr>
              <a:t>return true</a:t>
            </a:r>
            <a:r>
              <a:rPr lang="en-US" sz="2200" noProof="1" smtClean="0"/>
              <a:t>;</a:t>
            </a:r>
            <a:br>
              <a:rPr lang="en-US" sz="2200" noProof="1" smtClean="0"/>
            </a:br>
            <a:r>
              <a:rPr lang="en-US" sz="2200" noProof="1" smtClean="0"/>
              <a:t>    }</a:t>
            </a:r>
            <a:br>
              <a:rPr lang="en-US" sz="2200" noProof="1" smtClean="0"/>
            </a:br>
            <a:r>
              <a:rPr lang="en-US" sz="2200" noProof="1" smtClean="0"/>
              <a:t>    </a:t>
            </a:r>
            <a:r>
              <a:rPr lang="en-US" sz="2200" b="1" noProof="1" smtClean="0">
                <a:solidFill>
                  <a:srgbClr val="000080"/>
                </a:solidFill>
              </a:rPr>
              <a:t>return false</a:t>
            </a:r>
            <a:r>
              <a:rPr lang="en-US" sz="2200" noProof="1" smtClean="0"/>
              <a:t>;</a:t>
            </a:r>
            <a:br>
              <a:rPr lang="en-US" sz="2200" noProof="1" smtClean="0"/>
            </a:br>
            <a:r>
              <a:rPr lang="en-US" sz="2200" noProof="1" smtClean="0"/>
              <a:t>}</a:t>
            </a:r>
            <a:endParaRPr lang="en-US" sz="2200" noProof="1"/>
          </a:p>
        </p:txBody>
      </p:sp>
      <p:sp>
        <p:nvSpPr>
          <p:cNvPr id="5" name="Rectangle 4"/>
          <p:cNvSpPr/>
          <p:nvPr/>
        </p:nvSpPr>
        <p:spPr>
          <a:xfrm>
            <a:off x="6480515" y="2551837"/>
            <a:ext cx="5336345" cy="2800767"/>
          </a:xfrm>
          <a:prstGeom prst="rect">
            <a:avLst/>
          </a:prstGeom>
        </p:spPr>
        <p:txBody>
          <a:bodyPr wrap="square">
            <a:spAutoFit/>
          </a:bodyPr>
          <a:lstStyle/>
          <a:p>
            <a:r>
              <a:rPr lang="en-US" sz="2200" b="1" noProof="1" smtClean="0">
                <a:solidFill>
                  <a:srgbClr val="000080"/>
                </a:solidFill>
              </a:rPr>
              <a:t>public static </a:t>
            </a:r>
            <a:r>
              <a:rPr lang="en-US" sz="2200" b="1" noProof="1" smtClean="0">
                <a:solidFill>
                  <a:srgbClr val="000080"/>
                </a:solidFill>
              </a:rPr>
              <a:t>const int </a:t>
            </a:r>
            <a:r>
              <a:rPr lang="en-US" sz="2200" b="1" i="1" noProof="1" smtClean="0">
                <a:solidFill>
                  <a:srgbClr val="660E7A"/>
                </a:solidFill>
              </a:rPr>
              <a:t>ROLE_ADMIN </a:t>
            </a:r>
            <a:r>
              <a:rPr lang="en-US" sz="2200" noProof="1" smtClean="0"/>
              <a:t>= </a:t>
            </a:r>
            <a:r>
              <a:rPr lang="en-US" sz="2200" noProof="1" smtClean="0">
                <a:solidFill>
                  <a:srgbClr val="0000FF"/>
                </a:solidFill>
              </a:rPr>
              <a:t>1</a:t>
            </a:r>
            <a:r>
              <a:rPr lang="en-US" sz="2200" noProof="1" smtClean="0"/>
              <a:t>;</a:t>
            </a:r>
            <a:br>
              <a:rPr lang="en-US" sz="2200" noProof="1" smtClean="0"/>
            </a:br>
            <a:r>
              <a:rPr lang="en-US" sz="2200" noProof="1" smtClean="0"/>
              <a:t/>
            </a:r>
            <a:br>
              <a:rPr lang="en-US" sz="2200" noProof="1" smtClean="0"/>
            </a:br>
            <a:r>
              <a:rPr lang="en-US" sz="2200" b="1" noProof="1" smtClean="0">
                <a:solidFill>
                  <a:srgbClr val="000080"/>
                </a:solidFill>
              </a:rPr>
              <a:t>public static boolean </a:t>
            </a:r>
            <a:r>
              <a:rPr lang="en-US" sz="2200" noProof="1" smtClean="0"/>
              <a:t>IsAuthorized(</a:t>
            </a:r>
            <a:r>
              <a:rPr lang="en-US" sz="2200" b="1" noProof="1" smtClean="0">
                <a:solidFill>
                  <a:srgbClr val="000080"/>
                </a:solidFill>
              </a:rPr>
              <a:t>int </a:t>
            </a:r>
            <a:r>
              <a:rPr lang="en-US" sz="2200" noProof="1" smtClean="0"/>
              <a:t>role){</a:t>
            </a:r>
            <a:br>
              <a:rPr lang="en-US" sz="2200" noProof="1" smtClean="0"/>
            </a:br>
            <a:r>
              <a:rPr lang="en-US" sz="2200" noProof="1" smtClean="0"/>
              <a:t>    </a:t>
            </a:r>
            <a:r>
              <a:rPr lang="en-US" sz="2200" b="1" noProof="1" smtClean="0">
                <a:solidFill>
                  <a:srgbClr val="000080"/>
                </a:solidFill>
              </a:rPr>
              <a:t>if</a:t>
            </a:r>
            <a:r>
              <a:rPr lang="en-US" sz="2200" noProof="1" smtClean="0"/>
              <a:t>(role == </a:t>
            </a:r>
            <a:r>
              <a:rPr lang="en-US" sz="2200" b="1" i="1" noProof="1" smtClean="0">
                <a:solidFill>
                  <a:srgbClr val="660E7A"/>
                </a:solidFill>
              </a:rPr>
              <a:t>ROLE_ADMIN</a:t>
            </a:r>
            <a:r>
              <a:rPr lang="en-US" sz="2200" noProof="1" smtClean="0"/>
              <a:t>){</a:t>
            </a:r>
            <a:br>
              <a:rPr lang="en-US" sz="2200" noProof="1" smtClean="0"/>
            </a:br>
            <a:r>
              <a:rPr lang="en-US" sz="2200" noProof="1" smtClean="0"/>
              <a:t>        </a:t>
            </a:r>
            <a:r>
              <a:rPr lang="en-US" sz="2200" b="1" noProof="1" smtClean="0">
                <a:solidFill>
                  <a:srgbClr val="000080"/>
                </a:solidFill>
              </a:rPr>
              <a:t>return true</a:t>
            </a:r>
            <a:r>
              <a:rPr lang="en-US" sz="2200" noProof="1" smtClean="0"/>
              <a:t>;</a:t>
            </a:r>
            <a:br>
              <a:rPr lang="en-US" sz="2200" noProof="1" smtClean="0"/>
            </a:br>
            <a:r>
              <a:rPr lang="en-US" sz="2200" noProof="1" smtClean="0"/>
              <a:t>    }</a:t>
            </a:r>
            <a:br>
              <a:rPr lang="en-US" sz="2200" noProof="1" smtClean="0"/>
            </a:br>
            <a:r>
              <a:rPr lang="en-US" sz="2200" noProof="1" smtClean="0"/>
              <a:t>    </a:t>
            </a:r>
            <a:r>
              <a:rPr lang="en-US" sz="2200" b="1" noProof="1" smtClean="0">
                <a:solidFill>
                  <a:srgbClr val="000080"/>
                </a:solidFill>
              </a:rPr>
              <a:t>return false</a:t>
            </a:r>
            <a:r>
              <a:rPr lang="en-US" sz="2200" noProof="1" smtClean="0"/>
              <a:t>;</a:t>
            </a:r>
            <a:br>
              <a:rPr lang="en-US" sz="2200" noProof="1" smtClean="0"/>
            </a:br>
            <a:r>
              <a:rPr lang="en-US" sz="2200" noProof="1" smtClean="0"/>
              <a:t>}</a:t>
            </a:r>
            <a:endParaRPr lang="en-US" sz="2200" noProof="1"/>
          </a:p>
        </p:txBody>
      </p:sp>
      <p:cxnSp>
        <p:nvCxnSpPr>
          <p:cNvPr id="6" name="Straight Arrow Connector 5"/>
          <p:cNvCxnSpPr/>
          <p:nvPr/>
        </p:nvCxnSpPr>
        <p:spPr>
          <a:xfrm flipV="1">
            <a:off x="2124221" y="2883877"/>
            <a:ext cx="8721969" cy="2250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937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Tách phương thức</a:t>
            </a:r>
            <a:endParaRPr lang="en-US" noProof="1"/>
          </a:p>
        </p:txBody>
      </p:sp>
      <p:sp>
        <p:nvSpPr>
          <p:cNvPr id="3" name="Content Placeholder 2"/>
          <p:cNvSpPr>
            <a:spLocks noGrp="1"/>
          </p:cNvSpPr>
          <p:nvPr>
            <p:ph idx="1"/>
          </p:nvPr>
        </p:nvSpPr>
        <p:spPr/>
        <p:txBody>
          <a:bodyPr/>
          <a:lstStyle/>
          <a:p>
            <a:r>
              <a:rPr lang="en-US" noProof="1" smtClean="0"/>
              <a:t>Trong nhiều trường hợp, một phương thức quá dài, quá phức tạp hoặc xử lý quá nhiều tác vụ sẽ dẫn đến khó hiểu, khó kiểm soát</a:t>
            </a:r>
          </a:p>
          <a:p>
            <a:r>
              <a:rPr lang="en-US" noProof="1" smtClean="0"/>
              <a:t>Tách phương thức giúp cho các phương thức dễ đọc hiểu hơn, dễ kiểm soát </a:t>
            </a:r>
            <a:r>
              <a:rPr lang="en-US" noProof="1" smtClean="0"/>
              <a:t>hơn</a:t>
            </a:r>
            <a:endParaRPr lang="en-US" noProof="1" smtClean="0"/>
          </a:p>
        </p:txBody>
      </p:sp>
    </p:spTree>
    <p:extLst>
      <p:ext uri="{BB962C8B-B14F-4D97-AF65-F5344CB8AC3E}">
        <p14:creationId xmlns:p14="http://schemas.microsoft.com/office/powerpoint/2010/main" val="745441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Tách phương thức: Ví dụ (1)</a:t>
            </a:r>
            <a:endParaRPr lang="en-US" noProof="1"/>
          </a:p>
        </p:txBody>
      </p:sp>
      <p:sp>
        <p:nvSpPr>
          <p:cNvPr id="3" name="Content Placeholder 2"/>
          <p:cNvSpPr>
            <a:spLocks noGrp="1"/>
          </p:cNvSpPr>
          <p:nvPr>
            <p:ph idx="1"/>
          </p:nvPr>
        </p:nvSpPr>
        <p:spPr/>
        <p:txBody>
          <a:bodyPr/>
          <a:lstStyle/>
          <a:p>
            <a:r>
              <a:rPr lang="en-US" noProof="1" smtClean="0"/>
              <a:t>Ví dụ, tính số ngày của tháng:</a:t>
            </a:r>
            <a:endParaRPr lang="en-US" noProof="1"/>
          </a:p>
        </p:txBody>
      </p:sp>
      <p:sp>
        <p:nvSpPr>
          <p:cNvPr id="8" name="Rectangle 7"/>
          <p:cNvSpPr/>
          <p:nvPr/>
        </p:nvSpPr>
        <p:spPr>
          <a:xfrm>
            <a:off x="697523" y="1808777"/>
            <a:ext cx="6096000" cy="4524315"/>
          </a:xfrm>
          <a:prstGeom prst="rect">
            <a:avLst/>
          </a:prstGeom>
        </p:spPr>
        <p:txBody>
          <a:bodyPr>
            <a:spAutoFit/>
          </a:bodyPr>
          <a:lstStyle/>
          <a:p>
            <a:r>
              <a:rPr lang="mr-IN" b="1" noProof="1" smtClean="0">
                <a:solidFill>
                  <a:srgbClr val="000080"/>
                </a:solidFill>
              </a:rPr>
              <a:t>public static int </a:t>
            </a:r>
            <a:r>
              <a:rPr lang="vi-VN" noProof="1" smtClean="0"/>
              <a:t>G</a:t>
            </a:r>
            <a:r>
              <a:rPr lang="mr-IN" noProof="1" smtClean="0"/>
              <a:t>etDaysOfMonth(</a:t>
            </a:r>
            <a:r>
              <a:rPr lang="mr-IN" b="1" noProof="1" smtClean="0">
                <a:solidFill>
                  <a:srgbClr val="000080"/>
                </a:solidFill>
              </a:rPr>
              <a:t>int </a:t>
            </a:r>
            <a:r>
              <a:rPr lang="mr-IN" noProof="1" smtClean="0"/>
              <a:t>month, </a:t>
            </a:r>
            <a:r>
              <a:rPr lang="mr-IN" b="1" noProof="1" smtClean="0">
                <a:solidFill>
                  <a:srgbClr val="000080"/>
                </a:solidFill>
              </a:rPr>
              <a:t>int </a:t>
            </a:r>
            <a:r>
              <a:rPr lang="mr-IN" noProof="1" smtClean="0"/>
              <a:t>year){</a:t>
            </a:r>
            <a:br>
              <a:rPr lang="mr-IN" noProof="1" smtClean="0"/>
            </a:br>
            <a:r>
              <a:rPr lang="mr-IN" noProof="1" smtClean="0"/>
              <a:t>    </a:t>
            </a:r>
            <a:r>
              <a:rPr lang="mr-IN" b="1" noProof="1" smtClean="0">
                <a:solidFill>
                  <a:srgbClr val="000080"/>
                </a:solidFill>
              </a:rPr>
              <a:t>switch </a:t>
            </a:r>
            <a:r>
              <a:rPr lang="mr-IN" noProof="1" smtClean="0"/>
              <a:t>(month){</a:t>
            </a:r>
            <a:br>
              <a:rPr lang="mr-IN" noProof="1" smtClean="0"/>
            </a:br>
            <a:r>
              <a:rPr lang="mr-IN" noProof="1" smtClean="0"/>
              <a:t>        </a:t>
            </a:r>
            <a:r>
              <a:rPr lang="mr-IN" b="1" noProof="1" smtClean="0">
                <a:solidFill>
                  <a:srgbClr val="000080"/>
                </a:solidFill>
              </a:rPr>
              <a:t>case </a:t>
            </a:r>
            <a:r>
              <a:rPr lang="mr-IN" noProof="1" smtClean="0">
                <a:solidFill>
                  <a:srgbClr val="0000FF"/>
                </a:solidFill>
              </a:rPr>
              <a:t>1</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3</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5</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7</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8</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10</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12</a:t>
            </a:r>
            <a:r>
              <a:rPr lang="mr-IN" noProof="1" smtClean="0"/>
              <a:t>:</a:t>
            </a:r>
            <a:br>
              <a:rPr lang="mr-IN" noProof="1" smtClean="0"/>
            </a:br>
            <a:r>
              <a:rPr lang="mr-IN" noProof="1" smtClean="0"/>
              <a:t>            </a:t>
            </a:r>
            <a:r>
              <a:rPr lang="mr-IN" b="1" noProof="1" smtClean="0">
                <a:solidFill>
                  <a:srgbClr val="000080"/>
                </a:solidFill>
              </a:rPr>
              <a:t>return </a:t>
            </a:r>
            <a:r>
              <a:rPr lang="mr-IN" noProof="1" smtClean="0">
                <a:solidFill>
                  <a:srgbClr val="0000FF"/>
                </a:solidFill>
              </a:rPr>
              <a:t>31</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4</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6</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9</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11</a:t>
            </a:r>
            <a:r>
              <a:rPr lang="mr-IN" noProof="1" smtClean="0"/>
              <a:t>:</a:t>
            </a:r>
            <a:br>
              <a:rPr lang="mr-IN" noProof="1" smtClean="0"/>
            </a:br>
            <a:r>
              <a:rPr lang="mr-IN" noProof="1" smtClean="0"/>
              <a:t>            </a:t>
            </a:r>
            <a:r>
              <a:rPr lang="mr-IN" b="1" noProof="1" smtClean="0">
                <a:solidFill>
                  <a:srgbClr val="000080"/>
                </a:solidFill>
              </a:rPr>
              <a:t>return </a:t>
            </a:r>
            <a:r>
              <a:rPr lang="mr-IN" noProof="1" smtClean="0">
                <a:solidFill>
                  <a:srgbClr val="0000FF"/>
                </a:solidFill>
              </a:rPr>
              <a:t>30</a:t>
            </a:r>
            <a:r>
              <a:rPr lang="mr-IN" noProof="1" smtClean="0"/>
              <a:t>;</a:t>
            </a:r>
            <a:endParaRPr lang="en-US" noProof="1" smtClean="0"/>
          </a:p>
          <a:p>
            <a:r>
              <a:rPr lang="en-US" noProof="1" smtClean="0"/>
              <a:t> 	</a:t>
            </a:r>
            <a:r>
              <a:rPr lang="mr-IN" noProof="1" smtClean="0"/>
              <a:t>…</a:t>
            </a:r>
            <a:endParaRPr lang="en-US" noProof="1"/>
          </a:p>
        </p:txBody>
      </p:sp>
      <p:sp>
        <p:nvSpPr>
          <p:cNvPr id="9" name="Rectangle 8"/>
          <p:cNvSpPr/>
          <p:nvPr/>
        </p:nvSpPr>
        <p:spPr>
          <a:xfrm>
            <a:off x="6499274" y="1522065"/>
            <a:ext cx="5692726" cy="5355312"/>
          </a:xfrm>
          <a:prstGeom prst="rect">
            <a:avLst/>
          </a:prstGeom>
        </p:spPr>
        <p:txBody>
          <a:bodyPr wrap="square">
            <a:spAutoFit/>
          </a:bodyPr>
          <a:lstStyle/>
          <a:p>
            <a:r>
              <a:rPr lang="mr-IN" b="1" noProof="1" smtClean="0">
                <a:solidFill>
                  <a:srgbClr val="000080"/>
                </a:solidFill>
              </a:rPr>
              <a:t>case </a:t>
            </a:r>
            <a:r>
              <a:rPr lang="mr-IN" noProof="1" smtClean="0">
                <a:solidFill>
                  <a:srgbClr val="0000FF"/>
                </a:solidFill>
              </a:rPr>
              <a:t>2</a:t>
            </a:r>
            <a:r>
              <a:rPr lang="mr-IN" noProof="1" smtClean="0"/>
              <a:t>:</a:t>
            </a:r>
            <a:br>
              <a:rPr lang="mr-IN" noProof="1" smtClean="0"/>
            </a:br>
            <a:r>
              <a:rPr lang="mr-IN" noProof="1" smtClean="0"/>
              <a:t>            </a:t>
            </a:r>
            <a:r>
              <a:rPr lang="mr-IN" b="1" noProof="1" smtClean="0">
                <a:solidFill>
                  <a:srgbClr val="000080"/>
                </a:solidFill>
              </a:rPr>
              <a:t>boolean </a:t>
            </a:r>
            <a:r>
              <a:rPr lang="mr-IN" noProof="1" smtClean="0"/>
              <a:t>isLeapYear = </a:t>
            </a:r>
            <a:r>
              <a:rPr lang="mr-IN" b="1" noProof="1" smtClean="0">
                <a:solidFill>
                  <a:srgbClr val="000080"/>
                </a:solidFill>
              </a:rPr>
              <a:t>false</a:t>
            </a:r>
            <a:r>
              <a:rPr lang="mr-IN" noProof="1" smtClean="0"/>
              <a:t>;</a:t>
            </a:r>
            <a:br>
              <a:rPr lang="mr-IN" noProof="1" smtClean="0"/>
            </a:br>
            <a:r>
              <a:rPr lang="mr-IN" noProof="1" smtClean="0"/>
              <a:t>            </a:t>
            </a:r>
            <a:r>
              <a:rPr lang="mr-IN" b="1" noProof="1" smtClean="0">
                <a:solidFill>
                  <a:srgbClr val="000080"/>
                </a:solidFill>
              </a:rPr>
              <a:t>if</a:t>
            </a:r>
            <a:r>
              <a:rPr lang="mr-IN" noProof="1" smtClean="0"/>
              <a:t>(year % </a:t>
            </a:r>
            <a:r>
              <a:rPr lang="mr-IN" noProof="1" smtClean="0">
                <a:solidFill>
                  <a:srgbClr val="0000FF"/>
                </a:solidFill>
              </a:rPr>
              <a:t>4 </a:t>
            </a:r>
            <a:r>
              <a:rPr lang="mr-IN" noProof="1" smtClean="0"/>
              <a:t>== </a:t>
            </a:r>
            <a:r>
              <a:rPr lang="mr-IN" noProof="1" smtClean="0">
                <a:solidFill>
                  <a:srgbClr val="0000FF"/>
                </a:solidFill>
              </a:rPr>
              <a:t>0</a:t>
            </a:r>
            <a:r>
              <a:rPr lang="mr-IN" noProof="1" smtClean="0"/>
              <a:t>){</a:t>
            </a:r>
            <a:br>
              <a:rPr lang="mr-IN" noProof="1" smtClean="0"/>
            </a:br>
            <a:r>
              <a:rPr lang="mr-IN" noProof="1" smtClean="0"/>
              <a:t>                </a:t>
            </a:r>
            <a:r>
              <a:rPr lang="mr-IN" b="1" noProof="1" smtClean="0">
                <a:solidFill>
                  <a:srgbClr val="000080"/>
                </a:solidFill>
              </a:rPr>
              <a:t>if </a:t>
            </a:r>
            <a:r>
              <a:rPr lang="mr-IN" noProof="1" smtClean="0"/>
              <a:t>(year % </a:t>
            </a:r>
            <a:r>
              <a:rPr lang="mr-IN" noProof="1" smtClean="0">
                <a:solidFill>
                  <a:srgbClr val="0000FF"/>
                </a:solidFill>
              </a:rPr>
              <a:t>100 </a:t>
            </a:r>
            <a:r>
              <a:rPr lang="mr-IN" noProof="1" smtClean="0"/>
              <a:t>== </a:t>
            </a:r>
            <a:r>
              <a:rPr lang="mr-IN" noProof="1" smtClean="0">
                <a:solidFill>
                  <a:srgbClr val="0000FF"/>
                </a:solidFill>
              </a:rPr>
              <a:t>0</a:t>
            </a:r>
            <a:r>
              <a:rPr lang="mr-IN" noProof="1" smtClean="0"/>
              <a:t>){</a:t>
            </a:r>
            <a:br>
              <a:rPr lang="mr-IN" noProof="1" smtClean="0"/>
            </a:br>
            <a:r>
              <a:rPr lang="mr-IN" noProof="1" smtClean="0"/>
              <a:t>                    </a:t>
            </a:r>
            <a:r>
              <a:rPr lang="mr-IN" b="1" noProof="1" smtClean="0">
                <a:solidFill>
                  <a:srgbClr val="000080"/>
                </a:solidFill>
              </a:rPr>
              <a:t>if</a:t>
            </a:r>
            <a:r>
              <a:rPr lang="mr-IN" noProof="1" smtClean="0"/>
              <a:t>(year % </a:t>
            </a:r>
            <a:r>
              <a:rPr lang="mr-IN" noProof="1" smtClean="0">
                <a:solidFill>
                  <a:srgbClr val="0000FF"/>
                </a:solidFill>
              </a:rPr>
              <a:t>400 </a:t>
            </a:r>
            <a:r>
              <a:rPr lang="mr-IN" noProof="1" smtClean="0"/>
              <a:t>== </a:t>
            </a:r>
            <a:r>
              <a:rPr lang="mr-IN" noProof="1" smtClean="0">
                <a:solidFill>
                  <a:srgbClr val="0000FF"/>
                </a:solidFill>
              </a:rPr>
              <a:t>0</a:t>
            </a:r>
            <a:r>
              <a:rPr lang="mr-IN" noProof="1" smtClean="0"/>
              <a:t>)</a:t>
            </a:r>
            <a:br>
              <a:rPr lang="mr-IN" noProof="1" smtClean="0"/>
            </a:br>
            <a:r>
              <a:rPr lang="en-US" noProof="1" smtClean="0"/>
              <a:t> </a:t>
            </a:r>
            <a:r>
              <a:rPr lang="mr-IN" noProof="1" smtClean="0"/>
              <a:t>                        isLeapYear = </a:t>
            </a:r>
            <a:r>
              <a:rPr lang="mr-IN" b="1" noProof="1" smtClean="0">
                <a:solidFill>
                  <a:srgbClr val="000080"/>
                </a:solidFill>
              </a:rPr>
              <a:t>true</a:t>
            </a:r>
            <a:r>
              <a:rPr lang="mr-IN" noProof="1" smtClean="0"/>
              <a:t>;</a:t>
            </a:r>
            <a:br>
              <a:rPr lang="mr-IN" noProof="1" smtClean="0"/>
            </a:br>
            <a:r>
              <a:rPr lang="mr-IN" noProof="1" smtClean="0"/>
              <a:t>                } </a:t>
            </a:r>
            <a:r>
              <a:rPr lang="mr-IN" b="1" noProof="1" smtClean="0">
                <a:solidFill>
                  <a:srgbClr val="000080"/>
                </a:solidFill>
              </a:rPr>
              <a:t>else </a:t>
            </a:r>
            <a:r>
              <a:rPr lang="mr-IN" noProof="1" smtClean="0"/>
              <a:t>{</a:t>
            </a:r>
            <a:br>
              <a:rPr lang="mr-IN" noProof="1" smtClean="0"/>
            </a:br>
            <a:r>
              <a:rPr lang="mr-IN" noProof="1" smtClean="0"/>
              <a:t>                  </a:t>
            </a:r>
            <a:r>
              <a:rPr lang="en-US" noProof="1" smtClean="0"/>
              <a:t> </a:t>
            </a:r>
            <a:r>
              <a:rPr lang="mr-IN" noProof="1" smtClean="0"/>
              <a:t>  isLeapYear = </a:t>
            </a:r>
            <a:r>
              <a:rPr lang="mr-IN" b="1" noProof="1" smtClean="0">
                <a:solidFill>
                  <a:srgbClr val="000080"/>
                </a:solidFill>
              </a:rPr>
              <a:t>true</a:t>
            </a:r>
            <a:r>
              <a:rPr lang="mr-IN" noProof="1" smtClean="0"/>
              <a:t>;</a:t>
            </a:r>
            <a:br>
              <a:rPr lang="mr-IN" noProof="1" smtClean="0"/>
            </a:br>
            <a:r>
              <a:rPr lang="mr-IN" noProof="1" smtClean="0"/>
              <a:t>                }</a:t>
            </a:r>
            <a:br>
              <a:rPr lang="mr-IN" noProof="1" smtClean="0"/>
            </a:br>
            <a:r>
              <a:rPr lang="mr-IN" noProof="1" smtClean="0"/>
              <a:t>            }</a:t>
            </a:r>
            <a:br>
              <a:rPr lang="mr-IN" noProof="1" smtClean="0"/>
            </a:br>
            <a:r>
              <a:rPr lang="mr-IN" noProof="1" smtClean="0"/>
              <a:t>            </a:t>
            </a:r>
            <a:r>
              <a:rPr lang="mr-IN" b="1" noProof="1" smtClean="0">
                <a:solidFill>
                  <a:srgbClr val="000080"/>
                </a:solidFill>
              </a:rPr>
              <a:t>if</a:t>
            </a:r>
            <a:r>
              <a:rPr lang="mr-IN" noProof="1" smtClean="0"/>
              <a:t>(isLeapYear){</a:t>
            </a:r>
            <a:br>
              <a:rPr lang="mr-IN" noProof="1" smtClean="0"/>
            </a:br>
            <a:r>
              <a:rPr lang="mr-IN" noProof="1" smtClean="0"/>
              <a:t>                </a:t>
            </a:r>
            <a:r>
              <a:rPr lang="mr-IN" b="1" noProof="1" smtClean="0">
                <a:solidFill>
                  <a:srgbClr val="000080"/>
                </a:solidFill>
              </a:rPr>
              <a:t>return </a:t>
            </a:r>
            <a:r>
              <a:rPr lang="mr-IN" noProof="1" smtClean="0">
                <a:solidFill>
                  <a:srgbClr val="0000FF"/>
                </a:solidFill>
              </a:rPr>
              <a:t>29</a:t>
            </a:r>
            <a:r>
              <a:rPr lang="mr-IN" noProof="1" smtClean="0"/>
              <a:t>;</a:t>
            </a:r>
            <a:br>
              <a:rPr lang="mr-IN" noProof="1" smtClean="0"/>
            </a:br>
            <a:r>
              <a:rPr lang="mr-IN" noProof="1" smtClean="0"/>
              <a:t>            } </a:t>
            </a:r>
            <a:r>
              <a:rPr lang="mr-IN" b="1" noProof="1" smtClean="0">
                <a:solidFill>
                  <a:srgbClr val="000080"/>
                </a:solidFill>
              </a:rPr>
              <a:t>else </a:t>
            </a:r>
            <a:r>
              <a:rPr lang="mr-IN" noProof="1" smtClean="0"/>
              <a:t>{</a:t>
            </a:r>
            <a:br>
              <a:rPr lang="mr-IN" noProof="1" smtClean="0"/>
            </a:br>
            <a:r>
              <a:rPr lang="mr-IN" noProof="1" smtClean="0"/>
              <a:t>                </a:t>
            </a:r>
            <a:r>
              <a:rPr lang="mr-IN" b="1" noProof="1" smtClean="0">
                <a:solidFill>
                  <a:srgbClr val="000080"/>
                </a:solidFill>
              </a:rPr>
              <a:t>return </a:t>
            </a:r>
            <a:r>
              <a:rPr lang="mr-IN" noProof="1" smtClean="0">
                <a:solidFill>
                  <a:srgbClr val="0000FF"/>
                </a:solidFill>
              </a:rPr>
              <a:t>28</a:t>
            </a:r>
            <a:r>
              <a:rPr lang="mr-IN" noProof="1" smtClean="0"/>
              <a:t>;</a:t>
            </a:r>
            <a:br>
              <a:rPr lang="mr-IN" noProof="1" smtClean="0"/>
            </a:br>
            <a:r>
              <a:rPr lang="mr-IN" noProof="1" smtClean="0"/>
              <a:t>            }</a:t>
            </a:r>
            <a:br>
              <a:rPr lang="mr-IN" noProof="1" smtClean="0"/>
            </a:br>
            <a:r>
              <a:rPr lang="mr-IN" noProof="1" smtClean="0"/>
              <a:t>        </a:t>
            </a:r>
            <a:r>
              <a:rPr lang="mr-IN" b="1" noProof="1" smtClean="0">
                <a:solidFill>
                  <a:srgbClr val="000080"/>
                </a:solidFill>
              </a:rPr>
              <a:t>default</a:t>
            </a:r>
            <a:r>
              <a:rPr lang="mr-IN" noProof="1" smtClean="0"/>
              <a:t>:</a:t>
            </a:r>
            <a:br>
              <a:rPr lang="mr-IN" noProof="1" smtClean="0"/>
            </a:br>
            <a:r>
              <a:rPr lang="mr-IN" noProof="1" smtClean="0"/>
              <a:t>            </a:t>
            </a:r>
            <a:r>
              <a:rPr lang="mr-IN" b="1" noProof="1" smtClean="0">
                <a:solidFill>
                  <a:srgbClr val="000080"/>
                </a:solidFill>
              </a:rPr>
              <a:t>return </a:t>
            </a:r>
            <a:r>
              <a:rPr lang="mr-IN" noProof="1" smtClean="0">
                <a:solidFill>
                  <a:srgbClr val="0000FF"/>
                </a:solidFill>
              </a:rPr>
              <a:t>0</a:t>
            </a:r>
            <a:r>
              <a:rPr lang="mr-IN" noProof="1" smtClean="0"/>
              <a:t>;</a:t>
            </a:r>
            <a:br>
              <a:rPr lang="mr-IN" noProof="1" smtClean="0"/>
            </a:br>
            <a:r>
              <a:rPr lang="mr-IN" noProof="1" smtClean="0"/>
              <a:t>    }</a:t>
            </a:r>
            <a:br>
              <a:rPr lang="mr-IN" noProof="1" smtClean="0"/>
            </a:br>
            <a:r>
              <a:rPr lang="mr-IN" noProof="1" smtClean="0"/>
              <a:t>}</a:t>
            </a:r>
            <a:endParaRPr lang="en-US" noProof="1"/>
          </a:p>
        </p:txBody>
      </p:sp>
    </p:spTree>
    <p:extLst>
      <p:ext uri="{BB962C8B-B14F-4D97-AF65-F5344CB8AC3E}">
        <p14:creationId xmlns:p14="http://schemas.microsoft.com/office/powerpoint/2010/main" val="907183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Tách phương thức: Ví dụ (2)</a:t>
            </a:r>
            <a:endParaRPr lang="en-US" noProof="1"/>
          </a:p>
        </p:txBody>
      </p:sp>
      <p:cxnSp>
        <p:nvCxnSpPr>
          <p:cNvPr id="6" name="Straight Arrow Connector 5"/>
          <p:cNvCxnSpPr/>
          <p:nvPr/>
        </p:nvCxnSpPr>
        <p:spPr>
          <a:xfrm flipV="1">
            <a:off x="4656406" y="2461846"/>
            <a:ext cx="5078437" cy="14707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9033" y="1254960"/>
            <a:ext cx="6096000" cy="5355312"/>
          </a:xfrm>
          <a:prstGeom prst="rect">
            <a:avLst/>
          </a:prstGeom>
        </p:spPr>
        <p:txBody>
          <a:bodyPr>
            <a:spAutoFit/>
          </a:bodyPr>
          <a:lstStyle/>
          <a:p>
            <a:r>
              <a:rPr lang="mr-IN" b="1" noProof="1" smtClean="0">
                <a:solidFill>
                  <a:srgbClr val="000080"/>
                </a:solidFill>
              </a:rPr>
              <a:t>public static int </a:t>
            </a:r>
            <a:r>
              <a:rPr lang="vi-VN" noProof="1" smtClean="0"/>
              <a:t>G</a:t>
            </a:r>
            <a:r>
              <a:rPr lang="mr-IN" noProof="1" smtClean="0"/>
              <a:t>etDaysOfMonth(</a:t>
            </a:r>
            <a:r>
              <a:rPr lang="mr-IN" b="1" noProof="1" smtClean="0">
                <a:solidFill>
                  <a:srgbClr val="000080"/>
                </a:solidFill>
              </a:rPr>
              <a:t>int </a:t>
            </a:r>
            <a:r>
              <a:rPr lang="mr-IN" noProof="1" smtClean="0"/>
              <a:t>month, </a:t>
            </a:r>
            <a:r>
              <a:rPr lang="mr-IN" b="1" noProof="1" smtClean="0">
                <a:solidFill>
                  <a:srgbClr val="000080"/>
                </a:solidFill>
              </a:rPr>
              <a:t>int </a:t>
            </a:r>
            <a:r>
              <a:rPr lang="mr-IN" noProof="1" smtClean="0"/>
              <a:t>year){</a:t>
            </a:r>
            <a:br>
              <a:rPr lang="mr-IN" noProof="1" smtClean="0"/>
            </a:br>
            <a:r>
              <a:rPr lang="mr-IN" noProof="1" smtClean="0"/>
              <a:t>    </a:t>
            </a:r>
            <a:r>
              <a:rPr lang="mr-IN" b="1" noProof="1" smtClean="0">
                <a:solidFill>
                  <a:srgbClr val="000080"/>
                </a:solidFill>
              </a:rPr>
              <a:t>switch </a:t>
            </a:r>
            <a:r>
              <a:rPr lang="mr-IN" noProof="1" smtClean="0"/>
              <a:t>(month){</a:t>
            </a:r>
            <a:br>
              <a:rPr lang="mr-IN" noProof="1" smtClean="0"/>
            </a:br>
            <a:r>
              <a:rPr lang="mr-IN" noProof="1" smtClean="0"/>
              <a:t>       </a:t>
            </a:r>
            <a:r>
              <a:rPr lang="en-US" noProof="1" smtClean="0"/>
              <a:t>	</a:t>
            </a:r>
            <a:r>
              <a:rPr lang="mr-IN" noProof="1" smtClean="0"/>
              <a:t>…</a:t>
            </a:r>
            <a:r>
              <a:rPr lang="en-US" noProof="1" smtClean="0"/>
              <a:t>..</a:t>
            </a:r>
            <a:r>
              <a:rPr lang="mr-IN" noProof="1" smtClean="0"/>
              <a:t/>
            </a:r>
            <a:br>
              <a:rPr lang="mr-IN" noProof="1" smtClean="0"/>
            </a:br>
            <a:r>
              <a:rPr lang="mr-IN" noProof="1" smtClean="0"/>
              <a:t>        </a:t>
            </a:r>
            <a:r>
              <a:rPr lang="mr-IN" b="1" noProof="1" smtClean="0">
                <a:solidFill>
                  <a:srgbClr val="000080"/>
                </a:solidFill>
              </a:rPr>
              <a:t>case </a:t>
            </a:r>
            <a:r>
              <a:rPr lang="mr-IN" noProof="1" smtClean="0">
                <a:solidFill>
                  <a:srgbClr val="0000FF"/>
                </a:solidFill>
              </a:rPr>
              <a:t>4</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6</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9</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11</a:t>
            </a:r>
            <a:r>
              <a:rPr lang="mr-IN" noProof="1" smtClean="0"/>
              <a:t>:</a:t>
            </a:r>
            <a:br>
              <a:rPr lang="mr-IN" noProof="1" smtClean="0"/>
            </a:br>
            <a:r>
              <a:rPr lang="mr-IN" noProof="1" smtClean="0"/>
              <a:t>            </a:t>
            </a:r>
            <a:r>
              <a:rPr lang="mr-IN" b="1" noProof="1" smtClean="0">
                <a:solidFill>
                  <a:srgbClr val="000080"/>
                </a:solidFill>
              </a:rPr>
              <a:t>return </a:t>
            </a:r>
            <a:r>
              <a:rPr lang="mr-IN" noProof="1" smtClean="0">
                <a:solidFill>
                  <a:srgbClr val="0000FF"/>
                </a:solidFill>
              </a:rPr>
              <a:t>30</a:t>
            </a:r>
            <a:r>
              <a:rPr lang="mr-IN" noProof="1" smtClean="0"/>
              <a:t>;</a:t>
            </a:r>
            <a:br>
              <a:rPr lang="mr-IN" noProof="1" smtClean="0"/>
            </a:br>
            <a:r>
              <a:rPr lang="mr-IN" noProof="1" smtClean="0"/>
              <a:t>        </a:t>
            </a:r>
            <a:r>
              <a:rPr lang="mr-IN" b="1" noProof="1" smtClean="0">
                <a:solidFill>
                  <a:srgbClr val="000080"/>
                </a:solidFill>
              </a:rPr>
              <a:t>case </a:t>
            </a:r>
            <a:r>
              <a:rPr lang="mr-IN" noProof="1" smtClean="0">
                <a:solidFill>
                  <a:srgbClr val="0000FF"/>
                </a:solidFill>
              </a:rPr>
              <a:t>2</a:t>
            </a:r>
            <a:r>
              <a:rPr lang="mr-IN" noProof="1" smtClean="0"/>
              <a:t>:</a:t>
            </a:r>
            <a:br>
              <a:rPr lang="mr-IN" noProof="1" smtClean="0"/>
            </a:br>
            <a:r>
              <a:rPr lang="mr-IN" noProof="1" smtClean="0"/>
              <a:t>            </a:t>
            </a:r>
            <a:r>
              <a:rPr lang="mr-IN" b="1" noProof="1" smtClean="0">
                <a:solidFill>
                  <a:srgbClr val="000080"/>
                </a:solidFill>
              </a:rPr>
              <a:t>boolean </a:t>
            </a:r>
            <a:r>
              <a:rPr lang="mr-IN" noProof="1" smtClean="0"/>
              <a:t>isLeapYear = </a:t>
            </a:r>
            <a:r>
              <a:rPr lang="vi-VN" i="1" noProof="1" smtClean="0"/>
              <a:t>I</a:t>
            </a:r>
            <a:r>
              <a:rPr lang="mr-IN" i="1" noProof="1" smtClean="0"/>
              <a:t>sLeapYear</a:t>
            </a:r>
            <a:r>
              <a:rPr lang="mr-IN" noProof="1" smtClean="0"/>
              <a:t>(year</a:t>
            </a:r>
            <a:r>
              <a:rPr lang="mr-IN" noProof="1" smtClean="0"/>
              <a:t>);</a:t>
            </a:r>
            <a:br>
              <a:rPr lang="mr-IN" noProof="1" smtClean="0"/>
            </a:br>
            <a:r>
              <a:rPr lang="mr-IN" noProof="1" smtClean="0"/>
              <a:t>            </a:t>
            </a:r>
            <a:r>
              <a:rPr lang="mr-IN" b="1" noProof="1" smtClean="0">
                <a:solidFill>
                  <a:srgbClr val="000080"/>
                </a:solidFill>
              </a:rPr>
              <a:t>if</a:t>
            </a:r>
            <a:r>
              <a:rPr lang="mr-IN" noProof="1" smtClean="0"/>
              <a:t>(isLeapYear){</a:t>
            </a:r>
            <a:br>
              <a:rPr lang="mr-IN" noProof="1" smtClean="0"/>
            </a:br>
            <a:r>
              <a:rPr lang="mr-IN" noProof="1" smtClean="0"/>
              <a:t>                </a:t>
            </a:r>
            <a:r>
              <a:rPr lang="mr-IN" b="1" noProof="1" smtClean="0">
                <a:solidFill>
                  <a:srgbClr val="000080"/>
                </a:solidFill>
              </a:rPr>
              <a:t>return </a:t>
            </a:r>
            <a:r>
              <a:rPr lang="mr-IN" noProof="1" smtClean="0">
                <a:solidFill>
                  <a:srgbClr val="0000FF"/>
                </a:solidFill>
              </a:rPr>
              <a:t>29</a:t>
            </a:r>
            <a:r>
              <a:rPr lang="mr-IN" noProof="1" smtClean="0"/>
              <a:t>;</a:t>
            </a:r>
            <a:br>
              <a:rPr lang="mr-IN" noProof="1" smtClean="0"/>
            </a:br>
            <a:r>
              <a:rPr lang="mr-IN" noProof="1" smtClean="0"/>
              <a:t>            } </a:t>
            </a:r>
            <a:r>
              <a:rPr lang="mr-IN" b="1" noProof="1" smtClean="0">
                <a:solidFill>
                  <a:srgbClr val="000080"/>
                </a:solidFill>
              </a:rPr>
              <a:t>else </a:t>
            </a:r>
            <a:r>
              <a:rPr lang="mr-IN" noProof="1" smtClean="0"/>
              <a:t>{</a:t>
            </a:r>
            <a:br>
              <a:rPr lang="mr-IN" noProof="1" smtClean="0"/>
            </a:br>
            <a:r>
              <a:rPr lang="mr-IN" noProof="1" smtClean="0"/>
              <a:t>                </a:t>
            </a:r>
            <a:r>
              <a:rPr lang="mr-IN" b="1" noProof="1" smtClean="0">
                <a:solidFill>
                  <a:srgbClr val="000080"/>
                </a:solidFill>
              </a:rPr>
              <a:t>return </a:t>
            </a:r>
            <a:r>
              <a:rPr lang="mr-IN" noProof="1" smtClean="0">
                <a:solidFill>
                  <a:srgbClr val="0000FF"/>
                </a:solidFill>
              </a:rPr>
              <a:t>28</a:t>
            </a:r>
            <a:r>
              <a:rPr lang="mr-IN" noProof="1" smtClean="0"/>
              <a:t>;</a:t>
            </a:r>
            <a:br>
              <a:rPr lang="mr-IN" noProof="1" smtClean="0"/>
            </a:br>
            <a:r>
              <a:rPr lang="mr-IN" noProof="1" smtClean="0"/>
              <a:t>            }</a:t>
            </a:r>
            <a:br>
              <a:rPr lang="mr-IN" noProof="1" smtClean="0"/>
            </a:br>
            <a:r>
              <a:rPr lang="mr-IN" noProof="1" smtClean="0"/>
              <a:t>        </a:t>
            </a:r>
            <a:r>
              <a:rPr lang="mr-IN" b="1" noProof="1" smtClean="0">
                <a:solidFill>
                  <a:srgbClr val="000080"/>
                </a:solidFill>
              </a:rPr>
              <a:t>default</a:t>
            </a:r>
            <a:r>
              <a:rPr lang="mr-IN" noProof="1" smtClean="0"/>
              <a:t>:</a:t>
            </a:r>
            <a:br>
              <a:rPr lang="mr-IN" noProof="1" smtClean="0"/>
            </a:br>
            <a:r>
              <a:rPr lang="mr-IN" noProof="1" smtClean="0"/>
              <a:t>            </a:t>
            </a:r>
            <a:r>
              <a:rPr lang="mr-IN" b="1" noProof="1" smtClean="0">
                <a:solidFill>
                  <a:srgbClr val="000080"/>
                </a:solidFill>
              </a:rPr>
              <a:t>return </a:t>
            </a:r>
            <a:r>
              <a:rPr lang="mr-IN" noProof="1" smtClean="0">
                <a:solidFill>
                  <a:srgbClr val="0000FF"/>
                </a:solidFill>
              </a:rPr>
              <a:t>0</a:t>
            </a:r>
            <a:r>
              <a:rPr lang="mr-IN" noProof="1" smtClean="0"/>
              <a:t>;</a:t>
            </a:r>
            <a:br>
              <a:rPr lang="mr-IN" noProof="1" smtClean="0"/>
            </a:br>
            <a:r>
              <a:rPr lang="mr-IN" noProof="1" smtClean="0"/>
              <a:t>    }</a:t>
            </a:r>
            <a:br>
              <a:rPr lang="mr-IN" noProof="1" smtClean="0"/>
            </a:br>
            <a:r>
              <a:rPr lang="mr-IN" noProof="1" smtClean="0"/>
              <a:t>}</a:t>
            </a:r>
            <a:endParaRPr lang="en-US" noProof="1"/>
          </a:p>
        </p:txBody>
      </p:sp>
      <p:sp>
        <p:nvSpPr>
          <p:cNvPr id="10" name="Rectangle 9"/>
          <p:cNvSpPr/>
          <p:nvPr/>
        </p:nvSpPr>
        <p:spPr>
          <a:xfrm>
            <a:off x="6865033" y="2224456"/>
            <a:ext cx="4802944" cy="3416320"/>
          </a:xfrm>
          <a:prstGeom prst="rect">
            <a:avLst/>
          </a:prstGeom>
        </p:spPr>
        <p:txBody>
          <a:bodyPr wrap="square">
            <a:spAutoFit/>
          </a:bodyPr>
          <a:lstStyle/>
          <a:p>
            <a:r>
              <a:rPr lang="mr-IN" b="1" noProof="1" smtClean="0">
                <a:solidFill>
                  <a:srgbClr val="000080"/>
                </a:solidFill>
              </a:rPr>
              <a:t>private static boolean </a:t>
            </a:r>
            <a:r>
              <a:rPr lang="vi-VN" noProof="1" smtClean="0"/>
              <a:t>I</a:t>
            </a:r>
            <a:r>
              <a:rPr lang="mr-IN" noProof="1" smtClean="0"/>
              <a:t>sLeapYear(</a:t>
            </a:r>
            <a:r>
              <a:rPr lang="mr-IN" b="1" noProof="1" smtClean="0">
                <a:solidFill>
                  <a:srgbClr val="000080"/>
                </a:solidFill>
              </a:rPr>
              <a:t>int </a:t>
            </a:r>
            <a:r>
              <a:rPr lang="mr-IN" noProof="1" smtClean="0"/>
              <a:t>year) {</a:t>
            </a:r>
            <a:br>
              <a:rPr lang="mr-IN" noProof="1" smtClean="0"/>
            </a:br>
            <a:r>
              <a:rPr lang="mr-IN" noProof="1" smtClean="0"/>
              <a:t>    </a:t>
            </a:r>
            <a:r>
              <a:rPr lang="mr-IN" b="1" noProof="1" smtClean="0">
                <a:solidFill>
                  <a:srgbClr val="000080"/>
                </a:solidFill>
              </a:rPr>
              <a:t>boolean </a:t>
            </a:r>
            <a:r>
              <a:rPr lang="mr-IN" noProof="1" smtClean="0"/>
              <a:t>isLeapYear = </a:t>
            </a:r>
            <a:r>
              <a:rPr lang="mr-IN" b="1" noProof="1" smtClean="0">
                <a:solidFill>
                  <a:srgbClr val="000080"/>
                </a:solidFill>
              </a:rPr>
              <a:t>false</a:t>
            </a:r>
            <a:r>
              <a:rPr lang="mr-IN" noProof="1" smtClean="0"/>
              <a:t>;</a:t>
            </a:r>
            <a:br>
              <a:rPr lang="mr-IN" noProof="1" smtClean="0"/>
            </a:br>
            <a:r>
              <a:rPr lang="mr-IN" noProof="1" smtClean="0"/>
              <a:t>    </a:t>
            </a:r>
            <a:r>
              <a:rPr lang="mr-IN" b="1" noProof="1" smtClean="0">
                <a:solidFill>
                  <a:srgbClr val="000080"/>
                </a:solidFill>
              </a:rPr>
              <a:t>if</a:t>
            </a:r>
            <a:r>
              <a:rPr lang="mr-IN" noProof="1" smtClean="0"/>
              <a:t>(year % </a:t>
            </a:r>
            <a:r>
              <a:rPr lang="mr-IN" noProof="1" smtClean="0">
                <a:solidFill>
                  <a:srgbClr val="0000FF"/>
                </a:solidFill>
              </a:rPr>
              <a:t>4 </a:t>
            </a:r>
            <a:r>
              <a:rPr lang="mr-IN" noProof="1" smtClean="0"/>
              <a:t>== </a:t>
            </a:r>
            <a:r>
              <a:rPr lang="mr-IN" noProof="1" smtClean="0">
                <a:solidFill>
                  <a:srgbClr val="0000FF"/>
                </a:solidFill>
              </a:rPr>
              <a:t>0</a:t>
            </a:r>
            <a:r>
              <a:rPr lang="mr-IN" noProof="1" smtClean="0"/>
              <a:t>){</a:t>
            </a:r>
            <a:br>
              <a:rPr lang="mr-IN" noProof="1" smtClean="0"/>
            </a:br>
            <a:r>
              <a:rPr lang="mr-IN" noProof="1" smtClean="0"/>
              <a:t>        </a:t>
            </a:r>
            <a:r>
              <a:rPr lang="mr-IN" b="1" noProof="1" smtClean="0">
                <a:solidFill>
                  <a:srgbClr val="000080"/>
                </a:solidFill>
              </a:rPr>
              <a:t>if </a:t>
            </a:r>
            <a:r>
              <a:rPr lang="mr-IN" noProof="1" smtClean="0"/>
              <a:t>(year % </a:t>
            </a:r>
            <a:r>
              <a:rPr lang="mr-IN" noProof="1" smtClean="0">
                <a:solidFill>
                  <a:srgbClr val="0000FF"/>
                </a:solidFill>
              </a:rPr>
              <a:t>100 </a:t>
            </a:r>
            <a:r>
              <a:rPr lang="mr-IN" noProof="1" smtClean="0"/>
              <a:t>== </a:t>
            </a:r>
            <a:r>
              <a:rPr lang="mr-IN" noProof="1" smtClean="0">
                <a:solidFill>
                  <a:srgbClr val="0000FF"/>
                </a:solidFill>
              </a:rPr>
              <a:t>0</a:t>
            </a:r>
            <a:r>
              <a:rPr lang="mr-IN" noProof="1" smtClean="0"/>
              <a:t>){</a:t>
            </a:r>
            <a:br>
              <a:rPr lang="mr-IN" noProof="1" smtClean="0"/>
            </a:br>
            <a:r>
              <a:rPr lang="mr-IN" noProof="1" smtClean="0"/>
              <a:t>            </a:t>
            </a:r>
            <a:r>
              <a:rPr lang="mr-IN" b="1" noProof="1" smtClean="0">
                <a:solidFill>
                  <a:srgbClr val="000080"/>
                </a:solidFill>
              </a:rPr>
              <a:t>if</a:t>
            </a:r>
            <a:r>
              <a:rPr lang="mr-IN" noProof="1" smtClean="0"/>
              <a:t>(year % </a:t>
            </a:r>
            <a:r>
              <a:rPr lang="mr-IN" noProof="1" smtClean="0">
                <a:solidFill>
                  <a:srgbClr val="0000FF"/>
                </a:solidFill>
              </a:rPr>
              <a:t>400 </a:t>
            </a:r>
            <a:r>
              <a:rPr lang="mr-IN" noProof="1" smtClean="0"/>
              <a:t>== </a:t>
            </a:r>
            <a:r>
              <a:rPr lang="mr-IN" noProof="1" smtClean="0">
                <a:solidFill>
                  <a:srgbClr val="0000FF"/>
                </a:solidFill>
              </a:rPr>
              <a:t>0</a:t>
            </a:r>
            <a:r>
              <a:rPr lang="mr-IN" noProof="1" smtClean="0"/>
              <a:t>)</a:t>
            </a:r>
            <a:br>
              <a:rPr lang="mr-IN" noProof="1" smtClean="0"/>
            </a:br>
            <a:r>
              <a:rPr lang="mr-IN" noProof="1" smtClean="0"/>
              <a:t>                isLeapYear = </a:t>
            </a:r>
            <a:r>
              <a:rPr lang="mr-IN" b="1" noProof="1" smtClean="0">
                <a:solidFill>
                  <a:srgbClr val="000080"/>
                </a:solidFill>
              </a:rPr>
              <a:t>true</a:t>
            </a:r>
            <a:r>
              <a:rPr lang="mr-IN" noProof="1" smtClean="0"/>
              <a:t>;</a:t>
            </a:r>
            <a:br>
              <a:rPr lang="mr-IN" noProof="1" smtClean="0"/>
            </a:br>
            <a:r>
              <a:rPr lang="mr-IN" noProof="1" smtClean="0"/>
              <a:t>        } </a:t>
            </a:r>
            <a:r>
              <a:rPr lang="mr-IN" b="1" noProof="1" smtClean="0">
                <a:solidFill>
                  <a:srgbClr val="000080"/>
                </a:solidFill>
              </a:rPr>
              <a:t>else </a:t>
            </a:r>
            <a:r>
              <a:rPr lang="mr-IN" noProof="1" smtClean="0"/>
              <a:t>{</a:t>
            </a:r>
            <a:br>
              <a:rPr lang="mr-IN" noProof="1" smtClean="0"/>
            </a:br>
            <a:r>
              <a:rPr lang="mr-IN" noProof="1" smtClean="0"/>
              <a:t>            isLeapYear = </a:t>
            </a:r>
            <a:r>
              <a:rPr lang="mr-IN" b="1" noProof="1" smtClean="0">
                <a:solidFill>
                  <a:srgbClr val="000080"/>
                </a:solidFill>
              </a:rPr>
              <a:t>true</a:t>
            </a:r>
            <a:r>
              <a:rPr lang="mr-IN" noProof="1" smtClean="0"/>
              <a:t>;</a:t>
            </a:r>
            <a:br>
              <a:rPr lang="mr-IN" noProof="1" smtClean="0"/>
            </a:br>
            <a:r>
              <a:rPr lang="mr-IN" noProof="1" smtClean="0"/>
              <a:t>        }</a:t>
            </a:r>
            <a:br>
              <a:rPr lang="mr-IN" noProof="1" smtClean="0"/>
            </a:br>
            <a:r>
              <a:rPr lang="mr-IN" noProof="1" smtClean="0"/>
              <a:t>    }</a:t>
            </a:r>
            <a:br>
              <a:rPr lang="mr-IN" noProof="1" smtClean="0"/>
            </a:br>
            <a:r>
              <a:rPr lang="mr-IN" noProof="1" smtClean="0"/>
              <a:t>    </a:t>
            </a:r>
            <a:r>
              <a:rPr lang="mr-IN" b="1" noProof="1" smtClean="0">
                <a:solidFill>
                  <a:srgbClr val="000080"/>
                </a:solidFill>
              </a:rPr>
              <a:t>return </a:t>
            </a:r>
            <a:r>
              <a:rPr lang="mr-IN" noProof="1" smtClean="0"/>
              <a:t>isLeapYear;</a:t>
            </a:r>
            <a:br>
              <a:rPr lang="mr-IN" noProof="1" smtClean="0"/>
            </a:br>
            <a:r>
              <a:rPr lang="mr-IN" noProof="1" smtClean="0"/>
              <a:t>}</a:t>
            </a:r>
            <a:endParaRPr lang="en-US" noProof="1"/>
          </a:p>
        </p:txBody>
      </p:sp>
    </p:spTree>
    <p:extLst>
      <p:ext uri="{BB962C8B-B14F-4D97-AF65-F5344CB8AC3E}">
        <p14:creationId xmlns:p14="http://schemas.microsoft.com/office/powerpoint/2010/main" val="224734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noProof="1" smtClean="0"/>
              <a:t>Tóm tắt bài học</a:t>
            </a:r>
            <a:endParaRPr lang="en-US" noProof="1"/>
          </a:p>
        </p:txBody>
      </p:sp>
      <p:sp>
        <p:nvSpPr>
          <p:cNvPr id="3" name="Content Placeholder 2"/>
          <p:cNvSpPr>
            <a:spLocks noGrp="1"/>
          </p:cNvSpPr>
          <p:nvPr>
            <p:ph idx="1"/>
          </p:nvPr>
        </p:nvSpPr>
        <p:spPr/>
        <p:txBody>
          <a:bodyPr>
            <a:normAutofit/>
          </a:bodyPr>
          <a:lstStyle/>
          <a:p>
            <a:r>
              <a:rPr lang="en-US" noProof="1" smtClean="0"/>
              <a:t>Clean Code là thuật ngữ để chỉ đến những mã nguồn “tốt”: Dễ đọc, dễ hiểu, dễ bảo trì, dễ mở rộng</a:t>
            </a:r>
          </a:p>
          <a:p>
            <a:r>
              <a:rPr lang="en-US" noProof="1" smtClean="0"/>
              <a:t>Code Smell là thuật ngữ để chỉ đến những mã nguồn “có vấn đề”</a:t>
            </a:r>
          </a:p>
          <a:p>
            <a:r>
              <a:rPr lang="en-US" noProof="1" smtClean="0"/>
              <a:t>Một số Code Smell phổ biến đó là: code duplicate, đặt tên vô nghĩa, phương thức quá dài, phương thức làm nhiều việc, sử dụng các magic value</a:t>
            </a:r>
          </a:p>
          <a:p>
            <a:r>
              <a:rPr lang="en-US" noProof="1" smtClean="0"/>
              <a:t>Sử dụng các kỹ thuật refactoring để loại bỏ Code Smell</a:t>
            </a:r>
          </a:p>
          <a:p>
            <a:r>
              <a:rPr lang="en-US" noProof="1" smtClean="0"/>
              <a:t>Refactoring là chỉnh sửa mã nguồn để trở nên “clean” hơn nhưng không làm thay đổi hành vi của hệ thống</a:t>
            </a:r>
          </a:p>
          <a:p>
            <a:r>
              <a:rPr lang="en-US" noProof="1" smtClean="0"/>
              <a:t>Một số kỹ thuật refactoring cơ bản: thay đổi tên biến, tách biến, tách hằng, tách phương thức</a:t>
            </a:r>
          </a:p>
          <a:p>
            <a:endParaRPr lang="en-US" noProof="1"/>
          </a:p>
        </p:txBody>
      </p:sp>
    </p:spTree>
    <p:extLst>
      <p:ext uri="{BB962C8B-B14F-4D97-AF65-F5344CB8AC3E}">
        <p14:creationId xmlns:p14="http://schemas.microsoft.com/office/powerpoint/2010/main" val="153859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Mục tiêu</a:t>
            </a:r>
            <a:endParaRPr lang="en-US" noProof="1"/>
          </a:p>
        </p:txBody>
      </p:sp>
      <p:sp>
        <p:nvSpPr>
          <p:cNvPr id="3" name="Content Placeholder 2"/>
          <p:cNvSpPr>
            <a:spLocks noGrp="1"/>
          </p:cNvSpPr>
          <p:nvPr>
            <p:ph idx="1"/>
          </p:nvPr>
        </p:nvSpPr>
        <p:spPr/>
        <p:txBody>
          <a:bodyPr/>
          <a:lstStyle/>
          <a:p>
            <a:r>
              <a:rPr lang="en-US" noProof="1" smtClean="0"/>
              <a:t>Trình bày được Clean Code</a:t>
            </a:r>
          </a:p>
          <a:p>
            <a:r>
              <a:rPr lang="en-US" noProof="1" smtClean="0"/>
              <a:t>Trình bày được các tiêu chí cốt lõi của Clean Code</a:t>
            </a:r>
          </a:p>
          <a:p>
            <a:r>
              <a:rPr lang="en-US" noProof="1" smtClean="0"/>
              <a:t>Nhận diện được các mã nguồn bẩn cơ bản</a:t>
            </a:r>
          </a:p>
          <a:p>
            <a:r>
              <a:rPr lang="en-US" noProof="1" smtClean="0"/>
              <a:t>Thực hiện được kỹ thuật đổi tên biến</a:t>
            </a:r>
          </a:p>
          <a:p>
            <a:r>
              <a:rPr lang="en-US" noProof="1" smtClean="0"/>
              <a:t>Thực hiện được kỹ thuật đổi tên phương thức</a:t>
            </a:r>
          </a:p>
          <a:p>
            <a:r>
              <a:rPr lang="en-US" noProof="1" smtClean="0"/>
              <a:t>Thực hiện được kỹ thuật tách biến</a:t>
            </a:r>
          </a:p>
          <a:p>
            <a:r>
              <a:rPr lang="en-US" noProof="1" smtClean="0"/>
              <a:t>Thực hiện được kỹ thuật tách hằng</a:t>
            </a:r>
          </a:p>
          <a:p>
            <a:r>
              <a:rPr lang="en-US" noProof="1" smtClean="0"/>
              <a:t>Thực hiện được kỹ thuật tách phương thức</a:t>
            </a:r>
            <a:endParaRPr lang="en-US" noProof="1"/>
          </a:p>
        </p:txBody>
      </p:sp>
    </p:spTree>
    <p:extLst>
      <p:ext uri="{BB962C8B-B14F-4D97-AF65-F5344CB8AC3E}">
        <p14:creationId xmlns:p14="http://schemas.microsoft.com/office/powerpoint/2010/main" val="1146246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a:t>
            </a:r>
            <a:r>
              <a:rPr lang="vi-VN" i="1" dirty="0" smtClean="0"/>
              <a:t>Automation Test và TDD</a:t>
            </a:r>
            <a:endParaRPr lang="vi-VN" i="1" dirty="0"/>
          </a:p>
        </p:txBody>
      </p:sp>
    </p:spTree>
    <p:extLst>
      <p:ext uri="{BB962C8B-B14F-4D97-AF65-F5344CB8AC3E}">
        <p14:creationId xmlns:p14="http://schemas.microsoft.com/office/powerpoint/2010/main" val="1969842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smtClean="0"/>
              <a:t>T</a:t>
            </a:r>
            <a:r>
              <a:rPr lang="vi-VN" noProof="1" smtClean="0"/>
              <a:t>hảo luận</a:t>
            </a:r>
            <a:endParaRPr lang="en-US" noProof="1"/>
          </a:p>
        </p:txBody>
      </p:sp>
      <p:sp>
        <p:nvSpPr>
          <p:cNvPr id="5" name="Text Placeholder 4"/>
          <p:cNvSpPr>
            <a:spLocks noGrp="1"/>
          </p:cNvSpPr>
          <p:nvPr>
            <p:ph type="body" idx="1"/>
          </p:nvPr>
        </p:nvSpPr>
        <p:spPr/>
        <p:txBody>
          <a:bodyPr/>
          <a:lstStyle/>
          <a:p>
            <a:r>
              <a:rPr lang="en-US" noProof="1" smtClean="0"/>
              <a:t>Clean Code</a:t>
            </a:r>
          </a:p>
          <a:p>
            <a:r>
              <a:rPr lang="en-US" noProof="1" smtClean="0"/>
              <a:t>Các yếu tố ảnh hưởng đến chất lượng mã nguồn</a:t>
            </a:r>
          </a:p>
          <a:p>
            <a:r>
              <a:rPr lang="en-US" noProof="1" smtClean="0"/>
              <a:t>Đặt tên tốt</a:t>
            </a:r>
            <a:endParaRPr lang="en-US" noProof="1"/>
          </a:p>
        </p:txBody>
      </p:sp>
    </p:spTree>
    <p:extLst>
      <p:ext uri="{BB962C8B-B14F-4D97-AF65-F5344CB8AC3E}">
        <p14:creationId xmlns:p14="http://schemas.microsoft.com/office/powerpoint/2010/main" val="42030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Clean Code </a:t>
            </a:r>
            <a:r>
              <a:rPr lang="mr-IN" noProof="1" smtClean="0"/>
              <a:t>–</a:t>
            </a:r>
            <a:r>
              <a:rPr lang="en-US" noProof="1" smtClean="0"/>
              <a:t> Mã sạch</a:t>
            </a:r>
            <a:endParaRPr lang="en-US" noProof="1"/>
          </a:p>
        </p:txBody>
      </p:sp>
      <p:sp>
        <p:nvSpPr>
          <p:cNvPr id="3" name="Content Placeholder 2"/>
          <p:cNvSpPr>
            <a:spLocks noGrp="1"/>
          </p:cNvSpPr>
          <p:nvPr>
            <p:ph idx="1"/>
          </p:nvPr>
        </p:nvSpPr>
        <p:spPr/>
        <p:txBody>
          <a:bodyPr/>
          <a:lstStyle/>
          <a:p>
            <a:r>
              <a:rPr lang="en-US" noProof="1" smtClean="0"/>
              <a:t>Clean Code (Mã sạch) là thuật ngữ để chỉ đến những mã nguồn “tốt”</a:t>
            </a:r>
          </a:p>
          <a:p>
            <a:r>
              <a:rPr lang="en-US" noProof="1" smtClean="0"/>
              <a:t>Các đặc điểm của clean code:</a:t>
            </a:r>
          </a:p>
          <a:p>
            <a:pPr lvl="1"/>
            <a:r>
              <a:rPr lang="en-US" noProof="1" smtClean="0"/>
              <a:t>Đơn giản</a:t>
            </a:r>
          </a:p>
          <a:p>
            <a:pPr lvl="1"/>
            <a:r>
              <a:rPr lang="en-US" noProof="1" smtClean="0"/>
              <a:t>Trực tiếp</a:t>
            </a:r>
          </a:p>
          <a:p>
            <a:pPr lvl="1"/>
            <a:r>
              <a:rPr lang="en-US" noProof="1" smtClean="0"/>
              <a:t>Dễ đọc</a:t>
            </a:r>
          </a:p>
          <a:p>
            <a:pPr lvl="1"/>
            <a:r>
              <a:rPr lang="en-US" noProof="1" smtClean="0"/>
              <a:t>Dễ cải tiến</a:t>
            </a:r>
          </a:p>
          <a:p>
            <a:pPr lvl="1"/>
            <a:r>
              <a:rPr lang="en-US" noProof="1" smtClean="0"/>
              <a:t>Có unit test và acceptance test</a:t>
            </a:r>
          </a:p>
          <a:p>
            <a:pPr lvl="1"/>
            <a:r>
              <a:rPr lang="en-US" noProof="1" smtClean="0"/>
              <a:t>Các định danh đều thể hiện rõ nghĩa</a:t>
            </a:r>
          </a:p>
          <a:p>
            <a:pPr lvl="1"/>
            <a:r>
              <a:rPr lang="en-US" noProof="1" smtClean="0"/>
              <a:t>Có ít sự phụ thuộc</a:t>
            </a:r>
          </a:p>
          <a:p>
            <a:pPr lvl="1"/>
            <a:r>
              <a:rPr lang="en-US" noProof="1" smtClean="0"/>
              <a:t>Không có mã bị trùng lặp (duplicate)</a:t>
            </a:r>
          </a:p>
          <a:p>
            <a:pPr lvl="1"/>
            <a:r>
              <a:rPr lang="en-US" noProof="1" smtClean="0"/>
              <a:t>Thể hiện được ý tưởng của thiết kế</a:t>
            </a:r>
          </a:p>
          <a:p>
            <a:pPr lvl="1"/>
            <a:endParaRPr lang="en-US" noProof="1"/>
          </a:p>
        </p:txBody>
      </p:sp>
    </p:spTree>
    <p:extLst>
      <p:ext uri="{BB962C8B-B14F-4D97-AF65-F5344CB8AC3E}">
        <p14:creationId xmlns:p14="http://schemas.microsoft.com/office/powerpoint/2010/main" val="98429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Code Smell </a:t>
            </a:r>
            <a:r>
              <a:rPr lang="mr-IN" noProof="1" smtClean="0"/>
              <a:t>–</a:t>
            </a:r>
            <a:r>
              <a:rPr lang="en-US" noProof="1" smtClean="0"/>
              <a:t> Mã bẩn</a:t>
            </a:r>
            <a:endParaRPr lang="en-US" noProof="1"/>
          </a:p>
        </p:txBody>
      </p:sp>
      <p:sp>
        <p:nvSpPr>
          <p:cNvPr id="3" name="Content Placeholder 2"/>
          <p:cNvSpPr>
            <a:spLocks noGrp="1"/>
          </p:cNvSpPr>
          <p:nvPr>
            <p:ph idx="1"/>
          </p:nvPr>
        </p:nvSpPr>
        <p:spPr/>
        <p:txBody>
          <a:bodyPr/>
          <a:lstStyle/>
          <a:p>
            <a:r>
              <a:rPr lang="en-US" noProof="1" smtClean="0"/>
              <a:t>Code Smell là thuật ngữ để chỉ đến những trường hợp mã nguồn gây khó khăn cho việc đọc, duy trì và mở rộng</a:t>
            </a:r>
          </a:p>
          <a:p>
            <a:r>
              <a:rPr lang="en-US" noProof="1" smtClean="0"/>
              <a:t>Một số trường hợp thông dụng của mã bẩn:</a:t>
            </a:r>
          </a:p>
          <a:p>
            <a:pPr lvl="1"/>
            <a:r>
              <a:rPr lang="en-US" noProof="1" smtClean="0"/>
              <a:t>Đặt tên không tốt</a:t>
            </a:r>
          </a:p>
          <a:p>
            <a:pPr lvl="1"/>
            <a:r>
              <a:rPr lang="en-US" noProof="1" smtClean="0"/>
              <a:t>Phương thức quá dài</a:t>
            </a:r>
          </a:p>
          <a:p>
            <a:pPr lvl="1"/>
            <a:r>
              <a:rPr lang="en-US" noProof="1" smtClean="0"/>
              <a:t>Lớp quá dài</a:t>
            </a:r>
          </a:p>
          <a:p>
            <a:pPr lvl="1"/>
            <a:r>
              <a:rPr lang="en-US" noProof="1" smtClean="0"/>
              <a:t>Phương thức xử lý quá nhiều việc</a:t>
            </a:r>
          </a:p>
          <a:p>
            <a:pPr lvl="1"/>
            <a:r>
              <a:rPr lang="en-US" noProof="1" smtClean="0"/>
              <a:t>Phương thức có quá nhiều tham số</a:t>
            </a:r>
          </a:p>
          <a:p>
            <a:pPr lvl="1"/>
            <a:r>
              <a:rPr lang="en-US" noProof="1" smtClean="0"/>
              <a:t>Lạm dụng quá nhiều ghi chú (comment) trong mã nguồn</a:t>
            </a:r>
          </a:p>
          <a:p>
            <a:pPr lvl="1"/>
            <a:r>
              <a:rPr lang="en-US" noProof="1" smtClean="0"/>
              <a:t>Mã nguồn bị trùng lặp</a:t>
            </a:r>
          </a:p>
          <a:p>
            <a:pPr lvl="1"/>
            <a:r>
              <a:rPr lang="en-US" noProof="1" smtClean="0"/>
              <a:t>Sử dụng các giá trị magic</a:t>
            </a:r>
          </a:p>
        </p:txBody>
      </p:sp>
    </p:spTree>
    <p:extLst>
      <p:ext uri="{BB962C8B-B14F-4D97-AF65-F5344CB8AC3E}">
        <p14:creationId xmlns:p14="http://schemas.microsoft.com/office/powerpoint/2010/main" val="155280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Tại sao cần clean code</a:t>
            </a:r>
            <a:endParaRPr lang="en-US" noProof="1"/>
          </a:p>
        </p:txBody>
      </p:sp>
      <p:sp>
        <p:nvSpPr>
          <p:cNvPr id="3" name="Content Placeholder 2"/>
          <p:cNvSpPr>
            <a:spLocks noGrp="1"/>
          </p:cNvSpPr>
          <p:nvPr>
            <p:ph idx="1"/>
          </p:nvPr>
        </p:nvSpPr>
        <p:spPr>
          <a:xfrm>
            <a:off x="838200" y="1120022"/>
            <a:ext cx="10515600" cy="1004420"/>
          </a:xfrm>
        </p:spPr>
        <p:txBody>
          <a:bodyPr/>
          <a:lstStyle/>
          <a:p>
            <a:r>
              <a:rPr lang="en-US" noProof="1" smtClean="0"/>
              <a:t>Năng suất sẽ giảm nhanh theo thời gian nếu làm việc với mã nguồn không tốt</a:t>
            </a:r>
            <a:endParaRPr lang="en-US" noProof="1"/>
          </a:p>
        </p:txBody>
      </p:sp>
      <p:pic>
        <p:nvPicPr>
          <p:cNvPr id="4" name="Content Placeholder 4"/>
          <p:cNvPicPr>
            <a:picLocks noChangeAspect="1"/>
          </p:cNvPicPr>
          <p:nvPr/>
        </p:nvPicPr>
        <p:blipFill>
          <a:blip r:embed="rId2"/>
          <a:stretch>
            <a:fillRect/>
          </a:stretch>
        </p:blipFill>
        <p:spPr>
          <a:xfrm>
            <a:off x="1563329" y="2255578"/>
            <a:ext cx="7984552" cy="4421763"/>
          </a:xfrm>
          <a:prstGeom prst="rect">
            <a:avLst/>
          </a:prstGeom>
        </p:spPr>
      </p:pic>
    </p:spTree>
    <p:extLst>
      <p:ext uri="{BB962C8B-B14F-4D97-AF65-F5344CB8AC3E}">
        <p14:creationId xmlns:p14="http://schemas.microsoft.com/office/powerpoint/2010/main" val="90801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1" smtClean="0"/>
              <a:t>Các yếu tố ảnh hưởng đến chất lượng mã nguồn</a:t>
            </a:r>
            <a:endParaRPr lang="en-US" noProof="1"/>
          </a:p>
        </p:txBody>
      </p:sp>
      <p:sp>
        <p:nvSpPr>
          <p:cNvPr id="3" name="Content Placeholder 2"/>
          <p:cNvSpPr>
            <a:spLocks noGrp="1"/>
          </p:cNvSpPr>
          <p:nvPr>
            <p:ph idx="1"/>
          </p:nvPr>
        </p:nvSpPr>
        <p:spPr/>
        <p:txBody>
          <a:bodyPr/>
          <a:lstStyle/>
          <a:p>
            <a:r>
              <a:rPr lang="en-US" noProof="1" smtClean="0"/>
              <a:t>Định danh</a:t>
            </a:r>
          </a:p>
          <a:p>
            <a:r>
              <a:rPr lang="en-US" noProof="1" smtClean="0"/>
              <a:t>Phương thức</a:t>
            </a:r>
          </a:p>
          <a:p>
            <a:r>
              <a:rPr lang="en-US" noProof="1" smtClean="0"/>
              <a:t>Ghi chú</a:t>
            </a:r>
          </a:p>
          <a:p>
            <a:r>
              <a:rPr lang="en-US" noProof="1" smtClean="0"/>
              <a:t>Định dạng (format) của mã nguồn</a:t>
            </a:r>
          </a:p>
          <a:p>
            <a:r>
              <a:rPr lang="en-US" noProof="1" smtClean="0"/>
              <a:t>Thiết kế kiến trúc</a:t>
            </a:r>
          </a:p>
          <a:p>
            <a:r>
              <a:rPr lang="en-US" noProof="1" smtClean="0"/>
              <a:t>Xử lý lỗi và ngoại lệ</a:t>
            </a:r>
          </a:p>
          <a:p>
            <a:r>
              <a:rPr lang="en-US" noProof="1" smtClean="0"/>
              <a:t>Test</a:t>
            </a:r>
            <a:endParaRPr lang="en-US" noProof="1"/>
          </a:p>
        </p:txBody>
      </p:sp>
    </p:spTree>
    <p:extLst>
      <p:ext uri="{BB962C8B-B14F-4D97-AF65-F5344CB8AC3E}">
        <p14:creationId xmlns:p14="http://schemas.microsoft.com/office/powerpoint/2010/main" val="1628428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Đặt tên: Cần thể hiện rõ ý nghĩa</a:t>
            </a:r>
            <a:endParaRPr lang="en-US" noProof="1"/>
          </a:p>
        </p:txBody>
      </p:sp>
      <p:sp>
        <p:nvSpPr>
          <p:cNvPr id="3" name="Content Placeholder 2"/>
          <p:cNvSpPr>
            <a:spLocks noGrp="1"/>
          </p:cNvSpPr>
          <p:nvPr>
            <p:ph idx="1"/>
          </p:nvPr>
        </p:nvSpPr>
        <p:spPr/>
        <p:txBody>
          <a:bodyPr/>
          <a:lstStyle/>
          <a:p>
            <a:r>
              <a:rPr lang="en-US" noProof="1" smtClean="0"/>
              <a:t>Tên gọi cần thể hiện rõ ý nghĩa của đối tượng mà nó đại diện (chẳng hạn như biến, phương thức, đối tượng</a:t>
            </a:r>
            <a:r>
              <a:rPr lang="mr-IN" noProof="1" smtClean="0"/>
              <a:t>…</a:t>
            </a:r>
            <a:r>
              <a:rPr lang="en-US" noProof="1" smtClean="0"/>
              <a:t>)</a:t>
            </a:r>
          </a:p>
          <a:p>
            <a:r>
              <a:rPr lang="en-US" noProof="1" smtClean="0"/>
              <a:t>Ví dụ:</a:t>
            </a:r>
          </a:p>
          <a:p>
            <a:pPr lvl="1"/>
            <a:r>
              <a:rPr lang="en-US" noProof="1" smtClean="0"/>
              <a:t>Tên gọi không thể hiện được ý nghĩa:</a:t>
            </a:r>
          </a:p>
          <a:p>
            <a:endParaRPr lang="en-US" noProof="1" smtClean="0"/>
          </a:p>
          <a:p>
            <a:endParaRPr lang="en-US" noProof="1"/>
          </a:p>
          <a:p>
            <a:pPr lvl="1"/>
            <a:r>
              <a:rPr lang="en-US" noProof="1" smtClean="0"/>
              <a:t>Tên gọi tốt:</a:t>
            </a:r>
          </a:p>
          <a:p>
            <a:pPr lvl="1"/>
            <a:endParaRPr lang="en-US" noProof="1" smtClean="0"/>
          </a:p>
        </p:txBody>
      </p:sp>
      <p:sp>
        <p:nvSpPr>
          <p:cNvPr id="4" name="Rectangle 3"/>
          <p:cNvSpPr/>
          <p:nvPr/>
        </p:nvSpPr>
        <p:spPr>
          <a:xfrm>
            <a:off x="3048000" y="3186828"/>
            <a:ext cx="6096000" cy="461665"/>
          </a:xfrm>
          <a:prstGeom prst="rect">
            <a:avLst/>
          </a:prstGeom>
        </p:spPr>
        <p:txBody>
          <a:bodyPr>
            <a:spAutoFit/>
          </a:bodyPr>
          <a:lstStyle/>
          <a:p>
            <a:r>
              <a:rPr lang="en-US" sz="2400" b="1" noProof="1" smtClean="0">
                <a:solidFill>
                  <a:srgbClr val="000080"/>
                </a:solidFill>
                <a:effectLst/>
              </a:rPr>
              <a:t>int </a:t>
            </a:r>
            <a:r>
              <a:rPr lang="en-US" sz="2400" noProof="1" smtClean="0"/>
              <a:t>d; </a:t>
            </a:r>
            <a:r>
              <a:rPr lang="en-US" sz="2400" i="1" noProof="1" smtClean="0">
                <a:solidFill>
                  <a:srgbClr val="808080"/>
                </a:solidFill>
                <a:effectLst/>
              </a:rPr>
              <a:t>// elapsed time in days</a:t>
            </a:r>
            <a:endParaRPr lang="en-US" sz="2400" noProof="1"/>
          </a:p>
        </p:txBody>
      </p:sp>
      <p:sp>
        <p:nvSpPr>
          <p:cNvPr id="5" name="Rectangle 4"/>
          <p:cNvSpPr/>
          <p:nvPr/>
        </p:nvSpPr>
        <p:spPr>
          <a:xfrm>
            <a:off x="3048000" y="4517163"/>
            <a:ext cx="6096000" cy="1569660"/>
          </a:xfrm>
          <a:prstGeom prst="rect">
            <a:avLst/>
          </a:prstGeom>
        </p:spPr>
        <p:txBody>
          <a:bodyPr>
            <a:spAutoFit/>
          </a:bodyPr>
          <a:lstStyle/>
          <a:p>
            <a:r>
              <a:rPr lang="en-US" sz="2400" b="1" noProof="1" smtClean="0">
                <a:solidFill>
                  <a:srgbClr val="000080"/>
                </a:solidFill>
                <a:effectLst/>
              </a:rPr>
              <a:t>int </a:t>
            </a:r>
            <a:r>
              <a:rPr lang="en-US" sz="2400" noProof="1" smtClean="0"/>
              <a:t>elapsedTimeInDays;</a:t>
            </a:r>
            <a:br>
              <a:rPr lang="en-US" sz="2400" noProof="1" smtClean="0"/>
            </a:br>
            <a:r>
              <a:rPr lang="en-US" sz="2400" b="1" noProof="1" smtClean="0">
                <a:solidFill>
                  <a:srgbClr val="000080"/>
                </a:solidFill>
                <a:effectLst/>
              </a:rPr>
              <a:t>int </a:t>
            </a:r>
            <a:r>
              <a:rPr lang="en-US" sz="2400" noProof="1" smtClean="0"/>
              <a:t>daysSinceCreation;</a:t>
            </a:r>
            <a:br>
              <a:rPr lang="en-US" sz="2400" noProof="1" smtClean="0"/>
            </a:br>
            <a:r>
              <a:rPr lang="en-US" sz="2400" b="1" noProof="1" smtClean="0">
                <a:solidFill>
                  <a:srgbClr val="000080"/>
                </a:solidFill>
                <a:effectLst/>
              </a:rPr>
              <a:t>int </a:t>
            </a:r>
            <a:r>
              <a:rPr lang="en-US" sz="2400" noProof="1" smtClean="0"/>
              <a:t>daysSinceModification;</a:t>
            </a:r>
            <a:br>
              <a:rPr lang="en-US" sz="2400" noProof="1" smtClean="0"/>
            </a:br>
            <a:r>
              <a:rPr lang="en-US" sz="2400" b="1" noProof="1" smtClean="0">
                <a:solidFill>
                  <a:srgbClr val="000080"/>
                </a:solidFill>
                <a:effectLst/>
              </a:rPr>
              <a:t>int </a:t>
            </a:r>
            <a:r>
              <a:rPr lang="en-US" sz="2400" noProof="1" smtClean="0"/>
              <a:t>fileAgeInDays;</a:t>
            </a:r>
            <a:endParaRPr lang="en-US" sz="2400" dirty="0"/>
          </a:p>
        </p:txBody>
      </p:sp>
    </p:spTree>
    <p:extLst>
      <p:ext uri="{BB962C8B-B14F-4D97-AF65-F5344CB8AC3E}">
        <p14:creationId xmlns:p14="http://schemas.microsoft.com/office/powerpoint/2010/main" val="1866733945"/>
      </p:ext>
    </p:extLst>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644</TotalTime>
  <Words>1565</Words>
  <Application>Microsoft Macintosh PowerPoint</Application>
  <PresentationFormat>Widescreen</PresentationFormat>
  <Paragraphs>186</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Mangal</vt:lpstr>
      <vt:lpstr>Myriad Pro</vt:lpstr>
      <vt:lpstr>Myriad Pro Semibold</vt:lpstr>
      <vt:lpstr>Arial</vt:lpstr>
      <vt:lpstr>SlideTheme2</vt:lpstr>
      <vt:lpstr>Bài 7 Clean Code</vt:lpstr>
      <vt:lpstr>Kiểm tra bài trước</vt:lpstr>
      <vt:lpstr>Mục tiêu</vt:lpstr>
      <vt:lpstr>Thảo luận</vt:lpstr>
      <vt:lpstr>Clean Code – Mã sạch</vt:lpstr>
      <vt:lpstr>Code Smell – Mã bẩn</vt:lpstr>
      <vt:lpstr>Tại sao cần clean code</vt:lpstr>
      <vt:lpstr>Các yếu tố ảnh hưởng đến chất lượng mã nguồn</vt:lpstr>
      <vt:lpstr>Đặt tên: Cần thể hiện rõ ý nghĩa</vt:lpstr>
      <vt:lpstr>Ví dụ tên gọi không tốt</vt:lpstr>
      <vt:lpstr>Đặt tên: Tránh gây hiểu nhầm</vt:lpstr>
      <vt:lpstr>Đặt tên: Có sự khác biệt rõ ràng giữa các tên</vt:lpstr>
      <vt:lpstr>Đặt tên: Tên phát âm được</vt:lpstr>
      <vt:lpstr>Đặt tên: Tên gọi có thể tìm kiếm được</vt:lpstr>
      <vt:lpstr>Đặt tên: Không viết tắt hoặc mã hoá</vt:lpstr>
      <vt:lpstr>Đặt tên: Sử dụng đúng ngữ nghĩa</vt:lpstr>
      <vt:lpstr>Đặt tên lớp</vt:lpstr>
      <vt:lpstr>Đặt tên phương thức</vt:lpstr>
      <vt:lpstr>Thảo luận</vt:lpstr>
      <vt:lpstr>Tái cấu trúc mã nguồn</vt:lpstr>
      <vt:lpstr>Đổi tên biến và phương thức</vt:lpstr>
      <vt:lpstr>Tách biến</vt:lpstr>
      <vt:lpstr>Tách biến: Ví dụ</vt:lpstr>
      <vt:lpstr>Tách hằng</vt:lpstr>
      <vt:lpstr>Tách hằng: Ví dụ</vt:lpstr>
      <vt:lpstr>Tách phương thức</vt:lpstr>
      <vt:lpstr>Tách phương thức: Ví dụ (1)</vt:lpstr>
      <vt:lpstr>Tách phương thức: Ví dụ (2)</vt:lpstr>
      <vt:lpstr>Tóm tắt bài học</vt:lpstr>
      <vt:lpstr>Hướng dẫn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Nguyễn Khắc</dc:creator>
  <cp:lastModifiedBy>Microsoft Office User</cp:lastModifiedBy>
  <cp:revision>81</cp:revision>
  <dcterms:created xsi:type="dcterms:W3CDTF">2018-02-13T02:40:13Z</dcterms:created>
  <dcterms:modified xsi:type="dcterms:W3CDTF">2019-07-27T04:38:35Z</dcterms:modified>
</cp:coreProperties>
</file>