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01" r:id="rId3"/>
    <p:sldId id="257" r:id="rId4"/>
    <p:sldId id="258" r:id="rId5"/>
    <p:sldId id="259" r:id="rId6"/>
    <p:sldId id="260" r:id="rId7"/>
    <p:sldId id="307" r:id="rId8"/>
    <p:sldId id="308" r:id="rId9"/>
    <p:sldId id="261" r:id="rId10"/>
    <p:sldId id="262" r:id="rId11"/>
    <p:sldId id="263" r:id="rId12"/>
    <p:sldId id="264" r:id="rId13"/>
    <p:sldId id="309" r:id="rId14"/>
    <p:sldId id="310" r:id="rId15"/>
    <p:sldId id="303" r:id="rId16"/>
    <p:sldId id="311" r:id="rId17"/>
    <p:sldId id="312" r:id="rId18"/>
    <p:sldId id="313" r:id="rId19"/>
    <p:sldId id="314" r:id="rId20"/>
    <p:sldId id="315" r:id="rId21"/>
    <p:sldId id="266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/>
    <p:restoredTop sz="80408"/>
  </p:normalViewPr>
  <p:slideViewPr>
    <p:cSldViewPr snapToGrid="0" snapToObjects="1">
      <p:cViewPr>
        <p:scale>
          <a:sx n="96" d="100"/>
          <a:sy n="96" d="100"/>
        </p:scale>
        <p:origin x="968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0288-D1A3-E947-AFA3-D2A4ECF610DF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BB4A-3031-C64A-AA27-7189652E2B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55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00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2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91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200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94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42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33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Giải</a:t>
            </a:r>
            <a:r>
              <a:rPr lang="vi-VN" baseline="0" dirty="0" smtClean="0"/>
              <a:t> thích ý nghĩa của từng phương thức của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59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Giải</a:t>
            </a:r>
            <a:r>
              <a:rPr lang="vi-VN" baseline="0" dirty="0" smtClean="0"/>
              <a:t> thích ý nghĩa của từng phương thức của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88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Giải</a:t>
            </a:r>
            <a:r>
              <a:rPr lang="vi-VN" baseline="0" dirty="0" smtClean="0"/>
              <a:t> thích ý nghĩa của từng phương thức của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2967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Giải</a:t>
            </a:r>
            <a:r>
              <a:rPr lang="vi-VN" baseline="0" dirty="0" smtClean="0"/>
              <a:t> thích ý nghĩa của từng phương thức của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75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597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Giải</a:t>
            </a:r>
            <a:r>
              <a:rPr lang="vi-VN" baseline="0" dirty="0" smtClean="0"/>
              <a:t> thích ý nghĩa của từng phương thức của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992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8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BB4A-3031-C64A-AA27-7189652E2B28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800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470824CF-DA02-CD4B-90D0-AA659ACAFFB7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E727E111-77EB-D54B-B6C6-9698C1576859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anslate.googleusercontent.com/translate_c?depth=1&amp;rurl=translate.google.com&amp;sl=en&amp;sp=nmt4&amp;tl=vi&amp;u=https://www.tutorialsteacher.com/csharp/array-csharp&amp;xid=17259,15700023,15700186,15700191,15700256,15700259,15700262,15700265&amp;usg=ALkJrhiNi_SwR_yisAVM4ao5f8nm4vplmQ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arraylist#add" TargetMode="External"/><Relationship Id="rId4" Type="http://schemas.openxmlformats.org/officeDocument/2006/relationships/hyperlink" Target="https://www.tutorialsteacher.com/csharp/csharp-arraylist#insert" TargetMode="External"/><Relationship Id="rId5" Type="http://schemas.openxmlformats.org/officeDocument/2006/relationships/hyperlink" Target="https://www.tutorialsteacher.com/csharp/csharp-arraylist#remove" TargetMode="External"/><Relationship Id="rId6" Type="http://schemas.openxmlformats.org/officeDocument/2006/relationships/hyperlink" Target="https://www.tutorialsteacher.com/csharp/csharp-arraylist#removeat" TargetMode="External"/><Relationship Id="rId7" Type="http://schemas.openxmlformats.org/officeDocument/2006/relationships/hyperlink" Target="https://www.tutorialsteacher.com/csharp/csharp-arraylist#sort" TargetMode="External"/><Relationship Id="rId8" Type="http://schemas.openxmlformats.org/officeDocument/2006/relationships/hyperlink" Target="https://www.tutorialsteacher.com/csharp/csharp-arraylist#conta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ranslate.googleusercontent.com/translate_c?depth=1&amp;rurl=translate.google.com&amp;sl=en&amp;sp=nmt4&amp;tl=vi&amp;u=https://www.tutorialsteacher.com/csharp/array-csharp&amp;xid=17259,15700023,15700186,15700191,15700256,15700259,15700262,15700265&amp;usg=ALkJrhiNi_SwR_yisAVM4ao5f8nm4vplmQ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ranslate.googleusercontent.com/translate_c?depth=1&amp;rurl=translate.google.com&amp;sl=en&amp;sp=nmt4&amp;tl=vi&amp;u=https://www.tutorialsteacher.com/csharp/array-csharp&amp;xid=17259,15700023,15700186,15700191,15700256,15700259,15700262,15700265&amp;usg=ALkJrhiNi_SwR_yisAVM4ao5f8nm4vplmQ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hashtable" TargetMode="External"/><Relationship Id="rId4" Type="http://schemas.openxmlformats.org/officeDocument/2006/relationships/hyperlink" Target="https://docs.microsoft.com/en-us/dotnet/api/system.collections.queue" TargetMode="External"/><Relationship Id="rId5" Type="http://schemas.openxmlformats.org/officeDocument/2006/relationships/hyperlink" Target="https://docs.microsoft.com/en-us/dotnet/api/system.collections.st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api/system.collections.arraylis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" TargetMode="External"/><Relationship Id="rId4" Type="http://schemas.openxmlformats.org/officeDocument/2006/relationships/hyperlink" Target="https://docs.microsoft.com/en-us/dotnet/api/system.collections.generic.queue-1" TargetMode="External"/><Relationship Id="rId5" Type="http://schemas.openxmlformats.org/officeDocument/2006/relationships/hyperlink" Target="https://docs.microsoft.com/en-us/dotnet/api/system.collections.generic.sortedlist-2" TargetMode="External"/><Relationship Id="rId6" Type="http://schemas.openxmlformats.org/officeDocument/2006/relationships/hyperlink" Target="https://docs.microsoft.com/en-us/dotnet/api/system.collections.generic.icomparer-1" TargetMode="External"/><Relationship Id="rId7" Type="http://schemas.openxmlformats.org/officeDocument/2006/relationships/hyperlink" Target="https://docs.microsoft.com/en-us/dotnet/api/system.collections.generic.stack-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api/system.collections.generic.dictionary-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Bài 06</a:t>
            </a:r>
            <a:br>
              <a:rPr lang="vi-VN" dirty="0" smtClean="0"/>
            </a:br>
            <a:r>
              <a:rPr lang="vi-VN" dirty="0" smtClean="0"/>
              <a:t>Collection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0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92" y="0"/>
            <a:ext cx="65113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Generic Collection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4622800" cy="5056942"/>
          </a:xfrm>
        </p:spPr>
        <p:txBody>
          <a:bodyPr/>
          <a:lstStyle/>
          <a:p>
            <a:r>
              <a:rPr lang="vi-VN" dirty="0" smtClean="0"/>
              <a:t>List&lt;T&gt;</a:t>
            </a:r>
          </a:p>
          <a:p>
            <a:r>
              <a:rPr lang="vi-VN" dirty="0" smtClean="0"/>
              <a:t>Mảng generic List&lt;T&gt;  tương đương với ArrayList, nó có đầy đủ các phương thức, thuộc tính như ArrayList, </a:t>
            </a:r>
          </a:p>
          <a:p>
            <a:r>
              <a:rPr lang="vi-VN" dirty="0" smtClean="0"/>
              <a:t>Cách khai báo </a:t>
            </a:r>
          </a:p>
          <a:p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838200" y="4655234"/>
            <a:ext cx="558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</a:rPr>
              <a:t>List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&gt; </a:t>
            </a:r>
            <a:r>
              <a:rPr lang="en-US" sz="2400" dirty="0" err="1"/>
              <a:t>intList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2B91AF"/>
                </a:solidFill>
              </a:rPr>
              <a:t>List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&gt;();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//Or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2B91AF"/>
                </a:solidFill>
              </a:rPr>
              <a:t>IList</a:t>
            </a: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/>
              <a:t>&gt; </a:t>
            </a:r>
            <a:r>
              <a:rPr lang="en-US" sz="2400" dirty="0" err="1"/>
              <a:t>intList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2B91AF"/>
                </a:solidFill>
              </a:rPr>
              <a:t>List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333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Generic </a:t>
            </a:r>
            <a:r>
              <a:rPr lang="vi-VN" sz="2800" dirty="0" smtClean="0"/>
              <a:t>Collection</a:t>
            </a:r>
            <a:r>
              <a:rPr lang="en-US" sz="2800" dirty="0"/>
              <a:t> </a:t>
            </a:r>
            <a:r>
              <a:rPr lang="en-US" sz="2800" dirty="0" smtClean="0"/>
              <a:t>- List&lt;T</a:t>
            </a:r>
            <a:r>
              <a:rPr lang="en-US" sz="2800" dirty="0"/>
              <a:t>&gt;</a:t>
            </a:r>
            <a:endParaRPr lang="vi-V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59419"/>
            <a:ext cx="5499100" cy="50419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4622800" cy="5056942"/>
          </a:xfrm>
        </p:spPr>
        <p:txBody>
          <a:bodyPr/>
          <a:lstStyle/>
          <a:p>
            <a:r>
              <a:rPr lang="vi-VN" dirty="0" smtClean="0"/>
              <a:t>Duyệt mảng dùng vòng lặp</a:t>
            </a:r>
          </a:p>
          <a:p>
            <a:r>
              <a:rPr lang="vi-VN" dirty="0" smtClean="0"/>
              <a:t>Sử dụng các method của mảng để tương tác</a:t>
            </a:r>
          </a:p>
          <a:p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" y="4836328"/>
            <a:ext cx="7035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Generic Collection -</a:t>
            </a:r>
            <a:r>
              <a:rPr lang="en-US" dirty="0"/>
              <a:t> List&lt;T&gt;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5722"/>
              </p:ext>
            </p:extLst>
          </p:nvPr>
        </p:nvGraphicFramePr>
        <p:xfrm>
          <a:off x="838200" y="1993610"/>
          <a:ext cx="10515600" cy="226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073"/>
                <a:gridCol w="8236527"/>
              </a:tblGrid>
              <a:tr h="7209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Property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7209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Dùng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để</a:t>
                      </a:r>
                      <a:r>
                        <a:rPr lang="en-US" sz="2400" dirty="0" smtClean="0"/>
                        <a:t> get,</a:t>
                      </a:r>
                      <a:r>
                        <a:rPr lang="en-US" sz="2400" baseline="0" dirty="0" smtClean="0"/>
                        <a:t> set </a:t>
                      </a:r>
                      <a:r>
                        <a:rPr lang="en-US" sz="2400" baseline="0" dirty="0" err="1" smtClean="0"/>
                        <a:t>cái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mảng</a:t>
                      </a:r>
                      <a:r>
                        <a:rPr lang="en-US" sz="2400" baseline="0" dirty="0" smtClean="0"/>
                        <a:t> list </a:t>
                      </a:r>
                      <a:r>
                        <a:rPr lang="en-US" sz="2400" baseline="0" dirty="0" err="1" smtClean="0"/>
                        <a:t>tạo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index </a:t>
                      </a:r>
                      <a:r>
                        <a:rPr lang="en-US" sz="2400" baseline="0" dirty="0" err="1" smtClean="0"/>
                        <a:t>xác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định</a:t>
                      </a:r>
                      <a:endParaRPr lang="en-US" sz="2400" dirty="0"/>
                    </a:p>
                  </a:txBody>
                  <a:tcPr/>
                </a:tc>
              </a:tr>
              <a:tr h="7209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về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tổng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só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phần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tử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tồn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tại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trên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mảng</a:t>
                      </a:r>
                      <a:r>
                        <a:rPr lang="en-US" sz="2400" dirty="0" smtClean="0"/>
                        <a:t> List&lt;T&gt;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120022"/>
            <a:ext cx="10217727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Property của List&lt;T&gt;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91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Generic Collection -</a:t>
            </a:r>
            <a:r>
              <a:rPr lang="en-US" dirty="0"/>
              <a:t> List&lt;T&gt;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51335"/>
              </p:ext>
            </p:extLst>
          </p:nvPr>
        </p:nvGraphicFramePr>
        <p:xfrm>
          <a:off x="705677" y="1497494"/>
          <a:ext cx="10412896" cy="5205165"/>
        </p:xfrm>
        <a:graphic>
          <a:graphicData uri="http://schemas.openxmlformats.org/drawingml/2006/table">
            <a:tbl>
              <a:tblPr/>
              <a:tblGrid>
                <a:gridCol w="2117036"/>
                <a:gridCol w="8295860"/>
              </a:tblGrid>
              <a:tr h="118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3495" marR="33495" marT="16748" marB="16748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33495" marR="33495" marT="16748" marB="16748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20359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Add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Adds an element at the end of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AddRange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Adds elements of the specified collection at the end of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BinarySearch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Search the element and returns an index of the element.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Clear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Removes all the elements from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957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Contains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Checks whether the speciied element exists or not in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7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Find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Finds the first element based on the specified predicate function.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9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Foreach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Iterates through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Insert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Inserts an element at the specified index in a List&lt;T&gt;.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InsertRange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Inserts elements of another collection at the specified index.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Removes the first occurence of the specified element.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9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RemoveAt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Removes the element at the specified index.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7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RemoveRange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Removes all the elements that match with the supplied predicate function.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9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Sort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Sorts all the elements.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TrimExcess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Sets the capacity to the actual number of elements.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5554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TrueForAll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</a:rPr>
                        <a:t>Determines whether every element in </a:t>
                      </a:r>
                      <a:r>
                        <a:rPr lang="en-US" sz="1700" dirty="0" smtClean="0">
                          <a:solidFill>
                            <a:srgbClr val="414141"/>
                          </a:solidFill>
                          <a:effectLst/>
                        </a:rPr>
                        <a:t>the</a:t>
                      </a:r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</a:rPr>
                        <a:t> List&lt;T&gt; matches the conditions defined by the specified predicate.</a:t>
                      </a:r>
                    </a:p>
                  </a:txBody>
                  <a:tcPr marL="33495" marR="33495" marT="16748" marB="1674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Generic Collection - </a:t>
            </a:r>
            <a:r>
              <a:rPr lang="en-US" dirty="0"/>
              <a:t>List&lt;T&gt; </a:t>
            </a:r>
            <a:r>
              <a:rPr lang="en-US" dirty="0" smtClean="0"/>
              <a:t> </a:t>
            </a:r>
            <a:r>
              <a:rPr lang="vi-VN" dirty="0" smtClean="0"/>
              <a:t>Note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List&lt;T&gt; stores elements of the specified type and it grows automatically.</a:t>
            </a:r>
          </a:p>
          <a:p>
            <a:r>
              <a:rPr lang="en-US" dirty="0"/>
              <a:t>List&lt;T&gt; can store multiple null and duplicate elements.</a:t>
            </a:r>
          </a:p>
          <a:p>
            <a:r>
              <a:rPr lang="en-US" dirty="0"/>
              <a:t>List&lt;T&gt; can be assigned to </a:t>
            </a:r>
            <a:r>
              <a:rPr lang="en-US" b="1" dirty="0" err="1"/>
              <a:t>IList</a:t>
            </a:r>
            <a:r>
              <a:rPr lang="en-US" b="1" dirty="0"/>
              <a:t>&lt;T&gt;</a:t>
            </a:r>
            <a:r>
              <a:rPr lang="en-US" dirty="0"/>
              <a:t> or </a:t>
            </a:r>
            <a:r>
              <a:rPr lang="en-US" b="1" dirty="0"/>
              <a:t>List&lt;T&gt;</a:t>
            </a:r>
            <a:r>
              <a:rPr lang="en-US" dirty="0"/>
              <a:t> type of variable. It provides more helper method When assigned to List&lt;T&gt; variable</a:t>
            </a:r>
          </a:p>
          <a:p>
            <a:r>
              <a:rPr lang="en-US" dirty="0"/>
              <a:t>List&lt;T&gt; can be access using indexer, for loop or </a:t>
            </a:r>
            <a:r>
              <a:rPr lang="en-US" dirty="0" err="1"/>
              <a:t>foreach</a:t>
            </a:r>
            <a:r>
              <a:rPr lang="en-US" dirty="0"/>
              <a:t> statement.</a:t>
            </a:r>
          </a:p>
          <a:p>
            <a:r>
              <a:rPr lang="en-US" dirty="0"/>
              <a:t>LINQ can be use to query List&lt;T&gt; collection.</a:t>
            </a:r>
          </a:p>
          <a:p>
            <a:r>
              <a:rPr lang="en-US" dirty="0"/>
              <a:t>List&lt;T&gt; is ideal for storing and retrieving large number of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List&lt;T&gt;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10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Generic Collection </a:t>
            </a:r>
            <a:r>
              <a:rPr lang="en-US" b="0" dirty="0" smtClean="0"/>
              <a:t>- </a:t>
            </a:r>
            <a:r>
              <a:rPr lang="en-US" b="0" dirty="0"/>
              <a:t>Dictionary&lt;</a:t>
            </a:r>
            <a:r>
              <a:rPr lang="en-US" b="0" dirty="0" err="1"/>
              <a:t>TKey</a:t>
            </a:r>
            <a:r>
              <a:rPr lang="en-US" b="0" dirty="0"/>
              <a:t>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/>
              <a:t>TValue</a:t>
            </a:r>
            <a:r>
              <a:rPr lang="en-US" dirty="0" smtClean="0"/>
              <a:t>&gt;: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Anh.Từ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/>
              <a:t>Anh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 Theo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smtClean="0"/>
              <a:t>Dictionary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C #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  <a:p>
            <a:r>
              <a:rPr lang="en-US" dirty="0" err="1"/>
              <a:t>Lớp</a:t>
            </a:r>
            <a:r>
              <a:rPr lang="en-US" dirty="0"/>
              <a:t> Dictionary&lt;</a:t>
            </a:r>
            <a:r>
              <a:rPr lang="en-US" dirty="0" err="1"/>
              <a:t>TKey</a:t>
            </a:r>
            <a:r>
              <a:rPr lang="en-US" dirty="0"/>
              <a:t>, TValue&gt; 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TKey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TValue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TValue</a:t>
            </a:r>
            <a:r>
              <a:rPr lang="en-US" dirty="0" smtClean="0"/>
              <a:t>.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null,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null.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runtime.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1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Generic Collection </a:t>
            </a:r>
            <a:r>
              <a:rPr lang="en-US" b="0" dirty="0" smtClean="0"/>
              <a:t>- </a:t>
            </a:r>
            <a:r>
              <a:rPr lang="en-US" b="0" dirty="0"/>
              <a:t>Dictionary&lt;</a:t>
            </a:r>
            <a:r>
              <a:rPr lang="en-US" b="0" dirty="0" err="1"/>
              <a:t>TKey</a:t>
            </a:r>
            <a:r>
              <a:rPr lang="en-US" b="0" dirty="0"/>
              <a:t>, TValue&gt;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1" y="973606"/>
            <a:ext cx="8165917" cy="5518564"/>
          </a:xfrm>
        </p:spPr>
      </p:pic>
    </p:spTree>
    <p:extLst>
      <p:ext uri="{BB962C8B-B14F-4D97-AF65-F5344CB8AC3E}">
        <p14:creationId xmlns:p14="http://schemas.microsoft.com/office/powerpoint/2010/main" val="15412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Generic Collection </a:t>
            </a:r>
            <a:r>
              <a:rPr lang="en-US" b="0" dirty="0" smtClean="0"/>
              <a:t>- </a:t>
            </a:r>
            <a:r>
              <a:rPr lang="en-US" b="0" dirty="0"/>
              <a:t>Dictionary&lt;</a:t>
            </a:r>
            <a:r>
              <a:rPr lang="en-US" b="0" dirty="0" err="1"/>
              <a:t>TKey</a:t>
            </a:r>
            <a:r>
              <a:rPr lang="en-US" b="0" dirty="0"/>
              <a:t>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20526"/>
              </p:ext>
            </p:extLst>
          </p:nvPr>
        </p:nvGraphicFramePr>
        <p:xfrm>
          <a:off x="838200" y="1878248"/>
          <a:ext cx="10399642" cy="4551812"/>
        </p:xfrm>
        <a:graphic>
          <a:graphicData uri="http://schemas.openxmlformats.org/drawingml/2006/table">
            <a:tbl>
              <a:tblPr/>
              <a:tblGrid>
                <a:gridCol w="2368826"/>
                <a:gridCol w="8030816"/>
              </a:tblGrid>
              <a:tr h="23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67416" marR="67416" marT="33708" marB="33708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416" marR="67416" marT="33708" marB="33708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94188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Gets the total number of elements exists in the Dictionary&lt;TKey,TValue&gt;.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527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IsReadOnly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Returns a boolean indicating whether the Dictionary&lt;TKey,TValue&gt; is read-only.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4188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Item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Gets or sets the element with the specified key in the Dictionary&lt;TKey,TValue&gt;.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527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Keys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Returns collection of keys of Dictionary&lt;TKey,TValue&gt;.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6527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Values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</a:rPr>
                        <a:t>Returns collection of values in Dictionary&lt;</a:t>
                      </a:r>
                      <a:r>
                        <a:rPr lang="en-US" sz="2000" dirty="0" err="1">
                          <a:solidFill>
                            <a:srgbClr val="414141"/>
                          </a:solidFill>
                          <a:effectLst/>
                        </a:rPr>
                        <a:t>TKey,TValue</a:t>
                      </a: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</a:rPr>
                        <a:t>&gt;.</a:t>
                      </a:r>
                    </a:p>
                  </a:txBody>
                  <a:tcPr marL="67416" marR="67416" marT="33708" marB="33708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Generic Collection </a:t>
            </a:r>
            <a:r>
              <a:rPr lang="en-US" b="0" dirty="0" smtClean="0"/>
              <a:t>- </a:t>
            </a:r>
            <a:r>
              <a:rPr lang="en-US" b="0" dirty="0"/>
              <a:t>Dictionary&lt;</a:t>
            </a:r>
            <a:r>
              <a:rPr lang="en-US" b="0" dirty="0" err="1"/>
              <a:t>TKey</a:t>
            </a:r>
            <a:r>
              <a:rPr lang="en-US" b="0" dirty="0"/>
              <a:t>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54293"/>
              </p:ext>
            </p:extLst>
          </p:nvPr>
        </p:nvGraphicFramePr>
        <p:xfrm>
          <a:off x="838199" y="1881809"/>
          <a:ext cx="10399644" cy="4452508"/>
        </p:xfrm>
        <a:graphic>
          <a:graphicData uri="http://schemas.openxmlformats.org/drawingml/2006/table">
            <a:tbl>
              <a:tblPr/>
              <a:tblGrid>
                <a:gridCol w="2329071"/>
                <a:gridCol w="8070573"/>
              </a:tblGrid>
              <a:tr h="221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51073" marR="51073" marT="25536" marB="25536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1073" marR="51073" marT="25536" marB="25536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2925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Adds an item to the Dictionary collection.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88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 key-value pairs in Dictionary&lt;TKey, TValue&gt; collection.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68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the first occurrence of specified item from the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the element with the specified key.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ContainsKey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Checks whether the specified key exists in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ContainsValue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Checks whether the specified key exists in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Clear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all the elements from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TryGetValue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</a:rPr>
                        <a:t>Returns true and assigns the value with specified key, if key does not exists then return false.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“TDD"</a:t>
            </a:r>
          </a:p>
          <a:p>
            <a:r>
              <a:rPr lang="vi-VN" dirty="0" smtClean="0"/>
              <a:t>Tóm tắt lại các phần đã học từ bài “TDD”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30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Generic Collection </a:t>
            </a:r>
            <a:r>
              <a:rPr lang="en-US" b="0" dirty="0" smtClean="0"/>
              <a:t>- </a:t>
            </a:r>
            <a:r>
              <a:rPr lang="en-US" b="0" dirty="0"/>
              <a:t>Dictionary&lt;</a:t>
            </a:r>
            <a:r>
              <a:rPr lang="en-US" b="0" dirty="0" err="1"/>
              <a:t>TKey</a:t>
            </a:r>
            <a:r>
              <a:rPr lang="en-US" b="0" dirty="0"/>
              <a:t>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1881809"/>
          <a:ext cx="10399644" cy="4452508"/>
        </p:xfrm>
        <a:graphic>
          <a:graphicData uri="http://schemas.openxmlformats.org/drawingml/2006/table">
            <a:tbl>
              <a:tblPr/>
              <a:tblGrid>
                <a:gridCol w="2329071"/>
                <a:gridCol w="8070573"/>
              </a:tblGrid>
              <a:tr h="2212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51073" marR="51073" marT="25536" marB="25536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1073" marR="51073" marT="25536" marB="25536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2925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Adds an item to the Dictionary collection.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88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Add key-value pairs in Dictionary&lt;TKey, TValue&gt; collection.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68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the first occurrence of specified item from the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the element with the specified key.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ContainsKey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Checks whether the specified key exists in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ContainsValue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Checks whether the specified key exists in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325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Clear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Removes all the elements from Dictionary&lt;TKey, TValue&gt;.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</a:rPr>
                        <a:t>TryGetValue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</a:rPr>
                        <a:t>Returns true and assigns the value with specified key, if key does not exists then return false.</a:t>
                      </a:r>
                    </a:p>
                  </a:txBody>
                  <a:tcPr marL="51073" marR="51073" marT="25536" marB="25536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List&lt;T&gt;</a:t>
            </a:r>
            <a:endParaRPr lang="vi-VN" dirty="0" smtClean="0"/>
          </a:p>
          <a:p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0960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Khuyến</a:t>
            </a:r>
            <a:r>
              <a:rPr lang="en-US" b="0" dirty="0" smtClean="0"/>
              <a:t> </a:t>
            </a:r>
            <a:r>
              <a:rPr lang="en-US" b="0" dirty="0" err="1" smtClean="0"/>
              <a:t>cáo</a:t>
            </a:r>
            <a:r>
              <a:rPr lang="en-US" b="0" dirty="0" smtClean="0"/>
              <a:t>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mảng</a:t>
            </a:r>
            <a:r>
              <a:rPr lang="en-US" dirty="0"/>
              <a:t> 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0" t="46709"/>
          <a:stretch/>
        </p:blipFill>
        <p:spPr>
          <a:xfrm>
            <a:off x="8468138" y="569842"/>
            <a:ext cx="2769706" cy="6288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99"/>
          <a:stretch/>
        </p:blipFill>
        <p:spPr>
          <a:xfrm>
            <a:off x="838200" y="973606"/>
            <a:ext cx="5079999" cy="456023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194852" y="5168348"/>
            <a:ext cx="327328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ArrayList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err="1" smtClean="0"/>
              <a:t>ArrayList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45380"/>
              </p:ext>
            </p:extLst>
          </p:nvPr>
        </p:nvGraphicFramePr>
        <p:xfrm>
          <a:off x="742122" y="1663432"/>
          <a:ext cx="10469216" cy="4206628"/>
        </p:xfrm>
        <a:graphic>
          <a:graphicData uri="http://schemas.openxmlformats.org/drawingml/2006/table">
            <a:tbl>
              <a:tblPr/>
              <a:tblGrid>
                <a:gridCol w="5234608"/>
                <a:gridCol w="5234608"/>
              </a:tblGrid>
              <a:tr h="297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Properties</a:t>
                      </a:r>
                    </a:p>
                  </a:txBody>
                  <a:tcPr marL="84270" marR="84270" marT="42135" marB="42135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4270" marR="84270" marT="42135" marB="42135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89710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Capacity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Gets or sets the number of elements that the ArrayList can contain.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710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Gets the number of elements actually contained in the ArrayList.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69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IsFixedSize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Gets a value indicating whether the ArrayList has a fixed size.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969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IsReadOnly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Gets a value indicating whether the ArrayList is read-only.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69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Item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</a:rPr>
                        <a:t>Gets or sets the element at the specified index.</a:t>
                      </a:r>
                    </a:p>
                  </a:txBody>
                  <a:tcPr marL="84270" marR="84270" marT="42135" marB="42135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ArrayList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ArrayList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93991"/>
              </p:ext>
            </p:extLst>
          </p:nvPr>
        </p:nvGraphicFramePr>
        <p:xfrm>
          <a:off x="838200" y="1542169"/>
          <a:ext cx="10346634" cy="5201936"/>
        </p:xfrm>
        <a:graphic>
          <a:graphicData uri="http://schemas.openxmlformats.org/drawingml/2006/table">
            <a:tbl>
              <a:tblPr/>
              <a:tblGrid>
                <a:gridCol w="3150704"/>
                <a:gridCol w="7195930"/>
              </a:tblGrid>
              <a:tr h="95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Methods</a:t>
                      </a:r>
                    </a:p>
                  </a:txBody>
                  <a:tcPr marL="27935" marR="27935" marT="13967" marB="13967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7935" marR="27935" marT="13967" marB="13967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59874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Add()/AddRange()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Add() method adds single elements at the end of ArrayList. </a:t>
                      </a:r>
                      <a:b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AddRange() method adds all the elements from the specified collection into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44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Insert()/InsertRange()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Insert() method insert a single elements at the specified index in ArrayList. </a:t>
                      </a:r>
                      <a:b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InsertRange() method insert all the elements of the specified collection starting from specified index in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874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Remove()/RemoveRange()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Remove() method removes the specified element from the ArrayList. </a:t>
                      </a:r>
                      <a:b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RemoveRange() method removes a range of elements from the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49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RemoveAt()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Removes the element at the specified index from the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Sort()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Sorts entire elements of the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49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Reverse()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Reverses the order of the elements in the entire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319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Contains</a:t>
                      </a:r>
                      <a:endParaRPr lang="en-US" sz="16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Checks whether specified element exists in the ArrayList or not. Returns true if exists otherwise false.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Clear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Removes all the elements in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949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CopyTo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Copies all the elements or range of elements to compitible Array.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3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GetRange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Returns specified number of elements from specified index from ArrayList.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319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IndexOf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Search specified element and returns zero based index if found. Returns -1 if element not found.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ToArray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Returns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compitible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array from an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ArrayList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27935" marR="27935" marT="13967" marB="13967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ArrayList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120022"/>
            <a:ext cx="6146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ArrayList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mảng</a:t>
            </a:r>
            <a:r>
              <a:rPr lang="en-US" dirty="0"/>
              <a:t> 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9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Collection </a:t>
            </a:r>
            <a:r>
              <a:rPr lang="mr-IN" b="0" dirty="0" smtClean="0"/>
              <a:t>–</a:t>
            </a:r>
            <a:r>
              <a:rPr lang="en-US" b="0" dirty="0" smtClean="0"/>
              <a:t> </a:t>
            </a:r>
            <a:r>
              <a:rPr lang="en-US" b="0" dirty="0" err="1" smtClean="0"/>
              <a:t>ArrayList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mảng</a:t>
            </a:r>
            <a:r>
              <a:rPr lang="en-US" dirty="0"/>
              <a:t> 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 smtClean="0"/>
              <a:t>DSA 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20372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tiêu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Trình bày được </a:t>
            </a:r>
            <a:r>
              <a:rPr lang="en-US" noProof="1" smtClean="0"/>
              <a:t>C# Collection </a:t>
            </a:r>
          </a:p>
          <a:p>
            <a:r>
              <a:rPr lang="en-US" noProof="1" smtClean="0"/>
              <a:t>Phân </a:t>
            </a:r>
            <a:r>
              <a:rPr lang="en-US" noProof="1"/>
              <a:t>biệt được các trường hợp sử dụng của </a:t>
            </a:r>
            <a:r>
              <a:rPr lang="en-US" noProof="1" smtClean="0"/>
              <a:t>System.Collection và Generic Collection</a:t>
            </a:r>
            <a:endParaRPr lang="en-US" noProof="1"/>
          </a:p>
          <a:p>
            <a:r>
              <a:rPr lang="en-US" noProof="1"/>
              <a:t>Sử dụng được cấu trúc dữ liệu </a:t>
            </a:r>
            <a:r>
              <a:rPr lang="en-US" noProof="1" smtClean="0"/>
              <a:t>List&lt;T&gt;</a:t>
            </a:r>
            <a:endParaRPr lang="en-US" noProof="1"/>
          </a:p>
          <a:p>
            <a:r>
              <a:rPr lang="en-US" noProof="1"/>
              <a:t>Sử dụng được cấu trúc dữ liệu </a:t>
            </a:r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TValue</a:t>
            </a:r>
            <a:r>
              <a:rPr lang="en-US" dirty="0" smtClean="0"/>
              <a:t>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282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Cấu trúc dữ liệu</a:t>
            </a:r>
          </a:p>
        </p:txBody>
      </p:sp>
    </p:spTree>
    <p:extLst>
      <p:ext uri="{BB962C8B-B14F-4D97-AF65-F5344CB8AC3E}">
        <p14:creationId xmlns:p14="http://schemas.microsoft.com/office/powerpoint/2010/main" val="16691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Cấu trúc dữ liệu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noProof="1" smtClean="0"/>
              <a:t>Cấu trúc dữ liệu là hình thức tổ chức một nhóm dữ liệu:</a:t>
            </a:r>
          </a:p>
          <a:p>
            <a:pPr lvl="1"/>
            <a:r>
              <a:rPr lang="vi-VN" noProof="1" smtClean="0"/>
              <a:t>Lưu trữ dữ liệu</a:t>
            </a:r>
          </a:p>
          <a:p>
            <a:pPr lvl="1"/>
            <a:r>
              <a:rPr lang="vi-VN" noProof="1" smtClean="0"/>
              <a:t>Cung cấp các phương thức để thao tác với dữ liệu</a:t>
            </a:r>
          </a:p>
          <a:p>
            <a:r>
              <a:rPr lang="vi-VN" noProof="1" smtClean="0"/>
              <a:t>Các khái niệm:</a:t>
            </a:r>
          </a:p>
          <a:p>
            <a:pPr lvl="1"/>
            <a:r>
              <a:rPr lang="vi-VN" noProof="1" smtClean="0"/>
              <a:t>Container: Lớp chứa dữ liệu</a:t>
            </a:r>
          </a:p>
          <a:p>
            <a:pPr lvl="1"/>
            <a:r>
              <a:rPr lang="vi-VN" noProof="1" smtClean="0"/>
              <a:t>Item: Các phần tử dữ liệu</a:t>
            </a:r>
          </a:p>
          <a:p>
            <a:r>
              <a:rPr lang="vi-VN" noProof="1" smtClean="0"/>
              <a:t>Ví dụ:</a:t>
            </a:r>
          </a:p>
          <a:p>
            <a:pPr lvl="1"/>
            <a:r>
              <a:rPr lang="vi-VN" noProof="1" smtClean="0"/>
              <a:t>Lớp List là cấu trúc danh sách, lưu trữ nhiều giá trị</a:t>
            </a:r>
          </a:p>
          <a:p>
            <a:pPr lvl="1"/>
            <a:r>
              <a:rPr lang="vi-VN" noProof="1" smtClean="0"/>
              <a:t>Các phương thức được cung cấp để thực hiện các thao tác: Thêm phần tử, xoá phần tử, duyệt phần tử, tìm kiếm</a:t>
            </a:r>
            <a:r>
              <a:rPr lang="mr-IN" noProof="1" smtClean="0"/>
              <a:t>…</a:t>
            </a:r>
            <a:endParaRPr lang="en-US" noProof="1" smtClean="0"/>
          </a:p>
          <a:p>
            <a:r>
              <a:rPr lang="en-US" noProof="1" smtClean="0"/>
              <a:t>Việc lựa chọn cấu trúc dữ liệu và thuật toán phù hợp là rất quan trọng đối với hiệu năng của ứng dụng</a:t>
            </a:r>
            <a:endParaRPr lang="vi-VN" noProof="1" smtClean="0"/>
          </a:p>
        </p:txBody>
      </p:sp>
    </p:spTree>
    <p:extLst>
      <p:ext uri="{BB962C8B-B14F-4D97-AF65-F5344CB8AC3E}">
        <p14:creationId xmlns:p14="http://schemas.microsoft.com/office/powerpoint/2010/main" val="4986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cấu trúc dữ liệu thông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515601" cy="5056942"/>
          </a:xfrm>
        </p:spPr>
        <p:txBody>
          <a:bodyPr/>
          <a:lstStyle/>
          <a:p>
            <a:r>
              <a:rPr lang="en-US" b="1" dirty="0" err="1"/>
              <a:t>System.Collections</a:t>
            </a:r>
            <a:r>
              <a:rPr lang="en-US" b="1" dirty="0"/>
              <a:t> </a:t>
            </a:r>
            <a:r>
              <a:rPr lang="en-US" b="1" dirty="0" smtClean="0"/>
              <a:t>Classes: C# </a:t>
            </a:r>
            <a:r>
              <a:rPr lang="en-US" b="1" dirty="0" err="1" smtClean="0"/>
              <a:t>khuyến</a:t>
            </a:r>
            <a:r>
              <a:rPr lang="en-US" b="1" dirty="0" smtClean="0"/>
              <a:t> </a:t>
            </a:r>
            <a:r>
              <a:rPr lang="en-US" b="1" dirty="0" err="1" smtClean="0"/>
              <a:t>khích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 smtClean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43762"/>
              </p:ext>
            </p:extLst>
          </p:nvPr>
        </p:nvGraphicFramePr>
        <p:xfrm>
          <a:off x="1113182" y="1942278"/>
          <a:ext cx="10038522" cy="4284897"/>
        </p:xfrm>
        <a:graphic>
          <a:graphicData uri="http://schemas.openxmlformats.org/drawingml/2006/table">
            <a:tbl>
              <a:tblPr/>
              <a:tblGrid>
                <a:gridCol w="5019261"/>
                <a:gridCol w="5019261"/>
              </a:tblGrid>
              <a:tr h="286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Class</a:t>
                      </a:r>
                    </a:p>
                  </a:txBody>
                  <a:tcPr marL="82214" marR="82214" marT="61661" marB="61661" anchor="b">
                    <a:lnL w="1270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82214" marR="82214" marT="61661" marB="61661" anchor="b">
                    <a:lnL w="12700" cap="flat" cmpd="sng" algn="ctr">
                      <a:solidFill>
                        <a:srgbClr val="8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7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2"/>
                        </a:rPr>
                        <a:t>ArrayList</a:t>
                      </a:r>
                      <a:endParaRPr lang="en-US" sz="1800">
                        <a:effectLst/>
                      </a:endParaRP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20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an array of objects whose size is dynamically increased as required.</a:t>
                      </a: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2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51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1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hlinkClick r:id="rId3"/>
                        </a:rPr>
                        <a:t>Hashtable</a:t>
                      </a:r>
                      <a:endParaRPr lang="en-US" sz="1800" dirty="0">
                        <a:effectLst/>
                      </a:endParaRP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60C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1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C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4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collection of key/value pairs that are organized based on the hash code of the key.</a:t>
                      </a: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A051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1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51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4"/>
                        </a:rPr>
                        <a:t>Queue</a:t>
                      </a:r>
                      <a:endParaRPr lang="en-US" sz="1800">
                        <a:effectLst/>
                      </a:endParaRP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4064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4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first in, first out (FIFO) collection of objects.</a:t>
                      </a: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1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5"/>
                        </a:rPr>
                        <a:t>Stack</a:t>
                      </a:r>
                      <a:endParaRPr lang="en-US" sz="1800">
                        <a:effectLst/>
                      </a:endParaRP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E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Represents a last in, first out (LIFO) collection of objects.</a:t>
                      </a:r>
                    </a:p>
                  </a:txBody>
                  <a:tcPr marL="82214" marR="82214" marT="61661" marB="61661">
                    <a:lnL w="1270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cấu trúc dữ liệu thông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515601" cy="5056942"/>
          </a:xfrm>
        </p:spPr>
        <p:txBody>
          <a:bodyPr/>
          <a:lstStyle/>
          <a:p>
            <a:r>
              <a:rPr lang="en-US" b="1" dirty="0" err="1"/>
              <a:t>System.Collections.Concurrent</a:t>
            </a:r>
            <a:r>
              <a:rPr lang="en-US" b="1" dirty="0"/>
              <a:t> Classes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4.0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core 2.0 </a:t>
            </a:r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(thread),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(thread-safe),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(multiple thread).</a:t>
            </a:r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BlockingCollection</a:t>
            </a:r>
            <a:r>
              <a:rPr lang="en-US" dirty="0"/>
              <a:t>&lt;T</a:t>
            </a:r>
            <a:r>
              <a:rPr lang="en-US" dirty="0" smtClean="0"/>
              <a:t>&gt;,</a:t>
            </a:r>
          </a:p>
          <a:p>
            <a:pPr lvl="2"/>
            <a:r>
              <a:rPr lang="en-US" dirty="0" err="1"/>
              <a:t>ConcurrentDictionary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ConcurrentQueue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/>
              <a:t>ConcurrentStack</a:t>
            </a:r>
            <a:r>
              <a:rPr lang="en-US" dirty="0"/>
              <a:t>&lt;T</a:t>
            </a:r>
            <a:r>
              <a:rPr lang="en-US" dirty="0" smtClean="0"/>
              <a:t>&gt;.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79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cấu trúc dữ liệu thông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515601" cy="5056942"/>
          </a:xfrm>
        </p:spPr>
        <p:txBody>
          <a:bodyPr/>
          <a:lstStyle/>
          <a:p>
            <a:r>
              <a:rPr lang="en-US" b="1" dirty="0" err="1"/>
              <a:t>System.Collections.Generic</a:t>
            </a:r>
            <a:r>
              <a:rPr lang="en-US" b="1" dirty="0"/>
              <a:t> </a:t>
            </a:r>
            <a:r>
              <a:rPr lang="en-US" b="1" dirty="0" smtClean="0"/>
              <a:t>Classes</a:t>
            </a:r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generic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 (item)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59049"/>
              </p:ext>
            </p:extLst>
          </p:nvPr>
        </p:nvGraphicFramePr>
        <p:xfrm>
          <a:off x="838197" y="2385390"/>
          <a:ext cx="10515602" cy="3938444"/>
        </p:xfrm>
        <a:graphic>
          <a:graphicData uri="http://schemas.openxmlformats.org/drawingml/2006/table">
            <a:tbl>
              <a:tblPr/>
              <a:tblGrid>
                <a:gridCol w="2958551"/>
                <a:gridCol w="7557051"/>
              </a:tblGrid>
              <a:tr h="32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Class</a:t>
                      </a:r>
                    </a:p>
                  </a:txBody>
                  <a:tcPr marL="59766" marR="59766" marT="44824" marB="44824" anchor="b">
                    <a:lnL w="12700" cap="flat" cmpd="sng" algn="ctr">
                      <a:solidFill>
                        <a:srgbClr val="0039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9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59766" marR="59766" marT="44824" marB="44824" anchor="b">
                    <a:lnL w="12700" cap="flat" cmpd="sng" algn="ctr">
                      <a:solidFill>
                        <a:srgbClr val="A02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2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3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6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2"/>
                        </a:rPr>
                        <a:t>Dictionary&lt;TKey,TValue&gt;</a:t>
                      </a:r>
                      <a:endParaRPr lang="en-US" sz="1800">
                        <a:effectLst/>
                      </a:endParaRP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E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3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collection of key/value pairs that are organized based on the key.</a:t>
                      </a: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403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3F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3"/>
                        </a:rPr>
                        <a:t>List&lt;T&gt;</a:t>
                      </a:r>
                      <a:endParaRPr lang="en-US" sz="1800">
                        <a:effectLst/>
                      </a:endParaRP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803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3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list of objects that can be accessed by index. Provides methods to search, sort, and modify lists.</a:t>
                      </a: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2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4"/>
                        </a:rPr>
                        <a:t>Queue&lt;T&gt;</a:t>
                      </a:r>
                      <a:endParaRPr lang="en-US" sz="1800">
                        <a:effectLst/>
                      </a:endParaRP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8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first in, first out (FIFO) collection of objects.</a:t>
                      </a: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00A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5"/>
                        </a:rPr>
                        <a:t>SortedList&lt;TKey,TValue&gt;</a:t>
                      </a:r>
                      <a:endParaRPr lang="en-US" sz="1800">
                        <a:effectLst/>
                      </a:endParaRP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80A8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8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Represents a collection of key/value pairs that are sorted by key based on the associated </a:t>
                      </a:r>
                      <a:r>
                        <a:rPr lang="en-US" sz="1800" u="none" strike="noStrike">
                          <a:effectLst/>
                          <a:hlinkClick r:id="rId6"/>
                        </a:rPr>
                        <a:t>IComparer&lt;T&gt;</a:t>
                      </a:r>
                      <a:r>
                        <a:rPr lang="en-US" sz="1800">
                          <a:effectLst/>
                        </a:rPr>
                        <a:t> implementation.</a:t>
                      </a: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2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hlinkClick r:id="rId7"/>
                        </a:rPr>
                        <a:t>Stack&lt;T&gt;</a:t>
                      </a:r>
                      <a:endParaRPr lang="en-US" sz="1800">
                        <a:effectLst/>
                      </a:endParaRP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Represents a last in, first out (LIFO) collection of objects.</a:t>
                      </a:r>
                    </a:p>
                  </a:txBody>
                  <a:tcPr marL="59766" marR="59766" marT="44824" marB="44824">
                    <a:lnL w="1270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5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C# Collection classes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534036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1179</TotalTime>
  <Words>1575</Words>
  <Application>Microsoft Macintosh PowerPoint</Application>
  <PresentationFormat>Widescreen</PresentationFormat>
  <Paragraphs>270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Myriad Pro</vt:lpstr>
      <vt:lpstr>Myriad Pro Semibold</vt:lpstr>
      <vt:lpstr>Arial</vt:lpstr>
      <vt:lpstr>SlideTheme2</vt:lpstr>
      <vt:lpstr>Bài 06 Collection</vt:lpstr>
      <vt:lpstr>Kiểm tra bài trước</vt:lpstr>
      <vt:lpstr>Mục tiêu</vt:lpstr>
      <vt:lpstr>Thảo luận</vt:lpstr>
      <vt:lpstr>Cấu trúc dữ liệu</vt:lpstr>
      <vt:lpstr>Các cấu trúc dữ liệu thông dụng</vt:lpstr>
      <vt:lpstr>Các cấu trúc dữ liệu thông dụng</vt:lpstr>
      <vt:lpstr>Các cấu trúc dữ liệu thông dụng</vt:lpstr>
      <vt:lpstr>Thảo luận</vt:lpstr>
      <vt:lpstr>Generic Collection</vt:lpstr>
      <vt:lpstr>Generic Collection - List&lt;T&gt;</vt:lpstr>
      <vt:lpstr>Generic Collection - List&lt;T&gt;</vt:lpstr>
      <vt:lpstr>Generic Collection - List&lt;T&gt;</vt:lpstr>
      <vt:lpstr>Generic Collection - List&lt;T&gt;  Note</vt:lpstr>
      <vt:lpstr>Demo</vt:lpstr>
      <vt:lpstr>Generic Collection - Dictionary&lt;TKey, TValue&gt;</vt:lpstr>
      <vt:lpstr>Generic Collection - Dictionary&lt;TKey, TValue&gt;</vt:lpstr>
      <vt:lpstr>Generic Collection - Dictionary&lt;TKey, TValue&gt;</vt:lpstr>
      <vt:lpstr>Generic Collection - Dictionary&lt;TKey, TValue&gt;</vt:lpstr>
      <vt:lpstr>Generic Collection - Dictionary&lt;TKey, TValue&gt;</vt:lpstr>
      <vt:lpstr>Thảo luận</vt:lpstr>
      <vt:lpstr>System Collection – Khuyến cáo không sử dụng</vt:lpstr>
      <vt:lpstr>System Collection – ArrayList </vt:lpstr>
      <vt:lpstr>System Collection – ArrayList</vt:lpstr>
      <vt:lpstr>System Collection – ArrayList</vt:lpstr>
      <vt:lpstr>System Collection – ArrayList</vt:lpstr>
      <vt:lpstr>System Collection – ArrayList</vt:lpstr>
      <vt:lpstr>System Collection – ArrayList</vt:lpstr>
      <vt:lpstr>Hướng dẫn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18 Cấu trúc dữ liệu Danh sách</dc:title>
  <dc:creator>Nhật Nguyễn Khắc</dc:creator>
  <cp:lastModifiedBy>Microsoft Office User</cp:lastModifiedBy>
  <cp:revision>80</cp:revision>
  <dcterms:created xsi:type="dcterms:W3CDTF">2018-02-23T07:51:48Z</dcterms:created>
  <dcterms:modified xsi:type="dcterms:W3CDTF">2019-08-07T04:28:20Z</dcterms:modified>
</cp:coreProperties>
</file>