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342" r:id="rId3"/>
    <p:sldId id="297" r:id="rId4"/>
    <p:sldId id="25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23" r:id="rId20"/>
    <p:sldId id="312" r:id="rId21"/>
    <p:sldId id="313" r:id="rId22"/>
    <p:sldId id="314" r:id="rId23"/>
    <p:sldId id="315" r:id="rId24"/>
    <p:sldId id="316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265" r:id="rId43"/>
    <p:sldId id="3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/>
    <p:restoredTop sz="74245"/>
  </p:normalViewPr>
  <p:slideViewPr>
    <p:cSldViewPr snapToGrid="0" snapToObjects="1">
      <p:cViewPr>
        <p:scale>
          <a:sx n="49" d="100"/>
          <a:sy n="49" d="100"/>
        </p:scale>
        <p:origin x="-117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Đây là một ứng dụng </a:t>
            </a:r>
            <a:r>
              <a:rPr b="1"/>
              <a:t>tĩnh</a:t>
            </a:r>
            <a:r>
              <a:t>, chỉ dùng để minh họa cho giao diện và các thao tác trên từng giao diện</a:t>
            </a:r>
          </a:p>
        </p:txBody>
      </p:sp>
    </p:spTree>
    <p:extLst>
      <p:ext uri="{BB962C8B-B14F-4D97-AF65-F5344CB8AC3E}">
        <p14:creationId xmlns:p14="http://schemas.microsoft.com/office/powerpoint/2010/main" val="197575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27/07/2019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codegym.vn/lamp/eshop-dash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Bài 9</a:t>
            </a:r>
            <a:br>
              <a:rPr lang="vi-VN" dirty="0" smtClean="0"/>
            </a:br>
            <a:r>
              <a:rPr lang="vi-VN" dirty="0" smtClean="0"/>
              <a:t>Thiết kế và tạo cơ sở dữ liệu 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Từ khóa DEFAULT được sử dụng để quy định giá trị mặc định cho một trường</a:t>
            </a:r>
          </a:p>
          <a:p>
            <a:r>
              <a:t>Giá trị mặc định sẽ được sử dụng nếu không NULL được nhập vào</a:t>
            </a:r>
          </a:p>
          <a:p>
            <a:r>
              <a:t>Ví dụ:</a:t>
            </a:r>
          </a:p>
        </p:txBody>
      </p:sp>
      <p:sp>
        <p:nvSpPr>
          <p:cNvPr id="140" name="Rectangle 3"/>
          <p:cNvSpPr txBox="1"/>
          <p:nvPr/>
        </p:nvSpPr>
        <p:spPr>
          <a:xfrm>
            <a:off x="2682240" y="3040167"/>
            <a:ext cx="6096000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</a:defRPr>
            </a:pPr>
            <a:r>
              <a:rPr sz="2600" dirty="0"/>
              <a:t>CREATE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TABLE</a:t>
            </a:r>
            <a:r>
              <a:rPr sz="2600" dirty="0">
                <a:solidFill>
                  <a:srgbClr val="000000"/>
                </a:solidFill>
              </a:rPr>
              <a:t> persons 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id int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last_name varchar(255)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first_name varchar(255),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age int,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city varchar(255) </a:t>
            </a:r>
            <a:r>
              <a:rPr sz="2600" dirty="0"/>
              <a:t>DEFAULT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A52A2A"/>
                </a:solidFill>
              </a:rPr>
              <a:t>'Sandnes'</a:t>
            </a:r>
            <a:br>
              <a:rPr sz="2600" dirty="0">
                <a:solidFill>
                  <a:srgbClr val="A52A2A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Primary Key (Khóa chính)</a:t>
            </a:r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Khóa chính là một cột (hoặc nhiều cột) được sử dụng để xác định một bản ghi duy nhất trong bảng</a:t>
            </a:r>
          </a:p>
          <a:p>
            <a:r>
              <a:t>Khóa chính là UNIQUE và NOT NULL</a:t>
            </a:r>
          </a:p>
          <a:p>
            <a:r>
              <a:t>Mỗi bảng chỉ có thể có 1 khóa chính</a:t>
            </a:r>
          </a:p>
          <a:p>
            <a:r>
              <a:t>Từ khóa PRIMARY KEY được sử dụng để định nghĩa khóa chính</a:t>
            </a:r>
          </a:p>
        </p:txBody>
      </p:sp>
    </p:spTree>
    <p:extLst>
      <p:ext uri="{BB962C8B-B14F-4D97-AF65-F5344CB8AC3E}">
        <p14:creationId xmlns:p14="http://schemas.microsoft.com/office/powerpoint/2010/main" val="8884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Primary Key: Ví dụ</a:t>
            </a:r>
          </a:p>
        </p:txBody>
      </p:sp>
      <p:sp>
        <p:nvSpPr>
          <p:cNvPr id="14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096606"/>
            <a:ext cx="10515600" cy="531510"/>
          </a:xfrm>
          <a:prstGeom prst="rect">
            <a:avLst/>
          </a:prstGeom>
        </p:spPr>
        <p:txBody>
          <a:bodyPr/>
          <a:lstStyle/>
          <a:p>
            <a:r>
              <a:t>Hoặc</a:t>
            </a:r>
          </a:p>
        </p:txBody>
      </p:sp>
      <p:sp>
        <p:nvSpPr>
          <p:cNvPr id="147" name="Rectangle 4"/>
          <p:cNvSpPr txBox="1"/>
          <p:nvPr/>
        </p:nvSpPr>
        <p:spPr>
          <a:xfrm>
            <a:off x="1714500" y="1288611"/>
            <a:ext cx="87630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sz="2600" dirty="0"/>
              <a:t>CREATE TABLE </a:t>
            </a:r>
            <a:r>
              <a:rPr sz="2600" dirty="0">
                <a:solidFill>
                  <a:srgbClr val="000000"/>
                </a:solidFill>
              </a:rPr>
              <a:t>users(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user_id INT</a:t>
            </a:r>
            <a:r>
              <a:rPr sz="2600" dirty="0"/>
              <a:t> AUTO_INCREMENT PRIMARY KEY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username VARCHAR(40),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password VARCHAR(255),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email VARCHAR(255)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1714500" y="4580652"/>
            <a:ext cx="8763000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sz="2600" dirty="0"/>
              <a:t>CREATE TABLE </a:t>
            </a:r>
            <a:r>
              <a:rPr sz="2600" dirty="0">
                <a:solidFill>
                  <a:srgbClr val="000000"/>
                </a:solidFill>
              </a:rPr>
              <a:t>roles(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role_id INT</a:t>
            </a:r>
            <a:r>
              <a:rPr sz="2600" dirty="0"/>
              <a:t> AUTO_INCREMENT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role_name VARCHAR(50),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</a:t>
            </a:r>
            <a:r>
              <a:rPr sz="2600" dirty="0"/>
              <a:t>PRIMARY KEY</a:t>
            </a:r>
            <a:r>
              <a:rPr sz="2600" dirty="0">
                <a:solidFill>
                  <a:srgbClr val="000000"/>
                </a:solidFill>
              </a:rPr>
              <a:t>(role_id)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93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Tạo khóa chính phức hợp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234440"/>
            <a:ext cx="10515600" cy="2540913"/>
          </a:xfrm>
          <a:prstGeom prst="rect">
            <a:avLst/>
          </a:prstGeom>
        </p:spPr>
        <p:txBody>
          <a:bodyPr/>
          <a:lstStyle/>
          <a:p>
            <a:r>
              <a:t>Khóa chính phức hợp (composite) là khóa được tạo nên từ 2 hoặc nhiều cột:</a:t>
            </a:r>
          </a:p>
          <a:p>
            <a:r>
              <a:rPr dirty="0"/>
              <a:t>Ví dụ: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958340" y="2953681"/>
            <a:ext cx="8602980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sz="2600" dirty="0"/>
              <a:t>CREATE TABLE </a:t>
            </a:r>
            <a:r>
              <a:rPr sz="2600" dirty="0">
                <a:solidFill>
                  <a:srgbClr val="000000"/>
                </a:solidFill>
              </a:rPr>
              <a:t>user_roles(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user_id INT </a:t>
            </a:r>
            <a:r>
              <a:rPr sz="2600" dirty="0"/>
              <a:t>NOT 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role_id INT </a:t>
            </a:r>
            <a:r>
              <a:rPr sz="2600" dirty="0"/>
              <a:t>NOT 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</a:t>
            </a:r>
            <a:r>
              <a:rPr sz="2600" dirty="0"/>
              <a:t>PRIMARY KEY</a:t>
            </a:r>
            <a:r>
              <a:rPr sz="2600" dirty="0">
                <a:solidFill>
                  <a:srgbClr val="000000"/>
                </a:solidFill>
              </a:rPr>
              <a:t>(user_id,role_id),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</a:t>
            </a:r>
            <a:r>
              <a:rPr sz="2600" dirty="0"/>
              <a:t> FOREIGN KEY</a:t>
            </a:r>
            <a:r>
              <a:rPr sz="2600" dirty="0">
                <a:solidFill>
                  <a:srgbClr val="000000"/>
                </a:solidFill>
              </a:rPr>
              <a:t>(user_id) </a:t>
            </a:r>
            <a:r>
              <a:rPr sz="2600" dirty="0"/>
              <a:t>REFERENCES</a:t>
            </a:r>
            <a:r>
              <a:rPr sz="2600" dirty="0">
                <a:solidFill>
                  <a:srgbClr val="000000"/>
                </a:solidFill>
              </a:rPr>
              <a:t> users(user_id),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</a:t>
            </a:r>
            <a:r>
              <a:rPr sz="2600" dirty="0"/>
              <a:t>FOREIGN KEY</a:t>
            </a:r>
            <a:r>
              <a:rPr sz="2600" dirty="0">
                <a:solidFill>
                  <a:srgbClr val="000000"/>
                </a:solidFill>
              </a:rPr>
              <a:t>(role_id) </a:t>
            </a:r>
            <a:r>
              <a:rPr sz="2600" dirty="0"/>
              <a:t>REFERENCES</a:t>
            </a:r>
            <a:r>
              <a:rPr sz="2600" dirty="0">
                <a:solidFill>
                  <a:srgbClr val="000000"/>
                </a:solidFill>
              </a:rPr>
              <a:t> roles(role_id)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Tạo khóa chính sau khi tạo bảng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280160"/>
            <a:ext cx="10515600" cy="2883278"/>
          </a:xfrm>
          <a:prstGeom prst="rect">
            <a:avLst/>
          </a:prstGeom>
        </p:spPr>
        <p:txBody>
          <a:bodyPr/>
          <a:lstStyle/>
          <a:p>
            <a:r>
              <a:t>Nếu một bảng đã tồn tại và chưa có khóa chính, chúng ta có thể bổ sung khóa chính thông qua câu lệnh ALTER TABLE.</a:t>
            </a:r>
          </a:p>
          <a:p>
            <a:r>
              <a:rPr dirty="0"/>
              <a:t>Ví dụ:</a:t>
            </a:r>
          </a:p>
        </p:txBody>
      </p:sp>
      <p:sp>
        <p:nvSpPr>
          <p:cNvPr id="156" name="Rectangle 3"/>
          <p:cNvSpPr txBox="1"/>
          <p:nvPr/>
        </p:nvSpPr>
        <p:spPr>
          <a:xfrm>
            <a:off x="2269788" y="3041029"/>
            <a:ext cx="6096001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sz="2600" dirty="0"/>
              <a:t>ALTER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TABLE</a:t>
            </a:r>
            <a:r>
              <a:rPr sz="2600" dirty="0">
                <a:solidFill>
                  <a:srgbClr val="000000"/>
                </a:solidFill>
              </a:rPr>
              <a:t> users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       </a:t>
            </a:r>
            <a:r>
              <a:rPr sz="2600" dirty="0"/>
              <a:t>ADD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PRIMARY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KEY</a:t>
            </a:r>
            <a:r>
              <a:rPr sz="2600" dirty="0">
                <a:solidFill>
                  <a:srgbClr val="000000"/>
                </a:solidFill>
              </a:rPr>
              <a:t>(id);</a:t>
            </a:r>
          </a:p>
        </p:txBody>
      </p:sp>
    </p:spTree>
    <p:extLst>
      <p:ext uri="{BB962C8B-B14F-4D97-AF65-F5344CB8AC3E}">
        <p14:creationId xmlns:p14="http://schemas.microsoft.com/office/powerpoint/2010/main" val="1874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Khóa ngoại (Foreign Key)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Khóa ngoại là cơ chế để tạo liên kết giữa 2 bảng trong cùng CSDL</a:t>
            </a:r>
          </a:p>
          <a:p>
            <a:r>
              <a:t>Khóa ngoại được đặt trên một cột của bảng này và tham chiếu đến khóa chính của một bảng khác</a:t>
            </a:r>
          </a:p>
          <a:p>
            <a:r>
              <a:t>Kiểu dữ liệu của khóa chính và khóa ngoại phải giống nhau</a:t>
            </a:r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Khóa ngoại: Ví dụ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CSDL bán hàng: Bảng </a:t>
            </a:r>
            <a:r>
              <a:rPr b="1"/>
              <a:t>customers</a:t>
            </a:r>
            <a:r>
              <a:t> và bảng </a:t>
            </a:r>
            <a:r>
              <a:rPr b="1"/>
              <a:t>orders</a:t>
            </a:r>
            <a:r>
              <a:t> có liên kết với nhau</a:t>
            </a:r>
          </a:p>
          <a:p>
            <a:r>
              <a:t>Cột </a:t>
            </a:r>
            <a:r>
              <a:rPr b="1"/>
              <a:t>customer_id</a:t>
            </a:r>
            <a:r>
              <a:t> trong bảng </a:t>
            </a:r>
            <a:r>
              <a:rPr b="1"/>
              <a:t>orders</a:t>
            </a:r>
            <a:r>
              <a:t> là khóa ngoại, tham chiếu đến cột </a:t>
            </a:r>
            <a:r>
              <a:rPr b="1"/>
              <a:t>id</a:t>
            </a:r>
            <a:r>
              <a:t> của bảng </a:t>
            </a:r>
            <a:r>
              <a:rPr b="1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Khóa ngoại: Ví dụ</a:t>
            </a:r>
          </a:p>
        </p:txBody>
      </p:sp>
      <p:sp>
        <p:nvSpPr>
          <p:cNvPr id="165" name="Rectangle 3"/>
          <p:cNvSpPr txBox="1"/>
          <p:nvPr/>
        </p:nvSpPr>
        <p:spPr>
          <a:xfrm>
            <a:off x="1112519" y="1184199"/>
            <a:ext cx="8364168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</a:defRPr>
            </a:pPr>
            <a:r>
              <a:rPr sz="2600" dirty="0"/>
              <a:t>CREATE TABLE </a:t>
            </a:r>
            <a:r>
              <a:rPr sz="2600" dirty="0">
                <a:solidFill>
                  <a:srgbClr val="000000"/>
                </a:solidFill>
              </a:rPr>
              <a:t>customers(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  id INT </a:t>
            </a:r>
            <a:r>
              <a:rPr sz="2600" dirty="0"/>
              <a:t>AUTO_INCREMENT PRIMARY KEY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  name VARCHAR(40),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address VARCHAR(255),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email VARCHAR(255)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66" name="Rectangle 4"/>
          <p:cNvSpPr txBox="1"/>
          <p:nvPr/>
        </p:nvSpPr>
        <p:spPr>
          <a:xfrm>
            <a:off x="1112519" y="4004203"/>
            <a:ext cx="10718262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</a:defRPr>
            </a:pPr>
            <a:r>
              <a:rPr sz="2600" dirty="0"/>
              <a:t>CREATE TABLE </a:t>
            </a:r>
            <a:r>
              <a:rPr sz="2600" dirty="0">
                <a:solidFill>
                  <a:srgbClr val="000000"/>
                </a:solidFill>
              </a:rPr>
              <a:t>orders(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  id INT </a:t>
            </a:r>
            <a:r>
              <a:rPr sz="2600" dirty="0"/>
              <a:t>AUTO_INCREMENT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  staff VARCHAR(50),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 </a:t>
            </a:r>
            <a:r>
              <a:rPr sz="2600" dirty="0"/>
              <a:t>PRIMARY KEY</a:t>
            </a:r>
            <a:r>
              <a:rPr sz="2600" dirty="0">
                <a:solidFill>
                  <a:srgbClr val="000000"/>
                </a:solidFill>
              </a:rPr>
              <a:t>(id),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  customer_id INT, </a:t>
            </a:r>
            <a:r>
              <a:rPr sz="2600" dirty="0"/>
              <a:t>FOREIGN KEY </a:t>
            </a:r>
            <a:r>
              <a:rPr sz="2600" dirty="0">
                <a:solidFill>
                  <a:srgbClr val="000000"/>
                </a:solidFill>
              </a:rPr>
              <a:t>(customer_id) </a:t>
            </a:r>
            <a:r>
              <a:rPr sz="2600" dirty="0"/>
              <a:t>REFERENCES</a:t>
            </a:r>
            <a:r>
              <a:rPr sz="2600" dirty="0">
                <a:solidFill>
                  <a:srgbClr val="000000"/>
                </a:solidFill>
              </a:rPr>
              <a:t> customers(id)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kiểu dữ liệu thông dụng</a:t>
            </a:r>
          </a:p>
        </p:txBody>
      </p:sp>
      <p:sp>
        <p:nvSpPr>
          <p:cNvPr id="16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58240" y="1246706"/>
            <a:ext cx="4103452" cy="4198737"/>
          </a:xfrm>
          <a:prstGeom prst="rect">
            <a:avLst/>
          </a:prstGeom>
        </p:spPr>
        <p:txBody>
          <a:bodyPr/>
          <a:lstStyle/>
          <a:p>
            <a:r>
              <a:t>CHAR</a:t>
            </a:r>
          </a:p>
          <a:p>
            <a:r>
              <a:rPr dirty="0"/>
              <a:t>VARCHAR</a:t>
            </a:r>
          </a:p>
          <a:p>
            <a:r>
              <a:rPr dirty="0"/>
              <a:t>TEXT</a:t>
            </a:r>
          </a:p>
          <a:p>
            <a:r>
              <a:rPr dirty="0"/>
              <a:t>LONGTEXT</a:t>
            </a:r>
          </a:p>
          <a:p>
            <a:r>
              <a:rPr dirty="0"/>
              <a:t>INT</a:t>
            </a:r>
          </a:p>
          <a:p>
            <a:r>
              <a:rPr dirty="0"/>
              <a:t>BIGINT</a:t>
            </a:r>
          </a:p>
          <a:p>
            <a:r>
              <a:rPr dirty="0"/>
              <a:t>FLOAT</a:t>
            </a:r>
          </a:p>
          <a:p>
            <a:r>
              <a:rPr dirty="0"/>
              <a:t>DOUBLE</a:t>
            </a:r>
          </a:p>
        </p:txBody>
      </p:sp>
      <p:sp>
        <p:nvSpPr>
          <p:cNvPr id="170" name="Content Placeholder 2"/>
          <p:cNvSpPr txBox="1"/>
          <p:nvPr/>
        </p:nvSpPr>
        <p:spPr>
          <a:xfrm>
            <a:off x="6096000" y="1246707"/>
            <a:ext cx="4103452" cy="419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DATE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DATETIME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TIMESTAMP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smtClean="0"/>
              <a:t>TIME</a:t>
            </a: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lang="en-US" sz="2800" dirty="0" smtClean="0">
                <a:sym typeface="Myriad Pro"/>
              </a:rPr>
              <a:t>ENUM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lang="en-US" sz="2800" dirty="0">
                <a:sym typeface="Myriad Pro"/>
              </a:rPr>
              <a:t>BOOLEAN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3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Phân tích và thiết kế CSDL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Các bước phân tích và thiết kế</a:t>
            </a:r>
            <a:endParaRPr lang="vi-VN" dirty="0"/>
          </a:p>
          <a:p>
            <a:r>
              <a:rPr lang="vi-VN" dirty="0" smtClean="0"/>
              <a:t>Sơ đồ quan hệ thực thể</a:t>
            </a:r>
          </a:p>
        </p:txBody>
      </p:sp>
    </p:spTree>
    <p:extLst>
      <p:ext uri="{BB962C8B-B14F-4D97-AF65-F5344CB8AC3E}">
        <p14:creationId xmlns:p14="http://schemas.microsoft.com/office/powerpoint/2010/main" val="10899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“Cơ sở dữ liệu quan hệ"</a:t>
            </a:r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“Cơ sở dữ liệu quan hệ”</a:t>
            </a:r>
          </a:p>
        </p:txBody>
      </p:sp>
    </p:spTree>
    <p:extLst>
      <p:ext uri="{BB962C8B-B14F-4D97-AF65-F5344CB8AC3E}">
        <p14:creationId xmlns:p14="http://schemas.microsoft.com/office/powerpoint/2010/main" val="7561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Phân tích và Thiết kế CSDL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Phân tích và Thiết kế CSDL là các thao tác được thực hiện để tìm ra một mô hình CSDL trong một tình huống nhất định</a:t>
            </a:r>
          </a:p>
          <a:p>
            <a:r>
              <a:rPr dirty="0"/>
              <a:t>Kết quả của bước này là một bản thiết kế của CSDL</a:t>
            </a:r>
          </a:p>
          <a:p>
            <a:r>
              <a:rPr dirty="0"/>
              <a:t>Dựa vào bản thiết kế của CSDL, chúng ta có thể viết các câu lệnh để tạo ra CSDL đó</a:t>
            </a:r>
          </a:p>
          <a:p>
            <a:r>
              <a:rPr dirty="0"/>
              <a:t>Bản thiết kế của CSDL thường được biểu diễn dưới dạng một Lưu đồ Thực thể Quan hệ (ERD - Entity-Relationship Diagram)</a:t>
            </a:r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ERD: Ví dụ</a:t>
            </a:r>
          </a:p>
        </p:txBody>
      </p:sp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497" y="1303134"/>
            <a:ext cx="6916367" cy="47716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bước phân tích và thiết kế</a:t>
            </a:r>
          </a:p>
        </p:txBody>
      </p:sp>
      <p:sp>
        <p:nvSpPr>
          <p:cNvPr id="17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Xác định mục đích của CSDL</a:t>
            </a:r>
          </a:p>
          <a:p>
            <a:pPr marL="514350" indent="-514350">
              <a:buFontTx/>
              <a:buAutoNum type="arabicPeriod"/>
            </a:pPr>
            <a:r>
              <a:t>Tìm hiểu và tổ chức các thông tin cần lưu trữ</a:t>
            </a:r>
          </a:p>
          <a:p>
            <a:pPr marL="514350" indent="-514350">
              <a:buFontTx/>
              <a:buAutoNum type="arabicPeriod"/>
            </a:pPr>
            <a:r>
              <a:t>Phân chia thông tin vào trong các bảng</a:t>
            </a:r>
          </a:p>
          <a:p>
            <a:pPr marL="514350" indent="-514350">
              <a:buFontTx/>
              <a:buAutoNum type="arabicPeriod"/>
            </a:pPr>
            <a:r>
              <a:t>Xác định các trường dữ liệu của từng bảng</a:t>
            </a:r>
          </a:p>
          <a:p>
            <a:pPr marL="514350" indent="-514350">
              <a:buFontTx/>
              <a:buAutoNum type="arabicPeriod"/>
            </a:pPr>
            <a:r>
              <a:t>Xác định khóa chính của các bảng</a:t>
            </a:r>
          </a:p>
          <a:p>
            <a:pPr marL="514350" indent="-514350">
              <a:buFontTx/>
              <a:buAutoNum type="arabicPeriod"/>
            </a:pPr>
            <a:r>
              <a:t>Xác định mối quan hệ giữa các bảng</a:t>
            </a:r>
          </a:p>
          <a:p>
            <a:pPr marL="514350" indent="-514350">
              <a:buFontTx/>
              <a:buAutoNum type="arabicPeriod"/>
            </a:pPr>
            <a:r>
              <a:t>Làm mịn thiết kế</a:t>
            </a:r>
          </a:p>
          <a:p>
            <a:pPr marL="514350" indent="-514350">
              <a:buFontTx/>
              <a:buAutoNum type="arabicPeriod"/>
            </a:pPr>
            <a:r>
              <a:t>Áp dụng các quy tắc chuẩn hóa</a:t>
            </a:r>
          </a:p>
        </p:txBody>
      </p:sp>
    </p:spTree>
    <p:extLst>
      <p:ext uri="{BB962C8B-B14F-4D97-AF65-F5344CB8AC3E}">
        <p14:creationId xmlns:p14="http://schemas.microsoft.com/office/powerpoint/2010/main" val="1920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Ví dụ về bài toán bán hàng</a:t>
            </a:r>
          </a:p>
        </p:txBody>
      </p:sp>
      <p:sp>
        <p:nvSpPr>
          <p:cNvPr id="18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Website bán hàng trực tuyến</a:t>
            </a:r>
          </a:p>
          <a:p>
            <a:r>
              <a:t>Có danh sách các cửa hàng</a:t>
            </a:r>
          </a:p>
          <a:p>
            <a:r>
              <a:t>Có danh sách các sản phẩm</a:t>
            </a:r>
          </a:p>
          <a:p>
            <a:r>
              <a:t>Có danh sách các nhà cung cấp</a:t>
            </a:r>
          </a:p>
          <a:p>
            <a:r>
              <a:t>Có danh sachs các nhà sản xuất</a:t>
            </a:r>
          </a:p>
          <a:p>
            <a:r>
              <a:t>Có danh sách khách hàng</a:t>
            </a:r>
          </a:p>
          <a:p>
            <a:r>
              <a:t>Có danh sách hóa đơn</a:t>
            </a:r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ERD Website bán hàng</a:t>
            </a:r>
          </a:p>
        </p:txBody>
      </p:sp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281" y="1181255"/>
            <a:ext cx="6742384" cy="50153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15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CRUD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Tìm hiểu về ứng dụng CRUD</a:t>
            </a:r>
          </a:p>
        </p:txBody>
      </p:sp>
    </p:spTree>
    <p:extLst>
      <p:ext uri="{BB962C8B-B14F-4D97-AF65-F5344CB8AC3E}">
        <p14:creationId xmlns:p14="http://schemas.microsoft.com/office/powerpoint/2010/main" val="1177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CRUD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CRUD (Create-Read-Update-Delete) là tên gọi ngắn gọn để chỉ đến 4 thao tác cơ bản của một hệ thống có lưu trữ dữ liệu: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Create: Tạo dữ liệu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Read (hoặc Retrieve): Đọc dữ liệu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Update: Cập nhật dữ liệu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Delete (hoặc Destroy): Xóa dữ liệu</a:t>
            </a:r>
          </a:p>
          <a:p>
            <a:r>
              <a:t>Ví dụ: Trang web tin tức, trang web bán hàng, trang web chăm sóc khách hàng, trang web quản lý nhân viên...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5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Ứng dụng quản lý cơ bản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Một ứng dụng quản lý (chẳng hạn như: quản lý sản phẩm) cơ bản sẽ có những chức năng sau:</a:t>
            </a:r>
          </a:p>
          <a:p>
            <a:pPr marL="914400" lvl="1" indent="-457200">
              <a:spcBef>
                <a:spcPts val="500"/>
              </a:spcBef>
              <a:buFontTx/>
              <a:buAutoNum type="arabicPeriod"/>
              <a:defRPr sz="2400"/>
            </a:pPr>
            <a:r>
              <a:t>Hiển thị danh sách các thực thể</a:t>
            </a:r>
          </a:p>
          <a:p>
            <a:pPr marL="914400" lvl="1" indent="-457200">
              <a:spcBef>
                <a:spcPts val="500"/>
              </a:spcBef>
              <a:buFontTx/>
              <a:buAutoNum type="arabicPeriod"/>
              <a:defRPr sz="2400"/>
            </a:pPr>
            <a:r>
              <a:t>Hiển thị thông tin chi tiết một thực thể</a:t>
            </a:r>
          </a:p>
          <a:p>
            <a:pPr marL="914400" lvl="1" indent="-457200">
              <a:spcBef>
                <a:spcPts val="500"/>
              </a:spcBef>
              <a:buFontTx/>
              <a:buAutoNum type="arabicPeriod"/>
              <a:defRPr sz="2400"/>
            </a:pPr>
            <a:r>
              <a:t>Thêm một thực thể mới</a:t>
            </a:r>
          </a:p>
          <a:p>
            <a:pPr marL="914400" lvl="1" indent="-457200">
              <a:spcBef>
                <a:spcPts val="500"/>
              </a:spcBef>
              <a:buFontTx/>
              <a:buAutoNum type="arabicPeriod"/>
              <a:defRPr sz="2400"/>
            </a:pPr>
            <a:r>
              <a:t>Cập nhật thông tin của một thực thể</a:t>
            </a:r>
          </a:p>
          <a:p>
            <a:pPr marL="914400" lvl="1" indent="-457200">
              <a:spcBef>
                <a:spcPts val="500"/>
              </a:spcBef>
              <a:buFontTx/>
              <a:buAutoNum type="arabicPeriod"/>
              <a:defRPr sz="2400"/>
            </a:pPr>
            <a:r>
              <a:t>Xóa một thực thể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[1] Hiển thị danh sách các thực thể</a:t>
            </a:r>
          </a:p>
        </p:txBody>
      </p:sp>
      <p:graphicFrame>
        <p:nvGraphicFramePr>
          <p:cNvPr id="127" name="Table 4"/>
          <p:cNvGraphicFramePr/>
          <p:nvPr/>
        </p:nvGraphicFramePr>
        <p:xfrm>
          <a:off x="937669" y="3817320"/>
          <a:ext cx="8068602" cy="2225040"/>
        </p:xfrm>
        <a:graphic>
          <a:graphicData uri="http://schemas.openxmlformats.org/drawingml/2006/table">
            <a:tbl>
              <a:tblPr firstRow="1" bandRow="1"/>
              <a:tblGrid>
                <a:gridCol w="570523"/>
                <a:gridCol w="1589649"/>
                <a:gridCol w="1814732"/>
                <a:gridCol w="1856936"/>
                <a:gridCol w="1353874"/>
                <a:gridCol w="88288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STT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Calibri"/>
                        </a:defRPr>
                      </a:pPr>
                      <a:r>
                        <a:t>Thuộc tính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Calibri"/>
                        </a:defRPr>
                      </a:pPr>
                      <a:r>
                        <a:t>Thuộc tính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Calibri"/>
                        </a:defRPr>
                      </a:pPr>
                      <a:r>
                        <a:t>Thuộc tính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u="sng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u="sng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u="sng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u="sng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Calibri"/>
                        </a:rPr>
                        <a:t>....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u="sng">
                          <a:sym typeface="Calibri"/>
                        </a:defRPr>
                      </a:pPr>
                      <a:r>
                        <a:t>sửa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ym typeface="Calibri"/>
                        </a:rPr>
                        <a:t>xóa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128" name="TextBox 5"/>
          <p:cNvSpPr txBox="1"/>
          <p:nvPr/>
        </p:nvSpPr>
        <p:spPr>
          <a:xfrm>
            <a:off x="937669" y="2931135"/>
            <a:ext cx="1836617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Thêm</a:t>
            </a:r>
          </a:p>
        </p:txBody>
      </p:sp>
      <p:sp>
        <p:nvSpPr>
          <p:cNvPr id="129" name="TextBox 6"/>
          <p:cNvSpPr txBox="1"/>
          <p:nvPr/>
        </p:nvSpPr>
        <p:spPr>
          <a:xfrm>
            <a:off x="937669" y="6217498"/>
            <a:ext cx="528321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&lt;&lt;</a:t>
            </a:r>
          </a:p>
        </p:txBody>
      </p:sp>
      <p:sp>
        <p:nvSpPr>
          <p:cNvPr id="130" name="TextBox 7"/>
          <p:cNvSpPr txBox="1"/>
          <p:nvPr/>
        </p:nvSpPr>
        <p:spPr>
          <a:xfrm>
            <a:off x="1618389" y="6217498"/>
            <a:ext cx="528321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&lt;</a:t>
            </a:r>
          </a:p>
        </p:txBody>
      </p:sp>
      <p:sp>
        <p:nvSpPr>
          <p:cNvPr id="131" name="TextBox 8"/>
          <p:cNvSpPr txBox="1"/>
          <p:nvPr/>
        </p:nvSpPr>
        <p:spPr>
          <a:xfrm>
            <a:off x="2299110" y="6217498"/>
            <a:ext cx="528321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&gt;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2985300" y="6215153"/>
            <a:ext cx="528321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&gt;&gt;</a:t>
            </a:r>
          </a:p>
        </p:txBody>
      </p:sp>
      <p:sp>
        <p:nvSpPr>
          <p:cNvPr id="133" name="TextBox 10"/>
          <p:cNvSpPr txBox="1"/>
          <p:nvPr/>
        </p:nvSpPr>
        <p:spPr>
          <a:xfrm>
            <a:off x="838200" y="3438609"/>
            <a:ext cx="50237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Hiển thị từ 100-120 trong tổng số 1000 thực thể</a:t>
            </a:r>
          </a:p>
        </p:txBody>
      </p:sp>
      <p:sp>
        <p:nvSpPr>
          <p:cNvPr id="134" name="Straight Arrow Connector 12"/>
          <p:cNvSpPr/>
          <p:nvPr/>
        </p:nvSpPr>
        <p:spPr>
          <a:xfrm flipH="1">
            <a:off x="2506998" y="2696990"/>
            <a:ext cx="478303" cy="234146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TextBox 13"/>
          <p:cNvSpPr txBox="1"/>
          <p:nvPr/>
        </p:nvSpPr>
        <p:spPr>
          <a:xfrm>
            <a:off x="1725025" y="2348555"/>
            <a:ext cx="50824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đi đến trang Thêm thực thể mới</a:t>
            </a:r>
          </a:p>
        </p:txBody>
      </p:sp>
      <p:sp>
        <p:nvSpPr>
          <p:cNvPr id="136" name="Straight Arrow Connector 14"/>
          <p:cNvSpPr/>
          <p:nvPr/>
        </p:nvSpPr>
        <p:spPr>
          <a:xfrm>
            <a:off x="6744119" y="3300467"/>
            <a:ext cx="616235" cy="1100222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TextBox 15"/>
          <p:cNvSpPr txBox="1"/>
          <p:nvPr/>
        </p:nvSpPr>
        <p:spPr>
          <a:xfrm>
            <a:off x="4554630" y="2938001"/>
            <a:ext cx="5057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đi đến trang Chỉnh sửa thực thể</a:t>
            </a:r>
          </a:p>
        </p:txBody>
      </p:sp>
      <p:sp>
        <p:nvSpPr>
          <p:cNvPr id="138" name="Straight Arrow Connector 19"/>
          <p:cNvSpPr/>
          <p:nvPr/>
        </p:nvSpPr>
        <p:spPr>
          <a:xfrm flipH="1">
            <a:off x="8696782" y="3717207"/>
            <a:ext cx="538871" cy="683481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7899582" y="3407852"/>
            <a:ext cx="4411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đi đến trang Xóa thực thể</a:t>
            </a:r>
          </a:p>
        </p:txBody>
      </p:sp>
      <p:sp>
        <p:nvSpPr>
          <p:cNvPr id="140" name="Straight Arrow Connector 22"/>
          <p:cNvSpPr/>
          <p:nvPr/>
        </p:nvSpPr>
        <p:spPr>
          <a:xfrm flipH="1" flipV="1">
            <a:off x="2563270" y="6395201"/>
            <a:ext cx="1749832" cy="32864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extBox 23"/>
          <p:cNvSpPr txBox="1"/>
          <p:nvPr/>
        </p:nvSpPr>
        <p:spPr>
          <a:xfrm>
            <a:off x="4313101" y="6243397"/>
            <a:ext cx="531215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hiển thị các phần dữ liệu tiếp theo</a:t>
            </a:r>
          </a:p>
        </p:txBody>
      </p:sp>
      <p:sp>
        <p:nvSpPr>
          <p:cNvPr id="142" name="TextBox 26"/>
          <p:cNvSpPr txBox="1"/>
          <p:nvPr/>
        </p:nvSpPr>
        <p:spPr>
          <a:xfrm>
            <a:off x="937669" y="1898449"/>
            <a:ext cx="61665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GET: http://example.com/entities</a:t>
            </a:r>
          </a:p>
        </p:txBody>
      </p:sp>
      <p:sp>
        <p:nvSpPr>
          <p:cNvPr id="143" name="TextBox 27"/>
          <p:cNvSpPr txBox="1"/>
          <p:nvPr/>
        </p:nvSpPr>
        <p:spPr>
          <a:xfrm>
            <a:off x="2877092" y="4841576"/>
            <a:ext cx="47873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đi đến trang chi tiết thực thể</a:t>
            </a:r>
          </a:p>
        </p:txBody>
      </p:sp>
      <p:sp>
        <p:nvSpPr>
          <p:cNvPr id="144" name="Straight Arrow Connector 28"/>
          <p:cNvSpPr/>
          <p:nvPr/>
        </p:nvSpPr>
        <p:spPr>
          <a:xfrm flipH="1" flipV="1">
            <a:off x="2243990" y="4500800"/>
            <a:ext cx="741311" cy="525444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76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[2] Hiển thị chi tiết thực thể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37669" y="1898449"/>
            <a:ext cx="43377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GET: http://example.com/entities/1</a:t>
            </a:r>
          </a:p>
        </p:txBody>
      </p:sp>
      <p:sp>
        <p:nvSpPr>
          <p:cNvPr id="148" name="Straight Arrow Connector 4"/>
          <p:cNvSpPr/>
          <p:nvPr/>
        </p:nvSpPr>
        <p:spPr>
          <a:xfrm flipH="1" flipV="1">
            <a:off x="4603086" y="2084872"/>
            <a:ext cx="936283" cy="38300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TextBox 5"/>
          <p:cNvSpPr txBox="1"/>
          <p:nvPr/>
        </p:nvSpPr>
        <p:spPr>
          <a:xfrm>
            <a:off x="5539368" y="1938504"/>
            <a:ext cx="34413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Đây là id của thực thể đang xem</a:t>
            </a:r>
          </a:p>
        </p:txBody>
      </p:sp>
      <p:sp>
        <p:nvSpPr>
          <p:cNvPr id="150" name="TextBox 8"/>
          <p:cNvSpPr txBox="1"/>
          <p:nvPr/>
        </p:nvSpPr>
        <p:spPr>
          <a:xfrm>
            <a:off x="1055076" y="2560320"/>
            <a:ext cx="8679768" cy="2463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/>
            </a:pPr>
            <a:r>
              <a:t>Thông tin chi tiết của thực thể</a:t>
            </a:r>
          </a:p>
          <a:p>
            <a:r>
              <a:t>Thuộc tính 1: .....</a:t>
            </a:r>
          </a:p>
          <a:p>
            <a:r>
              <a:t>Thuộc tính 2: ....</a:t>
            </a:r>
          </a:p>
          <a:p>
            <a:r>
              <a:t>Thuộc tính 3: ....</a:t>
            </a:r>
          </a:p>
          <a:p>
            <a:r>
              <a:t>......</a:t>
            </a:r>
          </a:p>
          <a:p>
            <a:r>
              <a:t>Thuộc tính n: ....</a:t>
            </a:r>
          </a:p>
          <a:p>
            <a:endParaRPr/>
          </a:p>
          <a:p>
            <a:r>
              <a:t>&lt;&lt;</a:t>
            </a:r>
            <a:r>
              <a:rPr u="sng"/>
              <a:t>Quay lại trang danh sách thực thể</a:t>
            </a:r>
            <a:r>
              <a:t>&gt;&gt;</a:t>
            </a:r>
          </a:p>
        </p:txBody>
      </p:sp>
      <p:sp>
        <p:nvSpPr>
          <p:cNvPr id="151" name="Straight Arrow Connector 9"/>
          <p:cNvSpPr/>
          <p:nvPr/>
        </p:nvSpPr>
        <p:spPr>
          <a:xfrm flipH="1" flipV="1">
            <a:off x="4220308" y="4923691"/>
            <a:ext cx="711806" cy="675657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TextBox 10"/>
          <p:cNvSpPr txBox="1"/>
          <p:nvPr/>
        </p:nvSpPr>
        <p:spPr>
          <a:xfrm>
            <a:off x="4932112" y="5414681"/>
            <a:ext cx="60406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đi đến trang Danh sách các thực thể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7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tiêu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Trình bày được các ràng buộc trong CSDL</a:t>
            </a:r>
          </a:p>
          <a:p>
            <a:r>
              <a:rPr lang="en-US" noProof="1"/>
              <a:t>Trình bày được ý nghĩa của khoá chính</a:t>
            </a:r>
          </a:p>
          <a:p>
            <a:r>
              <a:rPr lang="en-US" noProof="1"/>
              <a:t>Tạo được khoá chính trong một bảng</a:t>
            </a:r>
          </a:p>
          <a:p>
            <a:r>
              <a:rPr lang="en-US" noProof="1"/>
              <a:t>Sử dụng được các kiểu dữ liệu cơ bản của MySQL</a:t>
            </a:r>
          </a:p>
          <a:p>
            <a:r>
              <a:rPr lang="en-US" noProof="1"/>
              <a:t>Mô tả được các bước để thiết kế cơ sở dữ liệu</a:t>
            </a:r>
          </a:p>
          <a:p>
            <a:r>
              <a:rPr lang="en-US" noProof="1"/>
              <a:t>Thiết kế được các cơ sở dữ liệu đơn giản</a:t>
            </a:r>
          </a:p>
          <a:p>
            <a:r>
              <a:rPr lang="en-US" noProof="1"/>
              <a:t>Triển khai được khoá ngoại giữa các bảng</a:t>
            </a:r>
          </a:p>
          <a:p>
            <a:r>
              <a:rPr lang="en-US" noProof="1"/>
              <a:t>Trình bày được các thao tác CRUD trong CSDL quan hệ</a:t>
            </a:r>
          </a:p>
          <a:p>
            <a:r>
              <a:rPr lang="en-US" noProof="1"/>
              <a:t>Thực hiện được các thao tác CRUD với CSDL quan hệ</a:t>
            </a:r>
          </a:p>
          <a:p>
            <a:r>
              <a:rPr lang="en-US" noProof="1"/>
              <a:t>Sử dụng được câu lệnh: INSERT, SELECT, UPDATE, DELETE, WHERE cơ bản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[3] Thêm thực thể mới</a:t>
            </a:r>
          </a:p>
        </p:txBody>
      </p:sp>
      <p:sp>
        <p:nvSpPr>
          <p:cNvPr id="155" name="Rectangle 3"/>
          <p:cNvSpPr/>
          <p:nvPr/>
        </p:nvSpPr>
        <p:spPr>
          <a:xfrm>
            <a:off x="1162650" y="2380333"/>
            <a:ext cx="7596556" cy="3714988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4"/>
          <p:cNvSpPr txBox="1"/>
          <p:nvPr/>
        </p:nvSpPr>
        <p:spPr>
          <a:xfrm>
            <a:off x="1444004" y="2577281"/>
            <a:ext cx="30808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t>Thêm thực thể mới</a:t>
            </a:r>
          </a:p>
        </p:txBody>
      </p:sp>
      <p:sp>
        <p:nvSpPr>
          <p:cNvPr id="157" name="TextBox 5"/>
          <p:cNvSpPr txBox="1"/>
          <p:nvPr/>
        </p:nvSpPr>
        <p:spPr>
          <a:xfrm>
            <a:off x="1598749" y="3365070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1:</a:t>
            </a:r>
          </a:p>
        </p:txBody>
      </p:sp>
      <p:sp>
        <p:nvSpPr>
          <p:cNvPr id="158" name="Rectangle 6"/>
          <p:cNvSpPr/>
          <p:nvPr/>
        </p:nvSpPr>
        <p:spPr>
          <a:xfrm>
            <a:off x="3469752" y="3365070"/>
            <a:ext cx="4811152" cy="36933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tangle 7"/>
          <p:cNvSpPr/>
          <p:nvPr/>
        </p:nvSpPr>
        <p:spPr>
          <a:xfrm>
            <a:off x="3469752" y="3875861"/>
            <a:ext cx="4811152" cy="36933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extBox 8"/>
          <p:cNvSpPr txBox="1"/>
          <p:nvPr/>
        </p:nvSpPr>
        <p:spPr>
          <a:xfrm>
            <a:off x="1598749" y="3943465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2:</a:t>
            </a:r>
          </a:p>
        </p:txBody>
      </p:sp>
      <p:sp>
        <p:nvSpPr>
          <p:cNvPr id="161" name="TextBox 9"/>
          <p:cNvSpPr txBox="1"/>
          <p:nvPr/>
        </p:nvSpPr>
        <p:spPr>
          <a:xfrm>
            <a:off x="1598749" y="4437660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3:</a:t>
            </a:r>
          </a:p>
        </p:txBody>
      </p:sp>
      <p:sp>
        <p:nvSpPr>
          <p:cNvPr id="162" name="Oval 11"/>
          <p:cNvSpPr/>
          <p:nvPr/>
        </p:nvSpPr>
        <p:spPr>
          <a:xfrm>
            <a:off x="3455685" y="4419275"/>
            <a:ext cx="267287" cy="26728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12"/>
          <p:cNvSpPr txBox="1"/>
          <p:nvPr/>
        </p:nvSpPr>
        <p:spPr>
          <a:xfrm>
            <a:off x="3751107" y="4389394"/>
            <a:ext cx="15474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Lựa chọn 1</a:t>
            </a:r>
          </a:p>
        </p:txBody>
      </p:sp>
      <p:sp>
        <p:nvSpPr>
          <p:cNvPr id="164" name="Oval 13"/>
          <p:cNvSpPr/>
          <p:nvPr/>
        </p:nvSpPr>
        <p:spPr>
          <a:xfrm>
            <a:off x="5326688" y="4402863"/>
            <a:ext cx="267287" cy="267287"/>
          </a:xfrm>
          <a:prstGeom prst="ellipse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TextBox 14"/>
          <p:cNvSpPr txBox="1"/>
          <p:nvPr/>
        </p:nvSpPr>
        <p:spPr>
          <a:xfrm>
            <a:off x="5622109" y="4372981"/>
            <a:ext cx="15474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Lựa chọn 2</a:t>
            </a:r>
          </a:p>
        </p:txBody>
      </p:sp>
      <p:sp>
        <p:nvSpPr>
          <p:cNvPr id="166" name="TextBox 15"/>
          <p:cNvSpPr txBox="1"/>
          <p:nvPr/>
        </p:nvSpPr>
        <p:spPr>
          <a:xfrm>
            <a:off x="1640952" y="4958202"/>
            <a:ext cx="57677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.. ....... ....</a:t>
            </a:r>
          </a:p>
        </p:txBody>
      </p:sp>
      <p:sp>
        <p:nvSpPr>
          <p:cNvPr id="167" name="TextBox 18"/>
          <p:cNvSpPr txBox="1"/>
          <p:nvPr/>
        </p:nvSpPr>
        <p:spPr>
          <a:xfrm>
            <a:off x="1696265" y="5508461"/>
            <a:ext cx="1836616" cy="3835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Thêm thực thể</a:t>
            </a:r>
          </a:p>
        </p:txBody>
      </p:sp>
      <p:sp>
        <p:nvSpPr>
          <p:cNvPr id="168" name="TextBox 19"/>
          <p:cNvSpPr txBox="1"/>
          <p:nvPr/>
        </p:nvSpPr>
        <p:spPr>
          <a:xfrm>
            <a:off x="3888480" y="5506318"/>
            <a:ext cx="1836616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Thoát</a:t>
            </a:r>
          </a:p>
        </p:txBody>
      </p:sp>
      <p:sp>
        <p:nvSpPr>
          <p:cNvPr id="169" name="Straight Arrow Connector 20"/>
          <p:cNvSpPr/>
          <p:nvPr/>
        </p:nvSpPr>
        <p:spPr>
          <a:xfrm flipH="1">
            <a:off x="4806184" y="2161305"/>
            <a:ext cx="2977280" cy="1379493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TextBox 21"/>
          <p:cNvSpPr txBox="1"/>
          <p:nvPr/>
        </p:nvSpPr>
        <p:spPr>
          <a:xfrm>
            <a:off x="5593974" y="1798839"/>
            <a:ext cx="51317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Nhập giá trị của các thuộc tính của thực thể mới</a:t>
            </a:r>
          </a:p>
        </p:txBody>
      </p:sp>
      <p:sp>
        <p:nvSpPr>
          <p:cNvPr id="171" name="Straight Arrow Connector 23"/>
          <p:cNvSpPr/>
          <p:nvPr/>
        </p:nvSpPr>
        <p:spPr>
          <a:xfrm flipH="1">
            <a:off x="4960928" y="2168170"/>
            <a:ext cx="2982247" cy="182885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Straight Arrow Connector 26"/>
          <p:cNvSpPr/>
          <p:nvPr/>
        </p:nvSpPr>
        <p:spPr>
          <a:xfrm flipH="1">
            <a:off x="5593974" y="2175037"/>
            <a:ext cx="2574390" cy="236146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29"/>
          <p:cNvSpPr txBox="1"/>
          <p:nvPr/>
        </p:nvSpPr>
        <p:spPr>
          <a:xfrm>
            <a:off x="1345635" y="6300616"/>
            <a:ext cx="43255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tạo thực thể mới [</a:t>
            </a:r>
            <a:r>
              <a:rPr b="1"/>
              <a:t>POST</a:t>
            </a:r>
            <a:r>
              <a:t>]</a:t>
            </a:r>
          </a:p>
        </p:txBody>
      </p:sp>
      <p:sp>
        <p:nvSpPr>
          <p:cNvPr id="174" name="TextBox 30"/>
          <p:cNvSpPr txBox="1"/>
          <p:nvPr/>
        </p:nvSpPr>
        <p:spPr>
          <a:xfrm>
            <a:off x="6112133" y="6328385"/>
            <a:ext cx="64615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quay về trang hiển thị danh sách các thực thể</a:t>
            </a:r>
          </a:p>
        </p:txBody>
      </p:sp>
      <p:sp>
        <p:nvSpPr>
          <p:cNvPr id="175" name="Straight Arrow Connector 31"/>
          <p:cNvSpPr/>
          <p:nvPr/>
        </p:nvSpPr>
        <p:spPr>
          <a:xfrm flipH="1" flipV="1">
            <a:off x="5460330" y="5722023"/>
            <a:ext cx="2862779" cy="572774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34"/>
          <p:cNvSpPr/>
          <p:nvPr/>
        </p:nvSpPr>
        <p:spPr>
          <a:xfrm flipH="1" flipV="1">
            <a:off x="2836705" y="5872079"/>
            <a:ext cx="11638" cy="422717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Box 37"/>
          <p:cNvSpPr txBox="1"/>
          <p:nvPr/>
        </p:nvSpPr>
        <p:spPr>
          <a:xfrm>
            <a:off x="906634" y="1855246"/>
            <a:ext cx="43377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GET: http://example.com/entities/new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12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[4] Cập nhật thông tin thực thể</a:t>
            </a:r>
          </a:p>
        </p:txBody>
      </p:sp>
      <p:sp>
        <p:nvSpPr>
          <p:cNvPr id="180" name="Rectangle 3"/>
          <p:cNvSpPr/>
          <p:nvPr/>
        </p:nvSpPr>
        <p:spPr>
          <a:xfrm>
            <a:off x="1162650" y="2380333"/>
            <a:ext cx="7596556" cy="3714988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TextBox 4"/>
          <p:cNvSpPr txBox="1"/>
          <p:nvPr/>
        </p:nvSpPr>
        <p:spPr>
          <a:xfrm>
            <a:off x="1444004" y="2577281"/>
            <a:ext cx="30808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t>Thêm thực thể mới</a:t>
            </a:r>
          </a:p>
        </p:txBody>
      </p:sp>
      <p:sp>
        <p:nvSpPr>
          <p:cNvPr id="182" name="TextBox 5"/>
          <p:cNvSpPr txBox="1"/>
          <p:nvPr/>
        </p:nvSpPr>
        <p:spPr>
          <a:xfrm>
            <a:off x="1598749" y="3365070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1:</a:t>
            </a:r>
          </a:p>
        </p:txBody>
      </p:sp>
      <p:sp>
        <p:nvSpPr>
          <p:cNvPr id="183" name="Rectangle 6"/>
          <p:cNvSpPr/>
          <p:nvPr/>
        </p:nvSpPr>
        <p:spPr>
          <a:xfrm>
            <a:off x="3469752" y="3365070"/>
            <a:ext cx="4811152" cy="36933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Rectangle 7"/>
          <p:cNvSpPr/>
          <p:nvPr/>
        </p:nvSpPr>
        <p:spPr>
          <a:xfrm>
            <a:off x="3469752" y="3875861"/>
            <a:ext cx="4811152" cy="36933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TextBox 8"/>
          <p:cNvSpPr txBox="1"/>
          <p:nvPr/>
        </p:nvSpPr>
        <p:spPr>
          <a:xfrm>
            <a:off x="1598749" y="3943465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2:</a:t>
            </a:r>
          </a:p>
        </p:txBody>
      </p:sp>
      <p:sp>
        <p:nvSpPr>
          <p:cNvPr id="186" name="TextBox 9"/>
          <p:cNvSpPr txBox="1"/>
          <p:nvPr/>
        </p:nvSpPr>
        <p:spPr>
          <a:xfrm>
            <a:off x="1598749" y="4437660"/>
            <a:ext cx="1547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Thuộc tính 3:</a:t>
            </a:r>
          </a:p>
        </p:txBody>
      </p:sp>
      <p:sp>
        <p:nvSpPr>
          <p:cNvPr id="187" name="Oval 11"/>
          <p:cNvSpPr/>
          <p:nvPr/>
        </p:nvSpPr>
        <p:spPr>
          <a:xfrm>
            <a:off x="3455685" y="4419275"/>
            <a:ext cx="267287" cy="26728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TextBox 12"/>
          <p:cNvSpPr txBox="1"/>
          <p:nvPr/>
        </p:nvSpPr>
        <p:spPr>
          <a:xfrm>
            <a:off x="3751107" y="4389394"/>
            <a:ext cx="15474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Lựa chọn 1</a:t>
            </a:r>
          </a:p>
        </p:txBody>
      </p:sp>
      <p:sp>
        <p:nvSpPr>
          <p:cNvPr id="189" name="Oval 13"/>
          <p:cNvSpPr/>
          <p:nvPr/>
        </p:nvSpPr>
        <p:spPr>
          <a:xfrm>
            <a:off x="5326688" y="4402863"/>
            <a:ext cx="267287" cy="267287"/>
          </a:xfrm>
          <a:prstGeom prst="ellipse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TextBox 14"/>
          <p:cNvSpPr txBox="1"/>
          <p:nvPr/>
        </p:nvSpPr>
        <p:spPr>
          <a:xfrm>
            <a:off x="5622109" y="4372981"/>
            <a:ext cx="15474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Lựa chọn 2</a:t>
            </a:r>
          </a:p>
        </p:txBody>
      </p:sp>
      <p:sp>
        <p:nvSpPr>
          <p:cNvPr id="191" name="TextBox 15"/>
          <p:cNvSpPr txBox="1"/>
          <p:nvPr/>
        </p:nvSpPr>
        <p:spPr>
          <a:xfrm>
            <a:off x="1640952" y="4958202"/>
            <a:ext cx="57677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.. ....... ....</a:t>
            </a:r>
          </a:p>
        </p:txBody>
      </p:sp>
      <p:sp>
        <p:nvSpPr>
          <p:cNvPr id="192" name="TextBox 18"/>
          <p:cNvSpPr txBox="1"/>
          <p:nvPr/>
        </p:nvSpPr>
        <p:spPr>
          <a:xfrm>
            <a:off x="1696265" y="5508461"/>
            <a:ext cx="1836616" cy="3835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Cập nhật</a:t>
            </a:r>
          </a:p>
        </p:txBody>
      </p:sp>
      <p:sp>
        <p:nvSpPr>
          <p:cNvPr id="193" name="TextBox 19"/>
          <p:cNvSpPr txBox="1"/>
          <p:nvPr/>
        </p:nvSpPr>
        <p:spPr>
          <a:xfrm>
            <a:off x="3888480" y="5506318"/>
            <a:ext cx="1836616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Thoát</a:t>
            </a:r>
          </a:p>
        </p:txBody>
      </p:sp>
      <p:sp>
        <p:nvSpPr>
          <p:cNvPr id="194" name="Straight Arrow Connector 20"/>
          <p:cNvSpPr/>
          <p:nvPr/>
        </p:nvSpPr>
        <p:spPr>
          <a:xfrm flipH="1">
            <a:off x="4806184" y="3131698"/>
            <a:ext cx="3798276" cy="409100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TextBox 21"/>
          <p:cNvSpPr txBox="1"/>
          <p:nvPr/>
        </p:nvSpPr>
        <p:spPr>
          <a:xfrm>
            <a:off x="7408706" y="2812986"/>
            <a:ext cx="36146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Thay đổi giá trị của các thuộc tính</a:t>
            </a:r>
          </a:p>
        </p:txBody>
      </p:sp>
      <p:sp>
        <p:nvSpPr>
          <p:cNvPr id="196" name="Straight Arrow Connector 23"/>
          <p:cNvSpPr/>
          <p:nvPr/>
        </p:nvSpPr>
        <p:spPr>
          <a:xfrm flipH="1">
            <a:off x="4960929" y="3182317"/>
            <a:ext cx="3610325" cy="814713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traight Arrow Connector 26"/>
          <p:cNvSpPr/>
          <p:nvPr/>
        </p:nvSpPr>
        <p:spPr>
          <a:xfrm flipH="1">
            <a:off x="5593974" y="3200187"/>
            <a:ext cx="3073687" cy="133631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TextBox 29"/>
          <p:cNvSpPr txBox="1"/>
          <p:nvPr/>
        </p:nvSpPr>
        <p:spPr>
          <a:xfrm>
            <a:off x="512053" y="6274274"/>
            <a:ext cx="5407259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cập nhật thông tin thực thể [</a:t>
            </a:r>
            <a:r>
              <a:rPr b="1"/>
              <a:t>POST</a:t>
            </a:r>
            <a:r>
              <a:t>]</a:t>
            </a:r>
          </a:p>
        </p:txBody>
      </p:sp>
      <p:sp>
        <p:nvSpPr>
          <p:cNvPr id="199" name="TextBox 30"/>
          <p:cNvSpPr txBox="1"/>
          <p:nvPr/>
        </p:nvSpPr>
        <p:spPr>
          <a:xfrm>
            <a:off x="6112133" y="6328385"/>
            <a:ext cx="64615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quay về trang hiển thị danh sách các thực thể</a:t>
            </a:r>
          </a:p>
        </p:txBody>
      </p:sp>
      <p:sp>
        <p:nvSpPr>
          <p:cNvPr id="200" name="Straight Arrow Connector 31"/>
          <p:cNvSpPr/>
          <p:nvPr/>
        </p:nvSpPr>
        <p:spPr>
          <a:xfrm flipH="1" flipV="1">
            <a:off x="5460330" y="5722023"/>
            <a:ext cx="2862779" cy="572774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Straight Arrow Connector 34"/>
          <p:cNvSpPr/>
          <p:nvPr/>
        </p:nvSpPr>
        <p:spPr>
          <a:xfrm flipH="1" flipV="1">
            <a:off x="2836705" y="5872079"/>
            <a:ext cx="11638" cy="422717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TextBox 37"/>
          <p:cNvSpPr txBox="1"/>
          <p:nvPr/>
        </p:nvSpPr>
        <p:spPr>
          <a:xfrm>
            <a:off x="906634" y="1855246"/>
            <a:ext cx="43377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GET: http://example.com/entities/1/edit</a:t>
            </a:r>
          </a:p>
        </p:txBody>
      </p:sp>
      <p:sp>
        <p:nvSpPr>
          <p:cNvPr id="203" name="TextBox 17"/>
          <p:cNvSpPr txBox="1"/>
          <p:nvPr/>
        </p:nvSpPr>
        <p:spPr>
          <a:xfrm>
            <a:off x="3589328" y="3365070"/>
            <a:ext cx="24799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Giá trị của thuộc tính 1</a:t>
            </a:r>
          </a:p>
        </p:txBody>
      </p:sp>
      <p:sp>
        <p:nvSpPr>
          <p:cNvPr id="204" name="TextBox 32"/>
          <p:cNvSpPr txBox="1"/>
          <p:nvPr/>
        </p:nvSpPr>
        <p:spPr>
          <a:xfrm>
            <a:off x="3564854" y="3897569"/>
            <a:ext cx="24799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Giá trị của thuộc tính 2</a:t>
            </a:r>
          </a:p>
        </p:txBody>
      </p:sp>
      <p:sp>
        <p:nvSpPr>
          <p:cNvPr id="205" name="Straight Arrow Connector 33"/>
          <p:cNvSpPr/>
          <p:nvPr/>
        </p:nvSpPr>
        <p:spPr>
          <a:xfrm flipH="1" flipV="1">
            <a:off x="4375053" y="2084872"/>
            <a:ext cx="1164317" cy="3829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TextBox 35"/>
          <p:cNvSpPr txBox="1"/>
          <p:nvPr/>
        </p:nvSpPr>
        <p:spPr>
          <a:xfrm>
            <a:off x="5539368" y="1938504"/>
            <a:ext cx="47159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Đây là id của thực thể đang chỉnh sửa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92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[5] Xóa một thực thể</a:t>
            </a:r>
          </a:p>
        </p:txBody>
      </p:sp>
      <p:sp>
        <p:nvSpPr>
          <p:cNvPr id="209" name="Rectangle 3"/>
          <p:cNvSpPr/>
          <p:nvPr/>
        </p:nvSpPr>
        <p:spPr>
          <a:xfrm>
            <a:off x="1162650" y="2380333"/>
            <a:ext cx="7596556" cy="3105917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TextBox 4"/>
          <p:cNvSpPr txBox="1"/>
          <p:nvPr/>
        </p:nvSpPr>
        <p:spPr>
          <a:xfrm>
            <a:off x="1444004" y="2577281"/>
            <a:ext cx="58149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t>Bạn có muốn xóa thực thể này không?</a:t>
            </a:r>
          </a:p>
        </p:txBody>
      </p:sp>
      <p:sp>
        <p:nvSpPr>
          <p:cNvPr id="211" name="TextBox 14"/>
          <p:cNvSpPr txBox="1"/>
          <p:nvPr/>
        </p:nvSpPr>
        <p:spPr>
          <a:xfrm>
            <a:off x="1510047" y="3401945"/>
            <a:ext cx="576775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.. ....... ....</a:t>
            </a:r>
          </a:p>
          <a:p>
            <a:r>
              <a:t>..........</a:t>
            </a:r>
          </a:p>
        </p:txBody>
      </p:sp>
      <p:sp>
        <p:nvSpPr>
          <p:cNvPr id="212" name="TextBox 15"/>
          <p:cNvSpPr txBox="1"/>
          <p:nvPr/>
        </p:nvSpPr>
        <p:spPr>
          <a:xfrm>
            <a:off x="2723207" y="4439058"/>
            <a:ext cx="1836616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Có</a:t>
            </a:r>
          </a:p>
        </p:txBody>
      </p:sp>
      <p:sp>
        <p:nvSpPr>
          <p:cNvPr id="213" name="TextBox 16"/>
          <p:cNvSpPr txBox="1"/>
          <p:nvPr/>
        </p:nvSpPr>
        <p:spPr>
          <a:xfrm>
            <a:off x="4915422" y="4436917"/>
            <a:ext cx="1836616" cy="3708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Không</a:t>
            </a:r>
          </a:p>
        </p:txBody>
      </p:sp>
      <p:sp>
        <p:nvSpPr>
          <p:cNvPr id="214" name="TextBox 21"/>
          <p:cNvSpPr txBox="1"/>
          <p:nvPr/>
        </p:nvSpPr>
        <p:spPr>
          <a:xfrm>
            <a:off x="1345634" y="5778084"/>
            <a:ext cx="38640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xóa thực thể [</a:t>
            </a:r>
            <a:r>
              <a:rPr b="1"/>
              <a:t>POST</a:t>
            </a:r>
            <a:r>
              <a:t>]</a:t>
            </a:r>
          </a:p>
        </p:txBody>
      </p:sp>
      <p:sp>
        <p:nvSpPr>
          <p:cNvPr id="215" name="TextBox 22"/>
          <p:cNvSpPr txBox="1"/>
          <p:nvPr/>
        </p:nvSpPr>
        <p:spPr>
          <a:xfrm>
            <a:off x="6096000" y="5593417"/>
            <a:ext cx="64615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Bấm vào đây sẽ quay về trang hiển thị danh sách các thực thể</a:t>
            </a:r>
          </a:p>
        </p:txBody>
      </p:sp>
      <p:sp>
        <p:nvSpPr>
          <p:cNvPr id="216" name="Straight Arrow Connector 23"/>
          <p:cNvSpPr/>
          <p:nvPr/>
        </p:nvSpPr>
        <p:spPr>
          <a:xfrm flipH="1" flipV="1">
            <a:off x="6112134" y="4890070"/>
            <a:ext cx="1892384" cy="793127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Straight Arrow Connector 24"/>
          <p:cNvSpPr/>
          <p:nvPr/>
        </p:nvSpPr>
        <p:spPr>
          <a:xfrm flipV="1">
            <a:off x="3123027" y="4890070"/>
            <a:ext cx="379828" cy="747566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TextBox 25"/>
          <p:cNvSpPr txBox="1"/>
          <p:nvPr/>
        </p:nvSpPr>
        <p:spPr>
          <a:xfrm>
            <a:off x="906634" y="1855246"/>
            <a:ext cx="43377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GET: http://example.com/entities/1/delete</a:t>
            </a:r>
          </a:p>
        </p:txBody>
      </p:sp>
      <p:sp>
        <p:nvSpPr>
          <p:cNvPr id="219" name="Straight Arrow Connector 28"/>
          <p:cNvSpPr/>
          <p:nvPr/>
        </p:nvSpPr>
        <p:spPr>
          <a:xfrm flipH="1" flipV="1">
            <a:off x="4375053" y="2084872"/>
            <a:ext cx="1164317" cy="3829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TextBox 29"/>
          <p:cNvSpPr txBox="1"/>
          <p:nvPr/>
        </p:nvSpPr>
        <p:spPr>
          <a:xfrm>
            <a:off x="5539368" y="1938504"/>
            <a:ext cx="47159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Đây là id của thực thể đang muốn xóa</a:t>
            </a:r>
          </a:p>
        </p:txBody>
      </p:sp>
      <p:sp>
        <p:nvSpPr>
          <p:cNvPr id="221" name="Straight Arrow Connector 35"/>
          <p:cNvSpPr/>
          <p:nvPr/>
        </p:nvSpPr>
        <p:spPr>
          <a:xfrm flipH="1">
            <a:off x="2447777" y="3474972"/>
            <a:ext cx="3616866" cy="241073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TextBox 36"/>
          <p:cNvSpPr txBox="1"/>
          <p:nvPr/>
        </p:nvSpPr>
        <p:spPr>
          <a:xfrm>
            <a:off x="6064641" y="3290306"/>
            <a:ext cx="528915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Có thể hiển thị thêm một số thông tin của thực thể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3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Demo: Ứng dụng quản lý cơ bản</a:t>
            </a:r>
          </a:p>
        </p:txBody>
      </p:sp>
      <p:sp>
        <p:nvSpPr>
          <p:cNvPr id="2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978226"/>
            <a:ext cx="10781714" cy="4198737"/>
          </a:xfrm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http://demo.codegym.vn/lamp/eshop-dashboard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3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Lệnh CRUD trong SQL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Lệnh INSERT</a:t>
            </a:r>
          </a:p>
          <a:p>
            <a:r>
              <a:rPr lang="vi-VN" dirty="0" smtClean="0"/>
              <a:t>Lệnh UPDATE</a:t>
            </a:r>
          </a:p>
          <a:p>
            <a:r>
              <a:rPr lang="vi-VN" dirty="0" smtClean="0"/>
              <a:t>Lệnh SELECT</a:t>
            </a:r>
          </a:p>
          <a:p>
            <a:r>
              <a:rPr lang="vi-VN" dirty="0" smtClean="0"/>
              <a:t>Lệnh DELETE</a:t>
            </a:r>
          </a:p>
        </p:txBody>
      </p:sp>
    </p:spTree>
    <p:extLst>
      <p:ext uri="{BB962C8B-B14F-4D97-AF65-F5344CB8AC3E}">
        <p14:creationId xmlns:p14="http://schemas.microsoft.com/office/powerpoint/2010/main" val="20722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câu lệnh CRUD trong SQL</a:t>
            </a:r>
          </a:p>
        </p:txBody>
      </p:sp>
      <p:sp>
        <p:nvSpPr>
          <p:cNvPr id="2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Create: </a:t>
            </a:r>
            <a:r>
              <a:rPr b="1"/>
              <a:t>INSERT INTO</a:t>
            </a:r>
          </a:p>
          <a:p>
            <a:endParaRPr b="1"/>
          </a:p>
          <a:p>
            <a:r>
              <a:t>Read: </a:t>
            </a:r>
            <a:r>
              <a:rPr b="1"/>
              <a:t>SELECT/FROM</a:t>
            </a:r>
          </a:p>
          <a:p>
            <a:endParaRPr b="1"/>
          </a:p>
          <a:p>
            <a:r>
              <a:t>Update: </a:t>
            </a:r>
            <a:r>
              <a:rPr b="1"/>
              <a:t>UPDATE/SET</a:t>
            </a:r>
          </a:p>
          <a:p>
            <a:endParaRPr b="1"/>
          </a:p>
          <a:p>
            <a:r>
              <a:t>Delete: </a:t>
            </a:r>
            <a:r>
              <a:rPr b="1"/>
              <a:t>DELETE FROM</a:t>
            </a:r>
          </a:p>
        </p:txBody>
      </p:sp>
      <p:sp>
        <p:nvSpPr>
          <p:cNvPr id="231" name="Rectangle 3"/>
          <p:cNvSpPr txBox="1"/>
          <p:nvPr/>
        </p:nvSpPr>
        <p:spPr>
          <a:xfrm>
            <a:off x="1563329" y="2485524"/>
            <a:ext cx="95864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INSERT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INTO</a:t>
            </a:r>
            <a:r>
              <a:rPr>
                <a:solidFill>
                  <a:srgbClr val="000000"/>
                </a:solidFill>
              </a:rPr>
              <a:t> customers (name, city, country) </a:t>
            </a:r>
            <a:r>
              <a:t>VALUES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A52A2A"/>
                </a:solidFill>
              </a:rPr>
              <a:t>'Cardinal'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A52A2A"/>
                </a:solidFill>
              </a:rPr>
              <a:t>'Stavanger'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A52A2A"/>
                </a:solidFill>
              </a:rPr>
              <a:t>'Norway'</a:t>
            </a:r>
            <a:r>
              <a:rPr>
                <a:solidFill>
                  <a:srgbClr val="000000"/>
                </a:solidFill>
              </a:rPr>
              <a:t>); </a:t>
            </a:r>
          </a:p>
        </p:txBody>
      </p:sp>
      <p:sp>
        <p:nvSpPr>
          <p:cNvPr id="232" name="Rectangle 4"/>
          <p:cNvSpPr txBox="1"/>
          <p:nvPr/>
        </p:nvSpPr>
        <p:spPr>
          <a:xfrm>
            <a:off x="1563329" y="3613665"/>
            <a:ext cx="39024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name, city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customers; </a:t>
            </a:r>
          </a:p>
        </p:txBody>
      </p:sp>
      <p:sp>
        <p:nvSpPr>
          <p:cNvPr id="233" name="Rectangle 5"/>
          <p:cNvSpPr txBox="1"/>
          <p:nvPr/>
        </p:nvSpPr>
        <p:spPr>
          <a:xfrm>
            <a:off x="1563330" y="4638459"/>
            <a:ext cx="97904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UPDATE</a:t>
            </a:r>
            <a:r>
              <a:rPr>
                <a:solidFill>
                  <a:srgbClr val="000000"/>
                </a:solidFill>
              </a:rPr>
              <a:t> customers </a:t>
            </a:r>
            <a:r>
              <a:t>SET</a:t>
            </a:r>
            <a:r>
              <a:rPr>
                <a:solidFill>
                  <a:srgbClr val="000000"/>
                </a:solidFill>
              </a:rPr>
              <a:t> contact_name = </a:t>
            </a:r>
            <a:r>
              <a:rPr>
                <a:solidFill>
                  <a:srgbClr val="A52A2A"/>
                </a:solidFill>
              </a:rPr>
              <a:t>'Alfred Schmidt'</a:t>
            </a:r>
            <a:r>
              <a:rPr>
                <a:solidFill>
                  <a:srgbClr val="000000"/>
                </a:solidFill>
              </a:rPr>
              <a:t>, city= </a:t>
            </a:r>
            <a:r>
              <a:rPr>
                <a:solidFill>
                  <a:srgbClr val="A52A2A"/>
                </a:solidFill>
              </a:rPr>
              <a:t>'Frankfurt‘</a:t>
            </a:r>
            <a:r>
              <a:rPr>
                <a:solidFill>
                  <a:srgbClr val="000000"/>
                </a:solidFill>
              </a:rPr>
              <a:t> </a:t>
            </a:r>
            <a:r>
              <a:t>WHERE</a:t>
            </a:r>
            <a:r>
              <a:rPr>
                <a:solidFill>
                  <a:srgbClr val="000000"/>
                </a:solidFill>
              </a:rPr>
              <a:t> id = 1; </a:t>
            </a:r>
          </a:p>
        </p:txBody>
      </p:sp>
      <p:sp>
        <p:nvSpPr>
          <p:cNvPr id="234" name="Rectangle 6"/>
          <p:cNvSpPr txBox="1"/>
          <p:nvPr/>
        </p:nvSpPr>
        <p:spPr>
          <a:xfrm>
            <a:off x="1563329" y="5629833"/>
            <a:ext cx="95864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DELETE</a:t>
            </a:r>
            <a:r>
              <a:rPr>
                <a:solidFill>
                  <a:srgbClr val="000000"/>
                </a:solidFill>
              </a:rPr>
              <a:t>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 </a:t>
            </a:r>
            <a:r>
              <a:t>WHERE</a:t>
            </a:r>
            <a:r>
              <a:rPr>
                <a:solidFill>
                  <a:srgbClr val="000000"/>
                </a:solidFill>
              </a:rPr>
              <a:t> name=</a:t>
            </a:r>
            <a:r>
              <a:rPr>
                <a:solidFill>
                  <a:srgbClr val="A52A2A"/>
                </a:solidFill>
              </a:rPr>
              <a:t>'Alfreds Futterkiste'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49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INSERT/INTO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Cú pháp:</a:t>
            </a:r>
          </a:p>
          <a:p>
            <a:endParaRPr dirty="0"/>
          </a:p>
          <a:p>
            <a:endParaRPr dirty="0"/>
          </a:p>
          <a:p>
            <a:pPr marL="685800" lvl="1" indent="-228600">
              <a:spcBef>
                <a:spcPts val="500"/>
              </a:spcBef>
              <a:defRPr sz="2400" b="1"/>
            </a:pPr>
            <a:r>
              <a:rPr dirty="0"/>
              <a:t>Hoặc</a:t>
            </a:r>
            <a:r>
              <a:rPr b="0" dirty="0"/>
              <a:t> (chèn dữ liệu cho tất cả các cột và đúng thứ tự cột):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b="0" dirty="0"/>
          </a:p>
          <a:p>
            <a:pPr marL="685800" lvl="1" indent="-228600">
              <a:spcBef>
                <a:spcPts val="500"/>
              </a:spcBef>
              <a:defRPr sz="2400"/>
            </a:pPr>
            <a:endParaRPr b="0" dirty="0"/>
          </a:p>
          <a:p>
            <a:r>
              <a:rPr dirty="0"/>
              <a:t>Ví dụ:</a:t>
            </a:r>
          </a:p>
        </p:txBody>
      </p:sp>
      <p:sp>
        <p:nvSpPr>
          <p:cNvPr id="238" name="Rectangle 3"/>
          <p:cNvSpPr txBox="1"/>
          <p:nvPr/>
        </p:nvSpPr>
        <p:spPr>
          <a:xfrm>
            <a:off x="1322437" y="1766680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dirty="0"/>
              <a:t>INSERT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INTO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i="1" dirty="0">
                <a:solidFill>
                  <a:srgbClr val="000000"/>
                </a:solidFill>
              </a:rPr>
              <a:t>column1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 column2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 column3</a:t>
            </a:r>
            <a:r>
              <a:rPr dirty="0">
                <a:solidFill>
                  <a:srgbClr val="000000"/>
                </a:solidFill>
              </a:rPr>
              <a:t>, ...)</a:t>
            </a:r>
            <a:br>
              <a:rPr dirty="0">
                <a:solidFill>
                  <a:srgbClr val="000000"/>
                </a:solidFill>
              </a:rPr>
            </a:br>
            <a:r>
              <a:rPr dirty="0"/>
              <a:t>VALUES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i="1" dirty="0">
                <a:solidFill>
                  <a:srgbClr val="000000"/>
                </a:solidFill>
              </a:rPr>
              <a:t>value1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 value2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 value3</a:t>
            </a:r>
            <a:r>
              <a:rPr dirty="0">
                <a:solidFill>
                  <a:srgbClr val="000000"/>
                </a:solidFill>
              </a:rPr>
              <a:t>, ...); </a:t>
            </a:r>
          </a:p>
        </p:txBody>
      </p:sp>
      <p:sp>
        <p:nvSpPr>
          <p:cNvPr id="239" name="Rectangle 4"/>
          <p:cNvSpPr txBox="1"/>
          <p:nvPr/>
        </p:nvSpPr>
        <p:spPr>
          <a:xfrm>
            <a:off x="1322437" y="3064108"/>
            <a:ext cx="976834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INSERT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VALUES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>
                <a:solidFill>
                  <a:srgbClr val="000000"/>
                </a:solidFill>
              </a:rPr>
              <a:t>value1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value2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value3</a:t>
            </a:r>
            <a:r>
              <a:rPr>
                <a:solidFill>
                  <a:srgbClr val="000000"/>
                </a:solidFill>
              </a:rPr>
              <a:t>, ...); </a:t>
            </a:r>
          </a:p>
        </p:txBody>
      </p:sp>
      <p:sp>
        <p:nvSpPr>
          <p:cNvPr id="240" name="Rectangle 5"/>
          <p:cNvSpPr txBox="1"/>
          <p:nvPr/>
        </p:nvSpPr>
        <p:spPr>
          <a:xfrm>
            <a:off x="1322437" y="4602307"/>
            <a:ext cx="988633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INSERT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INTO</a:t>
            </a:r>
            <a:r>
              <a:rPr>
                <a:solidFill>
                  <a:srgbClr val="000000"/>
                </a:solidFill>
              </a:rPr>
              <a:t> customers (name, contact_name, address, city, postal_code, country)</a:t>
            </a:r>
            <a:br>
              <a:rPr>
                <a:solidFill>
                  <a:srgbClr val="000000"/>
                </a:solidFill>
              </a:rPr>
            </a:br>
            <a:r>
              <a:t>VALUES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A52A2A"/>
                </a:solidFill>
              </a:rPr>
              <a:t>'Cardinal'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A52A2A"/>
                </a:solidFill>
              </a:rPr>
              <a:t>'Tom B. </a:t>
            </a:r>
            <a:r>
              <a:rPr dirty="0">
                <a:solidFill>
                  <a:srgbClr val="A52A2A"/>
                </a:solidFill>
              </a:rPr>
              <a:t>Erichsen'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A52A2A"/>
                </a:solidFill>
              </a:rPr>
              <a:t>'Skagen 21'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A52A2A"/>
                </a:solidFill>
              </a:rPr>
              <a:t>'Stavanger'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A52A2A"/>
                </a:solidFill>
              </a:rPr>
              <a:t>'4006'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A52A2A"/>
                </a:solidFill>
              </a:rPr>
              <a:t>'Norway'</a:t>
            </a:r>
            <a:r>
              <a:rPr dirty="0">
                <a:solidFill>
                  <a:srgbClr val="000000"/>
                </a:solidFill>
              </a:rPr>
              <a:t>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6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SELECT/FROM</a:t>
            </a:r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Cú pháp:</a:t>
            </a:r>
          </a:p>
          <a:p>
            <a:endParaRPr dirty="0"/>
          </a:p>
          <a:p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Hoặc (đọc tất cả các cột có trong bảng):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  <a:p>
            <a:r>
              <a:rPr dirty="0"/>
              <a:t>Ví dụ:</a:t>
            </a:r>
          </a:p>
          <a:p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Hoặc:</a:t>
            </a:r>
          </a:p>
        </p:txBody>
      </p:sp>
      <p:sp>
        <p:nvSpPr>
          <p:cNvPr id="244" name="Rectangle 3"/>
          <p:cNvSpPr txBox="1"/>
          <p:nvPr/>
        </p:nvSpPr>
        <p:spPr>
          <a:xfrm>
            <a:off x="1683067" y="1734636"/>
            <a:ext cx="609600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column2, ...</a:t>
            </a:r>
            <a:br>
              <a:rPr i="1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r>
              <a:rPr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45" name="Rectangle 4"/>
          <p:cNvSpPr txBox="1"/>
          <p:nvPr/>
        </p:nvSpPr>
        <p:spPr>
          <a:xfrm>
            <a:off x="1661488" y="3067758"/>
            <a:ext cx="30695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 * </a:t>
            </a: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r>
              <a:rPr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46" name="Rectangle 5"/>
          <p:cNvSpPr txBox="1"/>
          <p:nvPr/>
        </p:nvSpPr>
        <p:spPr>
          <a:xfrm>
            <a:off x="1661488" y="3955110"/>
            <a:ext cx="39260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name, City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customers; </a:t>
            </a:r>
          </a:p>
        </p:txBody>
      </p:sp>
      <p:sp>
        <p:nvSpPr>
          <p:cNvPr id="247" name="Rectangle 6"/>
          <p:cNvSpPr txBox="1"/>
          <p:nvPr/>
        </p:nvSpPr>
        <p:spPr>
          <a:xfrm>
            <a:off x="1683067" y="5015494"/>
            <a:ext cx="289243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customers; </a:t>
            </a:r>
          </a:p>
        </p:txBody>
      </p:sp>
    </p:spTree>
    <p:extLst>
      <p:ext uri="{BB962C8B-B14F-4D97-AF65-F5344CB8AC3E}">
        <p14:creationId xmlns:p14="http://schemas.microsoft.com/office/powerpoint/2010/main" val="17503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UPDATE/SET</a:t>
            </a:r>
          </a:p>
        </p:txBody>
      </p:sp>
      <p:sp>
        <p:nvSpPr>
          <p:cNvPr id="25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Câu lệnh </a:t>
            </a:r>
            <a:r>
              <a:rPr b="1"/>
              <a:t>WHERE</a:t>
            </a:r>
            <a:r>
              <a:t> là không bắt buộc</a:t>
            </a:r>
          </a:p>
        </p:txBody>
      </p:sp>
      <p:sp>
        <p:nvSpPr>
          <p:cNvPr id="251" name="Rectangle 3"/>
          <p:cNvSpPr txBox="1"/>
          <p:nvPr/>
        </p:nvSpPr>
        <p:spPr>
          <a:xfrm>
            <a:off x="1511217" y="1707267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UPDATE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SET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column1 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 value1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column2 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 value2</a:t>
            </a:r>
            <a:r>
              <a:rPr>
                <a:solidFill>
                  <a:srgbClr val="000000"/>
                </a:solidFill>
              </a:rPr>
              <a:t>, ...</a:t>
            </a:r>
            <a:br>
              <a:rPr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condition</a:t>
            </a:r>
            <a:r>
              <a:rPr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52" name="Rectangle 4"/>
          <p:cNvSpPr txBox="1"/>
          <p:nvPr/>
        </p:nvSpPr>
        <p:spPr>
          <a:xfrm>
            <a:off x="1511217" y="3496344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UPDATE</a:t>
            </a:r>
            <a:r>
              <a:rPr>
                <a:solidFill>
                  <a:srgbClr val="000000"/>
                </a:solidFill>
              </a:rPr>
              <a:t> customers</a:t>
            </a:r>
            <a:br>
              <a:rPr>
                <a:solidFill>
                  <a:srgbClr val="000000"/>
                </a:solidFill>
              </a:rPr>
            </a:br>
            <a:r>
              <a:t>SET</a:t>
            </a:r>
            <a:r>
              <a:rPr>
                <a:solidFill>
                  <a:srgbClr val="000000"/>
                </a:solidFill>
              </a:rPr>
              <a:t> contact_name = </a:t>
            </a:r>
            <a:r>
              <a:rPr>
                <a:solidFill>
                  <a:srgbClr val="A52A2A"/>
                </a:solidFill>
              </a:rPr>
              <a:t>'Alfred Schmidt'</a:t>
            </a:r>
            <a:r>
              <a:rPr>
                <a:solidFill>
                  <a:srgbClr val="000000"/>
                </a:solidFill>
              </a:rPr>
              <a:t>, city= </a:t>
            </a:r>
            <a:r>
              <a:rPr>
                <a:solidFill>
                  <a:srgbClr val="A52A2A"/>
                </a:solidFill>
              </a:rPr>
              <a:t>'Frankfurt'</a:t>
            </a:r>
            <a:br>
              <a:rPr>
                <a:solidFill>
                  <a:srgbClr val="A52A2A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 id = 1; </a:t>
            </a:r>
          </a:p>
        </p:txBody>
      </p:sp>
    </p:spTree>
    <p:extLst>
      <p:ext uri="{BB962C8B-B14F-4D97-AF65-F5344CB8AC3E}">
        <p14:creationId xmlns:p14="http://schemas.microsoft.com/office/powerpoint/2010/main" val="12018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DELETE</a:t>
            </a:r>
          </a:p>
        </p:txBody>
      </p:sp>
      <p:sp>
        <p:nvSpPr>
          <p:cNvPr id="25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  <a:p>
            <a:endParaRPr/>
          </a:p>
          <a:p>
            <a:endParaRPr/>
          </a:p>
          <a:p>
            <a:r>
              <a:t>Câu lệnh </a:t>
            </a:r>
            <a:r>
              <a:rPr b="1"/>
              <a:t>WHERE</a:t>
            </a:r>
            <a:r>
              <a:t> là không bắt buộc</a:t>
            </a:r>
          </a:p>
        </p:txBody>
      </p:sp>
      <p:sp>
        <p:nvSpPr>
          <p:cNvPr id="256" name="Rectangle 3"/>
          <p:cNvSpPr txBox="1"/>
          <p:nvPr/>
        </p:nvSpPr>
        <p:spPr>
          <a:xfrm>
            <a:off x="1720644" y="1688007"/>
            <a:ext cx="6096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DELETE</a:t>
            </a:r>
            <a:r>
              <a:rPr>
                <a:solidFill>
                  <a:srgbClr val="000000"/>
                </a:solidFill>
              </a:rPr>
              <a:t>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57" name="Rectangle 4"/>
          <p:cNvSpPr txBox="1"/>
          <p:nvPr/>
        </p:nvSpPr>
        <p:spPr>
          <a:xfrm>
            <a:off x="1720644" y="3336072"/>
            <a:ext cx="6096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DELETE</a:t>
            </a:r>
            <a:r>
              <a:rPr>
                <a:solidFill>
                  <a:srgbClr val="000000"/>
                </a:solidFill>
              </a:rPr>
              <a:t>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 name=</a:t>
            </a:r>
            <a:r>
              <a:rPr>
                <a:solidFill>
                  <a:srgbClr val="A52A2A"/>
                </a:solidFill>
              </a:rPr>
              <a:t>'Alfreds Futterkiste'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51623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Ràng buộc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Khái niệm về ràng buộc</a:t>
            </a:r>
          </a:p>
          <a:p>
            <a:r>
              <a:rPr lang="vi-VN" dirty="0" smtClean="0"/>
              <a:t>Một số ràng buộc thông 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59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WHERE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261" name="Rectangle 3"/>
          <p:cNvSpPr txBox="1"/>
          <p:nvPr/>
        </p:nvSpPr>
        <p:spPr>
          <a:xfrm>
            <a:off x="1629746" y="1746795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column2, ...</a:t>
            </a:r>
            <a:br>
              <a:rPr i="1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condition</a:t>
            </a:r>
            <a:r>
              <a:rPr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262" name="Rectangle 4"/>
          <p:cNvSpPr txBox="1"/>
          <p:nvPr/>
        </p:nvSpPr>
        <p:spPr>
          <a:xfrm>
            <a:off x="1629745" y="3336072"/>
            <a:ext cx="6096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 Country=</a:t>
            </a:r>
            <a:r>
              <a:rPr>
                <a:solidFill>
                  <a:srgbClr val="A52A2A"/>
                </a:solidFill>
              </a:rPr>
              <a:t>'Mexico'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3125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toán tử trong câu lệnh WHERE</a:t>
            </a:r>
          </a:p>
        </p:txBody>
      </p:sp>
      <p:graphicFrame>
        <p:nvGraphicFramePr>
          <p:cNvPr id="265" name="Table 10"/>
          <p:cNvGraphicFramePr/>
          <p:nvPr>
            <p:extLst/>
          </p:nvPr>
        </p:nvGraphicFramePr>
        <p:xfrm>
          <a:off x="1338554" y="1357534"/>
          <a:ext cx="9514892" cy="4632960"/>
        </p:xfrm>
        <a:graphic>
          <a:graphicData uri="http://schemas.openxmlformats.org/drawingml/2006/table">
            <a:tbl>
              <a:tblPr/>
              <a:tblGrid>
                <a:gridCol w="1808139"/>
                <a:gridCol w="7706753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800" b="1">
                          <a:sym typeface="Calibri"/>
                        </a:defRPr>
                      </a:pPr>
                      <a:r>
                        <a:t>Toán tử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800" b="1">
                          <a:sym typeface="Calibri"/>
                        </a:defRPr>
                      </a:pPr>
                      <a:r>
                        <a:t>Mô tả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So sánh bằng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Khác nhau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Lớn hơn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Nhỏ hơn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Lớn hơn hoặc bằng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Nhỏ hơn hoặc bằng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BETWEEN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rPr dirty="0"/>
                        <a:t>Nằm trong khoảng (bao gồm cả 2 giá trị biên)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LIKE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So sánh theo mẫu (pattern)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rPr dirty="0"/>
                        <a:t>So sánh theo một danh sách các giá trị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Tổng 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noProof="1" smtClean="0"/>
              <a:t>Constraint là các quy tắc (rule) được quy định cho bảng</a:t>
            </a:r>
          </a:p>
          <a:p>
            <a:pPr algn="just"/>
            <a:r>
              <a:rPr lang="en-US" noProof="1" smtClean="0"/>
              <a:t>Dữ liệu đưa vào trong bảng cần tuân thủ các constraint</a:t>
            </a:r>
          </a:p>
          <a:p>
            <a:pPr algn="just"/>
            <a:r>
              <a:rPr lang="en-US" noProof="1" smtClean="0"/>
              <a:t>PRIMARY KEY: Khóa chính (Không NULL và là UNIQUE)</a:t>
            </a:r>
          </a:p>
          <a:p>
            <a:pPr algn="just"/>
            <a:r>
              <a:rPr lang="en-US" noProof="1" smtClean="0"/>
              <a:t>FOREIGN KEY: Khóa ngoại (tham chiếu sang bảng khác)</a:t>
            </a:r>
          </a:p>
          <a:p>
            <a:pPr algn="just"/>
            <a:r>
              <a:rPr lang="en-US" noProof="1" smtClean="0"/>
              <a:t>Phân tích và Thiết kế CSDL là các thao tác được thực hiện để tìm ra một mô hình CSDL trong một tình huống nhất định</a:t>
            </a:r>
          </a:p>
          <a:p>
            <a:pPr algn="just"/>
            <a:r>
              <a:rPr lang="en-US" noProof="1" smtClean="0"/>
              <a:t>Kết quả của bước này là một bản thiết kế của CSDL</a:t>
            </a:r>
          </a:p>
        </p:txBody>
      </p:sp>
    </p:spTree>
    <p:extLst>
      <p:ext uri="{BB962C8B-B14F-4D97-AF65-F5344CB8AC3E}">
        <p14:creationId xmlns:p14="http://schemas.microsoft.com/office/powerpoint/2010/main" val="1178498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 smtClean="0"/>
              <a:t>Câu lệnh truy vấn SQL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566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Constraint (ràng buộc)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7300"/>
            <a:ext cx="10515600" cy="4919664"/>
          </a:xfrm>
          <a:prstGeom prst="rect">
            <a:avLst/>
          </a:prstGeom>
        </p:spPr>
        <p:txBody>
          <a:bodyPr/>
          <a:lstStyle/>
          <a:p>
            <a:r>
              <a:rPr dirty="0"/>
              <a:t>Constraint là các quy tắc (rule) được quy định cho bảng</a:t>
            </a:r>
          </a:p>
          <a:p>
            <a:r>
              <a:rPr dirty="0"/>
              <a:t>Sử dụng constraint, chúng ta có thể hạn chế những dữ liệu có thể đưa vào trong bảng</a:t>
            </a:r>
          </a:p>
          <a:p>
            <a:r>
              <a:rPr dirty="0"/>
              <a:t>Constraint giúp cho dữ liệu chính xác, tin cậy, toàn vẹn</a:t>
            </a:r>
          </a:p>
          <a:p>
            <a:r>
              <a:rPr dirty="0"/>
              <a:t>Dữ liệu đưa vào trong bảng cần tuân thủ các constraint</a:t>
            </a:r>
          </a:p>
          <a:p>
            <a:r>
              <a:rPr dirty="0"/>
              <a:t>Có thể quy định constraint cho bảng hoặc cột</a:t>
            </a:r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Một số ràng buộc thông dụng 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8720"/>
            <a:ext cx="10515600" cy="4988244"/>
          </a:xfrm>
          <a:prstGeom prst="rect">
            <a:avLst/>
          </a:prstGeom>
        </p:spPr>
        <p:txBody>
          <a:bodyPr/>
          <a:lstStyle/>
          <a:p>
            <a:r>
              <a:rPr dirty="0"/>
              <a:t>NOT NULL: Không cho phép giá trị NULL</a:t>
            </a:r>
          </a:p>
          <a:p>
            <a:r>
              <a:rPr dirty="0"/>
              <a:t>UNIQUE: Mỗi giá trị là duy nhất</a:t>
            </a:r>
          </a:p>
          <a:p>
            <a:r>
              <a:rPr dirty="0"/>
              <a:t>PRIMARY KEY: Khóa chính (Không NULL và là UNIQUE)</a:t>
            </a:r>
          </a:p>
          <a:p>
            <a:r>
              <a:rPr dirty="0"/>
              <a:t>FOREIGN KEY: Khóa ngoại (tham chiếu sang bảng khác)</a:t>
            </a:r>
          </a:p>
          <a:p>
            <a:r>
              <a:rPr dirty="0"/>
              <a:t>CHECK: Kiểm tra dựa vào một điều kiện</a:t>
            </a:r>
          </a:p>
          <a:p>
            <a:r>
              <a:rPr dirty="0"/>
              <a:t>DEFAULT: Quy định giá trị mặc định cho trường (nếu không có giá trị nào được nhập vào)</a:t>
            </a:r>
          </a:p>
          <a:p>
            <a:r>
              <a:rPr dirty="0"/>
              <a:t>INDEX: Giúp tăng tốc độ truy vấn dữ liệu</a:t>
            </a:r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NULL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325880"/>
            <a:ext cx="10515600" cy="2818103"/>
          </a:xfrm>
          <a:prstGeom prst="rect">
            <a:avLst/>
          </a:prstGeom>
        </p:spPr>
        <p:txBody>
          <a:bodyPr/>
          <a:lstStyle/>
          <a:p>
            <a:r>
              <a:t>Mặc định thì các trường trong bảng có thể chứa giá trị NULL</a:t>
            </a:r>
          </a:p>
          <a:p>
            <a:r>
              <a:rPr dirty="0"/>
              <a:t>Sử dụng từ khóa NOT NULL để bắt buộc các trường phải có giá trị khác NULL</a:t>
            </a:r>
          </a:p>
          <a:p>
            <a:r>
              <a:rPr dirty="0"/>
              <a:t>Ví dụ:</a:t>
            </a:r>
          </a:p>
        </p:txBody>
      </p:sp>
      <p:sp>
        <p:nvSpPr>
          <p:cNvPr id="128" name="Rectangle 3"/>
          <p:cNvSpPr txBox="1"/>
          <p:nvPr/>
        </p:nvSpPr>
        <p:spPr>
          <a:xfrm>
            <a:off x="2248386" y="3249762"/>
            <a:ext cx="6096001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00CD"/>
                </a:solidFill>
              </a:defRPr>
            </a:pPr>
            <a:r>
              <a:rPr sz="2600" dirty="0"/>
              <a:t>CREATE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TABLE</a:t>
            </a:r>
            <a:r>
              <a:rPr sz="2600" dirty="0">
                <a:solidFill>
                  <a:srgbClr val="000000"/>
                </a:solidFill>
              </a:rPr>
              <a:t> persons 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id int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last_name varchar(255)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first_name varchar(255)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age int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UNIQUE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8720"/>
            <a:ext cx="10515600" cy="4988244"/>
          </a:xfrm>
          <a:prstGeom prst="rect">
            <a:avLst/>
          </a:prstGeom>
        </p:spPr>
        <p:txBody>
          <a:bodyPr/>
          <a:lstStyle/>
          <a:p>
            <a:r>
              <a:rPr dirty="0"/>
              <a:t>Mặc định thì các trường trong bảng có thể chứa giá trị giống nhau</a:t>
            </a:r>
          </a:p>
          <a:p>
            <a:r>
              <a:rPr dirty="0"/>
              <a:t>Sử dụng từ khóa UNIQUE để bắt buộc các giá trị trong cột phải khác nhau</a:t>
            </a:r>
          </a:p>
          <a:p>
            <a:r>
              <a:rPr dirty="0"/>
              <a:t>Chẳng hạn: Số điện thoại, email...</a:t>
            </a:r>
          </a:p>
          <a:p>
            <a:r>
              <a:rPr dirty="0"/>
              <a:t>Ví dụ:</a:t>
            </a:r>
          </a:p>
        </p:txBody>
      </p:sp>
      <p:sp>
        <p:nvSpPr>
          <p:cNvPr id="132" name="Rectangle 3"/>
          <p:cNvSpPr txBox="1"/>
          <p:nvPr/>
        </p:nvSpPr>
        <p:spPr>
          <a:xfrm>
            <a:off x="2270760" y="3682842"/>
            <a:ext cx="60960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00CD"/>
                </a:solidFill>
              </a:defRPr>
            </a:pPr>
            <a:r>
              <a:rPr sz="2600" dirty="0"/>
              <a:t>CREATE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TABLE</a:t>
            </a:r>
            <a:r>
              <a:rPr sz="2600" dirty="0">
                <a:solidFill>
                  <a:srgbClr val="000000"/>
                </a:solidFill>
              </a:rPr>
              <a:t> persons 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id int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UNIQUE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name varchar(255)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email varchar(100) </a:t>
            </a:r>
            <a:r>
              <a:rPr sz="2600" dirty="0"/>
              <a:t>UNIQUE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phone varchar(13) </a:t>
            </a:r>
            <a:r>
              <a:rPr sz="2600" dirty="0"/>
              <a:t>UNIQUE</a:t>
            </a:r>
            <a:br>
              <a:rPr sz="2600" dirty="0"/>
            </a:br>
            <a:r>
              <a:rPr sz="2600" dirty="0">
                <a:solidFill>
                  <a:srgbClr val="0000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7072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280160"/>
            <a:ext cx="10515600" cy="208561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Từ khóa CHECK được sử dụng để quy định điều kiện ràng buộc cho giá trị của một cột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Ví dụ:</a:t>
            </a:r>
          </a:p>
        </p:txBody>
      </p:sp>
      <p:sp>
        <p:nvSpPr>
          <p:cNvPr id="136" name="Rectangle 3"/>
          <p:cNvSpPr txBox="1"/>
          <p:nvPr/>
        </p:nvSpPr>
        <p:spPr>
          <a:xfrm>
            <a:off x="2575560" y="2883485"/>
            <a:ext cx="6096000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</a:defRPr>
            </a:pPr>
            <a:r>
              <a:rPr sz="2600" dirty="0"/>
              <a:t>CREATE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TABLE</a:t>
            </a:r>
            <a:r>
              <a:rPr sz="2600" dirty="0">
                <a:solidFill>
                  <a:srgbClr val="000000"/>
                </a:solidFill>
              </a:rPr>
              <a:t> persons (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id int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last_name varchar(255) </a:t>
            </a:r>
            <a:r>
              <a:rPr sz="2600" dirty="0"/>
              <a:t>NOT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dirty="0"/>
              <a:t>NULL</a:t>
            </a:r>
            <a:r>
              <a:rPr sz="2600" dirty="0">
                <a:solidFill>
                  <a:srgbClr val="000000"/>
                </a:solidFill>
              </a:rPr>
              <a:t>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first_name varchar(255),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age int,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    </a:t>
            </a:r>
            <a:r>
              <a:rPr sz="2600" dirty="0"/>
              <a:t>CHECK</a:t>
            </a:r>
            <a:r>
              <a:rPr sz="2600" dirty="0">
                <a:solidFill>
                  <a:srgbClr val="000000"/>
                </a:solidFill>
              </a:rPr>
              <a:t> (age&gt;=18)</a:t>
            </a:r>
            <a:br>
              <a:rPr sz="2600" dirty="0">
                <a:solidFill>
                  <a:srgbClr val="000000"/>
                </a:solidFill>
              </a:rPr>
            </a:br>
            <a:r>
              <a:rPr sz="2600" dirty="0">
                <a:solidFill>
                  <a:srgbClr val="0000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5661</TotalTime>
  <Words>2061</Words>
  <Application>Microsoft Office PowerPoint</Application>
  <PresentationFormat>Custom</PresentationFormat>
  <Paragraphs>358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SlideTheme2</vt:lpstr>
      <vt:lpstr>Bài 9 Thiết kế và tạo cơ sở dữ liệu </vt:lpstr>
      <vt:lpstr>Kiểm tra bài trước</vt:lpstr>
      <vt:lpstr>Mục tiêu</vt:lpstr>
      <vt:lpstr>Ràng buộc</vt:lpstr>
      <vt:lpstr>Constraint (ràng buộc)</vt:lpstr>
      <vt:lpstr>Một số ràng buộc thông dụng </vt:lpstr>
      <vt:lpstr>NOT NULL</vt:lpstr>
      <vt:lpstr>UNIQUE</vt:lpstr>
      <vt:lpstr>CHECK</vt:lpstr>
      <vt:lpstr>DEFAULT</vt:lpstr>
      <vt:lpstr>Primary Key (Khóa chính)</vt:lpstr>
      <vt:lpstr>Primary Key: Ví dụ</vt:lpstr>
      <vt:lpstr>Tạo khóa chính phức hợp</vt:lpstr>
      <vt:lpstr>Tạo khóa chính sau khi tạo bảng</vt:lpstr>
      <vt:lpstr>Khóa ngoại (Foreign Key)</vt:lpstr>
      <vt:lpstr>Khóa ngoại: Ví dụ</vt:lpstr>
      <vt:lpstr>Khóa ngoại: Ví dụ</vt:lpstr>
      <vt:lpstr>Các kiểu dữ liệu thông dụng</vt:lpstr>
      <vt:lpstr>Phân tích và thiết kế CSDL</vt:lpstr>
      <vt:lpstr>Phân tích và Thiết kế CSDL</vt:lpstr>
      <vt:lpstr>ERD: Ví dụ</vt:lpstr>
      <vt:lpstr>Các bước phân tích và thiết kế</vt:lpstr>
      <vt:lpstr>Ví dụ về bài toán bán hàng</vt:lpstr>
      <vt:lpstr>ERD Website bán hàng</vt:lpstr>
      <vt:lpstr>CRUD</vt:lpstr>
      <vt:lpstr>CRUD</vt:lpstr>
      <vt:lpstr>Ứng dụng quản lý cơ bản</vt:lpstr>
      <vt:lpstr>[1] Hiển thị danh sách các thực thể</vt:lpstr>
      <vt:lpstr>[2] Hiển thị chi tiết thực thể</vt:lpstr>
      <vt:lpstr>[3] Thêm thực thể mới</vt:lpstr>
      <vt:lpstr>[4] Cập nhật thông tin thực thể</vt:lpstr>
      <vt:lpstr>[5] Xóa một thực thể</vt:lpstr>
      <vt:lpstr>Demo: Ứng dụng quản lý cơ bản</vt:lpstr>
      <vt:lpstr>Lệnh CRUD trong SQL</vt:lpstr>
      <vt:lpstr>Các câu lệnh CRUD trong SQL</vt:lpstr>
      <vt:lpstr>Câu lệnh INSERT/INTO</vt:lpstr>
      <vt:lpstr>Câu lệnh SELECT/FROM</vt:lpstr>
      <vt:lpstr>Câu lệnh UPDATE/SET</vt:lpstr>
      <vt:lpstr>Câu lệnh DELETE</vt:lpstr>
      <vt:lpstr>Câu lệnh WHERE</vt:lpstr>
      <vt:lpstr>Các toán tử trong câu lệnh WHERE</vt:lpstr>
      <vt:lpstr>Tổng kết</vt:lpstr>
      <vt:lpstr>Hướng dẫn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Windows User</cp:lastModifiedBy>
  <cp:revision>125</cp:revision>
  <dcterms:created xsi:type="dcterms:W3CDTF">2018-03-21T10:39:28Z</dcterms:created>
  <dcterms:modified xsi:type="dcterms:W3CDTF">2019-07-27T04:30:51Z</dcterms:modified>
</cp:coreProperties>
</file>