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33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15" r:id="rId35"/>
    <p:sldId id="33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/>
    <p:restoredTop sz="74245"/>
  </p:normalViewPr>
  <p:slideViewPr>
    <p:cSldViewPr snapToGrid="0" snapToObjects="1">
      <p:cViewPr>
        <p:scale>
          <a:sx n="56" d="100"/>
          <a:sy n="56" d="100"/>
        </p:scale>
        <p:origin x="-13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04/09/2018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"/><Relationship Id="rId4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Bài 10</a:t>
            </a:r>
            <a:br>
              <a:rPr lang="vi-VN" dirty="0" smtClean="0"/>
            </a:br>
            <a:r>
              <a:rPr lang="vi-VN" dirty="0" smtClean="0"/>
              <a:t>Câu lệnh truy vấn SQL 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JOIN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JOIN được sử dụng để truy vấn dữ liệu kết hợp từ nhiều bảng.</a:t>
            </a:r>
          </a:p>
          <a:p>
            <a:r>
              <a:t>Chẳng hạn: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Bảng orders: id, customer_id, orderDate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Bảng customers: id, name, country</a:t>
            </a:r>
          </a:p>
          <a:p>
            <a:r>
              <a:t>Câu lệnh truy vấn sau sẽ trả về danh sách các order cùng với tên khách hàng tương ứng:</a:t>
            </a:r>
          </a:p>
        </p:txBody>
      </p:sp>
      <p:sp>
        <p:nvSpPr>
          <p:cNvPr id="150" name="Rectangle 3"/>
          <p:cNvSpPr txBox="1"/>
          <p:nvPr/>
        </p:nvSpPr>
        <p:spPr>
          <a:xfrm>
            <a:off x="1341119" y="4287342"/>
            <a:ext cx="10683242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orders.id, customers.name, orders.orderDate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orders</a:t>
            </a:r>
            <a:br>
              <a:rPr>
                <a:solidFill>
                  <a:srgbClr val="000000"/>
                </a:solidFill>
              </a:rPr>
            </a:br>
            <a:r>
              <a:t>JOIN</a:t>
            </a:r>
            <a:r>
              <a:rPr>
                <a:solidFill>
                  <a:srgbClr val="000000"/>
                </a:solidFill>
              </a:rPr>
              <a:t> customers </a:t>
            </a:r>
            <a:r>
              <a:t>ON</a:t>
            </a:r>
            <a:r>
              <a:rPr>
                <a:solidFill>
                  <a:srgbClr val="000000"/>
                </a:solidFill>
              </a:rPr>
              <a:t> orders.customer_id=customers.id;</a:t>
            </a:r>
          </a:p>
        </p:txBody>
      </p:sp>
    </p:spTree>
    <p:extLst>
      <p:ext uri="{BB962C8B-B14F-4D97-AF65-F5344CB8AC3E}">
        <p14:creationId xmlns:p14="http://schemas.microsoft.com/office/powerpoint/2010/main" val="16429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loại câu lệnh JOIN (1)</a:t>
            </a:r>
          </a:p>
        </p:txBody>
      </p:sp>
      <p:sp>
        <p:nvSpPr>
          <p:cNvPr id="15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INNER JOIN </a:t>
            </a:r>
            <a:r>
              <a:rPr b="0"/>
              <a:t>(hoặc </a:t>
            </a:r>
            <a:r>
              <a:t>JOIN</a:t>
            </a:r>
            <a:r>
              <a:rPr b="0"/>
              <a:t>): Chỉ trả về các record có mặt ở cả 2 bảng</a:t>
            </a:r>
          </a:p>
          <a:p>
            <a:pPr>
              <a:defRPr b="1"/>
            </a:pPr>
            <a:r>
              <a:t>LEFT JOIN</a:t>
            </a:r>
            <a:r>
              <a:rPr b="0"/>
              <a:t>: Trả về tất cả các record có mặt ở bảng bên trái, và những record tương ứng ở bảng bên phải</a:t>
            </a:r>
          </a:p>
          <a:p>
            <a:pPr>
              <a:defRPr b="1"/>
            </a:pPr>
            <a:r>
              <a:t>RIGHT JOIN</a:t>
            </a:r>
            <a:r>
              <a:rPr b="0"/>
              <a:t>: Trả về tất cả các record có mặt ở bảng bên phải, và những record tuơng ứng ở bảng bên trái</a:t>
            </a:r>
          </a:p>
          <a:p>
            <a:pPr>
              <a:defRPr b="1"/>
            </a:pPr>
            <a:r>
              <a:t>FULL JOIN</a:t>
            </a:r>
            <a:r>
              <a:rPr b="0"/>
              <a:t>: Trả về tất cả các record ở cả hai bảng</a:t>
            </a:r>
          </a:p>
        </p:txBody>
      </p:sp>
    </p:spTree>
    <p:extLst>
      <p:ext uri="{BB962C8B-B14F-4D97-AF65-F5344CB8AC3E}">
        <p14:creationId xmlns:p14="http://schemas.microsoft.com/office/powerpoint/2010/main" val="7535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loại câu lệnh JOIN (2)</a:t>
            </a:r>
          </a:p>
        </p:txBody>
      </p:sp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732151"/>
            <a:ext cx="2707640" cy="1963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0720" y="2732151"/>
            <a:ext cx="2707641" cy="1963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56959" y="2732151"/>
            <a:ext cx="2707641" cy="1963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99880" y="2732151"/>
            <a:ext cx="2707641" cy="1963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3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Inner join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947" y="3831339"/>
            <a:ext cx="3205018" cy="232363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/>
          <p:cNvSpPr/>
          <p:nvPr/>
        </p:nvSpPr>
        <p:spPr>
          <a:xfrm>
            <a:off x="1112520" y="1967849"/>
            <a:ext cx="86305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i="1" dirty="0"/>
              <a:t>table1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INNER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D"/>
                </a:solidFill>
              </a:rPr>
              <a:t>JOIN</a:t>
            </a:r>
            <a:r>
              <a:rPr lang="en-US" sz="2000" dirty="0"/>
              <a:t> </a:t>
            </a:r>
            <a:r>
              <a:rPr lang="en-US" sz="2000" i="1" dirty="0"/>
              <a:t>table2 </a:t>
            </a:r>
            <a:r>
              <a:rPr lang="en-US" sz="2000" dirty="0">
                <a:solidFill>
                  <a:srgbClr val="0000CD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i="1" dirty="0"/>
              <a:t>table1.column_name </a:t>
            </a:r>
            <a:r>
              <a:rPr lang="en-US" sz="2000" dirty="0"/>
              <a:t>=</a:t>
            </a:r>
            <a:r>
              <a:rPr lang="en-US" sz="2000" i="1" dirty="0"/>
              <a:t> table2.column_name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44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Join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(table 1)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(table 2)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8260" y="2159141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i="1" dirty="0"/>
              <a:t>table1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LEFT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D"/>
                </a:solidFill>
              </a:rPr>
              <a:t>JOIN</a:t>
            </a:r>
            <a:r>
              <a:rPr lang="en-US" sz="2000" dirty="0"/>
              <a:t> </a:t>
            </a:r>
            <a:r>
              <a:rPr lang="en-US" sz="2000" i="1" dirty="0"/>
              <a:t>table2 </a:t>
            </a:r>
            <a:r>
              <a:rPr lang="en-US" sz="2000" dirty="0">
                <a:solidFill>
                  <a:srgbClr val="0000CD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i="1" dirty="0"/>
              <a:t>table1.column_name </a:t>
            </a:r>
            <a:r>
              <a:rPr lang="en-US" sz="2000" dirty="0"/>
              <a:t>=</a:t>
            </a:r>
            <a:r>
              <a:rPr lang="en-US" sz="2000" i="1" dirty="0"/>
              <a:t> table2.column_name</a:t>
            </a:r>
            <a:r>
              <a:rPr lang="en-US" sz="2000" dirty="0"/>
              <a:t>;</a:t>
            </a:r>
          </a:p>
        </p:txBody>
      </p:sp>
      <p:pic>
        <p:nvPicPr>
          <p:cNvPr id="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7339" y="3648493"/>
            <a:ext cx="2707641" cy="1963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35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Join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(table 1)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(table 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8260" y="2376977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SELECT</a:t>
            </a:r>
            <a:r>
              <a:rPr lang="en-US" dirty="0"/>
              <a:t>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FROM</a:t>
            </a:r>
            <a:r>
              <a:rPr lang="en-US" dirty="0"/>
              <a:t>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rgbClr val="0000CD"/>
                </a:solidFill>
              </a:rPr>
              <a:t>JOIN</a:t>
            </a:r>
            <a:r>
              <a:rPr lang="en-US" dirty="0"/>
              <a:t> </a:t>
            </a:r>
            <a:r>
              <a:rPr lang="en-US" i="1" dirty="0"/>
              <a:t>table2 </a:t>
            </a:r>
            <a:r>
              <a:rPr lang="en-US" dirty="0">
                <a:solidFill>
                  <a:srgbClr val="0000CD"/>
                </a:solidFill>
              </a:rPr>
              <a:t>ON</a:t>
            </a:r>
            <a:r>
              <a:rPr lang="en-US" dirty="0"/>
              <a:t> </a:t>
            </a:r>
            <a:r>
              <a:rPr lang="en-US" i="1" dirty="0"/>
              <a:t>table1.column_name </a:t>
            </a:r>
            <a:r>
              <a:rPr lang="en-US" dirty="0"/>
              <a:t>=</a:t>
            </a:r>
            <a:r>
              <a:rPr lang="en-US" i="1" dirty="0"/>
              <a:t> table2.column_name</a:t>
            </a:r>
            <a:r>
              <a:rPr lang="en-US" dirty="0"/>
              <a:t>;</a:t>
            </a:r>
          </a:p>
        </p:txBody>
      </p:sp>
      <p:pic>
        <p:nvPicPr>
          <p:cNvPr id="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9234" y="3648493"/>
            <a:ext cx="2707641" cy="1963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8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Outer Join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0523" y="2205308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SELECT</a:t>
            </a:r>
            <a:r>
              <a:rPr lang="en-US" dirty="0"/>
              <a:t>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FROM</a:t>
            </a:r>
            <a:r>
              <a:rPr lang="en-US" dirty="0"/>
              <a:t>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FULL</a:t>
            </a:r>
            <a:r>
              <a:rPr lang="en-US" dirty="0"/>
              <a:t> </a:t>
            </a:r>
            <a:r>
              <a:rPr lang="en-US" dirty="0">
                <a:solidFill>
                  <a:srgbClr val="0000CD"/>
                </a:solidFill>
              </a:rPr>
              <a:t>OUTER</a:t>
            </a:r>
            <a:r>
              <a:rPr lang="en-US" dirty="0"/>
              <a:t> </a:t>
            </a:r>
            <a:r>
              <a:rPr lang="en-US" dirty="0">
                <a:solidFill>
                  <a:srgbClr val="0000CD"/>
                </a:solidFill>
              </a:rPr>
              <a:t>JOIN</a:t>
            </a:r>
            <a:r>
              <a:rPr lang="en-US" dirty="0"/>
              <a:t> </a:t>
            </a:r>
            <a:r>
              <a:rPr lang="en-US" i="1" dirty="0"/>
              <a:t>table2 </a:t>
            </a:r>
            <a:r>
              <a:rPr lang="en-US" dirty="0">
                <a:solidFill>
                  <a:srgbClr val="0000CD"/>
                </a:solidFill>
              </a:rPr>
              <a:t>ON</a:t>
            </a:r>
            <a:r>
              <a:rPr lang="en-US" dirty="0"/>
              <a:t> </a:t>
            </a:r>
            <a:r>
              <a:rPr lang="en-US" i="1" dirty="0"/>
              <a:t>table1.column_name </a:t>
            </a:r>
            <a:r>
              <a:rPr lang="en-US" dirty="0"/>
              <a:t>=</a:t>
            </a:r>
            <a:r>
              <a:rPr lang="en-US" i="1" dirty="0"/>
              <a:t> table2.column_name</a:t>
            </a:r>
            <a:r>
              <a:rPr lang="en-US" dirty="0"/>
              <a:t>; </a:t>
            </a:r>
          </a:p>
        </p:txBody>
      </p:sp>
      <p:pic>
        <p:nvPicPr>
          <p:cNvPr id="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7723" y="3459543"/>
            <a:ext cx="2707641" cy="1963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94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JOIN nhiều hơn 2 bảng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48740"/>
            <a:ext cx="10515600" cy="4909820"/>
          </a:xfrm>
          <a:prstGeom prst="rect">
            <a:avLst/>
          </a:prstGeom>
        </p:spPr>
        <p:txBody>
          <a:bodyPr/>
          <a:lstStyle/>
          <a:p>
            <a:r>
              <a:t>Có thể JOIN nối tiếp giữa nhiều bảng</a:t>
            </a:r>
          </a:p>
          <a:p>
            <a:r>
              <a:rPr dirty="0"/>
              <a:t>Ví dụ: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defRPr b="1"/>
            </a:pPr>
            <a:r>
              <a:rPr dirty="0"/>
              <a:t>Lưu ý: </a:t>
            </a:r>
            <a:r>
              <a:rPr b="0" dirty="0"/>
              <a:t>Từ khoá </a:t>
            </a:r>
            <a:r>
              <a:rPr b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dirty="0"/>
              <a:t> được sử dụng để đổi tên trường khi truy vấn.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249680" y="2653029"/>
            <a:ext cx="10515600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orders.id, customers.name, shippers.name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shipper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((orders</a:t>
            </a:r>
            <a:br>
              <a:rPr>
                <a:solidFill>
                  <a:srgbClr val="000000"/>
                </a:solidFill>
              </a:rPr>
            </a:br>
            <a:r>
              <a:t>INNER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JOIN</a:t>
            </a:r>
            <a:r>
              <a:rPr>
                <a:solidFill>
                  <a:srgbClr val="000000"/>
                </a:solidFill>
              </a:rPr>
              <a:t> customers </a:t>
            </a:r>
            <a:r>
              <a:t>ON</a:t>
            </a:r>
            <a:r>
              <a:rPr>
                <a:solidFill>
                  <a:srgbClr val="000000"/>
                </a:solidFill>
              </a:rPr>
              <a:t> orders.customer_id = customers.id)</a:t>
            </a:r>
            <a:br>
              <a:rPr>
                <a:solidFill>
                  <a:srgbClr val="000000"/>
                </a:solidFill>
              </a:rPr>
            </a:br>
            <a:r>
              <a:t>INNER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JOIN</a:t>
            </a:r>
            <a:r>
              <a:rPr>
                <a:solidFill>
                  <a:srgbClr val="000000"/>
                </a:solidFill>
              </a:rPr>
              <a:t> shippers </a:t>
            </a:r>
            <a:r>
              <a:t>ON</a:t>
            </a:r>
            <a:r>
              <a:rPr>
                <a:solidFill>
                  <a:srgbClr val="000000"/>
                </a:solidFill>
              </a:rPr>
              <a:t> orders.shipper_id = shippers.id);</a:t>
            </a:r>
          </a:p>
        </p:txBody>
      </p:sp>
    </p:spTree>
    <p:extLst>
      <p:ext uri="{BB962C8B-B14F-4D97-AF65-F5344CB8AC3E}">
        <p14:creationId xmlns:p14="http://schemas.microsoft.com/office/powerpoint/2010/main" val="18563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hàm SQL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 cung cấp sẵn một số hàm để thao tác với dữ liệu chuỗi, số, ngày tháng</a:t>
            </a:r>
          </a:p>
          <a:p>
            <a:r>
              <a:t>Chẳng hạn: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SUM(), AVG(), COUNT(), MIN(), MAX(), UCASE(), LCASE()…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15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SUM()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SUM() được sử dụng để tính giá trị tổng của một cột chứa giá trị số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26" name="Rectangle 3"/>
          <p:cNvSpPr txBox="1"/>
          <p:nvPr/>
        </p:nvSpPr>
        <p:spPr>
          <a:xfrm>
            <a:off x="2382520" y="2452153"/>
            <a:ext cx="6096001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SUM(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7" name="Rectangle 4"/>
          <p:cNvSpPr txBox="1"/>
          <p:nvPr/>
        </p:nvSpPr>
        <p:spPr>
          <a:xfrm>
            <a:off x="2382521" y="4084687"/>
            <a:ext cx="60960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SUM(quantity)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orderDetails;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2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</a:t>
            </a:r>
            <a:r>
              <a:rPr lang="vi-VN" dirty="0"/>
              <a:t>“Thiết kế và tạo cơ sở dữ liệu"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“Thiết kế và tạo cơ sở dữ liệu”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0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AVG()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AVG() tính giá trị trung bình của một cột chứa giá trị số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31" name="Rectangle 3"/>
          <p:cNvSpPr txBox="1"/>
          <p:nvPr/>
        </p:nvSpPr>
        <p:spPr>
          <a:xfrm>
            <a:off x="2174238" y="2248953"/>
            <a:ext cx="6096001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AVG(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2" name="Rectangle 4"/>
          <p:cNvSpPr txBox="1"/>
          <p:nvPr/>
        </p:nvSpPr>
        <p:spPr>
          <a:xfrm>
            <a:off x="2174238" y="4397108"/>
            <a:ext cx="6096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AVG(price)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COUNT()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COUNT() được sử dụng để đếm số bản ghi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36" name="Rectangle 3"/>
          <p:cNvSpPr txBox="1"/>
          <p:nvPr/>
        </p:nvSpPr>
        <p:spPr>
          <a:xfrm>
            <a:off x="2174239" y="2383205"/>
            <a:ext cx="6096001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7" name="Rectangle 4"/>
          <p:cNvSpPr txBox="1"/>
          <p:nvPr/>
        </p:nvSpPr>
        <p:spPr>
          <a:xfrm>
            <a:off x="1912620" y="4464234"/>
            <a:ext cx="31089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138" name="Rectangle 5"/>
          <p:cNvSpPr txBox="1"/>
          <p:nvPr/>
        </p:nvSpPr>
        <p:spPr>
          <a:xfrm>
            <a:off x="7564199" y="4508904"/>
            <a:ext cx="3108961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(*)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139" name="Rectangle 6"/>
          <p:cNvSpPr txBox="1"/>
          <p:nvPr/>
        </p:nvSpPr>
        <p:spPr>
          <a:xfrm>
            <a:off x="6096000" y="4842728"/>
            <a:ext cx="7875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Hoặc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12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MAX()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MAX() trả về giá trị lớn nhất của một cột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43" name="Rectangle 3"/>
          <p:cNvSpPr txBox="1"/>
          <p:nvPr/>
        </p:nvSpPr>
        <p:spPr>
          <a:xfrm>
            <a:off x="2479038" y="2255412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MAX(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4" name="Rectangle 4"/>
          <p:cNvSpPr txBox="1"/>
          <p:nvPr/>
        </p:nvSpPr>
        <p:spPr>
          <a:xfrm>
            <a:off x="2479037" y="4216188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MAX(price)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largestPrice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9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MIN()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MIN() trả về giá trị nhỏ nhất của một cột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48" name="Rectangle 3"/>
          <p:cNvSpPr txBox="1"/>
          <p:nvPr/>
        </p:nvSpPr>
        <p:spPr>
          <a:xfrm>
            <a:off x="2092959" y="2251055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MIN(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9" name="Rectangle 4"/>
          <p:cNvSpPr txBox="1"/>
          <p:nvPr/>
        </p:nvSpPr>
        <p:spPr>
          <a:xfrm>
            <a:off x="2092958" y="4214009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MIN(price)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smallestPrice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37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UCASE()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UCASE() được sử dụng để chuyển một chuỗi thành chữ viết hoa (uppercase)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53" name="Rectangle 3"/>
          <p:cNvSpPr txBox="1"/>
          <p:nvPr/>
        </p:nvSpPr>
        <p:spPr>
          <a:xfrm>
            <a:off x="1962524" y="2571991"/>
            <a:ext cx="77863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UCASE(column_name)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54" name="Rectangle 4"/>
          <p:cNvSpPr txBox="1"/>
          <p:nvPr/>
        </p:nvSpPr>
        <p:spPr>
          <a:xfrm>
            <a:off x="1962524" y="3648493"/>
            <a:ext cx="805523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UCASE(name)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customer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LCASE()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LCASE() được sử dụng để chuyển một chuỗi thành chữ viết thuờng (lowercase)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58" name="Rectangle 3"/>
          <p:cNvSpPr txBox="1"/>
          <p:nvPr/>
        </p:nvSpPr>
        <p:spPr>
          <a:xfrm>
            <a:off x="2435381" y="2688516"/>
            <a:ext cx="77863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LCASE(column_name)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59" name="Rectangle 4"/>
          <p:cNvSpPr txBox="1"/>
          <p:nvPr/>
        </p:nvSpPr>
        <p:spPr>
          <a:xfrm>
            <a:off x="2435381" y="3648493"/>
            <a:ext cx="845614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LCASE(name)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customer, city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77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LEN()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LEN() trả về độ dài (số lượng ký tự) của một chuỗi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2312682" y="2327701"/>
            <a:ext cx="742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LEN(column_name)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64" name="Rectangle 4"/>
          <p:cNvSpPr txBox="1"/>
          <p:nvPr/>
        </p:nvSpPr>
        <p:spPr>
          <a:xfrm>
            <a:off x="2312682" y="3274929"/>
            <a:ext cx="90411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name,LEN(address)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lengthOfAddress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NOW()</a:t>
            </a:r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NOW() trả về ngày giờ hiện tại của hệ thống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68" name="Rectangle 3"/>
          <p:cNvSpPr txBox="1"/>
          <p:nvPr/>
        </p:nvSpPr>
        <p:spPr>
          <a:xfrm>
            <a:off x="2318305" y="2155804"/>
            <a:ext cx="540852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NOW()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69" name="Rectangle 4"/>
          <p:cNvSpPr txBox="1"/>
          <p:nvPr/>
        </p:nvSpPr>
        <p:spPr>
          <a:xfrm>
            <a:off x="2318305" y="3234472"/>
            <a:ext cx="822777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name, price, Now()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perDate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01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ORDER BY</a:t>
            </a:r>
          </a:p>
        </p:txBody>
      </p:sp>
      <p:sp>
        <p:nvSpPr>
          <p:cNvPr id="17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Câu lệnh ORDER BY sắp xếp các bản ghi theo trật tự dựa vào giá trị của một cột hoặc nhiều cột</a:t>
            </a:r>
          </a:p>
          <a:p>
            <a:pPr>
              <a:lnSpc>
                <a:spcPct val="81000"/>
              </a:lnSpc>
            </a:pPr>
            <a:r>
              <a:t>Cú pháp:</a:t>
            </a:r>
          </a:p>
          <a:p>
            <a:pPr>
              <a:lnSpc>
                <a:spcPct val="81000"/>
              </a:lnSpc>
            </a:pPr>
            <a:endParaRPr/>
          </a:p>
          <a:p>
            <a:pPr>
              <a:lnSpc>
                <a:spcPct val="81000"/>
              </a:lnSpc>
            </a:pPr>
            <a:endParaRPr/>
          </a:p>
          <a:p>
            <a:pPr>
              <a:lnSpc>
                <a:spcPct val="81000"/>
              </a:lnSpc>
            </a:pPr>
            <a:endParaRPr/>
          </a:p>
          <a:p>
            <a:pPr>
              <a:lnSpc>
                <a:spcPct val="81000"/>
              </a:lnSpc>
            </a:pPr>
            <a:r>
              <a:t>Trong đó: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 b="1"/>
            </a:pPr>
            <a:r>
              <a:t>ASC</a:t>
            </a:r>
            <a:r>
              <a:rPr b="0"/>
              <a:t>: Trật tự tăng dần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 b="1"/>
            </a:pPr>
            <a:r>
              <a:t>DESC</a:t>
            </a:r>
            <a:r>
              <a:rPr b="0"/>
              <a:t>: Trật tự giảm dần</a:t>
            </a:r>
          </a:p>
        </p:txBody>
      </p:sp>
      <p:sp>
        <p:nvSpPr>
          <p:cNvPr id="173" name="Rectangle 3"/>
          <p:cNvSpPr txBox="1"/>
          <p:nvPr/>
        </p:nvSpPr>
        <p:spPr>
          <a:xfrm>
            <a:off x="1991360" y="2452152"/>
            <a:ext cx="879856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br>
              <a:rPr i="1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ORDER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/>
              <a:t>BY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column1, column2, ... </a:t>
            </a:r>
            <a:r>
              <a:rPr dirty="0"/>
              <a:t>ASC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/>
              <a:t>DESC</a:t>
            </a:r>
            <a:r>
              <a:rPr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1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ORDER BY: Ví dụ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Sắp xếp các khách hàng theo trật tự tên A-Z: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Sắp xếp các khách hàng theo trật tự tên Z-A:</a:t>
            </a:r>
          </a:p>
        </p:txBody>
      </p:sp>
      <p:sp>
        <p:nvSpPr>
          <p:cNvPr id="177" name="Rectangle 3"/>
          <p:cNvSpPr txBox="1"/>
          <p:nvPr/>
        </p:nvSpPr>
        <p:spPr>
          <a:xfrm>
            <a:off x="1747520" y="1993314"/>
            <a:ext cx="6096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ORDER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name;</a:t>
            </a:r>
          </a:p>
        </p:txBody>
      </p:sp>
      <p:sp>
        <p:nvSpPr>
          <p:cNvPr id="178" name="Rectangle 4"/>
          <p:cNvSpPr txBox="1"/>
          <p:nvPr/>
        </p:nvSpPr>
        <p:spPr>
          <a:xfrm>
            <a:off x="1747520" y="4085139"/>
            <a:ext cx="674624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ORDER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name </a:t>
            </a:r>
            <a:r>
              <a:t>DESC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59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Mục tiêu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GROUP BY </a:t>
            </a:r>
            <a:r>
              <a:rPr lang="en-US" dirty="0" err="1"/>
              <a:t>và</a:t>
            </a:r>
            <a:r>
              <a:rPr lang="en-US" dirty="0"/>
              <a:t> HAVING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WHERE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JOIN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AND, OR </a:t>
            </a:r>
            <a:r>
              <a:rPr lang="en-US" dirty="0" err="1"/>
              <a:t>và</a:t>
            </a:r>
            <a:r>
              <a:rPr lang="en-US" dirty="0"/>
              <a:t> NOT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GROUP BY, HAVING</a:t>
            </a:r>
          </a:p>
          <a:p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ngoại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3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GROUP BY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GROUP BY được dùng để nhóm các tập kết quả dựa theo giá trị của một cột hoặc nhiều cột</a:t>
            </a:r>
          </a:p>
          <a:p>
            <a:r>
              <a:t>Câu lệnh GROUP BY thường được dùng chung với các hàm khác của SQL như: COUNT(), MIN(), MAX(), SUM(), AVG()</a:t>
            </a:r>
          </a:p>
          <a:p>
            <a:r>
              <a:t>Cú pháp:</a:t>
            </a:r>
          </a:p>
        </p:txBody>
      </p:sp>
      <p:sp>
        <p:nvSpPr>
          <p:cNvPr id="182" name="Rectangle 3"/>
          <p:cNvSpPr txBox="1"/>
          <p:nvPr/>
        </p:nvSpPr>
        <p:spPr>
          <a:xfrm>
            <a:off x="2311400" y="3648493"/>
            <a:ext cx="6096000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br>
              <a:rPr i="1"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br>
              <a:rPr i="1">
                <a:solidFill>
                  <a:srgbClr val="000000"/>
                </a:solidFill>
              </a:rPr>
            </a:b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74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GROUP BY: Ví dụ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</p:spPr>
        <p:txBody>
          <a:bodyPr/>
          <a:lstStyle/>
          <a:p>
            <a:r>
              <a:t>Số luợng khách hàng thuộc từng quốc gia: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Hoặc:</a:t>
            </a:r>
          </a:p>
        </p:txBody>
      </p:sp>
      <p:sp>
        <p:nvSpPr>
          <p:cNvPr id="186" name="Rectangle 3"/>
          <p:cNvSpPr txBox="1"/>
          <p:nvPr/>
        </p:nvSpPr>
        <p:spPr>
          <a:xfrm>
            <a:off x="1671320" y="2073603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(id), country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country;</a:t>
            </a:r>
          </a:p>
        </p:txBody>
      </p:sp>
      <p:sp>
        <p:nvSpPr>
          <p:cNvPr id="187" name="Rectangle 4"/>
          <p:cNvSpPr txBox="1"/>
          <p:nvPr/>
        </p:nvSpPr>
        <p:spPr>
          <a:xfrm>
            <a:off x="1671320" y="3997347"/>
            <a:ext cx="7757160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 </a:t>
            </a:r>
            <a:r>
              <a:t>AS </a:t>
            </a:r>
            <a:r>
              <a:rPr>
                <a:solidFill>
                  <a:srgbClr val="000000"/>
                </a:solidFill>
              </a:rPr>
              <a:t>customerCount, country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country</a:t>
            </a:r>
            <a:br>
              <a:rPr>
                <a:solidFill>
                  <a:srgbClr val="000000"/>
                </a:solidFill>
              </a:rPr>
            </a:br>
            <a:r>
              <a:t>ORDER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customerCount </a:t>
            </a:r>
            <a:r>
              <a:t>DESC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9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HAVING</a:t>
            </a:r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HAVING được sử dụng để quy định các điều kiện trong trường hợp sử dụng các hàm SQL (không thể sử dụng câu lệnh WHERE)</a:t>
            </a:r>
          </a:p>
          <a:p>
            <a:r>
              <a:t>Cú pháp:</a:t>
            </a:r>
          </a:p>
        </p:txBody>
      </p:sp>
      <p:sp>
        <p:nvSpPr>
          <p:cNvPr id="191" name="Rectangle 3"/>
          <p:cNvSpPr txBox="1"/>
          <p:nvPr/>
        </p:nvSpPr>
        <p:spPr>
          <a:xfrm>
            <a:off x="2438400" y="3054756"/>
            <a:ext cx="6096000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br>
              <a:rPr i="1"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br>
              <a:rPr i="1">
                <a:solidFill>
                  <a:srgbClr val="000000"/>
                </a:solidFill>
              </a:rPr>
            </a:b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</a:t>
            </a:r>
            <a:br>
              <a:rPr i="1">
                <a:solidFill>
                  <a:srgbClr val="000000"/>
                </a:solidFill>
              </a:rPr>
            </a:br>
            <a:r>
              <a:t>HAVING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br>
              <a:rPr i="1">
                <a:solidFill>
                  <a:srgbClr val="000000"/>
                </a:solidFill>
              </a:rPr>
            </a:br>
            <a:r>
              <a:t>ORDER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column_name(s);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96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HAVING: Ví dụ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Chỉ liệt kê các quốc gia có nhiều hơn 5 khách hàng: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Hoặc:</a:t>
            </a:r>
          </a:p>
        </p:txBody>
      </p:sp>
      <p:sp>
        <p:nvSpPr>
          <p:cNvPr id="195" name="Rectangle 3"/>
          <p:cNvSpPr txBox="1"/>
          <p:nvPr/>
        </p:nvSpPr>
        <p:spPr>
          <a:xfrm>
            <a:off x="1788159" y="1680755"/>
            <a:ext cx="7640319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(id), country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country</a:t>
            </a:r>
            <a:br>
              <a:rPr>
                <a:solidFill>
                  <a:srgbClr val="000000"/>
                </a:solidFill>
              </a:rPr>
            </a:br>
            <a:r>
              <a:t>HAVING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 &gt; 5;</a:t>
            </a:r>
          </a:p>
        </p:txBody>
      </p:sp>
      <p:sp>
        <p:nvSpPr>
          <p:cNvPr id="196" name="Rectangle 4"/>
          <p:cNvSpPr txBox="1"/>
          <p:nvPr/>
        </p:nvSpPr>
        <p:spPr>
          <a:xfrm>
            <a:off x="1788158" y="3744709"/>
            <a:ext cx="7640319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 </a:t>
            </a:r>
            <a:r>
              <a:t>AS </a:t>
            </a:r>
            <a:r>
              <a:rPr>
                <a:solidFill>
                  <a:srgbClr val="000000"/>
                </a:solidFill>
              </a:rPr>
              <a:t>customerCount, country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GROUP</a:t>
            </a:r>
            <a:r>
              <a:rPr>
                <a:solidFill>
                  <a:srgbClr val="000000"/>
                </a:solidFill>
              </a:rPr>
              <a:t> </a:t>
            </a:r>
            <a:r>
              <a:t>BY</a:t>
            </a:r>
            <a:r>
              <a:rPr>
                <a:solidFill>
                  <a:srgbClr val="000000"/>
                </a:solidFill>
              </a:rPr>
              <a:t> country</a:t>
            </a:r>
            <a:br>
              <a:rPr>
                <a:solidFill>
                  <a:srgbClr val="000000"/>
                </a:solidFill>
              </a:rPr>
            </a:br>
            <a:r>
              <a:t>HAVING</a:t>
            </a:r>
            <a:r>
              <a:rPr>
                <a:solidFill>
                  <a:srgbClr val="000000"/>
                </a:solidFill>
              </a:rPr>
              <a:t> customerCount &gt; 5;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7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Tổng kết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 smtClean="0"/>
              <a:t>Lệnh </a:t>
            </a:r>
            <a:r>
              <a:rPr lang="en-US" dirty="0" smtClean="0"/>
              <a:t>WHERE </a:t>
            </a:r>
            <a:r>
              <a:rPr lang="vi-VN" dirty="0" smtClean="0"/>
              <a:t>là một tuỳ chọn, để hạn chế dữ liệu được xử lý trong câu lệnh SQL</a:t>
            </a:r>
            <a:endParaRPr lang="en-US" dirty="0"/>
          </a:p>
          <a:p>
            <a:pPr algn="just"/>
            <a:r>
              <a:rPr lang="en-US" dirty="0" err="1" smtClean="0"/>
              <a:t>Lệnh</a:t>
            </a:r>
            <a:r>
              <a:rPr lang="en-US" dirty="0" smtClean="0"/>
              <a:t> JOIN </a:t>
            </a:r>
            <a:r>
              <a:rPr lang="vi-VN" dirty="0" smtClean="0"/>
              <a:t>để kết nối hai hay nhiều bảng với nhau</a:t>
            </a:r>
            <a:endParaRPr lang="en-US" dirty="0"/>
          </a:p>
          <a:p>
            <a:pPr algn="just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/>
              <a:t>tử</a:t>
            </a:r>
            <a:r>
              <a:rPr lang="en-US" dirty="0"/>
              <a:t> AND, OR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vi-VN" dirty="0" smtClean="0"/>
              <a:t>sử dụng trong WHERE để kết hợp các biểu thức</a:t>
            </a:r>
            <a:endParaRPr lang="en-US" dirty="0"/>
          </a:p>
          <a:p>
            <a:pPr algn="just"/>
            <a:r>
              <a:rPr lang="vi-VN" dirty="0" smtClean="0"/>
              <a:t>Mỗi bảng chỉ có duy nhất một khoá chính. </a:t>
            </a:r>
          </a:p>
          <a:p>
            <a:pPr algn="just"/>
            <a:r>
              <a:rPr lang="vi-VN" smtClean="0"/>
              <a:t>Khoá ngoại là khoá chính (hoặc trường được xác định với ràng buộc unnique) của một bảng khác.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/>
              <a:t>Tổng quan về Ứng dụng Web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8983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Câu lệnh WHERE</a:t>
            </a:r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Cú pháp:</a:t>
            </a:r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22" name="Rectangle 3"/>
          <p:cNvSpPr txBox="1"/>
          <p:nvPr/>
        </p:nvSpPr>
        <p:spPr>
          <a:xfrm>
            <a:off x="1629746" y="1568409"/>
            <a:ext cx="6096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 column2, ...</a:t>
            </a:r>
            <a:br>
              <a:rPr i="1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WHERE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condition</a:t>
            </a:r>
            <a:r>
              <a:rPr dirty="0">
                <a:solidFill>
                  <a:srgbClr val="000000"/>
                </a:solidFill>
              </a:rPr>
              <a:t>; </a:t>
            </a:r>
          </a:p>
        </p:txBody>
      </p:sp>
      <p:sp>
        <p:nvSpPr>
          <p:cNvPr id="123" name="Rectangle 4"/>
          <p:cNvSpPr txBox="1"/>
          <p:nvPr/>
        </p:nvSpPr>
        <p:spPr>
          <a:xfrm>
            <a:off x="1629745" y="3336072"/>
            <a:ext cx="6096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CD"/>
                </a:solidFill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 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 Country=</a:t>
            </a:r>
            <a:r>
              <a:rPr>
                <a:solidFill>
                  <a:srgbClr val="A52A2A"/>
                </a:solidFill>
              </a:rPr>
              <a:t>'Mexico'</a:t>
            </a:r>
            <a:r>
              <a:rPr>
                <a:solidFill>
                  <a:srgbClr val="00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toán tử trong câu lệnh WHERE</a:t>
            </a:r>
          </a:p>
        </p:txBody>
      </p:sp>
      <p:graphicFrame>
        <p:nvGraphicFramePr>
          <p:cNvPr id="126" name="Table 10"/>
          <p:cNvGraphicFramePr/>
          <p:nvPr>
            <p:extLst>
              <p:ext uri="{D42A27DB-BD31-4B8C-83A1-F6EECF244321}">
                <p14:modId xmlns:p14="http://schemas.microsoft.com/office/powerpoint/2010/main" val="972605807"/>
              </p:ext>
            </p:extLst>
          </p:nvPr>
        </p:nvGraphicFramePr>
        <p:xfrm>
          <a:off x="1338554" y="1357534"/>
          <a:ext cx="9514892" cy="4632960"/>
        </p:xfrm>
        <a:graphic>
          <a:graphicData uri="http://schemas.openxmlformats.org/drawingml/2006/table">
            <a:tbl>
              <a:tblPr/>
              <a:tblGrid>
                <a:gridCol w="1808139"/>
                <a:gridCol w="7706753"/>
              </a:tblGrid>
              <a:tr h="0">
                <a:tc>
                  <a:txBody>
                    <a:bodyPr/>
                    <a:lstStyle/>
                    <a:p>
                      <a:pPr algn="l">
                        <a:defRPr sz="2800" b="1">
                          <a:sym typeface="Calibri"/>
                        </a:defRPr>
                      </a:pPr>
                      <a:r>
                        <a:t>Toán tử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800" b="1">
                          <a:sym typeface="Calibri"/>
                        </a:defRPr>
                      </a:pPr>
                      <a:r>
                        <a:t>Mô tả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=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So sánh bằng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&lt;&gt;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Khác nhau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&gt;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Lớn hơn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&lt;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Nhỏ hơn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&gt;=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Lớn hơn hoặc bằng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&lt;=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Nhỏ hơn hoặc bằng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BETWEEN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Nằm trong khoảng (bao gồm cả 2 giá trị biên)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LIKE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t>So sánh theo mẫu (pattern)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sym typeface="Calibri"/>
                        </a:rPr>
                        <a:t>IN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ym typeface="Calibri"/>
                        </a:defRPr>
                      </a:pPr>
                      <a:r>
                        <a:rPr dirty="0"/>
                        <a:t>So sánh theo một danh sách các giá trị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Toán tử AND</a:t>
            </a:r>
          </a:p>
        </p:txBody>
      </p:sp>
      <p:sp>
        <p:nvSpPr>
          <p:cNvPr id="12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Toán tử AND được sử dụng để quy định trả về đúng nếu 2 điều kiện ở hai vế đều trả về giá trị TRUE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30" name="Rectangle 3"/>
          <p:cNvSpPr txBox="1"/>
          <p:nvPr/>
        </p:nvSpPr>
        <p:spPr>
          <a:xfrm>
            <a:off x="2098703" y="2677329"/>
            <a:ext cx="8981441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column1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i="1" dirty="0">
                <a:solidFill>
                  <a:srgbClr val="000000"/>
                </a:solidFill>
              </a:rPr>
              <a:t> column2, ...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WHERE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condition1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/>
              <a:t>AND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condition2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/>
              <a:t>AND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condition3 ...</a:t>
            </a:r>
            <a:r>
              <a:rPr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1" name="Rectangle 4"/>
          <p:cNvSpPr txBox="1"/>
          <p:nvPr/>
        </p:nvSpPr>
        <p:spPr>
          <a:xfrm>
            <a:off x="2072640" y="4795446"/>
            <a:ext cx="80467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country=</a:t>
            </a:r>
            <a:r>
              <a:rPr>
                <a:solidFill>
                  <a:srgbClr val="A52A2A"/>
                </a:solidFill>
              </a:rPr>
              <a:t>'Germany'</a:t>
            </a:r>
            <a:r>
              <a:rPr>
                <a:solidFill>
                  <a:srgbClr val="000000"/>
                </a:solidFill>
              </a:rPr>
              <a:t> </a:t>
            </a:r>
            <a:r>
              <a:t>AND</a:t>
            </a:r>
            <a:r>
              <a:rPr>
                <a:solidFill>
                  <a:srgbClr val="000000"/>
                </a:solidFill>
              </a:rPr>
              <a:t> city=</a:t>
            </a:r>
            <a:r>
              <a:rPr>
                <a:solidFill>
                  <a:srgbClr val="A52A2A"/>
                </a:solidFill>
              </a:rPr>
              <a:t>'Berlin'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95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Toán tử OR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Toán tử OR được sử dụng để quy định trả về đúng nếu 1 trong 2 điều kiện ở hai vế trả về giá trị TRUE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35" name="Rectangle 3"/>
          <p:cNvSpPr txBox="1"/>
          <p:nvPr/>
        </p:nvSpPr>
        <p:spPr>
          <a:xfrm>
            <a:off x="1998979" y="2677329"/>
            <a:ext cx="8920482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column1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i="1" dirty="0">
                <a:solidFill>
                  <a:srgbClr val="000000"/>
                </a:solidFill>
              </a:rPr>
              <a:t> column2, ...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WHERE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condition1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/>
              <a:t>OR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condition2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/>
              <a:t>OR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condition3 ...</a:t>
            </a:r>
            <a:r>
              <a:rPr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6" name="Rectangle 4"/>
          <p:cNvSpPr txBox="1"/>
          <p:nvPr/>
        </p:nvSpPr>
        <p:spPr>
          <a:xfrm>
            <a:off x="2070099" y="4795446"/>
            <a:ext cx="80518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city=</a:t>
            </a:r>
            <a:r>
              <a:rPr>
                <a:solidFill>
                  <a:srgbClr val="A52A2A"/>
                </a:solidFill>
              </a:rPr>
              <a:t>'Berlin'</a:t>
            </a:r>
            <a:r>
              <a:rPr>
                <a:solidFill>
                  <a:srgbClr val="000000"/>
                </a:solidFill>
              </a:rPr>
              <a:t> </a:t>
            </a:r>
            <a:r>
              <a:t>OR</a:t>
            </a:r>
            <a:r>
              <a:rPr>
                <a:solidFill>
                  <a:srgbClr val="000000"/>
                </a:solidFill>
              </a:rPr>
              <a:t> city=</a:t>
            </a:r>
            <a:r>
              <a:rPr>
                <a:solidFill>
                  <a:srgbClr val="A52A2A"/>
                </a:solidFill>
              </a:rPr>
              <a:t>'München'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09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Toán tử NOT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Toán tử NOT được sử dụng để quy định trả về đúng nếu giá trị ở vế sau là FALSE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40" name="Rectangle 3"/>
          <p:cNvSpPr txBox="1"/>
          <p:nvPr/>
        </p:nvSpPr>
        <p:spPr>
          <a:xfrm>
            <a:off x="1943100" y="2751075"/>
            <a:ext cx="830580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column1</a:t>
            </a:r>
            <a:r>
              <a:rPr>
                <a:solidFill>
                  <a:srgbClr val="000000"/>
                </a:solidFill>
              </a:rPr>
              <a:t>,</a:t>
            </a:r>
            <a:r>
              <a:rPr i="1">
                <a:solidFill>
                  <a:srgbClr val="000000"/>
                </a:solidFill>
              </a:rPr>
              <a:t> column2, ...</a:t>
            </a:r>
            <a:br>
              <a:rPr i="1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table_name</a:t>
            </a:r>
            <a:br>
              <a:rPr i="1" dirty="0">
                <a:solidFill>
                  <a:srgbClr val="000000"/>
                </a:solidFill>
              </a:rPr>
            </a:br>
            <a:r>
              <a:rPr dirty="0"/>
              <a:t>WHERE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/>
              <a:t>NOT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i="1" dirty="0">
                <a:solidFill>
                  <a:srgbClr val="000000"/>
                </a:solidFill>
              </a:rPr>
              <a:t>condition</a:t>
            </a:r>
            <a:r>
              <a:rPr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1" name="Rectangle 4"/>
          <p:cNvSpPr txBox="1"/>
          <p:nvPr/>
        </p:nvSpPr>
        <p:spPr>
          <a:xfrm>
            <a:off x="1943100" y="4671658"/>
            <a:ext cx="60960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t>NOT</a:t>
            </a:r>
            <a:r>
              <a:rPr>
                <a:solidFill>
                  <a:srgbClr val="000000"/>
                </a:solidFill>
              </a:rPr>
              <a:t> country=</a:t>
            </a:r>
            <a:r>
              <a:rPr>
                <a:solidFill>
                  <a:srgbClr val="A52A2A"/>
                </a:solidFill>
              </a:rPr>
              <a:t>'Germany'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487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Kết hợp AND, OR và NOT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Ví dụ kết hợp AND và OR: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 kết hợp AND và NOT:</a:t>
            </a:r>
          </a:p>
        </p:txBody>
      </p:sp>
      <p:sp>
        <p:nvSpPr>
          <p:cNvPr id="145" name="Rectangle 3"/>
          <p:cNvSpPr txBox="1"/>
          <p:nvPr/>
        </p:nvSpPr>
        <p:spPr>
          <a:xfrm>
            <a:off x="1158239" y="1894438"/>
            <a:ext cx="10810242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country=</a:t>
            </a:r>
            <a:r>
              <a:rPr>
                <a:solidFill>
                  <a:srgbClr val="A52A2A"/>
                </a:solidFill>
              </a:rPr>
              <a:t>'Germany'</a:t>
            </a:r>
            <a:r>
              <a:rPr>
                <a:solidFill>
                  <a:srgbClr val="000000"/>
                </a:solidFill>
              </a:rPr>
              <a:t> </a:t>
            </a:r>
            <a:r>
              <a:t>AND</a:t>
            </a:r>
            <a:r>
              <a:rPr>
                <a:solidFill>
                  <a:srgbClr val="000000"/>
                </a:solidFill>
              </a:rPr>
              <a:t> (city=</a:t>
            </a:r>
            <a:r>
              <a:rPr>
                <a:solidFill>
                  <a:srgbClr val="A52A2A"/>
                </a:solidFill>
              </a:rPr>
              <a:t>'Berlin'</a:t>
            </a:r>
            <a:r>
              <a:rPr>
                <a:solidFill>
                  <a:srgbClr val="000000"/>
                </a:solidFill>
              </a:rPr>
              <a:t> </a:t>
            </a:r>
            <a:r>
              <a:t>OR</a:t>
            </a:r>
            <a:r>
              <a:rPr>
                <a:solidFill>
                  <a:srgbClr val="000000"/>
                </a:solidFill>
              </a:rPr>
              <a:t> city=</a:t>
            </a:r>
            <a:r>
              <a:rPr>
                <a:solidFill>
                  <a:srgbClr val="A52A2A"/>
                </a:solidFill>
              </a:rPr>
              <a:t>'München'</a:t>
            </a:r>
            <a:r>
              <a:rPr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46" name="Rectangle 4"/>
          <p:cNvSpPr txBox="1"/>
          <p:nvPr/>
        </p:nvSpPr>
        <p:spPr>
          <a:xfrm>
            <a:off x="1158239" y="4011611"/>
            <a:ext cx="105156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*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Customers</a:t>
            </a:r>
            <a:br>
              <a:rPr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t>NOT</a:t>
            </a:r>
            <a:r>
              <a:rPr>
                <a:solidFill>
                  <a:srgbClr val="000000"/>
                </a:solidFill>
              </a:rPr>
              <a:t> Country=</a:t>
            </a:r>
            <a:r>
              <a:rPr>
                <a:solidFill>
                  <a:srgbClr val="A52A2A"/>
                </a:solidFill>
              </a:rPr>
              <a:t>'Germany'</a:t>
            </a:r>
            <a:r>
              <a:rPr>
                <a:solidFill>
                  <a:srgbClr val="000000"/>
                </a:solidFill>
              </a:rPr>
              <a:t> </a:t>
            </a:r>
            <a:r>
              <a:t>AND</a:t>
            </a:r>
            <a:r>
              <a:rPr>
                <a:solidFill>
                  <a:srgbClr val="000000"/>
                </a:solidFill>
              </a:rPr>
              <a:t> </a:t>
            </a:r>
            <a:r>
              <a:t>NOT</a:t>
            </a:r>
            <a:r>
              <a:rPr>
                <a:solidFill>
                  <a:srgbClr val="000000"/>
                </a:solidFill>
              </a:rPr>
              <a:t> Country=</a:t>
            </a:r>
            <a:r>
              <a:rPr>
                <a:solidFill>
                  <a:srgbClr val="A52A2A"/>
                </a:solidFill>
              </a:rPr>
              <a:t>'USA'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8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5649</TotalTime>
  <Words>1300</Words>
  <Application>Microsoft Office PowerPoint</Application>
  <PresentationFormat>Custom</PresentationFormat>
  <Paragraphs>263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SlideTheme2</vt:lpstr>
      <vt:lpstr>Bài 10 Câu lệnh truy vấn SQL </vt:lpstr>
      <vt:lpstr>Kiểm tra bài trước</vt:lpstr>
      <vt:lpstr>Mục tiêu</vt:lpstr>
      <vt:lpstr>Câu lệnh WHERE</vt:lpstr>
      <vt:lpstr>Các toán tử trong câu lệnh WHERE</vt:lpstr>
      <vt:lpstr>Toán tử AND</vt:lpstr>
      <vt:lpstr>Toán tử OR</vt:lpstr>
      <vt:lpstr>Toán tử NOT</vt:lpstr>
      <vt:lpstr>Kết hợp AND, OR và NOT</vt:lpstr>
      <vt:lpstr>Câu lệnh JOIN</vt:lpstr>
      <vt:lpstr>Các loại câu lệnh JOIN (1)</vt:lpstr>
      <vt:lpstr>Các loại câu lệnh JOIN (2)</vt:lpstr>
      <vt:lpstr>Inner Join</vt:lpstr>
      <vt:lpstr>Left Join</vt:lpstr>
      <vt:lpstr>Right Join</vt:lpstr>
      <vt:lpstr>Full Outer Join</vt:lpstr>
      <vt:lpstr>JOIN nhiều hơn 2 bảng</vt:lpstr>
      <vt:lpstr>Các hàm SQL</vt:lpstr>
      <vt:lpstr>Hàm SUM()</vt:lpstr>
      <vt:lpstr>Hàm AVG()</vt:lpstr>
      <vt:lpstr>Hàm COUNT()</vt:lpstr>
      <vt:lpstr>Hàm MAX()</vt:lpstr>
      <vt:lpstr>Hàm MIN()</vt:lpstr>
      <vt:lpstr>Hàm UCASE()</vt:lpstr>
      <vt:lpstr>Hàm LCASE()</vt:lpstr>
      <vt:lpstr>Hàm LEN()</vt:lpstr>
      <vt:lpstr>Hàm NOW()</vt:lpstr>
      <vt:lpstr>Câu lệnh ORDER BY</vt:lpstr>
      <vt:lpstr>Câu lệnh ORDER BY: Ví dụ</vt:lpstr>
      <vt:lpstr>Câu lệnh GROUP BY</vt:lpstr>
      <vt:lpstr>Câu lệnh GROUP BY: Ví dụ</vt:lpstr>
      <vt:lpstr>Câu lệnh HAVING</vt:lpstr>
      <vt:lpstr>Câu lệnh HAVING: Ví dụ</vt:lpstr>
      <vt:lpstr>Tổng kết</vt:lpstr>
      <vt:lpstr>Hướng dẫn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Windows User</cp:lastModifiedBy>
  <cp:revision>112</cp:revision>
  <dcterms:created xsi:type="dcterms:W3CDTF">2018-03-21T10:39:28Z</dcterms:created>
  <dcterms:modified xsi:type="dcterms:W3CDTF">2018-09-04T11:49:56Z</dcterms:modified>
</cp:coreProperties>
</file>