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4" r:id="rId18"/>
    <p:sldId id="413" r:id="rId19"/>
    <p:sldId id="415" r:id="rId20"/>
    <p:sldId id="416" r:id="rId21"/>
    <p:sldId id="417" r:id="rId22"/>
    <p:sldId id="418" r:id="rId23"/>
    <p:sldId id="419" r:id="rId24"/>
    <p:sldId id="420" r:id="rId25"/>
    <p:sldId id="334" r:id="rId26"/>
    <p:sldId id="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/>
    <p:restoredTop sz="79219"/>
  </p:normalViewPr>
  <p:slideViewPr>
    <p:cSldViewPr snapToGrid="0" snapToObjects="1">
      <p:cViewPr varScale="1">
        <p:scale>
          <a:sx n="58" d="100"/>
          <a:sy n="58" d="100"/>
        </p:scale>
        <p:origin x="11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date_trong_sql.j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so_trong_sql.jsp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sql/ham_xu_ly_chuoi_trong_sql.jsp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Giảng viên</a:t>
            </a:r>
            <a:r>
              <a:rPr lang="vi-VN" baseline="0" dirty="0" smtClean="0"/>
              <a:t> (15phút)</a:t>
            </a:r>
            <a:endParaRPr lang="vi-VN" dirty="0" smtClean="0"/>
          </a:p>
          <a:p>
            <a:r>
              <a:rPr lang="vi-VN" dirty="0" smtClean="0"/>
              <a:t>+ Hướng dẫn tổng quan về cách học</a:t>
            </a:r>
            <a:r>
              <a:rPr lang="vi-VN" baseline="0" dirty="0" smtClean="0"/>
              <a:t> cái này, nên được thực hiện trước buổi học đầu tiên.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</a:t>
            </a:r>
            <a:r>
              <a:rPr lang="en-US" baseline="0" dirty="0" smtClean="0"/>
              <a:t> </a:t>
            </a:r>
            <a:r>
              <a:rPr lang="vi-VN" baseline="0" dirty="0" smtClean="0"/>
              <a:t>Vẽ lại bức tranh tổng quan về toàn bộ các kiến thức, các tài liệu, công cụ, đánh giá, yêu cầu trong module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13921-1FD2-EB44-A851-FF9C8A8CC7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UCASE được sử dụng để chuyển một chuỗi thành chữ viết hoa.</a:t>
            </a:r>
          </a:p>
          <a:p>
            <a:r>
              <a:rPr lang="vi-VN" baseline="0" dirty="0" smtClean="0"/>
              <a:t>Hàm UCASE có thể nhận vào tham số là một chuỗi, hoặc là tên của cột mà chúng ta muốn chuyển giá trị sang chữ viết hoa.</a:t>
            </a:r>
          </a:p>
          <a:p>
            <a:r>
              <a:rPr lang="vi-VN" baseline="0" dirty="0" smtClean="0"/>
              <a:t>Trong ví dụ này, chúng ta chuyển tên của khách hàng sang chữ viết hoa.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LCASE được sử dụng để chuyển một chuỗi thành chữ viết thường.</a:t>
            </a:r>
          </a:p>
          <a:p>
            <a:r>
              <a:rPr lang="vi-VN" baseline="0" dirty="0" smtClean="0"/>
              <a:t>Hàm LCASE có thể nhận vào tham số là một chuỗi, hoặc là tên của cột mà chúng ta muốn chuyển giá trị sang chữ viết thường.</a:t>
            </a:r>
          </a:p>
          <a:p>
            <a:r>
              <a:rPr lang="vi-VN" baseline="0" dirty="0" smtClean="0"/>
              <a:t>Trong ví dụ này, chúng ta chuyển tên của khách hàng sang chữ viết thường.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LEN() được sử dụng để trả về độ dài của một chuỗi.</a:t>
            </a:r>
          </a:p>
          <a:p>
            <a:r>
              <a:rPr lang="vi-VN" baseline="0" dirty="0" smtClean="0"/>
              <a:t>Hàm LEN có thể nhận vào một chuỗi hoặc tên của cột mà chúng ta muốn tính độ dài của các giá trị.</a:t>
            </a:r>
          </a:p>
          <a:p>
            <a:r>
              <a:rPr lang="vi-VN" baseline="0" dirty="0" smtClean="0"/>
              <a:t>Trong ví dụ này, chúng ta đang tính độ dài của địa chỉ của khách hàng.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0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NOW được sử dụng để trả về ngày giờ hiện tại của hệ thống.</a:t>
            </a:r>
          </a:p>
          <a:p>
            <a:r>
              <a:rPr lang="vi-VN" baseline="0" dirty="0" smtClean="0"/>
              <a:t>Hàm NOW không có tham số.</a:t>
            </a:r>
          </a:p>
          <a:p>
            <a:r>
              <a:rPr lang="vi-VN" baseline="0" smtClean="0"/>
              <a:t>Trong ví dụ này, chúng ta hiển thị thông tin của các sản phẩm, kèm theo thời gian thực hiện truy vấn.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https://vietjack.com/sql/ham_xu_ly_date_trong_sql.jsp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3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https://vietjack.com/sql/ham_xu_ly_so_trong_sql.jsp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Giảng viên (1phút)</a:t>
            </a:r>
          </a:p>
          <a:p>
            <a:r>
              <a:rPr lang="vi-VN" dirty="0" smtClean="0"/>
              <a:t>Trình bày tổng quan các mục chính cần đạt được trong bài: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2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3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7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4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https://vietjack.com/sql/ham_xu_ly_chuoi_trong_sql.jsp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Khi thao tác</a:t>
            </a:r>
            <a:r>
              <a:rPr lang="vi-VN" baseline="0" dirty="0" smtClean="0"/>
              <a:t> với dữ liệu, SQL cung cấp cho chúng ta rất nhiều hàm dựng sẵn để thuận tiện hơn trong việc tính toán và chuyển đổi dữ liệu.</a:t>
            </a:r>
          </a:p>
          <a:p>
            <a:r>
              <a:rPr lang="vi-VN" baseline="0" dirty="0" smtClean="0"/>
              <a:t>Danh sách các hàm này khá nhiều và đầy đủ để giúp chúng ta dễ dàng hơn trong nhiều tình huống khác nhau.</a:t>
            </a:r>
          </a:p>
          <a:p>
            <a:r>
              <a:rPr lang="vi-VN" baseline="0" dirty="0" smtClean="0"/>
              <a:t>Chúng ta có các hàm để thao tác với số, chuỗi, thời gian và rất nhiều các hàm khác.</a:t>
            </a:r>
          </a:p>
          <a:p>
            <a:r>
              <a:rPr lang="vi-VN" baseline="0" dirty="0" smtClean="0"/>
              <a:t>Tiếp theo chúng ta sẽ tìm hiểu cụ thể về một số hàm được sử dụng phổ biến nhất.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SUM được sử dụng để tính tổng các giá trị của một cột có kiểu dữ liệu số, chẳng hạn như int, double hoặc float</a:t>
            </a:r>
          </a:p>
          <a:p>
            <a:r>
              <a:rPr lang="vi-VN" baseline="0" dirty="0" smtClean="0"/>
              <a:t>Cú pháp của hàm SUM bao gồm tên hàm SUM và một tham số chính là tên của cột muốn tính tổng.</a:t>
            </a:r>
          </a:p>
          <a:p>
            <a:r>
              <a:rPr lang="vi-VN" baseline="0" dirty="0" smtClean="0"/>
              <a:t>Trong ví dụ này, chúng ta tính tổng số lượng các sản phẩm từ bảng orderDetails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AVG được sử dụng để tính giá trị trung bình của các giá trị trong một cột kiểu dữ liệu số.</a:t>
            </a:r>
          </a:p>
          <a:p>
            <a:r>
              <a:rPr lang="vi-VN" baseline="0" dirty="0" smtClean="0"/>
              <a:t>Cú pháp của hàm AVG bao gồm tên hàm AVG và một tham số chính là tên của cột muốn tính trung bình.</a:t>
            </a:r>
          </a:p>
          <a:p>
            <a:r>
              <a:rPr lang="vi-VN" baseline="0" dirty="0" smtClean="0"/>
              <a:t>Trong ví dụ này, chúng ta tính giá trung bình của các sản phẩm.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COUNT được sử dụng để đếm số lượng các giá trị có trong một cột hoặc bản ghi.</a:t>
            </a:r>
          </a:p>
          <a:p>
            <a:r>
              <a:rPr lang="vi-VN" baseline="0" dirty="0" smtClean="0"/>
              <a:t>Cú pháp của hàm COUNT bao gồm tên của hàm COUNT và một tham số là tên của cột muốn đếm giá trị.</a:t>
            </a:r>
          </a:p>
          <a:p>
            <a:r>
              <a:rPr lang="vi-VN" baseline="0" dirty="0" smtClean="0"/>
              <a:t>Trong ví dụ đầu tiên, chúng ta đếm số lượng của sản phẩm bằng cách đếm số lượng các giá trị trong cột id của bảng products.</a:t>
            </a:r>
          </a:p>
          <a:p>
            <a:r>
              <a:rPr lang="vi-VN" baseline="0" dirty="0" smtClean="0"/>
              <a:t>Ngoài cách chỉ định tên của một cột thì chúng ta có thể sử dụng dấu * để đại diện cho tất cả các cột.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MAX được sử dụng để tìm giá trị lớn nhất trong một cột.</a:t>
            </a:r>
          </a:p>
          <a:p>
            <a:r>
              <a:rPr lang="vi-VN" baseline="0" dirty="0" smtClean="0"/>
              <a:t>Cú pháp của hàm MAX bao gồm tên hàm MAX và một tham số chính là tên cột muốn tìm giá trị lớn nhất.</a:t>
            </a:r>
          </a:p>
          <a:p>
            <a:r>
              <a:rPr lang="vi-VN" baseline="0" dirty="0" smtClean="0"/>
              <a:t>Trong ví dụ này, chúng ta đang tìm giá lớn nhất trong số các sản phẩm.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Aliases </a:t>
            </a:r>
            <a:r>
              <a:rPr lang="en-US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Hàm</a:t>
            </a:r>
            <a:r>
              <a:rPr lang="vi-VN" baseline="0" dirty="0" smtClean="0"/>
              <a:t> MIN được sử dụng để tìm giá trị nhỏ nhất trong một cột.</a:t>
            </a:r>
          </a:p>
          <a:p>
            <a:r>
              <a:rPr lang="vi-VN" baseline="0" dirty="0" smtClean="0"/>
              <a:t>Cú pháp của hàm MIN bao gồm tên hàm MIN và một tham số chính là tên cột muốn tìm giá trị nhỏ nhất.</a:t>
            </a:r>
          </a:p>
          <a:p>
            <a:r>
              <a:rPr lang="vi-VN" baseline="0" dirty="0" smtClean="0"/>
              <a:t>Trong ví dụ này, chúng ta đang tìm giá nhỏ nhất trong số các sản phẩm.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93" y="1138988"/>
            <a:ext cx="10590414" cy="2738437"/>
          </a:xfrm>
        </p:spPr>
        <p:txBody>
          <a:bodyPr>
            <a:normAutofit/>
          </a:bodyPr>
          <a:lstStyle/>
          <a:p>
            <a:r>
              <a:rPr lang="vi-VN" dirty="0"/>
              <a:t>Bài </a:t>
            </a:r>
            <a:r>
              <a:rPr lang="vi-VN" dirty="0" smtClean="0"/>
              <a:t>11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Các hàm trong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9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UCASE()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UCASE() được sử dụng để chuyển một chuỗi thành chữ viết hoa (uppercase)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53" name="Rectangle 3"/>
          <p:cNvSpPr txBox="1"/>
          <p:nvPr/>
        </p:nvSpPr>
        <p:spPr>
          <a:xfrm>
            <a:off x="1962524" y="2571991"/>
            <a:ext cx="77863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UCASE(column_name)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54" name="Rectangle 4"/>
          <p:cNvSpPr txBox="1"/>
          <p:nvPr/>
        </p:nvSpPr>
        <p:spPr>
          <a:xfrm>
            <a:off x="1962524" y="3648493"/>
            <a:ext cx="805523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UCASE(name)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customer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LCASE()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LCASE() được sử dụng để chuyển một chuỗi thành chữ viết thuờng (lowercase)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58" name="Rectangle 3"/>
          <p:cNvSpPr txBox="1"/>
          <p:nvPr/>
        </p:nvSpPr>
        <p:spPr>
          <a:xfrm>
            <a:off x="2435381" y="2688516"/>
            <a:ext cx="77863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LCASE(column_name)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59" name="Rectangle 4"/>
          <p:cNvSpPr txBox="1"/>
          <p:nvPr/>
        </p:nvSpPr>
        <p:spPr>
          <a:xfrm>
            <a:off x="2435381" y="3648493"/>
            <a:ext cx="845614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LCASE(name)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customer, city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01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LEN()</a:t>
            </a:r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LEN() trả về độ dài (số lượng ký tự) của một chuỗi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2312682" y="2327701"/>
            <a:ext cx="742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LEN(column_name)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64" name="Rectangle 4"/>
          <p:cNvSpPr txBox="1"/>
          <p:nvPr/>
        </p:nvSpPr>
        <p:spPr>
          <a:xfrm>
            <a:off x="2312682" y="3274929"/>
            <a:ext cx="904111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name</a:t>
            </a:r>
            <a:r>
              <a:rPr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000000"/>
                </a:solidFill>
              </a:rPr>
              <a:t>LEN(address</a:t>
            </a:r>
            <a:r>
              <a:rPr dirty="0">
                <a:solidFill>
                  <a:srgbClr val="000000"/>
                </a:solidFill>
              </a:rPr>
              <a:t>) </a:t>
            </a:r>
            <a:r>
              <a:rPr dirty="0"/>
              <a:t>as</a:t>
            </a:r>
            <a:r>
              <a:rPr dirty="0">
                <a:solidFill>
                  <a:srgbClr val="000000"/>
                </a:solidFill>
              </a:rPr>
              <a:t> lengthOfAddress</a:t>
            </a:r>
            <a:br>
              <a:rPr dirty="0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customers;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NOW()</a:t>
            </a:r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NOW() trả về ngày giờ hiện tại của hệ thống</a:t>
            </a:r>
          </a:p>
          <a:p>
            <a:r>
              <a:t>Cú pháp:</a:t>
            </a:r>
          </a:p>
          <a:p>
            <a:endParaRPr/>
          </a:p>
          <a:p>
            <a:r>
              <a:t>Ví dụ: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2318305" y="2155804"/>
            <a:ext cx="540852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NOW() </a:t>
            </a:r>
            <a:r>
              <a:t>FROM</a:t>
            </a:r>
            <a:r>
              <a:rPr>
                <a:solidFill>
                  <a:srgbClr val="000000"/>
                </a:solidFill>
              </a:rPr>
              <a:t> table_name;</a:t>
            </a:r>
          </a:p>
        </p:txBody>
      </p:sp>
      <p:sp>
        <p:nvSpPr>
          <p:cNvPr id="169" name="Rectangle 4"/>
          <p:cNvSpPr txBox="1"/>
          <p:nvPr/>
        </p:nvSpPr>
        <p:spPr>
          <a:xfrm>
            <a:off x="2318305" y="3234472"/>
            <a:ext cx="822777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name, price, Now()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perDate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1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 smtClean="0"/>
              <a:t>SQRT</a:t>
            </a:r>
            <a:r>
              <a:rPr dirty="0" smtClean="0"/>
              <a:t>()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/>
              <a:t>SQRT</a:t>
            </a:r>
            <a:r>
              <a:rPr dirty="0" smtClean="0"/>
              <a:t>() </a:t>
            </a:r>
            <a:r>
              <a:rPr lang="vi-VN" dirty="0"/>
              <a:t>Hàm này được sử dụng để cho căn bậc hai của một số đã cho</a:t>
            </a:r>
            <a:endParaRPr dirty="0"/>
          </a:p>
          <a:p>
            <a:r>
              <a:rPr dirty="0" err="1"/>
              <a:t>Cú</a:t>
            </a:r>
            <a:r>
              <a:rPr dirty="0"/>
              <a:t> </a:t>
            </a:r>
            <a:r>
              <a:rPr dirty="0" err="1"/>
              <a:t>pháp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Ví</a:t>
            </a:r>
            <a:r>
              <a:rPr dirty="0"/>
              <a:t> </a:t>
            </a:r>
            <a:r>
              <a:rPr dirty="0" err="1"/>
              <a:t>dụ</a:t>
            </a:r>
            <a:r>
              <a:rPr dirty="0"/>
              <a:t>: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2318305" y="2155804"/>
            <a:ext cx="349069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SQRT</a:t>
            </a:r>
            <a:r>
              <a:rPr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number</a:t>
            </a:r>
            <a:r>
              <a:rPr dirty="0" smtClean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9" name="Rectangle 4"/>
          <p:cNvSpPr txBox="1"/>
          <p:nvPr/>
        </p:nvSpPr>
        <p:spPr>
          <a:xfrm>
            <a:off x="2318305" y="3234472"/>
            <a:ext cx="82277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SQRT(9)</a:t>
            </a:r>
            <a:r>
              <a:rPr dirty="0" smtClean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34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 smtClean="0"/>
              <a:t>RAND</a:t>
            </a:r>
            <a:r>
              <a:rPr dirty="0" smtClean="0"/>
              <a:t>()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 smtClean="0"/>
              <a:t>RAND</a:t>
            </a:r>
            <a:r>
              <a:rPr dirty="0" smtClean="0"/>
              <a:t>() </a:t>
            </a:r>
            <a:r>
              <a:rPr lang="vi-VN" dirty="0"/>
              <a:t>Hàm này được sử dụng để tạo một số ngẫu nhiên bởi sử dụng lệnh SQL</a:t>
            </a:r>
            <a:endParaRPr dirty="0"/>
          </a:p>
          <a:p>
            <a:r>
              <a:rPr dirty="0" err="1"/>
              <a:t>Cú</a:t>
            </a:r>
            <a:r>
              <a:rPr dirty="0"/>
              <a:t> </a:t>
            </a:r>
            <a:r>
              <a:rPr dirty="0" err="1"/>
              <a:t>pháp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Ví</a:t>
            </a:r>
            <a:r>
              <a:rPr dirty="0"/>
              <a:t> </a:t>
            </a:r>
            <a:r>
              <a:rPr dirty="0" err="1"/>
              <a:t>dụ</a:t>
            </a:r>
            <a:r>
              <a:rPr dirty="0"/>
              <a:t>: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2318305" y="2155804"/>
            <a:ext cx="247118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RAND</a:t>
            </a:r>
            <a:r>
              <a:rPr dirty="0" smtClean="0">
                <a:solidFill>
                  <a:srgbClr val="000000"/>
                </a:solidFill>
              </a:rPr>
              <a:t>();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9" name="Rectangle 4"/>
          <p:cNvSpPr txBox="1"/>
          <p:nvPr/>
        </p:nvSpPr>
        <p:spPr>
          <a:xfrm>
            <a:off x="2318305" y="3234472"/>
            <a:ext cx="82277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RAND()</a:t>
            </a:r>
            <a:r>
              <a:rPr dirty="0" smtClean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961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 smtClean="0"/>
              <a:t>CONCAT</a:t>
            </a:r>
            <a:r>
              <a:rPr dirty="0" smtClean="0"/>
              <a:t>()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Hàm</a:t>
            </a:r>
            <a:r>
              <a:rPr dirty="0"/>
              <a:t> </a:t>
            </a:r>
            <a:r>
              <a:rPr lang="en-US" dirty="0" smtClean="0"/>
              <a:t>CONCAT</a:t>
            </a:r>
            <a:r>
              <a:rPr dirty="0" smtClean="0"/>
              <a:t>() </a:t>
            </a:r>
            <a:r>
              <a:rPr lang="vi-VN" dirty="0"/>
              <a:t>Hàm này được sử dụng để nối chuỗi bên trong bất kỳ lệnh SQL nào. </a:t>
            </a:r>
            <a:endParaRPr lang="en-US" dirty="0" smtClean="0"/>
          </a:p>
          <a:p>
            <a:r>
              <a:rPr dirty="0" err="1" smtClean="0"/>
              <a:t>Cú</a:t>
            </a:r>
            <a:r>
              <a:rPr dirty="0" smtClean="0"/>
              <a:t> </a:t>
            </a:r>
            <a:r>
              <a:rPr dirty="0" err="1"/>
              <a:t>pháp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Ví</a:t>
            </a:r>
            <a:r>
              <a:rPr dirty="0"/>
              <a:t> </a:t>
            </a:r>
            <a:r>
              <a:rPr dirty="0" err="1"/>
              <a:t>dụ</a:t>
            </a:r>
            <a:r>
              <a:rPr dirty="0"/>
              <a:t>: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2318305" y="2155804"/>
            <a:ext cx="247118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lang="en-US" dirty="0" smtClean="0"/>
          </a:p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smtClean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RAND</a:t>
            </a:r>
            <a:r>
              <a:rPr dirty="0" smtClean="0">
                <a:solidFill>
                  <a:srgbClr val="000000"/>
                </a:solidFill>
              </a:rPr>
              <a:t>();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69" name="Rectangle 4"/>
          <p:cNvSpPr txBox="1"/>
          <p:nvPr/>
        </p:nvSpPr>
        <p:spPr>
          <a:xfrm>
            <a:off x="2318305" y="3234472"/>
            <a:ext cx="82277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RAND()</a:t>
            </a:r>
            <a:r>
              <a:rPr dirty="0" smtClean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8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dirty="0" err="1" smtClean="0"/>
              <a:t>à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Date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SQL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985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SQL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1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chuỗi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SQL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8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626"/>
            <a:ext cx="10515600" cy="4447973"/>
          </a:xfrm>
        </p:spPr>
        <p:txBody>
          <a:bodyPr>
            <a:normAutofit/>
          </a:bodyPr>
          <a:lstStyle/>
          <a:p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cú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SQL</a:t>
            </a:r>
          </a:p>
          <a:p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endParaRPr lang="en-US" sz="3200" dirty="0"/>
          </a:p>
          <a:p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endParaRPr lang="en-US" sz="3200" dirty="0"/>
          </a:p>
          <a:p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 smtClean="0"/>
              <a:t>gian</a:t>
            </a:r>
            <a:endParaRPr lang="en-US" sz="3200" dirty="0" smtClean="0"/>
          </a:p>
          <a:p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hàm</a:t>
            </a:r>
            <a:r>
              <a:rPr lang="en-US" sz="3200" dirty="0" smtClean="0"/>
              <a:t> do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3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err="1" smtClean="0"/>
              <a:t>Có</a:t>
            </a:r>
            <a:r>
              <a:rPr lang="en-US" sz="3600" dirty="0" smtClean="0"/>
              <a:t> 2 </a:t>
            </a:r>
            <a:r>
              <a:rPr lang="en-US" sz="3600" dirty="0" err="1" smtClean="0"/>
              <a:t>loại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sẵn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  <a:p>
            <a:pPr lvl="1"/>
            <a:r>
              <a:rPr lang="en-US" sz="3200" dirty="0" smtClean="0"/>
              <a:t>Do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endParaRPr lang="en-US" sz="3200" dirty="0" smtClean="0"/>
          </a:p>
          <a:p>
            <a:pPr lvl="2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(</a:t>
            </a:r>
            <a:r>
              <a:rPr lang="en-US" sz="2800" b="1" dirty="0"/>
              <a:t>Scalar </a:t>
            </a:r>
            <a:r>
              <a:rPr lang="en-US" sz="2800" b="1" dirty="0" smtClean="0"/>
              <a:t>Functions)</a:t>
            </a:r>
          </a:p>
          <a:p>
            <a:pPr lvl="2"/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(</a:t>
            </a:r>
            <a:r>
              <a:rPr lang="en-US" sz="2800" b="1" dirty="0"/>
              <a:t>Table-Valued </a:t>
            </a:r>
            <a:r>
              <a:rPr lang="en-US" sz="2800" b="1" dirty="0" smtClean="0"/>
              <a:t>Functions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70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Scalar </a:t>
            </a:r>
            <a:r>
              <a:rPr lang="en-US" b="1" dirty="0" smtClean="0"/>
              <a:t>function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21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8" y="1749655"/>
            <a:ext cx="10108335" cy="42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3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Scalar </a:t>
            </a:r>
            <a:r>
              <a:rPr lang="en-US" b="1" dirty="0" smtClean="0"/>
              <a:t>function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1036320" y="1940332"/>
            <a:ext cx="79913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fn_DemSoNhanVien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ThangSinh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NhanVien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NgaySinh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ThangSinh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SoLuong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Table-Valued Functions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85" y="1783771"/>
            <a:ext cx="10290440" cy="2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Table-Valued Functions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838200" y="1801833"/>
            <a:ext cx="8987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fn_DanhSachNhanVien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ThangSinh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DanhSach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HoTen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NgaySinh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DanhSach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MaNV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HoTen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NgaySinh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NhanVien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NgaySinh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ThangSinh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4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Tóm tắt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SUM(), AVG(), ROUND(), ABS</a:t>
            </a:r>
            <a:r>
              <a:rPr lang="en-US" dirty="0" smtClean="0"/>
              <a:t>()…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UCASE(), LCASE(), LEN(), CONCAT</a:t>
            </a:r>
            <a:r>
              <a:rPr lang="en-US" dirty="0" smtClean="0"/>
              <a:t>()…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 DATE(), TIME(), NOW</a:t>
            </a:r>
            <a:r>
              <a:rPr lang="en-US" dirty="0" smtClean="0"/>
              <a:t>()…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vi-VN" dirty="0" smtClean="0"/>
              <a:t>tập hợp</a:t>
            </a:r>
            <a:r>
              <a:rPr lang="en-US" dirty="0" smtClean="0"/>
              <a:t>: </a:t>
            </a:r>
            <a:r>
              <a:rPr lang="en-US" dirty="0"/>
              <a:t>COUNT(), MIN(), MAX</a:t>
            </a:r>
            <a:r>
              <a:rPr lang="en-US" dirty="0" smtClean="0"/>
              <a:t>()…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  <a:p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32025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dẫn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b</a:t>
            </a:r>
            <a:r>
              <a:rPr lang="vi-VN" sz="2800" dirty="0" smtClean="0"/>
              <a:t>ài </a:t>
            </a:r>
            <a:r>
              <a:rPr lang="vi-VN" sz="2800" dirty="0"/>
              <a:t>tiếp</a:t>
            </a:r>
            <a:r>
              <a:rPr lang="vi-VN" sz="2800" dirty="0" smtClean="0"/>
              <a:t>: </a:t>
            </a:r>
            <a:r>
              <a:rPr lang="en-US" sz="2800" b="1" i="1" dirty="0" smtClean="0"/>
              <a:t>SQL View, Index </a:t>
            </a:r>
            <a:r>
              <a:rPr lang="en-US" sz="2800" b="1" i="1" dirty="0" err="1" smtClean="0"/>
              <a:t>và</a:t>
            </a:r>
            <a:r>
              <a:rPr lang="en-US" sz="2800" b="1" i="1" dirty="0" smtClean="0"/>
              <a:t> Stored Procedure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7037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Thảo </a:t>
            </a:r>
            <a:r>
              <a:rPr lang="vi-VN" smtClean="0"/>
              <a:t>luận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800" dirty="0" smtClean="0"/>
              <a:t>Hàm trong SQL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33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Các hàm SQL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SQL cung cấp sẵn một số hàm để thao tác với dữ liệu chuỗi, số, ngày </a:t>
            </a:r>
            <a:r>
              <a:rPr dirty="0" smtClean="0"/>
              <a:t>tháng</a:t>
            </a:r>
            <a:r>
              <a:rPr lang="mr-IN" dirty="0" smtClean="0"/>
              <a:t>…</a:t>
            </a:r>
            <a:endParaRPr dirty="0"/>
          </a:p>
          <a:p>
            <a:r>
              <a:rPr dirty="0"/>
              <a:t>Chẳng hạn</a:t>
            </a:r>
            <a:r>
              <a:rPr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mr-IN" dirty="0"/>
              <a:t>SUM(), AVG</a:t>
            </a:r>
            <a:r>
              <a:rPr lang="mr-IN" dirty="0" smtClean="0"/>
              <a:t>()</a:t>
            </a:r>
            <a:r>
              <a:rPr lang="en-US" dirty="0" smtClean="0"/>
              <a:t>, ROUND(), ABS()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: </a:t>
            </a:r>
            <a:r>
              <a:rPr lang="en-US" dirty="0"/>
              <a:t>UCASE(), LCASE</a:t>
            </a:r>
            <a:r>
              <a:rPr lang="en-US" dirty="0" smtClean="0"/>
              <a:t>(), LEN(), CONCAT()…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DATE(), TIME(), </a:t>
            </a:r>
            <a:r>
              <a:rPr lang="en-US" dirty="0"/>
              <a:t>NOW</a:t>
            </a:r>
            <a:r>
              <a:rPr lang="en-US" dirty="0" smtClean="0"/>
              <a:t>()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/>
              <a:t>COUNT(), MIN(), MAX</a:t>
            </a:r>
            <a:r>
              <a:rPr lang="en-US" dirty="0" smtClean="0"/>
              <a:t>()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53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SUM()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SUM() được sử dụng để tính giá trị tổng của một cột chứa giá trị số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26" name="Rectangle 3"/>
          <p:cNvSpPr txBox="1"/>
          <p:nvPr/>
        </p:nvSpPr>
        <p:spPr>
          <a:xfrm>
            <a:off x="2382520" y="2452153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SUM(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7" name="Rectangle 4"/>
          <p:cNvSpPr txBox="1"/>
          <p:nvPr/>
        </p:nvSpPr>
        <p:spPr>
          <a:xfrm>
            <a:off x="2382521" y="4084687"/>
            <a:ext cx="60960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SUM(quantity)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orderDetails;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258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AVG()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AVG() tính giá trị trung bình của một cột chứa giá trị số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1" name="Rectangle 3"/>
          <p:cNvSpPr txBox="1"/>
          <p:nvPr/>
        </p:nvSpPr>
        <p:spPr>
          <a:xfrm>
            <a:off x="2174238" y="2248953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AVG(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2" name="Rectangle 4"/>
          <p:cNvSpPr txBox="1"/>
          <p:nvPr/>
        </p:nvSpPr>
        <p:spPr>
          <a:xfrm>
            <a:off x="2174238" y="4397108"/>
            <a:ext cx="6096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AVG(price)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25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COUNT()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COUNT() được sử dụng để đếm số bản ghi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36" name="Rectangle 3"/>
          <p:cNvSpPr txBox="1"/>
          <p:nvPr/>
        </p:nvSpPr>
        <p:spPr>
          <a:xfrm>
            <a:off x="2174239" y="2383205"/>
            <a:ext cx="6096001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7" name="Rectangle 4"/>
          <p:cNvSpPr txBox="1"/>
          <p:nvPr/>
        </p:nvSpPr>
        <p:spPr>
          <a:xfrm>
            <a:off x="1912620" y="4464234"/>
            <a:ext cx="31089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(id)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138" name="Rectangle 5"/>
          <p:cNvSpPr txBox="1"/>
          <p:nvPr/>
        </p:nvSpPr>
        <p:spPr>
          <a:xfrm>
            <a:off x="7564199" y="4508904"/>
            <a:ext cx="3108961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</a:t>
            </a:r>
            <a:r>
              <a:t>COUNT</a:t>
            </a:r>
            <a:r>
              <a:rPr>
                <a:solidFill>
                  <a:srgbClr val="000000"/>
                </a:solidFill>
              </a:rPr>
              <a:t>(*)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139" name="Rectangle 6"/>
          <p:cNvSpPr txBox="1"/>
          <p:nvPr/>
        </p:nvSpPr>
        <p:spPr>
          <a:xfrm>
            <a:off x="6096000" y="4842728"/>
            <a:ext cx="78755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Hoặc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5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MAX()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1" y="1120022"/>
            <a:ext cx="10515600" cy="50569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 err="1"/>
              <a:t>Hàm</a:t>
            </a:r>
            <a:r>
              <a:rPr dirty="0"/>
              <a:t> MAX()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cột</a:t>
            </a:r>
            <a:endParaRPr dirty="0"/>
          </a:p>
          <a:p>
            <a:r>
              <a:rPr dirty="0" err="1"/>
              <a:t>Cú</a:t>
            </a:r>
            <a:r>
              <a:rPr dirty="0"/>
              <a:t> </a:t>
            </a:r>
            <a:r>
              <a:rPr dirty="0" err="1"/>
              <a:t>pháp</a:t>
            </a:r>
            <a:r>
              <a:rPr dirty="0"/>
              <a:t>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 err="1"/>
              <a:t>Ví</a:t>
            </a:r>
            <a:r>
              <a:rPr dirty="0"/>
              <a:t> </a:t>
            </a:r>
            <a:r>
              <a:rPr dirty="0" err="1"/>
              <a:t>dụ</a:t>
            </a:r>
            <a:r>
              <a:rPr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SQL Aliases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, 1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dirty="0"/>
          </a:p>
        </p:txBody>
      </p:sp>
      <p:sp>
        <p:nvSpPr>
          <p:cNvPr id="143" name="Rectangle 3"/>
          <p:cNvSpPr txBox="1"/>
          <p:nvPr/>
        </p:nvSpPr>
        <p:spPr>
          <a:xfrm>
            <a:off x="2479038" y="2255412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MAX(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4" name="Rectangle 4"/>
          <p:cNvSpPr txBox="1"/>
          <p:nvPr/>
        </p:nvSpPr>
        <p:spPr>
          <a:xfrm>
            <a:off x="2479037" y="4216188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SELECT</a:t>
            </a:r>
            <a:r>
              <a:rPr dirty="0">
                <a:solidFill>
                  <a:srgbClr val="000000"/>
                </a:solidFill>
              </a:rPr>
              <a:t> MAX(price) </a:t>
            </a:r>
            <a:r>
              <a:rPr dirty="0"/>
              <a:t>AS</a:t>
            </a:r>
            <a:r>
              <a:rPr dirty="0">
                <a:solidFill>
                  <a:srgbClr val="000000"/>
                </a:solidFill>
              </a:rPr>
              <a:t> </a:t>
            </a:r>
            <a:r>
              <a:rPr dirty="0" err="1">
                <a:solidFill>
                  <a:srgbClr val="000000"/>
                </a:solidFill>
              </a:rPr>
              <a:t>largestPrice</a:t>
            </a:r>
            <a:r>
              <a:rPr dirty="0">
                <a:solidFill>
                  <a:srgbClr val="000000"/>
                </a:solidFill>
              </a:rPr>
              <a:t/>
            </a:r>
            <a:br>
              <a:rPr dirty="0">
                <a:solidFill>
                  <a:srgbClr val="000000"/>
                </a:solidFill>
              </a:rPr>
            </a:br>
            <a:r>
              <a:rPr dirty="0"/>
              <a:t>FROM</a:t>
            </a:r>
            <a:r>
              <a:rPr dirty="0"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MIN()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Hàm MIN() trả về giá trị nhỏ nhất của một cột</a:t>
            </a:r>
          </a:p>
          <a:p>
            <a:r>
              <a:t>Cú pháp: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Ví dụ:</a:t>
            </a:r>
          </a:p>
        </p:txBody>
      </p:sp>
      <p:sp>
        <p:nvSpPr>
          <p:cNvPr id="148" name="Rectangle 3"/>
          <p:cNvSpPr txBox="1"/>
          <p:nvPr/>
        </p:nvSpPr>
        <p:spPr>
          <a:xfrm>
            <a:off x="2092959" y="2251055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</a:t>
            </a:r>
            <a:r>
              <a:rPr i="1">
                <a:solidFill>
                  <a:srgbClr val="000000"/>
                </a:solidFill>
              </a:rPr>
              <a:t>column_name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table_name</a:t>
            </a:r>
            <a:br>
              <a:rPr i="1">
                <a:solidFill>
                  <a:srgbClr val="000000"/>
                </a:solidFill>
              </a:rPr>
            </a:br>
            <a:r>
              <a:t>WHERE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i="1">
                <a:solidFill>
                  <a:srgbClr val="000000"/>
                </a:solidFill>
              </a:rPr>
              <a:t>condition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9" name="Rectangle 4"/>
          <p:cNvSpPr txBox="1"/>
          <p:nvPr/>
        </p:nvSpPr>
        <p:spPr>
          <a:xfrm>
            <a:off x="2092958" y="4214009"/>
            <a:ext cx="60960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 MIN(price) </a:t>
            </a:r>
            <a:r>
              <a:t>AS</a:t>
            </a:r>
            <a:r>
              <a:rPr>
                <a:solidFill>
                  <a:srgbClr val="000000"/>
                </a:solidFill>
              </a:rPr>
              <a:t> smallestPrice</a:t>
            </a:r>
            <a:br>
              <a:rPr>
                <a:solidFill>
                  <a:srgbClr val="000000"/>
                </a:solidFill>
              </a:rPr>
            </a:br>
            <a:r>
              <a:t>FROM</a:t>
            </a:r>
            <a:r>
              <a:rPr>
                <a:solidFill>
                  <a:srgbClr val="000000"/>
                </a:solidFill>
              </a:rPr>
              <a:t> products;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795274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553</TotalTime>
  <Words>1558</Words>
  <Application>Microsoft Office PowerPoint</Application>
  <PresentationFormat>Widescreen</PresentationFormat>
  <Paragraphs>265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Myriad Pro</vt:lpstr>
      <vt:lpstr>Myriad Pro Semibold</vt:lpstr>
      <vt:lpstr>SlideTheme2</vt:lpstr>
      <vt:lpstr>Bài 11 Các hàm trong SQL</vt:lpstr>
      <vt:lpstr>Mục tiêu</vt:lpstr>
      <vt:lpstr>Thảo luận</vt:lpstr>
      <vt:lpstr>Các hàm SQL</vt:lpstr>
      <vt:lpstr>Hàm SUM()</vt:lpstr>
      <vt:lpstr>Hàm AVG()</vt:lpstr>
      <vt:lpstr>Hàm COUNT()</vt:lpstr>
      <vt:lpstr>Hàm MAX()</vt:lpstr>
      <vt:lpstr>Hàm MIN()</vt:lpstr>
      <vt:lpstr>Hàm UCASE()</vt:lpstr>
      <vt:lpstr>Hàm LCASE()</vt:lpstr>
      <vt:lpstr>Hàm LEN()</vt:lpstr>
      <vt:lpstr>Hàm NOW()</vt:lpstr>
      <vt:lpstr>Hàm SQRT()</vt:lpstr>
      <vt:lpstr>Hàm RAND()</vt:lpstr>
      <vt:lpstr>Hàm CONCAT()</vt:lpstr>
      <vt:lpstr>Các hàm xử lý Datetime</vt:lpstr>
      <vt:lpstr>Các hàm xử lý số</vt:lpstr>
      <vt:lpstr>Các hàm xử lý chuỗi</vt:lpstr>
      <vt:lpstr>Hàm do người dùng định nghĩa</vt:lpstr>
      <vt:lpstr>Hàm do người dùng định nghĩa</vt:lpstr>
      <vt:lpstr>Hàm do người dùng định nghĩa</vt:lpstr>
      <vt:lpstr>Hàm do người dùng định nghĩa</vt:lpstr>
      <vt:lpstr>Hàm do người dùng định nghĩa</vt:lpstr>
      <vt:lpstr>Tóm tắt bài học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Khoa Nguyen</cp:lastModifiedBy>
  <cp:revision>107</cp:revision>
  <dcterms:created xsi:type="dcterms:W3CDTF">2018-02-22T06:48:04Z</dcterms:created>
  <dcterms:modified xsi:type="dcterms:W3CDTF">2019-09-12T02:08:09Z</dcterms:modified>
</cp:coreProperties>
</file>