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399" r:id="rId4"/>
    <p:sldId id="40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9"/>
    <p:restoredTop sz="79219"/>
  </p:normalViewPr>
  <p:slideViewPr>
    <p:cSldViewPr snapToGrid="0" snapToObjects="1">
      <p:cViewPr varScale="1">
        <p:scale>
          <a:sx n="91" d="100"/>
          <a:sy n="91" d="100"/>
        </p:scale>
        <p:origin x="13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10</a:t>
            </a:fld>
            <a:endParaRPr lang="en-US"/>
          </a:p>
        </p:txBody>
      </p:sp>
    </p:spTree>
    <p:extLst>
      <p:ext uri="{BB962C8B-B14F-4D97-AF65-F5344CB8AC3E}">
        <p14:creationId xmlns:p14="http://schemas.microsoft.com/office/powerpoint/2010/main" val="141026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11</a:t>
            </a:fld>
            <a:endParaRPr lang="en-US"/>
          </a:p>
        </p:txBody>
      </p:sp>
    </p:spTree>
    <p:extLst>
      <p:ext uri="{BB962C8B-B14F-4D97-AF65-F5344CB8AC3E}">
        <p14:creationId xmlns:p14="http://schemas.microsoft.com/office/powerpoint/2010/main" val="4100312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12</a:t>
            </a:fld>
            <a:endParaRPr lang="en-US"/>
          </a:p>
        </p:txBody>
      </p:sp>
    </p:spTree>
    <p:extLst>
      <p:ext uri="{BB962C8B-B14F-4D97-AF65-F5344CB8AC3E}">
        <p14:creationId xmlns:p14="http://schemas.microsoft.com/office/powerpoint/2010/main" val="358855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13</a:t>
            </a:fld>
            <a:endParaRPr lang="en-US"/>
          </a:p>
        </p:txBody>
      </p:sp>
    </p:spTree>
    <p:extLst>
      <p:ext uri="{BB962C8B-B14F-4D97-AF65-F5344CB8AC3E}">
        <p14:creationId xmlns:p14="http://schemas.microsoft.com/office/powerpoint/2010/main" val="2346920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14</a:t>
            </a:fld>
            <a:endParaRPr lang="en-US"/>
          </a:p>
        </p:txBody>
      </p:sp>
    </p:spTree>
    <p:extLst>
      <p:ext uri="{BB962C8B-B14F-4D97-AF65-F5344CB8AC3E}">
        <p14:creationId xmlns:p14="http://schemas.microsoft.com/office/powerpoint/2010/main" val="360892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15</a:t>
            </a:fld>
            <a:endParaRPr lang="en-US"/>
          </a:p>
        </p:txBody>
      </p:sp>
    </p:spTree>
    <p:extLst>
      <p:ext uri="{BB962C8B-B14F-4D97-AF65-F5344CB8AC3E}">
        <p14:creationId xmlns:p14="http://schemas.microsoft.com/office/powerpoint/2010/main" val="2080426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16</a:t>
            </a:fld>
            <a:endParaRPr lang="en-US"/>
          </a:p>
        </p:txBody>
      </p:sp>
    </p:spTree>
    <p:extLst>
      <p:ext uri="{BB962C8B-B14F-4D97-AF65-F5344CB8AC3E}">
        <p14:creationId xmlns:p14="http://schemas.microsoft.com/office/powerpoint/2010/main" val="551352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17</a:t>
            </a:fld>
            <a:endParaRPr lang="en-US"/>
          </a:p>
        </p:txBody>
      </p:sp>
    </p:spTree>
    <p:extLst>
      <p:ext uri="{BB962C8B-B14F-4D97-AF65-F5344CB8AC3E}">
        <p14:creationId xmlns:p14="http://schemas.microsoft.com/office/powerpoint/2010/main" val="1845042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18</a:t>
            </a:fld>
            <a:endParaRPr lang="en-US"/>
          </a:p>
        </p:txBody>
      </p:sp>
    </p:spTree>
    <p:extLst>
      <p:ext uri="{BB962C8B-B14F-4D97-AF65-F5344CB8AC3E}">
        <p14:creationId xmlns:p14="http://schemas.microsoft.com/office/powerpoint/2010/main" val="1751104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3</a:t>
            </a:fld>
            <a:endParaRPr lang="en-US"/>
          </a:p>
        </p:txBody>
      </p:sp>
    </p:spTree>
    <p:extLst>
      <p:ext uri="{BB962C8B-B14F-4D97-AF65-F5344CB8AC3E}">
        <p14:creationId xmlns:p14="http://schemas.microsoft.com/office/powerpoint/2010/main" val="31977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4</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5</a:t>
            </a:fld>
            <a:endParaRPr lang="en-US"/>
          </a:p>
        </p:txBody>
      </p:sp>
    </p:spTree>
    <p:extLst>
      <p:ext uri="{BB962C8B-B14F-4D97-AF65-F5344CB8AC3E}">
        <p14:creationId xmlns:p14="http://schemas.microsoft.com/office/powerpoint/2010/main" val="118177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6</a:t>
            </a:fld>
            <a:endParaRPr lang="en-US"/>
          </a:p>
        </p:txBody>
      </p:sp>
    </p:spTree>
    <p:extLst>
      <p:ext uri="{BB962C8B-B14F-4D97-AF65-F5344CB8AC3E}">
        <p14:creationId xmlns:p14="http://schemas.microsoft.com/office/powerpoint/2010/main" val="62451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7</a:t>
            </a:fld>
            <a:endParaRPr lang="en-US"/>
          </a:p>
        </p:txBody>
      </p:sp>
    </p:spTree>
    <p:extLst>
      <p:ext uri="{BB962C8B-B14F-4D97-AF65-F5344CB8AC3E}">
        <p14:creationId xmlns:p14="http://schemas.microsoft.com/office/powerpoint/2010/main" val="385949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8</a:t>
            </a:fld>
            <a:endParaRPr lang="en-US"/>
          </a:p>
        </p:txBody>
      </p:sp>
    </p:spTree>
    <p:extLst>
      <p:ext uri="{BB962C8B-B14F-4D97-AF65-F5344CB8AC3E}">
        <p14:creationId xmlns:p14="http://schemas.microsoft.com/office/powerpoint/2010/main" val="382821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9</a:t>
            </a:fld>
            <a:endParaRPr lang="en-US"/>
          </a:p>
        </p:txBody>
      </p:sp>
    </p:spTree>
    <p:extLst>
      <p:ext uri="{BB962C8B-B14F-4D97-AF65-F5344CB8AC3E}">
        <p14:creationId xmlns:p14="http://schemas.microsoft.com/office/powerpoint/2010/main" val="344771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en-US" dirty="0"/>
              <a:t>2</a:t>
            </a:r>
            <a:r>
              <a:rPr lang="vi-VN" dirty="0"/>
              <a:t/>
            </a:r>
            <a:br>
              <a:rPr lang="vi-VN" dirty="0"/>
            </a:br>
            <a:r>
              <a:rPr lang="en-US" dirty="0" smtClean="0"/>
              <a:t>View, Index &amp; Stored Procedure</a:t>
            </a:r>
            <a:r>
              <a:rPr lang="vi-VN" dirty="0" smtClean="0"/>
              <a:t> </a:t>
            </a:r>
            <a:r>
              <a:rPr lang="vi-VN" dirty="0" smtClean="0"/>
              <a:t>trong SQL</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WEB-BACKEND DEVELOPMENT</a:t>
            </a:r>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vi-VN" dirty="0"/>
              <a:t>Unique index trong SQL</a:t>
            </a:r>
          </a:p>
          <a:p>
            <a:r>
              <a:rPr lang="vi-VN" dirty="0"/>
              <a:t>Unique index được sử dụng không chỉ để tăng hiệu suất, mà còn cho mục đích toàn vẹn dữ liệu. Một Unique index không cho phép bất kỳ bản sao giá trị nào được chèn vào trong bảng. Cú pháp cơ bản là</a:t>
            </a:r>
            <a:r>
              <a:rPr lang="vi-VN" dirty="0" smtClean="0"/>
              <a:t>:</a:t>
            </a:r>
            <a:endParaRPr lang="en-US" dirty="0" smtClean="0"/>
          </a:p>
          <a:p>
            <a:endParaRPr lang="en-US" dirty="0"/>
          </a:p>
          <a:p>
            <a:r>
              <a:rPr lang="vi-VN" dirty="0" smtClean="0"/>
              <a:t>Composite </a:t>
            </a:r>
            <a:r>
              <a:rPr lang="vi-VN" dirty="0"/>
              <a:t>Index trong SQL</a:t>
            </a:r>
          </a:p>
          <a:p>
            <a:r>
              <a:rPr lang="vi-VN" dirty="0"/>
              <a:t>Composite Index là một chỉ mục cho hai hoặc nhiều cột trong một bảng. Cú pháp cơ bản của nó như sau:</a:t>
            </a:r>
          </a:p>
          <a:p>
            <a:endParaRPr lang="vi-VN" dirty="0"/>
          </a:p>
          <a:p>
            <a:endParaRPr lang="en-US" dirty="0" smtClean="0"/>
          </a:p>
          <a:p>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10</a:t>
            </a:fld>
            <a:endParaRPr lang="uk-UA"/>
          </a:p>
        </p:txBody>
      </p:sp>
      <p:sp>
        <p:nvSpPr>
          <p:cNvPr id="5" name="Rectangle 1"/>
          <p:cNvSpPr>
            <a:spLocks noChangeArrowheads="1"/>
          </p:cNvSpPr>
          <p:nvPr/>
        </p:nvSpPr>
        <p:spPr bwMode="auto">
          <a:xfrm>
            <a:off x="838200" y="3387400"/>
            <a:ext cx="7178440" cy="3718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enlo"/>
              </a:rPr>
              <a:t>CREATE UNIQUE INDEX </a:t>
            </a:r>
            <a:r>
              <a:rPr kumimoji="0" lang="en-US" altLang="en-US" sz="2000" b="0" i="0" u="none" strike="noStrike" cap="none" normalizeH="0" baseline="0" dirty="0" err="1" smtClean="0">
                <a:ln>
                  <a:noFill/>
                </a:ln>
                <a:solidFill>
                  <a:srgbClr val="333333"/>
                </a:solidFill>
                <a:effectLst/>
                <a:latin typeface="Menlo"/>
              </a:rPr>
              <a:t>ten_chi_muc</a:t>
            </a:r>
            <a:r>
              <a:rPr kumimoji="0" lang="en-US" altLang="en-US" sz="2000" b="0" i="0" u="none" strike="noStrike" cap="none" normalizeH="0" baseline="0" dirty="0" smtClean="0">
                <a:ln>
                  <a:noFill/>
                </a:ln>
                <a:solidFill>
                  <a:srgbClr val="333333"/>
                </a:solidFill>
                <a:effectLst/>
                <a:latin typeface="Menlo"/>
              </a:rPr>
              <a:t> on </a:t>
            </a:r>
            <a:r>
              <a:rPr kumimoji="0" lang="en-US" altLang="en-US" sz="2000" b="0" i="0" u="none" strike="noStrike" cap="none" normalizeH="0" baseline="0" dirty="0" err="1" smtClean="0">
                <a:ln>
                  <a:noFill/>
                </a:ln>
                <a:solidFill>
                  <a:srgbClr val="333333"/>
                </a:solidFill>
                <a:effectLst/>
                <a:latin typeface="Menlo"/>
              </a:rPr>
              <a:t>ten_bang</a:t>
            </a:r>
            <a:r>
              <a:rPr kumimoji="0" lang="en-US" altLang="en-US" sz="2000" b="0" i="0" u="none" strike="noStrike" cap="none" normalizeH="0" baseline="0" dirty="0" smtClean="0">
                <a:ln>
                  <a:noFill/>
                </a:ln>
                <a:solidFill>
                  <a:srgbClr val="333333"/>
                </a:solidFill>
                <a:effectLst/>
                <a:latin typeface="Menlo"/>
              </a:rPr>
              <a:t> </a:t>
            </a:r>
            <a:r>
              <a:rPr kumimoji="0" lang="en-US" altLang="en-US" sz="2000" b="0" i="0" u="none" strike="noStrike" cap="none" normalizeH="0" baseline="0" dirty="0" smtClean="0">
                <a:ln>
                  <a:noFill/>
                </a:ln>
                <a:solidFill>
                  <a:srgbClr val="666600"/>
                </a:solidFill>
                <a:effectLst/>
                <a:latin typeface="Menlo"/>
              </a:rPr>
              <a:t>(</a:t>
            </a:r>
            <a:r>
              <a:rPr kumimoji="0" lang="en-US" altLang="en-US" sz="2000" b="0" i="0" u="none" strike="noStrike" cap="none" normalizeH="0" baseline="0" dirty="0" err="1" smtClean="0">
                <a:ln>
                  <a:noFill/>
                </a:ln>
                <a:solidFill>
                  <a:srgbClr val="333333"/>
                </a:solidFill>
                <a:effectLst/>
                <a:latin typeface="Menlo"/>
              </a:rPr>
              <a:t>ten_cot</a:t>
            </a:r>
            <a:r>
              <a:rPr kumimoji="0" lang="en-US" altLang="en-US" sz="2000" b="0" i="0" u="none" strike="noStrike" cap="none" normalizeH="0" baseline="0" dirty="0" smtClean="0">
                <a:ln>
                  <a:noFill/>
                </a:ln>
                <a:solidFill>
                  <a:srgbClr val="666600"/>
                </a:solidFill>
                <a:effectLst/>
                <a:latin typeface="Menlo"/>
              </a:rPr>
              <a:t>);</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838200" y="5330121"/>
            <a:ext cx="7660367" cy="433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CREATE INDEX </a:t>
            </a:r>
            <a:r>
              <a:rPr kumimoji="0" lang="en-US" altLang="en-US" sz="2400" b="0" i="0" u="none" strike="noStrike" cap="none" normalizeH="0" baseline="0" dirty="0" err="1" smtClean="0">
                <a:ln>
                  <a:noFill/>
                </a:ln>
                <a:solidFill>
                  <a:srgbClr val="333333"/>
                </a:solidFill>
                <a:effectLst/>
                <a:latin typeface="Menlo"/>
              </a:rPr>
              <a:t>ten_chi_muc</a:t>
            </a:r>
            <a:r>
              <a:rPr kumimoji="0" lang="en-US" altLang="en-US" sz="2400" b="0" i="0" u="none" strike="noStrike" cap="none" normalizeH="0" baseline="0" dirty="0" smtClean="0">
                <a:ln>
                  <a:noFill/>
                </a:ln>
                <a:solidFill>
                  <a:srgbClr val="333333"/>
                </a:solidFill>
                <a:effectLst/>
                <a:latin typeface="Menlo"/>
              </a:rPr>
              <a:t> on </a:t>
            </a:r>
            <a:r>
              <a:rPr kumimoji="0" lang="en-US" altLang="en-US" sz="2400" b="0" i="0" u="none" strike="noStrike" cap="none" normalizeH="0" baseline="0" dirty="0" err="1" smtClean="0">
                <a:ln>
                  <a:noFill/>
                </a:ln>
                <a:solidFill>
                  <a:srgbClr val="333333"/>
                </a:solidFill>
                <a:effectLst/>
                <a:latin typeface="Menlo"/>
              </a:rPr>
              <a:t>ten_bang</a:t>
            </a:r>
            <a:r>
              <a:rPr kumimoji="0" lang="en-US" altLang="en-US" sz="2400" b="0" i="0" u="none" strike="noStrike" cap="none" normalizeH="0" baseline="0" dirty="0" smtClean="0">
                <a:ln>
                  <a:noFill/>
                </a:ln>
                <a:solidFill>
                  <a:srgbClr val="333333"/>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33333"/>
                </a:solidFill>
                <a:effectLst/>
                <a:latin typeface="Menlo"/>
              </a:rPr>
              <a:t>cot1</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33333"/>
                </a:solidFill>
                <a:effectLst/>
                <a:latin typeface="Menlo"/>
              </a:rPr>
              <a:t> cot2</a:t>
            </a:r>
            <a:r>
              <a:rPr kumimoji="0" lang="en-US" altLang="en-US" sz="2400" b="0" i="0" u="none" strike="noStrike" cap="none" normalizeH="0" baseline="0" dirty="0" smtClean="0">
                <a:ln>
                  <a:noFill/>
                </a:ln>
                <a:solidFill>
                  <a:srgbClr val="666600"/>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511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fontScale="92500" lnSpcReduction="10000"/>
          </a:bodyPr>
          <a:lstStyle/>
          <a:p>
            <a:r>
              <a:rPr lang="vi-VN" dirty="0"/>
              <a:t>Việc tạo một Single-column index hoặc một Composite index tùy thuộc vào sự cân nhắc của </a:t>
            </a:r>
            <a:r>
              <a:rPr lang="en-US" dirty="0" err="1" smtClean="0"/>
              <a:t>chúng</a:t>
            </a:r>
            <a:r>
              <a:rPr lang="en-US" dirty="0" smtClean="0"/>
              <a:t> ta</a:t>
            </a:r>
            <a:r>
              <a:rPr lang="vi-VN" dirty="0" smtClean="0"/>
              <a:t> </a:t>
            </a:r>
            <a:r>
              <a:rPr lang="vi-VN" dirty="0"/>
              <a:t>về các </a:t>
            </a:r>
            <a:r>
              <a:rPr lang="vi-VN" dirty="0" smtClean="0"/>
              <a:t>cột </a:t>
            </a:r>
            <a:r>
              <a:rPr lang="vi-VN" dirty="0"/>
              <a:t>có thể sử dụng thường xuyên trong mệnh đề WHERE của một truy vấn như là các điều kiện lọc.</a:t>
            </a:r>
          </a:p>
          <a:p>
            <a:r>
              <a:rPr lang="vi-VN" dirty="0"/>
              <a:t>Nếu chỉ có một cột được sử dụng, thì lựa chọn tốt nhất là Single-column index. </a:t>
            </a:r>
            <a:endParaRPr lang="en-US" dirty="0" smtClean="0"/>
          </a:p>
          <a:p>
            <a:r>
              <a:rPr lang="vi-VN" dirty="0" smtClean="0"/>
              <a:t>Nếu </a:t>
            </a:r>
            <a:r>
              <a:rPr lang="vi-VN" dirty="0"/>
              <a:t>có hai hoặc nhiều cột được sử dụng thường xuyên trong mệnh đề WHERE như là các bộ lọc, thì dạng chỉ mục Composite index là lựa chọn tối ưu</a:t>
            </a:r>
            <a:r>
              <a:rPr lang="vi-VN" dirty="0" smtClean="0"/>
              <a:t>.</a:t>
            </a:r>
            <a:endParaRPr lang="en-US" dirty="0" smtClean="0"/>
          </a:p>
          <a:p>
            <a:r>
              <a:rPr lang="vi-VN" dirty="0"/>
              <a:t>Implicit Index trong SQL</a:t>
            </a:r>
          </a:p>
          <a:p>
            <a:r>
              <a:rPr lang="vi-VN" dirty="0"/>
              <a:t>Implicit Index (có thể hiểu là chỉ mục ngầm định) là chỉ mục mà được tạo tự động bởi Database Server khi một đối tượng được tạo. Các chỉ mục được tạo tự động cho các ràng buộc Primary key và các ràng buộc Unique.</a:t>
            </a:r>
          </a:p>
          <a:p>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369285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Lệnh DROP INDEX trong SQL</a:t>
            </a:r>
          </a:p>
          <a:p>
            <a:r>
              <a:rPr lang="vi-VN" dirty="0"/>
              <a:t>Một chỉ mục có thể bị xóa bởi sử dụng lệnh </a:t>
            </a:r>
            <a:r>
              <a:rPr lang="vi-VN" b="1" dirty="0"/>
              <a:t>DROP INDEX</a:t>
            </a:r>
            <a:r>
              <a:rPr lang="vi-VN" dirty="0"/>
              <a:t> trong SQL. Bạn nên cẩn thận trong khi xóa một chỉ mục, bởi vì khi đó hiệu suất có thể chậm hơn hoặc không được cải thiện.</a:t>
            </a:r>
          </a:p>
          <a:p>
            <a:r>
              <a:rPr lang="vi-VN" dirty="0"/>
              <a:t>Cú pháp cơ bản của lệnh DROP INDEX là như sau:</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12</a:t>
            </a:fld>
            <a:endParaRPr lang="uk-UA"/>
          </a:p>
        </p:txBody>
      </p:sp>
      <p:sp>
        <p:nvSpPr>
          <p:cNvPr id="3" name="Rectangle 1"/>
          <p:cNvSpPr>
            <a:spLocks noChangeArrowheads="1"/>
          </p:cNvSpPr>
          <p:nvPr/>
        </p:nvSpPr>
        <p:spPr bwMode="auto">
          <a:xfrm>
            <a:off x="1185042" y="3545441"/>
            <a:ext cx="3880101" cy="433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DROP INDEX </a:t>
            </a:r>
            <a:r>
              <a:rPr kumimoji="0" lang="en-US" altLang="en-US" sz="2400" b="0" i="0" u="none" strike="noStrike" cap="none" normalizeH="0" baseline="0" dirty="0" err="1" smtClean="0">
                <a:ln>
                  <a:noFill/>
                </a:ln>
                <a:solidFill>
                  <a:srgbClr val="333333"/>
                </a:solidFill>
                <a:effectLst/>
                <a:latin typeface="Menlo"/>
              </a:rPr>
              <a:t>ten_chi_muc</a:t>
            </a:r>
            <a:r>
              <a:rPr kumimoji="0" lang="en-US" altLang="en-US" sz="2400" b="0" i="0" u="none" strike="noStrike" cap="none" normalizeH="0" baseline="0" dirty="0" smtClean="0">
                <a:ln>
                  <a:noFill/>
                </a:ln>
                <a:solidFill>
                  <a:srgbClr val="666600"/>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818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Khi nào nên tránh sử dụng chỉ mục trong SQL?</a:t>
            </a:r>
          </a:p>
          <a:p>
            <a:r>
              <a:rPr lang="vi-VN" dirty="0"/>
              <a:t>Mặc dù các chỉ mục nhằm mục đích để nâng cao hiệu suất của Database, nhưng đôi khi, </a:t>
            </a:r>
            <a:r>
              <a:rPr lang="en-US" dirty="0" err="1" smtClean="0"/>
              <a:t>chúng</a:t>
            </a:r>
            <a:r>
              <a:rPr lang="en-US" dirty="0" smtClean="0"/>
              <a:t> ta</a:t>
            </a:r>
            <a:r>
              <a:rPr lang="vi-VN" dirty="0" smtClean="0"/>
              <a:t> </a:t>
            </a:r>
            <a:r>
              <a:rPr lang="vi-VN" dirty="0"/>
              <a:t>nên tránh dùng chúng. </a:t>
            </a:r>
            <a:endParaRPr lang="en-US" dirty="0" smtClean="0"/>
          </a:p>
          <a:p>
            <a:r>
              <a:rPr lang="en-US" dirty="0" err="1" smtClean="0"/>
              <a:t>Sau</a:t>
            </a:r>
            <a:r>
              <a:rPr lang="vi-VN" dirty="0" smtClean="0"/>
              <a:t> </a:t>
            </a:r>
            <a:r>
              <a:rPr lang="vi-VN" dirty="0"/>
              <a:t>đây là một số điểm </a:t>
            </a:r>
            <a:r>
              <a:rPr lang="en-US" dirty="0" err="1" smtClean="0"/>
              <a:t>chúng</a:t>
            </a:r>
            <a:r>
              <a:rPr lang="en-US" dirty="0" smtClean="0"/>
              <a:t> ta</a:t>
            </a:r>
            <a:r>
              <a:rPr lang="vi-VN" dirty="0" smtClean="0"/>
              <a:t> </a:t>
            </a:r>
            <a:r>
              <a:rPr lang="vi-VN" dirty="0"/>
              <a:t>cần xem xét để quyết định có nên sử dụng chỉ mục hay không:</a:t>
            </a:r>
          </a:p>
          <a:p>
            <a:pPr lvl="1"/>
            <a:r>
              <a:rPr lang="vi-VN" dirty="0"/>
              <a:t>Các chỉ mục không nên được sử dụng trong các bảng nhỏ.</a:t>
            </a:r>
          </a:p>
          <a:p>
            <a:pPr lvl="1"/>
            <a:r>
              <a:rPr lang="vi-VN" dirty="0"/>
              <a:t>Bảng mà thường xuyên có các hoạt động update, insert.</a:t>
            </a:r>
          </a:p>
          <a:p>
            <a:pPr lvl="1"/>
            <a:r>
              <a:rPr lang="vi-VN" dirty="0"/>
              <a:t>Các chỉ mục không nên được sử dụng trên các cột mà chứa một số lượng lớn giá trị NULL.</a:t>
            </a:r>
          </a:p>
          <a:p>
            <a:pPr lvl="1"/>
            <a:r>
              <a:rPr lang="vi-VN" dirty="0"/>
              <a:t>Không nên dùng chỉ mục trên các cột mà thường xuyên bị sửa đổi.</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276829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Stored Procedure </a:t>
            </a:r>
            <a:r>
              <a:rPr lang="en-US" dirty="0" err="1" smtClean="0"/>
              <a:t>trong</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SQL được thiết kế và cài đặt như là một ngôn ngữ để thực hiện các thao tác trên cơ sở dữ liệu như tạo lập các cấu trúc trong cơ sở dữ liệu, bổ sung, cập nhật, xoá và truy vấn dữ liệu trong cơ sở dữ liệu. </a:t>
            </a:r>
            <a:endParaRPr lang="en-US" dirty="0" smtClean="0"/>
          </a:p>
          <a:p>
            <a:r>
              <a:rPr lang="vi-VN" dirty="0" smtClean="0"/>
              <a:t>Các </a:t>
            </a:r>
            <a:r>
              <a:rPr lang="vi-VN" dirty="0"/>
              <a:t>câu lệnh SQL được người sử dụng viết và yêu cầu hệ quản trị cơ sở dữ liệu thực hiện theo chế độ tương tác. </a:t>
            </a:r>
            <a:endParaRPr lang="en-US" dirty="0" smtClean="0"/>
          </a:p>
          <a:p>
            <a:r>
              <a:rPr lang="vi-VN" dirty="0"/>
              <a:t>Các câu lệnh SQL có thể được nhúng vào trong các ngôn ngữ lập trình, thông qua đó chuỗi các thao tác trên cơ sở dữ liệu được xác định và thực thi nhờ vào các câu lệnh, các cấu trúc điều khiển của bản thân ngôn ngữ lập trình được sử dụng. </a:t>
            </a:r>
            <a:endParaRPr lang="en-US" dirty="0" smtClean="0"/>
          </a:p>
          <a:p>
            <a:r>
              <a:rPr lang="vi-VN" dirty="0"/>
              <a:t>Với thủ tục lưu trữ, một phần nào đó khả năng của ngôn ngữ lập trình được đưa vào trong ngôn ngữ SQL </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152209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Stored Procedure </a:t>
            </a:r>
            <a:r>
              <a:rPr lang="en-US" dirty="0" err="1" smtClean="0"/>
              <a:t>trong</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Một thủ tục là một đối tượng trong cơ sở dữ liệu bao gồm một tập nhiều câu lệnh SQL được nhóm lại với nhau thành một nhóm với những khả năng sau: </a:t>
            </a:r>
            <a:endParaRPr lang="en-US" dirty="0"/>
          </a:p>
          <a:p>
            <a:pPr lvl="1"/>
            <a:r>
              <a:rPr lang="vi-VN" dirty="0"/>
              <a:t>Các cấu trúc điều khiển (IF, WHILE, FOR) có thể được sử dụng trong thủ tục. </a:t>
            </a:r>
            <a:endParaRPr lang="en-US" dirty="0"/>
          </a:p>
          <a:p>
            <a:pPr lvl="1"/>
            <a:r>
              <a:rPr lang="vi-VN" dirty="0" smtClean="0"/>
              <a:t>Bên </a:t>
            </a:r>
            <a:r>
              <a:rPr lang="vi-VN" dirty="0"/>
              <a:t>trong thủ tục lưu trữ có thể sử dụng các biến như trong ngôn ngữ lập trình nhằm lưu giữ các giá trị tính toán được, các giá trị được truy xuất được từ cơ sở dữ liệu. </a:t>
            </a:r>
            <a:endParaRPr lang="en-US" dirty="0"/>
          </a:p>
          <a:p>
            <a:pPr lvl="1"/>
            <a:r>
              <a:rPr lang="vi-VN" dirty="0" smtClean="0"/>
              <a:t>Một </a:t>
            </a:r>
            <a:r>
              <a:rPr lang="vi-VN" dirty="0"/>
              <a:t>tập các câu lệnh SQL được kết hợp lại với nhau thành một khối lệnh bên trong một thủ tục </a:t>
            </a:r>
          </a:p>
          <a:p>
            <a:pPr lvl="1"/>
            <a:endParaRPr lang="vi-VN" dirty="0"/>
          </a:p>
          <a:p>
            <a:pPr lvl="1"/>
            <a:endParaRPr lang="vi-VN" dirty="0"/>
          </a:p>
          <a:p>
            <a:pPr lvl="1"/>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345589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Stored Procedure </a:t>
            </a:r>
            <a:r>
              <a:rPr lang="en-US" dirty="0" err="1" smtClean="0"/>
              <a:t>trong</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Sử dụng các thủ tục lưu trữ trong cơ sở dữ liệu sẽ giúp tăng hiệu năng của cơ sở dữ liệu, mang lại các lợi ích sau: </a:t>
            </a:r>
            <a:endParaRPr lang="en-US" dirty="0"/>
          </a:p>
          <a:p>
            <a:pPr lvl="1"/>
            <a:r>
              <a:rPr lang="vi-VN" dirty="0"/>
              <a:t>Đơn giản hoá các thao tác trên cơ sở dữ liệu nhờ vào khả năng module hoá các thao tác này. </a:t>
            </a:r>
            <a:endParaRPr lang="en-US" dirty="0" smtClean="0"/>
          </a:p>
          <a:p>
            <a:pPr lvl="1"/>
            <a:r>
              <a:rPr lang="vi-VN" dirty="0" smtClean="0"/>
              <a:t>Thủ </a:t>
            </a:r>
            <a:r>
              <a:rPr lang="vi-VN" dirty="0"/>
              <a:t>tục lưu trữ được phân tích, tối ưu khi tạo ra nên việc thực thi chúng nhanh hơn nhiều so với việc phải thực hiện một tập rời rạc các câu lệnh SQL tương đương theo cách thông </a:t>
            </a:r>
            <a:r>
              <a:rPr lang="vi-VN" dirty="0" smtClean="0"/>
              <a:t>thường.</a:t>
            </a:r>
            <a:endParaRPr lang="en-US" dirty="0" smtClean="0"/>
          </a:p>
          <a:p>
            <a:pPr lvl="1"/>
            <a:r>
              <a:rPr lang="vi-VN" dirty="0" smtClean="0"/>
              <a:t>Thủ </a:t>
            </a:r>
            <a:r>
              <a:rPr lang="vi-VN" dirty="0"/>
              <a:t>tục lưu trữ cho phép chúng ta thực hiện cùng một yêu cầu bằng một câu lệnh đơn giản thay vì phải sử dụng nhiều dòng lệnh SQL. Điều này sẽ làm giảm thiểu sự lưu thông trên mạng. </a:t>
            </a:r>
            <a:endParaRPr lang="en-US" dirty="0" smtClean="0"/>
          </a:p>
          <a:p>
            <a:pPr lvl="1"/>
            <a:r>
              <a:rPr lang="vi-VN" dirty="0" smtClean="0"/>
              <a:t>Thay </a:t>
            </a:r>
            <a:r>
              <a:rPr lang="vi-VN" dirty="0"/>
              <a:t>vì cấp phát quyền trực tiếp cho người sử dụng trên các câu lệnh SQL và trên các đối tượng cơ sở dữ liệu, ta có thể cấp phát quyền cho người sử dụng thông qua các thủ tục lưu trữ, nhờ đó tăng khả năng bảo mật đối với hệ thống. </a:t>
            </a:r>
          </a:p>
          <a:p>
            <a:endParaRPr lang="vi-VN" dirty="0"/>
          </a:p>
          <a:p>
            <a:pPr lvl="1"/>
            <a:endParaRPr lang="vi-VN" dirty="0"/>
          </a:p>
          <a:p>
            <a:pPr lvl="1"/>
            <a:endParaRPr lang="vi-VN" dirty="0"/>
          </a:p>
          <a:p>
            <a:pPr lvl="1"/>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317463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Stored Procedure </a:t>
            </a:r>
            <a:r>
              <a:rPr lang="en-US" dirty="0" err="1" smtClean="0"/>
              <a:t>trong</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a:bodyPr>
          <a:lstStyle/>
          <a:p>
            <a:r>
              <a:rPr lang="vi-VN" dirty="0"/>
              <a:t>Thủ tục lưu trữ được tạo bởi câu lệnh CREATE PROCEDURE với cú pháp như sau: </a:t>
            </a:r>
            <a:endParaRPr lang="en-US" dirty="0" smtClean="0"/>
          </a:p>
          <a:p>
            <a:pPr marL="0" indent="0">
              <a:buNone/>
            </a:pPr>
            <a:r>
              <a:rPr lang="vi-VN" dirty="0"/>
              <a:t>	</a:t>
            </a:r>
          </a:p>
          <a:p>
            <a:pPr marL="0" indent="0">
              <a:buNone/>
            </a:pPr>
            <a:endParaRPr lang="en-US" dirty="0"/>
          </a:p>
          <a:p>
            <a:pPr marL="0" indent="0">
              <a:buNone/>
            </a:pPr>
            <a:endParaRPr lang="vi-VN" dirty="0"/>
          </a:p>
          <a:p>
            <a:pPr marL="0" indent="0">
              <a:buNone/>
            </a:pPr>
            <a:r>
              <a:rPr lang="en-US" dirty="0"/>
              <a:t>	</a:t>
            </a:r>
          </a:p>
          <a:p>
            <a:pPr marL="0" indent="0">
              <a:buNone/>
            </a:pPr>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17</a:t>
            </a:fld>
            <a:endParaRPr lang="uk-UA"/>
          </a:p>
        </p:txBody>
      </p:sp>
      <p:sp>
        <p:nvSpPr>
          <p:cNvPr id="7" name="Rectangle 1"/>
          <p:cNvSpPr>
            <a:spLocks noChangeArrowheads="1"/>
          </p:cNvSpPr>
          <p:nvPr/>
        </p:nvSpPr>
        <p:spPr bwMode="auto">
          <a:xfrm>
            <a:off x="1111469" y="1999002"/>
            <a:ext cx="4437993" cy="12952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r>
              <a:rPr lang="en-US" sz="2000" dirty="0"/>
              <a:t>CREATE PROCEDURE </a:t>
            </a:r>
            <a:r>
              <a:rPr lang="en-US" sz="2000" i="1" dirty="0" err="1"/>
              <a:t>tên_thủ_tục</a:t>
            </a:r>
            <a:r>
              <a:rPr lang="en-US" sz="2000" i="1" dirty="0"/>
              <a:t> </a:t>
            </a:r>
            <a:r>
              <a:rPr lang="en-US" sz="2000" dirty="0"/>
              <a:t>[(</a:t>
            </a:r>
            <a:r>
              <a:rPr lang="en-US" sz="2000" i="1" dirty="0" err="1"/>
              <a:t>danh_sách_tham_số</a:t>
            </a:r>
            <a:r>
              <a:rPr lang="en-US" sz="2000" dirty="0" smtClean="0"/>
              <a:t>)] </a:t>
            </a:r>
            <a:endParaRPr lang="en-US" sz="2000" dirty="0"/>
          </a:p>
          <a:p>
            <a:r>
              <a:rPr lang="en-US" sz="2000" dirty="0"/>
              <a:t>AS </a:t>
            </a:r>
          </a:p>
          <a:p>
            <a:r>
              <a:rPr lang="en-US" sz="2000" dirty="0" err="1"/>
              <a:t>Các_câu_lệnh_của_thủ_tục</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5725511" y="1782540"/>
            <a:ext cx="6109138" cy="42190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r>
              <a:rPr lang="en-US" dirty="0"/>
              <a:t>CREATE </a:t>
            </a:r>
            <a:r>
              <a:rPr lang="en-US" dirty="0"/>
              <a:t>PROCEDURE</a:t>
            </a:r>
            <a:r>
              <a:rPr lang="en-US" dirty="0" smtClean="0"/>
              <a:t> </a:t>
            </a:r>
            <a:r>
              <a:rPr lang="en-US" dirty="0" err="1"/>
              <a:t>sp_LenDanhSachDiem</a:t>
            </a:r>
            <a:r>
              <a:rPr lang="en-US" dirty="0"/>
              <a:t>( </a:t>
            </a:r>
          </a:p>
          <a:p>
            <a:r>
              <a:rPr lang="en-US" dirty="0" smtClean="0"/>
              <a:t>	@</a:t>
            </a:r>
            <a:r>
              <a:rPr lang="en-US" dirty="0" err="1"/>
              <a:t>mamonhoc</a:t>
            </a:r>
            <a:r>
              <a:rPr lang="en-US" dirty="0"/>
              <a:t> NVARCHAR(10), </a:t>
            </a:r>
          </a:p>
          <a:p>
            <a:r>
              <a:rPr lang="en-US" dirty="0" smtClean="0"/>
              <a:t>	@</a:t>
            </a:r>
            <a:r>
              <a:rPr lang="en-US" dirty="0" err="1"/>
              <a:t>tenmonhoc</a:t>
            </a:r>
            <a:r>
              <a:rPr lang="en-US" dirty="0"/>
              <a:t> NVARCHAR(50), </a:t>
            </a:r>
          </a:p>
          <a:p>
            <a:r>
              <a:rPr lang="en-US" dirty="0" smtClean="0"/>
              <a:t>	@</a:t>
            </a:r>
            <a:r>
              <a:rPr lang="en-US" dirty="0" err="1"/>
              <a:t>sodvht</a:t>
            </a:r>
            <a:r>
              <a:rPr lang="en-US" dirty="0"/>
              <a:t> SMALLINT, </a:t>
            </a:r>
          </a:p>
          <a:p>
            <a:r>
              <a:rPr lang="en-US" dirty="0" smtClean="0"/>
              <a:t>	@</a:t>
            </a:r>
            <a:r>
              <a:rPr lang="en-US" dirty="0" err="1"/>
              <a:t>malop</a:t>
            </a:r>
            <a:r>
              <a:rPr lang="en-US" dirty="0"/>
              <a:t> NVARCHAR(10)) </a:t>
            </a:r>
          </a:p>
          <a:p>
            <a:r>
              <a:rPr lang="en-US" dirty="0"/>
              <a:t>AS </a:t>
            </a:r>
          </a:p>
          <a:p>
            <a:r>
              <a:rPr lang="en-US" dirty="0"/>
              <a:t>BEGIN </a:t>
            </a:r>
          </a:p>
          <a:p>
            <a:r>
              <a:rPr lang="en-US" dirty="0" smtClean="0"/>
              <a:t>	INSERT </a:t>
            </a:r>
            <a:r>
              <a:rPr lang="en-US" dirty="0"/>
              <a:t>INTO </a:t>
            </a:r>
            <a:r>
              <a:rPr lang="en-US" dirty="0" err="1"/>
              <a:t>monhoc</a:t>
            </a:r>
            <a:r>
              <a:rPr lang="en-US" dirty="0"/>
              <a:t> </a:t>
            </a:r>
          </a:p>
          <a:p>
            <a:r>
              <a:rPr lang="en-US" dirty="0" smtClean="0"/>
              <a:t>	VALUES</a:t>
            </a:r>
            <a:r>
              <a:rPr lang="en-US" dirty="0"/>
              <a:t>(@</a:t>
            </a:r>
            <a:r>
              <a:rPr lang="en-US" dirty="0" err="1"/>
              <a:t>mamonhoc</a:t>
            </a:r>
            <a:r>
              <a:rPr lang="en-US" dirty="0"/>
              <a:t>,@</a:t>
            </a:r>
            <a:r>
              <a:rPr lang="en-US" dirty="0" err="1"/>
              <a:t>tenmonhoc</a:t>
            </a:r>
            <a:r>
              <a:rPr lang="en-US" dirty="0"/>
              <a:t>,@</a:t>
            </a:r>
            <a:r>
              <a:rPr lang="en-US" dirty="0" err="1"/>
              <a:t>sodvht</a:t>
            </a:r>
            <a:r>
              <a:rPr lang="en-US" dirty="0"/>
              <a:t>) </a:t>
            </a:r>
          </a:p>
          <a:p>
            <a:r>
              <a:rPr lang="en-US" dirty="0" smtClean="0"/>
              <a:t>	</a:t>
            </a:r>
          </a:p>
          <a:p>
            <a:r>
              <a:rPr lang="en-US" dirty="0"/>
              <a:t>	</a:t>
            </a:r>
            <a:r>
              <a:rPr lang="en-US" dirty="0" smtClean="0"/>
              <a:t>INSERT </a:t>
            </a:r>
            <a:r>
              <a:rPr lang="en-US" dirty="0"/>
              <a:t>INTO </a:t>
            </a:r>
            <a:r>
              <a:rPr lang="en-US" dirty="0" err="1"/>
              <a:t>diemthi</a:t>
            </a:r>
            <a:r>
              <a:rPr lang="en-US" dirty="0"/>
              <a:t>(</a:t>
            </a:r>
            <a:r>
              <a:rPr lang="en-US" dirty="0" err="1"/>
              <a:t>mamonhoc,masv</a:t>
            </a:r>
            <a:r>
              <a:rPr lang="en-US" dirty="0"/>
              <a:t>) </a:t>
            </a:r>
            <a:endParaRPr lang="en-US" dirty="0" smtClean="0"/>
          </a:p>
          <a:p>
            <a:r>
              <a:rPr lang="en-US" dirty="0"/>
              <a:t>	</a:t>
            </a:r>
            <a:r>
              <a:rPr lang="en-US" dirty="0" smtClean="0"/>
              <a:t>SELECT @</a:t>
            </a:r>
            <a:r>
              <a:rPr lang="en-US" dirty="0" err="1" smtClean="0"/>
              <a:t>mamonhoc,masv</a:t>
            </a:r>
            <a:r>
              <a:rPr lang="en-US" dirty="0" smtClean="0"/>
              <a:t> </a:t>
            </a:r>
            <a:endParaRPr lang="en-US" dirty="0"/>
          </a:p>
          <a:p>
            <a:r>
              <a:rPr lang="en-US" dirty="0" smtClean="0"/>
              <a:t>	FROM </a:t>
            </a:r>
            <a:r>
              <a:rPr lang="en-US" dirty="0" err="1"/>
              <a:t>sinhvien</a:t>
            </a:r>
            <a:r>
              <a:rPr lang="en-US" dirty="0"/>
              <a:t> </a:t>
            </a:r>
          </a:p>
          <a:p>
            <a:r>
              <a:rPr lang="en-US" dirty="0" smtClean="0"/>
              <a:t>	WHERE </a:t>
            </a:r>
            <a:r>
              <a:rPr lang="en-US" dirty="0" err="1"/>
              <a:t>malop</a:t>
            </a:r>
            <a:r>
              <a:rPr lang="en-US" dirty="0"/>
              <a:t>=@</a:t>
            </a:r>
            <a:r>
              <a:rPr lang="en-US" dirty="0" err="1"/>
              <a:t>malop</a:t>
            </a:r>
            <a:r>
              <a:rPr lang="en-US" dirty="0"/>
              <a:t> </a:t>
            </a:r>
          </a:p>
          <a:p>
            <a:r>
              <a:rPr lang="en-US" dirty="0"/>
              <a:t>END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58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Stored Procedure </a:t>
            </a:r>
            <a:r>
              <a:rPr lang="en-US" dirty="0" err="1" smtClean="0"/>
              <a:t>trong</a:t>
            </a:r>
            <a:r>
              <a:rPr dirty="0" smtClean="0"/>
              <a:t> </a:t>
            </a:r>
            <a:r>
              <a:rPr dirty="0"/>
              <a:t>SQL</a:t>
            </a:r>
          </a:p>
        </p:txBody>
      </p:sp>
      <p:sp>
        <p:nvSpPr>
          <p:cNvPr id="122" name="Content Placeholder 2"/>
          <p:cNvSpPr txBox="1">
            <a:spLocks noGrp="1"/>
          </p:cNvSpPr>
          <p:nvPr>
            <p:ph type="body" idx="1"/>
          </p:nvPr>
        </p:nvSpPr>
        <p:spPr>
          <a:xfrm>
            <a:off x="838200" y="1120022"/>
            <a:ext cx="10515600" cy="5284270"/>
          </a:xfrm>
          <a:prstGeom prst="rect">
            <a:avLst/>
          </a:prstGeom>
        </p:spPr>
        <p:txBody>
          <a:bodyPr>
            <a:normAutofit fontScale="92500" lnSpcReduction="20000"/>
          </a:bodyPr>
          <a:lstStyle/>
          <a:p>
            <a:pPr marL="0" indent="0">
              <a:buNone/>
            </a:pPr>
            <a:r>
              <a:rPr lang="en-US" dirty="0" err="1" smtClean="0"/>
              <a:t>Trong</a:t>
            </a:r>
            <a:r>
              <a:rPr lang="en-US" dirty="0" smtClean="0"/>
              <a:t> </a:t>
            </a:r>
            <a:r>
              <a:rPr lang="en-US" dirty="0" err="1" smtClean="0"/>
              <a:t>đó</a:t>
            </a:r>
            <a:r>
              <a:rPr lang="en-US" dirty="0" smtClean="0"/>
              <a:t>:</a:t>
            </a:r>
          </a:p>
          <a:p>
            <a:r>
              <a:rPr lang="en-US" dirty="0" err="1" smtClean="0"/>
              <a:t>tên_thủ_tục</a:t>
            </a:r>
            <a:r>
              <a:rPr lang="en-US" dirty="0" smtClean="0"/>
              <a:t>: </a:t>
            </a:r>
            <a:r>
              <a:rPr lang="vi-VN" dirty="0"/>
              <a:t>Tên của thủ tục cần tạo. Tên phải tuân theo qui tắc định danh và không được vượt quá 128 ký tự. 	</a:t>
            </a:r>
            <a:endParaRPr lang="en-US" dirty="0" smtClean="0"/>
          </a:p>
          <a:p>
            <a:r>
              <a:rPr lang="en-US" dirty="0" err="1"/>
              <a:t>danh_sách_tham_số</a:t>
            </a:r>
            <a:r>
              <a:rPr lang="en-US" dirty="0"/>
              <a:t> </a:t>
            </a:r>
            <a:r>
              <a:rPr lang="en-US" dirty="0" smtClean="0"/>
              <a:t>: </a:t>
            </a:r>
            <a:r>
              <a:rPr lang="vi-VN" dirty="0"/>
              <a:t>Các tham số của thủ tục được khai báo ngay sau tên thủ tục và nếu thủ tục có nhiều tham số thì các khai báo phân cách nhau bởi dấu phẩy. Khai báo của mỗi một tham số tối thiểu phải bao gồm hai phần: </a:t>
            </a:r>
            <a:endParaRPr lang="en-US" dirty="0"/>
          </a:p>
          <a:p>
            <a:pPr lvl="1"/>
            <a:r>
              <a:rPr lang="vi-VN" dirty="0"/>
              <a:t>tên tham số được bắt đầu bởi dấu @. </a:t>
            </a:r>
            <a:endParaRPr lang="en-US" dirty="0"/>
          </a:p>
          <a:p>
            <a:pPr lvl="1"/>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tham</a:t>
            </a:r>
            <a:r>
              <a:rPr lang="en-US" dirty="0"/>
              <a:t> </a:t>
            </a:r>
            <a:r>
              <a:rPr lang="en-US" dirty="0" err="1" smtClean="0"/>
              <a:t>số</a:t>
            </a:r>
            <a:r>
              <a:rPr lang="vi-VN" dirty="0"/>
              <a:t>	</a:t>
            </a:r>
            <a:r>
              <a:rPr lang="en-US" dirty="0" smtClean="0"/>
              <a:t>	</a:t>
            </a:r>
            <a:endParaRPr lang="en-US" dirty="0"/>
          </a:p>
          <a:p>
            <a:r>
              <a:rPr lang="en-US" dirty="0" err="1" smtClean="0"/>
              <a:t>các_câu_lệnh_của_thủ_tục</a:t>
            </a:r>
            <a:r>
              <a:rPr lang="en-US" dirty="0" smtClean="0"/>
              <a:t>: </a:t>
            </a:r>
            <a:r>
              <a:rPr lang="en-US" dirty="0" err="1"/>
              <a:t>Tập</a:t>
            </a:r>
            <a:r>
              <a:rPr lang="en-US" dirty="0"/>
              <a:t> </a:t>
            </a:r>
            <a:r>
              <a:rPr lang="en-US" dirty="0" err="1"/>
              <a:t>hợp</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nội</a:t>
            </a:r>
            <a:r>
              <a:rPr lang="en-US" dirty="0"/>
              <a:t> dung </a:t>
            </a:r>
            <a:r>
              <a:rPr lang="en-US" dirty="0" err="1"/>
              <a:t>thủ</a:t>
            </a:r>
            <a:r>
              <a:rPr lang="en-US" dirty="0"/>
              <a:t> </a:t>
            </a:r>
            <a:r>
              <a:rPr lang="en-US" dirty="0" err="1"/>
              <a:t>tục</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từ</a:t>
            </a:r>
            <a:r>
              <a:rPr lang="en-US" dirty="0"/>
              <a:t> </a:t>
            </a:r>
            <a:r>
              <a:rPr lang="en-US" dirty="0" err="1"/>
              <a:t>khoá</a:t>
            </a:r>
            <a:r>
              <a:rPr lang="en-US" dirty="0"/>
              <a:t> BEGIN...END </a:t>
            </a:r>
            <a:r>
              <a:rPr lang="en-US" dirty="0" err="1"/>
              <a:t>hoặc</a:t>
            </a:r>
            <a:r>
              <a:rPr lang="en-US" dirty="0"/>
              <a:t> </a:t>
            </a:r>
            <a:r>
              <a:rPr lang="en-US" dirty="0" err="1"/>
              <a:t>có</a:t>
            </a:r>
            <a:r>
              <a:rPr lang="en-US" dirty="0"/>
              <a:t> </a:t>
            </a:r>
            <a:r>
              <a:rPr lang="en-US" dirty="0" err="1"/>
              <a:t>thể</a:t>
            </a:r>
            <a:r>
              <a:rPr lang="en-US" dirty="0"/>
              <a:t> </a:t>
            </a:r>
            <a:r>
              <a:rPr lang="en-US" dirty="0" err="1"/>
              <a:t>không</a:t>
            </a:r>
            <a:r>
              <a:rPr lang="en-US" dirty="0"/>
              <a:t>. 	</a:t>
            </a:r>
          </a:p>
          <a:p>
            <a:endParaRPr lang="en-US" dirty="0"/>
          </a:p>
          <a:p>
            <a:pPr marL="0" indent="0">
              <a:buNone/>
            </a:pPr>
            <a:endParaRPr lang="vi-VN" dirty="0"/>
          </a:p>
          <a:p>
            <a:pPr marL="0" indent="0">
              <a:buNone/>
            </a:pPr>
            <a:r>
              <a:rPr lang="en-US" dirty="0"/>
              <a:t>	</a:t>
            </a:r>
          </a:p>
          <a:p>
            <a:pPr marL="0" indent="0">
              <a:buNone/>
            </a:pPr>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71570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Tóm tắt bài học</a:t>
            </a:r>
            <a:endParaRPr lang="en-US" dirty="0"/>
          </a:p>
        </p:txBody>
      </p:sp>
      <p:sp>
        <p:nvSpPr>
          <p:cNvPr id="3" name="Content Placeholder 2"/>
          <p:cNvSpPr>
            <a:spLocks noGrp="1"/>
          </p:cNvSpPr>
          <p:nvPr>
            <p:ph idx="1"/>
          </p:nvPr>
        </p:nvSpPr>
        <p:spPr/>
        <p:txBody>
          <a:bodyPr>
            <a:normAutofit/>
          </a:bodyPr>
          <a:lstStyle/>
          <a:p>
            <a:r>
              <a:rPr lang="en-US" dirty="0" err="1"/>
              <a:t>Tìm</a:t>
            </a:r>
            <a:r>
              <a:rPr lang="en-US" dirty="0"/>
              <a:t> </a:t>
            </a:r>
            <a:r>
              <a:rPr lang="en-US" dirty="0" err="1"/>
              <a:t>hiểu</a:t>
            </a:r>
            <a:r>
              <a:rPr lang="en-US" dirty="0"/>
              <a:t> </a:t>
            </a:r>
            <a:r>
              <a:rPr lang="en-US" dirty="0" err="1"/>
              <a:t>và</a:t>
            </a:r>
            <a:r>
              <a:rPr lang="en-US" dirty="0"/>
              <a:t> </a:t>
            </a:r>
            <a:r>
              <a:rPr lang="en-US" dirty="0" err="1"/>
              <a:t>tạo</a:t>
            </a:r>
            <a:r>
              <a:rPr lang="en-US" dirty="0"/>
              <a:t> view </a:t>
            </a:r>
            <a:r>
              <a:rPr lang="en-US" dirty="0" err="1"/>
              <a:t>trong</a:t>
            </a:r>
            <a:r>
              <a:rPr lang="en-US" dirty="0"/>
              <a:t> SQL Server</a:t>
            </a:r>
          </a:p>
          <a:p>
            <a:r>
              <a:rPr lang="en-US" dirty="0" err="1"/>
              <a:t>Tìm</a:t>
            </a:r>
            <a:r>
              <a:rPr lang="en-US" dirty="0"/>
              <a:t> </a:t>
            </a:r>
            <a:r>
              <a:rPr lang="en-US" dirty="0" err="1"/>
              <a:t>hiểu</a:t>
            </a:r>
            <a:r>
              <a:rPr lang="en-US" dirty="0"/>
              <a:t> </a:t>
            </a:r>
            <a:r>
              <a:rPr lang="en-US" dirty="0" err="1"/>
              <a:t>và</a:t>
            </a:r>
            <a:r>
              <a:rPr lang="en-US" dirty="0"/>
              <a:t> </a:t>
            </a:r>
            <a:r>
              <a:rPr lang="en-US" dirty="0" err="1"/>
              <a:t>tạo</a:t>
            </a:r>
            <a:r>
              <a:rPr lang="en-US" dirty="0"/>
              <a:t> index </a:t>
            </a:r>
            <a:r>
              <a:rPr lang="en-US" dirty="0" err="1"/>
              <a:t>trong</a:t>
            </a:r>
            <a:r>
              <a:rPr lang="en-US" dirty="0"/>
              <a:t> SQL Server</a:t>
            </a:r>
          </a:p>
          <a:p>
            <a:r>
              <a:rPr lang="en-US" dirty="0" err="1"/>
              <a:t>Tìm</a:t>
            </a:r>
            <a:r>
              <a:rPr lang="en-US" dirty="0"/>
              <a:t> </a:t>
            </a:r>
            <a:r>
              <a:rPr lang="en-US" dirty="0" err="1"/>
              <a:t>hiểu</a:t>
            </a:r>
            <a:r>
              <a:rPr lang="en-US" dirty="0"/>
              <a:t> </a:t>
            </a:r>
            <a:r>
              <a:rPr lang="en-US" dirty="0" err="1"/>
              <a:t>và</a:t>
            </a:r>
            <a:r>
              <a:rPr lang="en-US" dirty="0"/>
              <a:t> </a:t>
            </a:r>
            <a:r>
              <a:rPr lang="en-US" dirty="0" err="1"/>
              <a:t>tạo</a:t>
            </a:r>
            <a:r>
              <a:rPr lang="en-US" dirty="0"/>
              <a:t> Stored Procedure </a:t>
            </a:r>
            <a:r>
              <a:rPr lang="en-US" dirty="0" err="1"/>
              <a:t>trong</a:t>
            </a:r>
            <a:r>
              <a:rPr lang="en-US" dirty="0"/>
              <a:t> SQL Server</a:t>
            </a:r>
            <a:endParaRPr lang="en-US" dirty="0"/>
          </a:p>
        </p:txBody>
      </p:sp>
    </p:spTree>
    <p:extLst>
      <p:ext uri="{BB962C8B-B14F-4D97-AF65-F5344CB8AC3E}">
        <p14:creationId xmlns:p14="http://schemas.microsoft.com/office/powerpoint/2010/main" val="132025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r>
              <a:rPr lang="en-US" sz="3200" dirty="0" err="1" smtClean="0"/>
              <a:t>Tìm</a:t>
            </a:r>
            <a:r>
              <a:rPr lang="en-US" sz="3200" dirty="0" smtClean="0"/>
              <a:t> </a:t>
            </a:r>
            <a:r>
              <a:rPr lang="en-US" sz="3200" dirty="0" err="1" smtClean="0"/>
              <a:t>hiểu</a:t>
            </a:r>
            <a:r>
              <a:rPr lang="en-US" sz="3200" dirty="0" smtClean="0"/>
              <a:t> </a:t>
            </a:r>
            <a:r>
              <a:rPr lang="en-US" sz="3200" dirty="0" err="1" smtClean="0"/>
              <a:t>và</a:t>
            </a:r>
            <a:r>
              <a:rPr lang="en-US" sz="3200" dirty="0" smtClean="0"/>
              <a:t> </a:t>
            </a:r>
            <a:r>
              <a:rPr lang="en-US" sz="3200" dirty="0" err="1" smtClean="0"/>
              <a:t>tạo</a:t>
            </a:r>
            <a:r>
              <a:rPr lang="en-US" sz="3200" dirty="0" smtClean="0"/>
              <a:t> view </a:t>
            </a:r>
            <a:r>
              <a:rPr lang="en-US" sz="3200" dirty="0" err="1" smtClean="0"/>
              <a:t>trong</a:t>
            </a:r>
            <a:r>
              <a:rPr lang="en-US" sz="3200" dirty="0" smtClean="0"/>
              <a:t> SQL Server</a:t>
            </a:r>
          </a:p>
          <a:p>
            <a:r>
              <a:rPr lang="en-US" sz="3200" dirty="0" err="1" smtClean="0"/>
              <a:t>Tìm</a:t>
            </a:r>
            <a:r>
              <a:rPr lang="en-US" sz="3200" dirty="0" smtClean="0"/>
              <a:t> </a:t>
            </a:r>
            <a:r>
              <a:rPr lang="en-US" sz="3200" dirty="0" err="1" smtClean="0"/>
              <a:t>hiểu</a:t>
            </a:r>
            <a:r>
              <a:rPr lang="en-US" sz="3200" dirty="0" smtClean="0"/>
              <a:t> </a:t>
            </a:r>
            <a:r>
              <a:rPr lang="en-US" sz="3200" dirty="0" err="1" smtClean="0"/>
              <a:t>và</a:t>
            </a:r>
            <a:r>
              <a:rPr lang="en-US" sz="3200" dirty="0" smtClean="0"/>
              <a:t> </a:t>
            </a:r>
            <a:r>
              <a:rPr lang="en-US" sz="3200" dirty="0" err="1" smtClean="0"/>
              <a:t>tạo</a:t>
            </a:r>
            <a:r>
              <a:rPr lang="en-US" sz="3200" dirty="0" smtClean="0"/>
              <a:t> index </a:t>
            </a:r>
            <a:r>
              <a:rPr lang="en-US" sz="3200" dirty="0" err="1" smtClean="0"/>
              <a:t>trong</a:t>
            </a:r>
            <a:r>
              <a:rPr lang="en-US" sz="3200" dirty="0" smtClean="0"/>
              <a:t> SQL Server</a:t>
            </a:r>
          </a:p>
          <a:p>
            <a:r>
              <a:rPr lang="en-US" sz="3200" dirty="0" err="1" smtClean="0"/>
              <a:t>Tìm</a:t>
            </a:r>
            <a:r>
              <a:rPr lang="en-US" sz="3200" dirty="0" smtClean="0"/>
              <a:t> </a:t>
            </a:r>
            <a:r>
              <a:rPr lang="en-US" sz="3200" dirty="0" err="1" smtClean="0"/>
              <a:t>hiểu</a:t>
            </a:r>
            <a:r>
              <a:rPr lang="en-US" sz="3200" dirty="0" smtClean="0"/>
              <a:t> </a:t>
            </a:r>
            <a:r>
              <a:rPr lang="en-US" sz="3200" dirty="0" err="1" smtClean="0"/>
              <a:t>và</a:t>
            </a:r>
            <a:r>
              <a:rPr lang="en-US" sz="3200" dirty="0" smtClean="0"/>
              <a:t> </a:t>
            </a:r>
            <a:r>
              <a:rPr lang="en-US" sz="3200" dirty="0" err="1" smtClean="0"/>
              <a:t>tạo</a:t>
            </a:r>
            <a:r>
              <a:rPr lang="en-US" sz="3200" dirty="0" smtClean="0"/>
              <a:t> Stored Procedure </a:t>
            </a:r>
            <a:r>
              <a:rPr lang="en-US" sz="3200" dirty="0" err="1" smtClean="0"/>
              <a:t>trong</a:t>
            </a:r>
            <a:r>
              <a:rPr lang="en-US" sz="3200" dirty="0" smtClean="0"/>
              <a:t> SQL Server</a:t>
            </a:r>
            <a:endParaRPr lang="en-US" sz="3200" dirty="0"/>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Thảo </a:t>
            </a:r>
            <a:r>
              <a:rPr lang="vi-VN" smtClean="0"/>
              <a:t>luận</a:t>
            </a:r>
            <a:endParaRPr lang="vi-VN" dirty="0"/>
          </a:p>
        </p:txBody>
      </p:sp>
      <p:sp>
        <p:nvSpPr>
          <p:cNvPr id="5" name="Text Placeholder 4"/>
          <p:cNvSpPr>
            <a:spLocks noGrp="1"/>
          </p:cNvSpPr>
          <p:nvPr>
            <p:ph type="body" idx="1"/>
          </p:nvPr>
        </p:nvSpPr>
        <p:spPr/>
        <p:txBody>
          <a:bodyPr>
            <a:normAutofit/>
          </a:bodyPr>
          <a:lstStyle/>
          <a:p>
            <a:r>
              <a:rPr lang="en-US" sz="2800" dirty="0" smtClean="0"/>
              <a:t>View</a:t>
            </a:r>
            <a:r>
              <a:rPr lang="vi-VN" sz="2800" dirty="0" smtClean="0"/>
              <a:t> </a:t>
            </a:r>
            <a:r>
              <a:rPr lang="vi-VN" sz="2800" dirty="0" smtClean="0"/>
              <a:t>trong SQL</a:t>
            </a:r>
            <a:endParaRPr lang="vi-VN" sz="2800" dirty="0"/>
          </a:p>
        </p:txBody>
      </p:sp>
    </p:spTree>
    <p:extLst>
      <p:ext uri="{BB962C8B-B14F-4D97-AF65-F5344CB8AC3E}">
        <p14:creationId xmlns:p14="http://schemas.microsoft.com/office/powerpoint/2010/main" val="13323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View</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vi-VN" dirty="0"/>
              <a:t>Một </a:t>
            </a:r>
            <a:r>
              <a:rPr lang="vi-VN" b="1" dirty="0"/>
              <a:t>view</a:t>
            </a:r>
            <a:r>
              <a:rPr lang="vi-VN" dirty="0"/>
              <a:t> là không gì khác ngoài môt lệnh SQL mà được lưu giữ trong Database với một tên liên kết. </a:t>
            </a:r>
            <a:endParaRPr lang="en-US" dirty="0" smtClean="0"/>
          </a:p>
          <a:p>
            <a:r>
              <a:rPr lang="vi-VN" dirty="0" smtClean="0"/>
              <a:t>Một </a:t>
            </a:r>
            <a:r>
              <a:rPr lang="vi-VN" dirty="0"/>
              <a:t>view thực sự là một thành phần của một bảng trong form của một truy vấn SQL đã được định nghĩa trước.</a:t>
            </a:r>
            <a:endParaRPr dirty="0"/>
          </a:p>
          <a:p>
            <a:r>
              <a:rPr lang="vi-VN" dirty="0"/>
              <a:t>Một view có thể chứa tất cả các hàng của một bảng hoặc các hàng đã được chọn từ một bảng. </a:t>
            </a:r>
            <a:endParaRPr lang="en-US" dirty="0" smtClean="0"/>
          </a:p>
          <a:p>
            <a:r>
              <a:rPr lang="vi-VN" dirty="0" smtClean="0"/>
              <a:t>Một </a:t>
            </a:r>
            <a:r>
              <a:rPr lang="vi-VN" dirty="0"/>
              <a:t>view có thể được tạo từ một hoặc nhiều bảng, phụ thuộc vào truy vấn SQL đã viết để tạo một view.</a:t>
            </a: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10153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View</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vi-VN" dirty="0"/>
              <a:t>View, về bản chất giống các Virtual Table (bảng ảo), cho phép người dùng thực hiện:</a:t>
            </a:r>
            <a:r>
              <a:rPr lang="vi-VN" dirty="0" smtClean="0"/>
              <a:t> </a:t>
            </a:r>
            <a:endParaRPr lang="en-US" dirty="0" smtClean="0"/>
          </a:p>
          <a:p>
            <a:pPr lvl="1"/>
            <a:r>
              <a:rPr lang="vi-VN" dirty="0"/>
              <a:t>Cấu trúc dữ liệu theo cách mà người dùng tìm thấy tính tự nhiên hoặc tính trực quan.</a:t>
            </a:r>
          </a:p>
          <a:p>
            <a:pPr lvl="1"/>
            <a:r>
              <a:rPr lang="vi-VN" dirty="0"/>
              <a:t>Giới hạn truy cập tới dữ liệu để mà một người dùng có thể thấy và (đôi khi) sửa đổi một cách chính xác nhưng gì họ cần.</a:t>
            </a:r>
          </a:p>
          <a:p>
            <a:pPr lvl="1"/>
            <a:r>
              <a:rPr lang="vi-VN" dirty="0"/>
              <a:t>Tổng kết dữ liệu từ các bảng đa dạng để tạo các bản báo cáo.</a:t>
            </a:r>
          </a:p>
          <a:p>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176690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View</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en-US" dirty="0" err="1"/>
              <a:t>Tạo</a:t>
            </a:r>
            <a:r>
              <a:rPr lang="en-US" dirty="0"/>
              <a:t> View </a:t>
            </a:r>
            <a:r>
              <a:rPr lang="en-US" dirty="0" err="1"/>
              <a:t>trong</a:t>
            </a:r>
            <a:r>
              <a:rPr lang="en-US" dirty="0"/>
              <a:t> SQL</a:t>
            </a:r>
          </a:p>
          <a:p>
            <a:r>
              <a:rPr lang="vi-VN" dirty="0"/>
              <a:t>View được tạo bởi sử dụng lệnh </a:t>
            </a:r>
            <a:r>
              <a:rPr lang="vi-VN" b="1" dirty="0"/>
              <a:t>CREATE VIEW</a:t>
            </a:r>
            <a:r>
              <a:rPr lang="vi-VN" dirty="0"/>
              <a:t>. Các view có thể được tạo từ một bảng đơn, nhiều bảng hoặc từ view khác.</a:t>
            </a:r>
          </a:p>
          <a:p>
            <a:r>
              <a:rPr lang="vi-VN" dirty="0"/>
              <a:t>Để tạo một view, người dùng phải được trao quyền hệ thống thích hợp theo trình triển khai cụ thể.</a:t>
            </a:r>
          </a:p>
          <a:p>
            <a:r>
              <a:rPr lang="vi-VN" dirty="0"/>
              <a:t>Cú pháp cơ bản của lệnh CREATE VIEW trong SQL là như sau:</a:t>
            </a:r>
          </a:p>
          <a:p>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6</a:t>
            </a:fld>
            <a:endParaRPr lang="uk-UA"/>
          </a:p>
        </p:txBody>
      </p:sp>
      <p:sp>
        <p:nvSpPr>
          <p:cNvPr id="5" name="Rectangle 2"/>
          <p:cNvSpPr>
            <a:spLocks noChangeArrowheads="1"/>
          </p:cNvSpPr>
          <p:nvPr/>
        </p:nvSpPr>
        <p:spPr bwMode="auto">
          <a:xfrm>
            <a:off x="1019504" y="4301380"/>
            <a:ext cx="5391806" cy="1787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Menlo"/>
              </a:rPr>
              <a:t>CREATE VIEW </a:t>
            </a:r>
            <a:r>
              <a:rPr kumimoji="0" lang="en-US" altLang="en-US" sz="2800" b="0" i="0" u="none" strike="noStrike" cap="none" normalizeH="0" baseline="0" dirty="0" err="1" smtClean="0">
                <a:ln>
                  <a:noFill/>
                </a:ln>
                <a:solidFill>
                  <a:srgbClr val="333333"/>
                </a:solidFill>
                <a:effectLst/>
                <a:latin typeface="Menlo"/>
              </a:rPr>
              <a:t>ten_view</a:t>
            </a:r>
            <a:r>
              <a:rPr kumimoji="0" lang="en-US" altLang="en-US" sz="28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Menlo"/>
              </a:rPr>
              <a: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Menlo"/>
              </a:rPr>
              <a:t>SELECT cot1</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333333"/>
                </a:solidFill>
                <a:effectLst/>
                <a:latin typeface="Menlo"/>
              </a:rPr>
              <a:t> cot2</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333333"/>
                </a:solidFill>
                <a:effectLst/>
                <a:latin typeface="Menlo"/>
              </a:rPr>
              <a:t> FROM </a:t>
            </a:r>
            <a:r>
              <a:rPr kumimoji="0" lang="en-US" altLang="en-US" sz="2800" b="0" i="0" u="none" strike="noStrike" cap="none" normalizeH="0" baseline="0" dirty="0" err="1" smtClean="0">
                <a:ln>
                  <a:noFill/>
                </a:ln>
                <a:solidFill>
                  <a:srgbClr val="333333"/>
                </a:solidFill>
                <a:effectLst/>
                <a:latin typeface="Menlo"/>
              </a:rPr>
              <a:t>ten_bang</a:t>
            </a:r>
            <a:r>
              <a:rPr kumimoji="0" lang="en-US" altLang="en-US" sz="2800" b="0" i="0" u="none" strike="noStrike" cap="none" normalizeH="0" baseline="0" dirty="0" smtClean="0">
                <a:ln>
                  <a:noFill/>
                </a:ln>
                <a:solidFill>
                  <a:srgbClr val="333333"/>
                </a:solidFill>
                <a:effectLst/>
                <a:latin typeface="Menlo"/>
              </a:rPr>
              <a:t> WHERE </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err="1" smtClean="0">
                <a:ln>
                  <a:noFill/>
                </a:ln>
                <a:solidFill>
                  <a:srgbClr val="333333"/>
                </a:solidFill>
                <a:effectLst/>
                <a:latin typeface="Menlo"/>
              </a:rPr>
              <a:t>dieu_kien</a:t>
            </a:r>
            <a:r>
              <a:rPr kumimoji="0" lang="en-US" altLang="en-US" sz="28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68965" y="4301380"/>
            <a:ext cx="5265683" cy="15414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CREATE VIEW SINHVIEN_VIEW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SELECT TEN</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33333"/>
                </a:solidFill>
                <a:effectLst/>
                <a:latin typeface="Menlo"/>
              </a:rPr>
              <a:t> TUOI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FROM SINHVIEN</a:t>
            </a:r>
            <a:r>
              <a:rPr kumimoji="0" lang="en-US" altLang="en-US" sz="2400" b="0" i="0" u="none" strike="noStrike" cap="none" normalizeH="0" baseline="0" dirty="0" smtClean="0">
                <a:ln>
                  <a:noFill/>
                </a:ln>
                <a:solidFill>
                  <a:srgbClr val="666600"/>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023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vi-VN" dirty="0"/>
              <a:t>Chỉ mục (Index) là bảng tra cứu đặc biệt mà Database Search Engine có thể sử dụng để tăng nhanh thời gian và hiệu suất thu thập dữ liệu. </a:t>
            </a:r>
            <a:endParaRPr lang="en-US" dirty="0" smtClean="0"/>
          </a:p>
          <a:p>
            <a:r>
              <a:rPr lang="vi-VN" dirty="0" smtClean="0"/>
              <a:t>Hiểu </a:t>
            </a:r>
            <a:r>
              <a:rPr lang="vi-VN" dirty="0"/>
              <a:t>đơn giản, một chỉ mục là một con trỏ tới dữ liệu trong một bảng. </a:t>
            </a:r>
            <a:endParaRPr lang="en-US" dirty="0" smtClean="0"/>
          </a:p>
          <a:p>
            <a:r>
              <a:rPr lang="vi-VN" dirty="0" smtClean="0"/>
              <a:t>Một </a:t>
            </a:r>
            <a:r>
              <a:rPr lang="vi-VN" dirty="0"/>
              <a:t>chỉ mục trong một Database là tương tự như một chỉ mục trong Mục lục của cuốn sách</a:t>
            </a:r>
            <a:r>
              <a:rPr lang="vi-VN" dirty="0" smtClean="0"/>
              <a:t>.</a:t>
            </a:r>
            <a:endParaRPr lang="en-US" dirty="0" smtClean="0"/>
          </a:p>
          <a:p>
            <a:r>
              <a:rPr lang="vi-VN" dirty="0"/>
              <a:t>Ví dụ, nếu </a:t>
            </a:r>
            <a:r>
              <a:rPr lang="en-US" dirty="0" err="1" smtClean="0"/>
              <a:t>chúng</a:t>
            </a:r>
            <a:r>
              <a:rPr lang="en-US" dirty="0" smtClean="0"/>
              <a:t> ta</a:t>
            </a:r>
            <a:r>
              <a:rPr lang="vi-VN" dirty="0" smtClean="0"/>
              <a:t> </a:t>
            </a:r>
            <a:r>
              <a:rPr lang="vi-VN" dirty="0"/>
              <a:t>muốn tham chiếu tất cả các trang trong một cuốn sách về một chủ đề nào đó, đầu tiên bạn nghĩ ngay đến mục lục của nó, mà liệt kê tất cả các chương, chủ đề theo thứ tự và sau đó được tham chiếu tới một hoặc nhiều trang cụ thể.</a:t>
            </a: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308509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vi-VN" dirty="0"/>
              <a:t>Một chỉ mục giúp tăng tốc các truy vấn SELECT và các mệnh đề WHERE, nhưng nó làm chậm việc dữ liệu nhập vào, với các lệnh UPDATE và INSERT. Các chỉ mục có thể được tạo hoặc xóa mà không ảnh hưởng tới dữ liệu.</a:t>
            </a:r>
          </a:p>
          <a:p>
            <a:r>
              <a:rPr lang="vi-VN" dirty="0"/>
              <a:t>Tạo một chỉ mục bởi sử dụng lệnh CREATE INDEX, </a:t>
            </a:r>
            <a:r>
              <a:rPr lang="en-US" dirty="0" smtClean="0"/>
              <a:t>c</a:t>
            </a:r>
            <a:r>
              <a:rPr lang="vi-VN" dirty="0" smtClean="0"/>
              <a:t>ho </a:t>
            </a:r>
            <a:r>
              <a:rPr lang="vi-VN" dirty="0"/>
              <a:t>phép </a:t>
            </a:r>
            <a:r>
              <a:rPr lang="en-US" dirty="0" err="1" smtClean="0"/>
              <a:t>chúng</a:t>
            </a:r>
            <a:r>
              <a:rPr lang="vi-VN" dirty="0" smtClean="0"/>
              <a:t> </a:t>
            </a:r>
            <a:r>
              <a:rPr lang="vi-VN" dirty="0"/>
              <a:t>đặt tên cho chỉ mục, xác định bảng và cột hoặc các cột nào để lập chỉ mục, và để chỉ dẫn chỉ mục là theo thứ tự tăng dần hoặc giảm dần.</a:t>
            </a:r>
          </a:p>
          <a:p>
            <a:r>
              <a:rPr lang="vi-VN" dirty="0"/>
              <a:t>Các chỉ mục cũng có thể là duy nhất, tương tự như ràng buộc UNIQUE, trong đó chỉ mục ngăn ngừa các bản sao của các bản ghi trong cột hoặc việc tổ hợp của các cột có chỉ mục.</a:t>
            </a:r>
          </a:p>
          <a:p>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329511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en-US" dirty="0" smtClean="0"/>
              <a:t>Index</a:t>
            </a:r>
            <a:r>
              <a:rPr dirty="0" smtClean="0"/>
              <a:t> </a:t>
            </a:r>
            <a:r>
              <a:rPr dirty="0"/>
              <a:t>SQL</a:t>
            </a:r>
          </a:p>
        </p:txBody>
      </p:sp>
      <p:sp>
        <p:nvSpPr>
          <p:cNvPr id="122" name="Content Placeholder 2"/>
          <p:cNvSpPr txBox="1">
            <a:spLocks noGrp="1"/>
          </p:cNvSpPr>
          <p:nvPr>
            <p:ph type="body" idx="1"/>
          </p:nvPr>
        </p:nvSpPr>
        <p:spPr>
          <a:prstGeom prst="rect">
            <a:avLst/>
          </a:prstGeom>
        </p:spPr>
        <p:txBody>
          <a:bodyPr/>
          <a:lstStyle/>
          <a:p>
            <a:r>
              <a:rPr lang="en-US" dirty="0" err="1"/>
              <a:t>Lệnh</a:t>
            </a:r>
            <a:r>
              <a:rPr lang="en-US" dirty="0"/>
              <a:t> CREATE INDEX </a:t>
            </a:r>
            <a:r>
              <a:rPr lang="en-US" dirty="0" err="1"/>
              <a:t>trong</a:t>
            </a:r>
            <a:r>
              <a:rPr lang="en-US" dirty="0"/>
              <a:t> SQL</a:t>
            </a:r>
          </a:p>
          <a:p>
            <a:r>
              <a:rPr lang="vi-VN" dirty="0"/>
              <a:t>Cú pháp cơ bản của lệnh </a:t>
            </a:r>
            <a:r>
              <a:rPr lang="vi-VN" b="1" dirty="0"/>
              <a:t>CREATE INDEX</a:t>
            </a:r>
            <a:r>
              <a:rPr lang="vi-VN" dirty="0"/>
              <a:t> trong SQL là như sau</a:t>
            </a:r>
            <a:r>
              <a:rPr lang="vi-VN" dirty="0" smtClean="0"/>
              <a:t>:</a:t>
            </a:r>
            <a:endParaRPr lang="en-US" dirty="0" smtClean="0"/>
          </a:p>
          <a:p>
            <a:endParaRPr lang="en-US" dirty="0"/>
          </a:p>
          <a:p>
            <a:r>
              <a:rPr lang="vi-VN" dirty="0"/>
              <a:t>Single-Column Index trong SQL</a:t>
            </a:r>
          </a:p>
          <a:p>
            <a:r>
              <a:rPr lang="vi-VN" dirty="0"/>
              <a:t>Chỉ mục cho một cột đơn là một chỉ mục được tạo dựa trên chỉ một cột trong bảng. Cú pháp cơ bản là</a:t>
            </a:r>
            <a:r>
              <a:rPr lang="vi-VN" dirty="0" smtClean="0"/>
              <a:t>:</a:t>
            </a:r>
            <a:endParaRPr lang="vi-VN"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9</a:t>
            </a:fld>
            <a:endParaRPr lang="uk-UA"/>
          </a:p>
        </p:txBody>
      </p:sp>
      <p:sp>
        <p:nvSpPr>
          <p:cNvPr id="3" name="Rectangle 1"/>
          <p:cNvSpPr>
            <a:spLocks noChangeArrowheads="1"/>
          </p:cNvSpPr>
          <p:nvPr/>
        </p:nvSpPr>
        <p:spPr bwMode="auto">
          <a:xfrm>
            <a:off x="1037897" y="2576281"/>
            <a:ext cx="5552090" cy="3718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enlo"/>
              </a:rPr>
              <a:t>CREATE INDEX </a:t>
            </a:r>
            <a:r>
              <a:rPr kumimoji="0" lang="en-US" altLang="en-US" sz="2000" b="0" i="0" u="none" strike="noStrike" cap="none" normalizeH="0" baseline="0" dirty="0" err="1" smtClean="0">
                <a:ln>
                  <a:noFill/>
                </a:ln>
                <a:solidFill>
                  <a:srgbClr val="333333"/>
                </a:solidFill>
                <a:effectLst/>
                <a:latin typeface="Menlo"/>
              </a:rPr>
              <a:t>ten_chi_muc</a:t>
            </a:r>
            <a:r>
              <a:rPr kumimoji="0" lang="en-US" altLang="en-US" sz="2000" b="0" i="0" u="none" strike="noStrike" cap="none" normalizeH="0" baseline="0" dirty="0" smtClean="0">
                <a:ln>
                  <a:noFill/>
                </a:ln>
                <a:solidFill>
                  <a:srgbClr val="333333"/>
                </a:solidFill>
                <a:effectLst/>
                <a:latin typeface="Menlo"/>
              </a:rPr>
              <a:t> ON </a:t>
            </a:r>
            <a:r>
              <a:rPr kumimoji="0" lang="en-US" altLang="en-US" sz="2000" b="0" i="0" u="none" strike="noStrike" cap="none" normalizeH="0" baseline="0" dirty="0" err="1" smtClean="0">
                <a:ln>
                  <a:noFill/>
                </a:ln>
                <a:solidFill>
                  <a:srgbClr val="333333"/>
                </a:solidFill>
                <a:effectLst/>
                <a:latin typeface="Menlo"/>
              </a:rPr>
              <a:t>ten_bang</a:t>
            </a:r>
            <a:r>
              <a:rPr kumimoji="0" lang="en-US" altLang="en-US" sz="2000" b="0" i="0" u="none" strike="noStrike" cap="none" normalizeH="0" baseline="0" dirty="0" smtClean="0">
                <a:ln>
                  <a:noFill/>
                </a:ln>
                <a:solidFill>
                  <a:srgbClr val="666600"/>
                </a:solidFill>
                <a:effectLst/>
                <a:latin typeface="Menlo"/>
              </a:rPr>
              <a:t>;</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037896" y="4528196"/>
            <a:ext cx="6214241" cy="3718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Menlo"/>
              </a:rPr>
              <a:t>CREATE INDEX </a:t>
            </a:r>
            <a:r>
              <a:rPr lang="en-US" altLang="en-US" sz="2000" dirty="0" err="1">
                <a:solidFill>
                  <a:srgbClr val="333333"/>
                </a:solidFill>
                <a:latin typeface="Menlo"/>
              </a:rPr>
              <a:t>ten_chi_muc</a:t>
            </a:r>
            <a:r>
              <a:rPr lang="en-US" altLang="en-US" sz="2000" dirty="0">
                <a:solidFill>
                  <a:srgbClr val="333333"/>
                </a:solidFill>
                <a:latin typeface="Menlo"/>
              </a:rPr>
              <a:t> ON </a:t>
            </a:r>
            <a:r>
              <a:rPr lang="en-US" altLang="en-US" sz="2000" dirty="0" err="1">
                <a:solidFill>
                  <a:srgbClr val="333333"/>
                </a:solidFill>
                <a:latin typeface="Menlo"/>
              </a:rPr>
              <a:t>ten_bang</a:t>
            </a:r>
            <a:r>
              <a:rPr lang="en-US" altLang="en-US" sz="2000" dirty="0">
                <a:solidFill>
                  <a:srgbClr val="333333"/>
                </a:solidFill>
                <a:latin typeface="Menlo"/>
              </a:rPr>
              <a:t> (</a:t>
            </a:r>
            <a:r>
              <a:rPr lang="en-US" altLang="en-US" sz="2000" dirty="0" err="1">
                <a:solidFill>
                  <a:srgbClr val="333333"/>
                </a:solidFill>
                <a:latin typeface="Menlo"/>
              </a:rPr>
              <a:t>ten_cot</a:t>
            </a:r>
            <a:r>
              <a:rPr lang="en-US" altLang="en-US" sz="2000" dirty="0">
                <a:solidFill>
                  <a:srgbClr val="333333"/>
                </a:solidFill>
                <a:latin typeface="Menlo"/>
              </a:rPr>
              <a:t>); </a:t>
            </a:r>
          </a:p>
        </p:txBody>
      </p:sp>
    </p:spTree>
    <p:extLst>
      <p:ext uri="{BB962C8B-B14F-4D97-AF65-F5344CB8AC3E}">
        <p14:creationId xmlns:p14="http://schemas.microsoft.com/office/powerpoint/2010/main" val="730697792"/>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588</TotalTime>
  <Words>1552</Words>
  <Application>Microsoft Office PowerPoint</Application>
  <PresentationFormat>Widescreen</PresentationFormat>
  <Paragraphs>170</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Menlo</vt:lpstr>
      <vt:lpstr>Myriad Pro</vt:lpstr>
      <vt:lpstr>Myriad Pro Semibold</vt:lpstr>
      <vt:lpstr>SlideTheme2</vt:lpstr>
      <vt:lpstr>Bài 12 View, Index &amp; Stored Procedure trong SQL</vt:lpstr>
      <vt:lpstr>Mục tiêu</vt:lpstr>
      <vt:lpstr>Thảo luận</vt:lpstr>
      <vt:lpstr>View SQL</vt:lpstr>
      <vt:lpstr>View SQL</vt:lpstr>
      <vt:lpstr>View SQL</vt:lpstr>
      <vt:lpstr>Index SQL</vt:lpstr>
      <vt:lpstr>Index SQL</vt:lpstr>
      <vt:lpstr>Index SQL</vt:lpstr>
      <vt:lpstr>Index SQL</vt:lpstr>
      <vt:lpstr>Index SQL</vt:lpstr>
      <vt:lpstr>Index SQL</vt:lpstr>
      <vt:lpstr>Index SQL</vt:lpstr>
      <vt:lpstr>Stored Procedure trong SQL</vt:lpstr>
      <vt:lpstr>Stored Procedure trong SQL</vt:lpstr>
      <vt:lpstr>Stored Procedure trong SQL</vt:lpstr>
      <vt:lpstr>Stored Procedure trong SQL</vt:lpstr>
      <vt:lpstr>Stored Procedure trong SQL</vt:lpstr>
      <vt:lpstr>Tóm tắt bài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Khoa Nguyen</cp:lastModifiedBy>
  <cp:revision>112</cp:revision>
  <dcterms:created xsi:type="dcterms:W3CDTF">2018-02-22T06:48:04Z</dcterms:created>
  <dcterms:modified xsi:type="dcterms:W3CDTF">2019-09-12T16:07:21Z</dcterms:modified>
</cp:coreProperties>
</file>