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3" r:id="rId37"/>
    <p:sldId id="434" r:id="rId38"/>
    <p:sldId id="432" r:id="rId39"/>
    <p:sldId id="435" r:id="rId40"/>
    <p:sldId id="436" r:id="rId41"/>
    <p:sldId id="33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9"/>
    <p:restoredTop sz="79219"/>
  </p:normalViewPr>
  <p:slideViewPr>
    <p:cSldViewPr snapToGrid="0" snapToObjects="1">
      <p:cViewPr varScale="1">
        <p:scale>
          <a:sx n="58" d="100"/>
          <a:sy n="58" d="100"/>
        </p:scale>
        <p:origin x="118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637A8-E3CE-8C40-8BCA-1259D26EBD6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13921-1FD2-EB44-A851-FF9C8A8C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Giảng viên</a:t>
            </a:r>
            <a:r>
              <a:rPr lang="vi-VN" baseline="0" dirty="0" smtClean="0"/>
              <a:t> (15phút)</a:t>
            </a:r>
            <a:endParaRPr lang="vi-VN" dirty="0" smtClean="0"/>
          </a:p>
          <a:p>
            <a:r>
              <a:rPr lang="vi-VN" dirty="0" smtClean="0"/>
              <a:t>+ Hướng dẫn tổng quan về cách học</a:t>
            </a:r>
            <a:r>
              <a:rPr lang="vi-VN" baseline="0" dirty="0" smtClean="0"/>
              <a:t> cái này, nên được thực hiện trước buổi học đầu tiên.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+</a:t>
            </a:r>
            <a:r>
              <a:rPr lang="en-US" baseline="0" dirty="0" smtClean="0"/>
              <a:t> </a:t>
            </a:r>
            <a:r>
              <a:rPr lang="vi-VN" baseline="0" dirty="0" smtClean="0"/>
              <a:t>Vẽ lại bức tranh tổng quan về toàn bộ các kiến thức, các tài liệu, công cụ, đánh giá, yêu cầu trong module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13921-1FD2-EB44-A851-FF9C8A8CC7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01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0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41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7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24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03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9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4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5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Giảng viên (1phút)</a:t>
            </a:r>
          </a:p>
          <a:p>
            <a:r>
              <a:rPr lang="vi-VN" dirty="0" smtClean="0"/>
              <a:t>Trình bày tổng quan các mục chính cần đạt được trong bài: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2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0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02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47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08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46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80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64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86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76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31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13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704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461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38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257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73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131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582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802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594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78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9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8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91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33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6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7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F2243C5A-03A2-2D40-ADA5-6D241F2C193D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38202" y="893620"/>
            <a:ext cx="10386389" cy="0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15645" y="139074"/>
            <a:ext cx="657087" cy="6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0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793" y="1138988"/>
            <a:ext cx="10590414" cy="2738437"/>
          </a:xfrm>
        </p:spPr>
        <p:txBody>
          <a:bodyPr>
            <a:normAutofit/>
          </a:bodyPr>
          <a:lstStyle/>
          <a:p>
            <a:r>
              <a:rPr lang="vi-VN" dirty="0"/>
              <a:t>Bài </a:t>
            </a:r>
            <a:r>
              <a:rPr lang="vi-VN" dirty="0" smtClean="0"/>
              <a:t>1</a:t>
            </a:r>
            <a:r>
              <a:rPr lang="en-US" dirty="0"/>
              <a:t>5</a:t>
            </a:r>
            <a:r>
              <a:rPr lang="vi-VN" dirty="0"/>
              <a:t/>
            </a:r>
            <a:br>
              <a:rPr lang="vi-VN" dirty="0"/>
            </a:br>
            <a:r>
              <a:rPr lang="en-US" dirty="0" smtClean="0"/>
              <a:t>CSS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Cascading </a:t>
            </a:r>
            <a:r>
              <a:rPr lang="en-US" dirty="0"/>
              <a:t>Style </a:t>
            </a:r>
            <a:r>
              <a:rPr lang="en-US" dirty="0" smtClean="0"/>
              <a:t>Sheets</a:t>
            </a:r>
            <a:r>
              <a:rPr lang="en-US" b="0" dirty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0838"/>
            <a:ext cx="9144000" cy="1655762"/>
          </a:xfrm>
        </p:spPr>
        <p:txBody>
          <a:bodyPr/>
          <a:lstStyle/>
          <a:p>
            <a:r>
              <a:rPr lang="vi-VN" dirty="0"/>
              <a:t>Module: BOOTCAMP WEB-BACKEND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569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Cú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en-US" dirty="0" smtClean="0"/>
              <a:t>  </a:t>
            </a:r>
            <a:endParaRPr lang="en-US" b="0" dirty="0"/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kèm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Selector: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dấu</a:t>
            </a:r>
            <a:r>
              <a:rPr lang="en-US" dirty="0">
                <a:latin typeface="Arial" pitchFamily="34" charset="0"/>
                <a:cs typeface="Arial" pitchFamily="34" charset="0"/>
              </a:rPr>
              <a:t> *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tất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dirty="0">
                <a:latin typeface="Arial" pitchFamily="34" charset="0"/>
                <a:cs typeface="Arial" pitchFamily="34" charset="0"/>
              </a:rPr>
              <a:t> web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dirty="0">
                <a:latin typeface="Arial" pitchFamily="34" charset="0"/>
                <a:cs typeface="Arial" pitchFamily="34" charset="0"/>
              </a:rPr>
              <a:t> web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đỏ</a:t>
            </a:r>
            <a:r>
              <a:rPr lang="en-US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* { color : red}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391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Cú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en-US" dirty="0" smtClean="0"/>
              <a:t>  </a:t>
            </a:r>
            <a:endParaRPr lang="en-US" b="0" dirty="0"/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PROPERTY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bày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Selector.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dirty="0">
                <a:latin typeface="Arial" pitchFamily="34" charset="0"/>
                <a:cs typeface="Arial" pitchFamily="34" charset="0"/>
              </a:rPr>
              <a:t>: background; font-family; color; padding; margin,…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selector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dấu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chấm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phẩy</a:t>
            </a:r>
            <a:r>
              <a:rPr lang="en-US" dirty="0">
                <a:latin typeface="Arial" pitchFamily="34" charset="0"/>
                <a:cs typeface="Arial" pitchFamily="34" charset="0"/>
              </a:rPr>
              <a:t> (;)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Selector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dấu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nhọn</a:t>
            </a:r>
            <a:r>
              <a:rPr lang="en-US" dirty="0">
                <a:latin typeface="Arial" pitchFamily="34" charset="0"/>
                <a:cs typeface="Arial" pitchFamily="34" charset="0"/>
              </a:rPr>
              <a:t> ({..})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selector.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098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Cú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en-US" dirty="0" smtClean="0"/>
              <a:t>  </a:t>
            </a:r>
            <a:endParaRPr lang="en-US" b="0" dirty="0"/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dirty="0">
                <a:latin typeface="Arial" pitchFamily="34" charset="0"/>
                <a:cs typeface="Arial" pitchFamily="34" charset="0"/>
              </a:rPr>
              <a:t> &lt;BODY&gt;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trắng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đỏ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kích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14 pt.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đoạn</a:t>
            </a:r>
            <a:r>
              <a:rPr lang="en-US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Body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Background: white;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Color: red;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Font-size:14pt;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}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324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Cú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en-US" dirty="0" smtClean="0"/>
              <a:t>  </a:t>
            </a:r>
            <a:endParaRPr lang="en-US" b="0" dirty="0"/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Chú</a:t>
            </a:r>
            <a:r>
              <a:rPr lang="en-US" dirty="0">
                <a:latin typeface="Arial" pitchFamily="34" charset="0"/>
                <a:cs typeface="Arial" pitchFamily="34" charset="0"/>
              </a:rPr>
              <a:t> ý: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nhất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mỗi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dòng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thế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dễ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đọc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dễ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kiểm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lỗi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xảy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lỗi</a:t>
            </a:r>
            <a:r>
              <a:rPr lang="en-US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dirty="0">
                <a:latin typeface="Arial" pitchFamily="34" charset="0"/>
                <a:cs typeface="Arial" pitchFamily="34" charset="0"/>
              </a:rPr>
              <a:t> Web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gom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gọn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453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Cú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en-US" dirty="0" smtClean="0"/>
              <a:t>  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14</a:t>
            </a:fld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627612" y="1706879"/>
            <a:ext cx="426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H1 {</a:t>
            </a:r>
          </a:p>
          <a:p>
            <a:pPr algn="just">
              <a:lnSpc>
                <a:spcPct val="150000"/>
              </a:lnSpc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Color: red;</a:t>
            </a:r>
          </a:p>
          <a:p>
            <a:pPr algn="just">
              <a:lnSpc>
                <a:spcPct val="150000"/>
              </a:lnSpc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Font-weight: bold;</a:t>
            </a:r>
          </a:p>
          <a:p>
            <a:pPr algn="just">
              <a:lnSpc>
                <a:spcPct val="150000"/>
              </a:lnSpc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 algn="just">
              <a:lnSpc>
                <a:spcPct val="150000"/>
              </a:lnSpc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H2 {</a:t>
            </a:r>
          </a:p>
          <a:p>
            <a:pPr algn="just">
              <a:lnSpc>
                <a:spcPct val="150000"/>
              </a:lnSpc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Color: red;</a:t>
            </a:r>
          </a:p>
          <a:p>
            <a:pPr algn="just">
              <a:lnSpc>
                <a:spcPct val="150000"/>
              </a:lnSpc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Font-weight: bold;</a:t>
            </a:r>
          </a:p>
          <a:p>
            <a:pPr algn="just">
              <a:lnSpc>
                <a:spcPct val="150000"/>
              </a:lnSpc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}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1012" y="1706879"/>
            <a:ext cx="4419600" cy="2248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H1, H2 {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   Color: red;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   Font-weight: bold;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}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17419" y="1630679"/>
            <a:ext cx="8305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189813" y="4220685"/>
            <a:ext cx="518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38200" y="924682"/>
            <a:ext cx="10241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2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&lt;H1&gt;, &lt;H2&gt;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5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Cú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en-US" dirty="0" smtClean="0"/>
              <a:t>  </a:t>
            </a:r>
            <a:endParaRPr lang="en-US" b="0" dirty="0"/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- VALUE: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Chú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ý: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khoảng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trắng</a:t>
            </a:r>
            <a:r>
              <a:rPr lang="en-US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dấu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nháy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kép</a:t>
            </a:r>
            <a:r>
              <a:rPr lang="en-US" dirty="0">
                <a:latin typeface="Arial" pitchFamily="34" charset="0"/>
                <a:cs typeface="Arial" pitchFamily="34" charset="0"/>
              </a:rPr>
              <a:t> (“..”).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Font-family: “Times New Roman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đo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khoảng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mất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duyệt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Width: 10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px</a:t>
            </a:r>
            <a:r>
              <a:rPr lang="en-US" dirty="0">
                <a:latin typeface="Arial" pitchFamily="34" charset="0"/>
                <a:cs typeface="Arial" pitchFamily="34" charset="0"/>
              </a:rPr>
              <a:t>; </a:t>
            </a:r>
            <a:r>
              <a:rPr lang="en-US" dirty="0">
                <a:latin typeface="Arial" pitchFamily="34" charset="0"/>
                <a:cs typeface="Arial" pitchFamily="34" charset="0"/>
                <a:sym typeface="Wingdings"/>
              </a:rPr>
              <a:t>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Width: 10px;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1571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Cú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en-US" dirty="0" smtClean="0"/>
              <a:t>  </a:t>
            </a:r>
            <a:endParaRPr lang="en-US" b="0" dirty="0"/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Lưu</a:t>
            </a:r>
            <a:r>
              <a:rPr lang="en-US" dirty="0">
                <a:latin typeface="Arial" pitchFamily="34" charset="0"/>
                <a:cs typeface="Arial" pitchFamily="34" charset="0"/>
              </a:rPr>
              <a:t> ý: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chú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thích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CSS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đoạn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chú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thích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cặp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dấu</a:t>
            </a:r>
            <a:r>
              <a:rPr lang="en-US" dirty="0">
                <a:latin typeface="Arial" pitchFamily="34" charset="0"/>
                <a:cs typeface="Arial" pitchFamily="34" charset="0"/>
              </a:rPr>
              <a:t> (/* …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chú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thích</a:t>
            </a:r>
            <a:r>
              <a:rPr lang="en-US" dirty="0">
                <a:latin typeface="Arial" pitchFamily="34" charset="0"/>
                <a:cs typeface="Arial" pitchFamily="34" charset="0"/>
              </a:rPr>
              <a:t> … */).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/*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dirty="0">
                <a:latin typeface="Arial" pitchFamily="34" charset="0"/>
                <a:cs typeface="Arial" pitchFamily="34" charset="0"/>
              </a:rPr>
              <a:t> web */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Body { color; }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4664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Đơn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CSS</a:t>
            </a:r>
            <a:r>
              <a:rPr lang="en-US" dirty="0" smtClean="0"/>
              <a:t>  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17</a:t>
            </a:fld>
            <a:endParaRPr lang="uk-U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26563"/>
              </p:ext>
            </p:extLst>
          </p:nvPr>
        </p:nvGraphicFramePr>
        <p:xfrm>
          <a:off x="838200" y="1277389"/>
          <a:ext cx="1051560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Đơn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vị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Mô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tả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sz="2000" kern="120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%</a:t>
                      </a:r>
                      <a:endParaRPr lang="en-US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sz="2000" kern="120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Phần</a:t>
                      </a:r>
                      <a:r>
                        <a:rPr kumimoji="0" lang="en-US" sz="200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trăm</a:t>
                      </a:r>
                      <a:endParaRPr lang="en-US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smtClean="0">
                          <a:latin typeface="Arial" pitchFamily="34" charset="0"/>
                          <a:cs typeface="Arial" pitchFamily="34" charset="0"/>
                        </a:rPr>
                        <a:t>in</a:t>
                      </a:r>
                      <a:endParaRPr lang="en-US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Inch (1 inch = 2.54cm)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657850" algn="r"/>
                        </a:tabLst>
                      </a:pPr>
                      <a:r>
                        <a:rPr lang="en-US" sz="200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cm</a:t>
                      </a:r>
                      <a:endParaRPr lang="en-US" sz="2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657850" algn="r"/>
                        </a:tabLst>
                      </a:pPr>
                      <a:r>
                        <a:rPr lang="en-US" sz="200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Centimeter</a:t>
                      </a:r>
                      <a:endParaRPr lang="en-US" sz="2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657850" algn="r"/>
                        </a:tabLst>
                      </a:pPr>
                      <a:r>
                        <a:rPr lang="en-US" sz="200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mm</a:t>
                      </a:r>
                      <a:endParaRPr lang="en-US" sz="2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657850" algn="r"/>
                        </a:tabLst>
                      </a:pPr>
                      <a:r>
                        <a:rPr lang="en-US" sz="200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Milimeter</a:t>
                      </a:r>
                      <a:endParaRPr lang="en-US" sz="2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657850" algn="r"/>
                        </a:tabLst>
                      </a:pPr>
                      <a:r>
                        <a:rPr lang="en-US" sz="20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em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657850" algn="r"/>
                        </a:tabLst>
                      </a:pPr>
                      <a:r>
                        <a:rPr lang="en-US" sz="20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 </a:t>
                      </a:r>
                      <a:r>
                        <a:rPr lang="en-US" sz="20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em</a:t>
                      </a:r>
                      <a:r>
                        <a:rPr lang="en-US" sz="20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tương</a:t>
                      </a:r>
                      <a:r>
                        <a:rPr lang="en-US" sz="20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đương</a:t>
                      </a:r>
                      <a:r>
                        <a:rPr lang="en-US" sz="20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với</a:t>
                      </a:r>
                      <a:r>
                        <a:rPr lang="en-US" sz="20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kích</a:t>
                      </a:r>
                      <a:r>
                        <a:rPr lang="en-US" sz="20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thước</a:t>
                      </a:r>
                      <a:r>
                        <a:rPr lang="en-US" sz="20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font </a:t>
                      </a:r>
                      <a:r>
                        <a:rPr lang="en-US" sz="2000" baseline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hành</a:t>
                      </a:r>
                      <a:r>
                        <a:rPr lang="en-US" sz="20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 </a:t>
                      </a:r>
                      <a:r>
                        <a:rPr lang="en-US" sz="2000" baseline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Nếu</a:t>
                      </a:r>
                      <a:r>
                        <a:rPr lang="en-US" sz="20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font </a:t>
                      </a:r>
                      <a:r>
                        <a:rPr lang="en-US" sz="2000" baseline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hành</a:t>
                      </a:r>
                      <a:r>
                        <a:rPr lang="en-US" sz="20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kích</a:t>
                      </a:r>
                      <a:r>
                        <a:rPr lang="en-US" sz="20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thước</a:t>
                      </a:r>
                      <a:r>
                        <a:rPr lang="en-US" sz="20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14px </a:t>
                      </a:r>
                      <a:r>
                        <a:rPr lang="en-US" sz="2000" baseline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thì</a:t>
                      </a:r>
                      <a:r>
                        <a:rPr lang="en-US" sz="20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1em = 14px.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94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Đơn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CSS</a:t>
            </a:r>
            <a:r>
              <a:rPr lang="en-US" dirty="0" smtClean="0"/>
              <a:t>  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18</a:t>
            </a:fld>
            <a:endParaRPr lang="uk-UA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30534"/>
              </p:ext>
            </p:extLst>
          </p:nvPr>
        </p:nvGraphicFramePr>
        <p:xfrm>
          <a:off x="838200" y="1357229"/>
          <a:ext cx="10515601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9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Đơn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vị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smtClean="0">
                          <a:latin typeface="Arial" pitchFamily="34" charset="0"/>
                          <a:cs typeface="Arial" pitchFamily="34" charset="0"/>
                        </a:rPr>
                        <a:t>Mô</a:t>
                      </a:r>
                      <a:r>
                        <a:rPr lang="en-US" sz="2000" baseline="0" smtClean="0">
                          <a:latin typeface="Arial" pitchFamily="34" charset="0"/>
                          <a:cs typeface="Arial" pitchFamily="34" charset="0"/>
                        </a:rPr>
                        <a:t> tả</a:t>
                      </a:r>
                      <a:endParaRPr lang="en-US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kumimoji="0" lang="en-US" sz="200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kumimoji="0" lang="en-US" sz="200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 ex bằng chiều cao chữ x in thường của font hiện hành. Do đó, đơn vị này không những phụ thuộc trên kích cỡ font chữ mà còn phụ thuộc loại font chữ vì cùng 1 cỡ chữ 14px nhưng chiều cao chữ x của font Times New Roman và font Tohama là khác nhau.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kumimoji="0" lang="en-US" sz="200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kumimoji="0" lang="en-US" sz="200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Point ( 1pt = 1/72 inch)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kumimoji="0" lang="en-US" sz="200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kumimoji="0" lang="en-US" sz="200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Pica (1pc = 12pt)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kumimoji="0" lang="en-US" sz="200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kumimoji="0" lang="en-US" sz="2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Pixels (</a:t>
                      </a:r>
                      <a:r>
                        <a:rPr kumimoji="0" lang="en-US" sz="20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điểm</a:t>
                      </a:r>
                      <a:r>
                        <a:rPr kumimoji="0" lang="en-US" sz="2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kumimoji="0" lang="en-US" sz="20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ảnh</a:t>
                      </a:r>
                      <a:r>
                        <a:rPr kumimoji="0" lang="en-US" sz="2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kumimoji="0" lang="en-US" sz="20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trên</a:t>
                      </a:r>
                      <a:r>
                        <a:rPr kumimoji="0" lang="en-US" sz="2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kumimoji="0" lang="en-US" sz="20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màn</a:t>
                      </a:r>
                      <a:r>
                        <a:rPr kumimoji="0" lang="en-US" sz="2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kumimoji="0" lang="en-US" sz="20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hình</a:t>
                      </a:r>
                      <a:r>
                        <a:rPr kumimoji="0" lang="en-US" sz="2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kumimoji="0" lang="en-US" sz="20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máy</a:t>
                      </a:r>
                      <a:r>
                        <a:rPr kumimoji="0" lang="en-US" sz="2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kumimoji="0" lang="en-US" sz="20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tính</a:t>
                      </a:r>
                      <a:r>
                        <a:rPr kumimoji="0" lang="en-US" sz="2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38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Đơn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màu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sắc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CSS</a:t>
            </a:r>
            <a:r>
              <a:rPr lang="en-US" dirty="0" smtClean="0"/>
              <a:t>  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19</a:t>
            </a:fld>
            <a:endParaRPr lang="uk-U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66566"/>
              </p:ext>
            </p:extLst>
          </p:nvPr>
        </p:nvGraphicFramePr>
        <p:xfrm>
          <a:off x="838200" y="1357229"/>
          <a:ext cx="10515601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9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Đơn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vị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smtClean="0">
                          <a:latin typeface="Arial" pitchFamily="34" charset="0"/>
                          <a:cs typeface="Arial" pitchFamily="34" charset="0"/>
                        </a:rPr>
                        <a:t>Mô</a:t>
                      </a:r>
                      <a:r>
                        <a:rPr lang="en-US" sz="2000" baseline="0" smtClean="0">
                          <a:latin typeface="Arial" pitchFamily="34" charset="0"/>
                          <a:cs typeface="Arial" pitchFamily="34" charset="0"/>
                        </a:rPr>
                        <a:t> tả</a:t>
                      </a:r>
                      <a:endParaRPr lang="en-US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kumimoji="0" lang="en-US" sz="200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Color-name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kumimoji="0" lang="en-US" sz="200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Tên màu tiếng Anh. Ví dụ black, white, red, green, blue, cyan, magenta,..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kumimoji="0" lang="en-US" sz="200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RGB(r,g,b)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kumimoji="0" lang="en-US" sz="200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Màu RGB với 3 giá trị màu R (Red), G(Green), B(Blue) có giá trị từ 0-255 kết hợp với nhau tạo thành các màu khác.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kumimoji="0" lang="en-US" sz="200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RGB(%r,%g,%b)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kumimoji="0" lang="en-US" sz="200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Màu RGB với 3 giá trị màu R, G, B có giá trị từ 0-100%.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kumimoji="0" lang="en-US" sz="200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Haxadecimal RGB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kumimoji="0" lang="en-US" sz="20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Mã</a:t>
                      </a:r>
                      <a:r>
                        <a:rPr kumimoji="0" lang="en-US" sz="2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kumimoji="0" lang="en-US" sz="20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màu</a:t>
                      </a:r>
                      <a:r>
                        <a:rPr kumimoji="0" lang="en-US" sz="2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RGB </a:t>
                      </a:r>
                      <a:r>
                        <a:rPr kumimoji="0" lang="en-US" sz="20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dạng</a:t>
                      </a:r>
                      <a:r>
                        <a:rPr kumimoji="0" lang="en-US" sz="2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kumimoji="0" lang="en-US" sz="20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hệ</a:t>
                      </a:r>
                      <a:r>
                        <a:rPr kumimoji="0" lang="en-US" sz="2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kumimoji="0" lang="en-US" sz="20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thập</a:t>
                      </a:r>
                      <a:r>
                        <a:rPr kumimoji="0" lang="en-US" sz="2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kumimoji="0" lang="en-US" sz="20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lục</a:t>
                      </a:r>
                      <a:r>
                        <a:rPr kumimoji="0" lang="en-US" sz="2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kumimoji="0" lang="en-US" sz="20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phân</a:t>
                      </a:r>
                      <a:r>
                        <a:rPr kumimoji="0" lang="en-US" sz="2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 </a:t>
                      </a:r>
                      <a:r>
                        <a:rPr kumimoji="0" lang="en-US" sz="20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Ví</a:t>
                      </a:r>
                      <a:r>
                        <a:rPr kumimoji="0" lang="en-US" sz="2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kumimoji="0" lang="en-US" sz="20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dụ</a:t>
                      </a:r>
                      <a:r>
                        <a:rPr kumimoji="0" lang="en-US" sz="2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#FFFFFF: </a:t>
                      </a:r>
                      <a:r>
                        <a:rPr kumimoji="0" lang="en-US" sz="20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trắng</a:t>
                      </a:r>
                      <a:r>
                        <a:rPr kumimoji="0" lang="en-US" sz="2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 #000000: </a:t>
                      </a:r>
                      <a:r>
                        <a:rPr kumimoji="0" lang="en-US" sz="20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đen</a:t>
                      </a:r>
                      <a:r>
                        <a:rPr kumimoji="0" lang="en-US" sz="20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;…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63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626"/>
            <a:ext cx="10515600" cy="44479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CSS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gì</a:t>
            </a:r>
            <a:r>
              <a:rPr lang="en-US" sz="3200" dirty="0" smtClean="0"/>
              <a:t>?</a:t>
            </a:r>
            <a:endParaRPr lang="en-US" sz="3200" dirty="0" smtClean="0"/>
          </a:p>
          <a:p>
            <a:r>
              <a:rPr lang="en-US" sz="3200" dirty="0" err="1" smtClean="0"/>
              <a:t>Tại</a:t>
            </a:r>
            <a:r>
              <a:rPr lang="en-US" sz="3200" dirty="0" smtClean="0"/>
              <a:t> </a:t>
            </a:r>
            <a:r>
              <a:rPr lang="en-US" sz="3200" dirty="0" err="1" smtClean="0"/>
              <a:t>sao</a:t>
            </a:r>
            <a:r>
              <a:rPr lang="en-US" sz="3200" dirty="0" smtClean="0"/>
              <a:t> </a:t>
            </a:r>
            <a:r>
              <a:rPr lang="en-US" sz="3200" dirty="0" err="1" smtClean="0"/>
              <a:t>cần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CSS?</a:t>
            </a:r>
            <a:endParaRPr lang="en-US" sz="3200" dirty="0" smtClean="0"/>
          </a:p>
          <a:p>
            <a:r>
              <a:rPr lang="en-US" sz="3200" dirty="0" err="1" smtClean="0"/>
              <a:t>Cú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CSS</a:t>
            </a:r>
          </a:p>
          <a:p>
            <a:r>
              <a:rPr lang="en-US" sz="3200" dirty="0" err="1" smtClean="0"/>
              <a:t>Vị</a:t>
            </a:r>
            <a:r>
              <a:rPr lang="en-US" sz="3200" dirty="0" smtClean="0"/>
              <a:t> </a:t>
            </a:r>
            <a:r>
              <a:rPr lang="en-US" sz="3200" dirty="0" err="1" smtClean="0"/>
              <a:t>trí</a:t>
            </a:r>
            <a:r>
              <a:rPr lang="en-US" sz="3200" dirty="0" smtClean="0"/>
              <a:t> </a:t>
            </a:r>
            <a:r>
              <a:rPr lang="en-US" sz="3200" dirty="0" err="1" smtClean="0"/>
              <a:t>đặt</a:t>
            </a:r>
            <a:r>
              <a:rPr lang="en-US" sz="3200" dirty="0" smtClean="0"/>
              <a:t> CSS</a:t>
            </a:r>
          </a:p>
          <a:p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thuộc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CSS </a:t>
            </a:r>
            <a:r>
              <a:rPr lang="en-US" sz="3200" dirty="0" err="1" smtClean="0"/>
              <a:t>cơ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endParaRPr lang="en-US" sz="3200" dirty="0" smtClean="0"/>
          </a:p>
          <a:p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Box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53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CSS</a:t>
            </a:r>
            <a:r>
              <a:rPr lang="en-US" dirty="0" smtClean="0"/>
              <a:t>  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20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838199" y="1103625"/>
            <a:ext cx="10515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3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tài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HTML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1: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tuyến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kiểu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thủy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nhất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nhúng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tài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HTML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nhúng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từng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HTML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muốn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áp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dĩ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nhiên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selector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cú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36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CSS</a:t>
            </a:r>
            <a:r>
              <a:rPr lang="en-US" dirty="0" smtClean="0"/>
              <a:t>  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21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838199" y="1103625"/>
            <a:ext cx="10515601" cy="5572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tiến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hành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trắng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xanh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cây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đoạn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văn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&lt;HEAD&gt;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&lt;TITLE&gt;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1: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tuyến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&lt;/TITLE&gt;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&lt;/HEAD&gt;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&lt;BODY style=”background-color:#FFFFFF;”&gt;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&lt;P style=”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color:green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;”&gt; Xin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&lt;/P&gt;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&lt;/BODY&gt;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35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CSS</a:t>
            </a:r>
            <a:r>
              <a:rPr lang="en-US" dirty="0" smtClean="0"/>
              <a:t>  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22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838199" y="1103625"/>
            <a:ext cx="1051560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2: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&lt;STYLE&gt;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chất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rút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tất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&lt;STYLE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&gt;.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923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CSS</a:t>
            </a:r>
            <a:r>
              <a:rPr lang="en-US" dirty="0" smtClean="0"/>
              <a:t>  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23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838199" y="1103625"/>
            <a:ext cx="10515601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cũng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&lt;STYLE&gt;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&lt;HEAD&gt;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&lt;TITLE&gt;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2: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sytle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&lt;/TITLE&gt;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&lt;STYLE type=”text/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”&gt;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Body { background-color: #FFFFFF;}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P {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color:green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;}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&lt;/STYLE&gt;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&lt;/HEAD&gt;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&lt;BODY&gt;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&lt;P&gt; Xin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&lt;/P&gt;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&lt;/BODY&gt;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&lt;/HTML&gt;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0622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CSS</a:t>
            </a:r>
            <a:r>
              <a:rPr lang="en-US" dirty="0" smtClean="0"/>
              <a:t>  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24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838199" y="1103625"/>
            <a:ext cx="105156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3: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ngoài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file CSS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ngoài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2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vì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tất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&lt;STYLE&gt;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1 file CSS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mở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rộng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.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ngoài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&lt;LINK&gt;.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hữu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ích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bảo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trì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website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7842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CSS</a:t>
            </a:r>
            <a:r>
              <a:rPr lang="en-US" dirty="0" smtClean="0"/>
              <a:t>  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25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838199" y="1103625"/>
            <a:ext cx="10515601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ý: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web,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duyệt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đọc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áp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gồm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CSS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mặc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duyệt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file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ngoài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web, CSS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nhúng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&lt;STYLE&gt;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tuyến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duyệt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tổng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giống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nằm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ưu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2771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CSS</a:t>
            </a:r>
            <a:r>
              <a:rPr lang="en-US" dirty="0" smtClean="0"/>
              <a:t>  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26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838199" y="1103625"/>
            <a:ext cx="10515601" cy="5582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&lt;BODY&gt; ta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báo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&lt;BODY style =”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background-color:red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background-color:orange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;&gt;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duyệt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web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background:orange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Theo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tắc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duyệt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ưu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tuyến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&gt; CSS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&gt; CSS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ngoài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&gt; CSS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duyệt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web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file CSS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P {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Color:#333;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Text-align:left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Width:500px;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27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CSS</a:t>
            </a:r>
            <a:r>
              <a:rPr lang="en-US" dirty="0" smtClean="0"/>
              <a:t>  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27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838199" y="1103625"/>
            <a:ext cx="105156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ý: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duyệt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đọc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hết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tất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nguồn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chứa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style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rồi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tổng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trùng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lắp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lấy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ưu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ưu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phía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!important.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cú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Selector { property: value !important }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selector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2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giống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đều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!important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năm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ưu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17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CSS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28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838199" y="1103625"/>
            <a:ext cx="105156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Background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Background-color)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background-color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giúp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web.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background-color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cũng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giống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color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Transparent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suốt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cam 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Body {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Background-color:orange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37988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CSS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29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838199" y="1103625"/>
            <a:ext cx="10515601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background-image)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giúp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bắt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mắt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chèn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background-image.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bgImage.jpg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nằm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thư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image. 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Body {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Background-image:url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(“image/bgImage.jpg”);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98609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Thảo </a:t>
            </a:r>
            <a:r>
              <a:rPr lang="vi-VN" smtClean="0"/>
              <a:t>luận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View</a:t>
            </a:r>
            <a:r>
              <a:rPr lang="vi-VN" sz="2800" dirty="0" smtClean="0"/>
              <a:t> trong SQL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332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CSS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30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838199" y="1103625"/>
            <a:ext cx="10515601" cy="556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background-repeat)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kích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thước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lớn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mặc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duyệt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phủ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còn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thừa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background-repeat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ta 4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+ repeat-x: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+ repeat-y: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dọc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+ repeat: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2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dọc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Đây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mặc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+ no-repeat: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1213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CSS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31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838199" y="1103625"/>
            <a:ext cx="10515601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Khóa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background-attachment)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Đây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phép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web.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2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+ Scroll: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cuộn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web,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đây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mặc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+ fixed: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web.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áp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đứng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cuộn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web.</a:t>
            </a:r>
          </a:p>
        </p:txBody>
      </p:sp>
    </p:spTree>
    <p:extLst>
      <p:ext uri="{BB962C8B-B14F-4D97-AF65-F5344CB8AC3E}">
        <p14:creationId xmlns:p14="http://schemas.microsoft.com/office/powerpoint/2010/main" val="3803223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CSS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32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838199" y="1103625"/>
            <a:ext cx="10515601" cy="279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background-position)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Theo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mặc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chèn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nằm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góc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trái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màn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nhiên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background-position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bất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cứ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cặp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tọa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466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CSS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33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838199" y="1103625"/>
            <a:ext cx="105156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background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rút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gọn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gây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khăn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đọc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lưu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trữ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cũng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tốn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nhớ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Do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trúc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rút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gọn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đoạn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sau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background-color:transparent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background-image: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url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(“image/bgImage.jpg”);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background-repeat: no-repeat;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background-attachment: fixed;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background-position: right bottom;</a:t>
            </a:r>
          </a:p>
        </p:txBody>
      </p:sp>
    </p:spTree>
    <p:extLst>
      <p:ext uri="{BB962C8B-B14F-4D97-AF65-F5344CB8AC3E}">
        <p14:creationId xmlns:p14="http://schemas.microsoft.com/office/powerpoint/2010/main" val="2780460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CSS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34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838199" y="1103625"/>
            <a:ext cx="10515601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dòng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ngắn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gọn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background: transparent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url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(“image/bgImage.jpg”) no-repeat fixed right bottom;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quát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cấu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trúc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rút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gọn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background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Background: &lt;background-color&gt; | &lt;background-image&gt; | &lt;background-repeat&gt; | &lt;background-attachment&gt; | &lt;background-position&gt; 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lấy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mặc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99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35</a:t>
            </a:fld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838199" y="1149792"/>
            <a:ext cx="105156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đoạn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mã</a:t>
            </a:r>
            <a:r>
              <a:rPr lang="en-US" dirty="0">
                <a:latin typeface="Arial" pitchFamily="34" charset="0"/>
                <a:cs typeface="Arial" pitchFamily="34" charset="0"/>
              </a:rPr>
              <a:t> HTML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đây</a:t>
            </a:r>
            <a:r>
              <a:rPr lang="en-US" dirty="0">
                <a:latin typeface="Arial" pitchFamily="34" charset="0"/>
                <a:cs typeface="Arial" pitchFamily="34" charset="0"/>
              </a:rPr>
              <a:t> :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&lt;p&gt;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Tỉnh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Việt</a:t>
            </a:r>
            <a:r>
              <a:rPr lang="en-US" dirty="0">
                <a:latin typeface="Arial" pitchFamily="34" charset="0"/>
                <a:cs typeface="Arial" pitchFamily="34" charset="0"/>
              </a:rPr>
              <a:t> Nam&lt;/p&gt;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&lt;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ul</a:t>
            </a:r>
            <a:r>
              <a:rPr lang="en-US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&lt;li&gt;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dirty="0">
                <a:latin typeface="Arial" pitchFamily="34" charset="0"/>
                <a:cs typeface="Arial" pitchFamily="34" charset="0"/>
              </a:rPr>
              <a:t>&lt;/li&gt;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&lt;li&gt;TP.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Hồ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Chí</a:t>
            </a:r>
            <a:r>
              <a:rPr lang="en-US" dirty="0">
                <a:latin typeface="Arial" pitchFamily="34" charset="0"/>
                <a:cs typeface="Arial" pitchFamily="34" charset="0"/>
              </a:rPr>
              <a:t> Minh&lt;/li&gt;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&lt;li&gt;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Nẵng</a:t>
            </a:r>
            <a:r>
              <a:rPr lang="en-US" dirty="0">
                <a:latin typeface="Arial" pitchFamily="34" charset="0"/>
                <a:cs typeface="Arial" pitchFamily="34" charset="0"/>
              </a:rPr>
              <a:t>&lt;/li&gt;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&lt;li&gt;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Thừa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Huế</a:t>
            </a:r>
            <a:r>
              <a:rPr lang="en-US" dirty="0">
                <a:latin typeface="Arial" pitchFamily="34" charset="0"/>
                <a:cs typeface="Arial" pitchFamily="34" charset="0"/>
              </a:rPr>
              <a:t>&lt;/li&gt;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&lt;li&gt;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Khánh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Hòa</a:t>
            </a:r>
            <a:r>
              <a:rPr lang="en-US" dirty="0">
                <a:latin typeface="Arial" pitchFamily="34" charset="0"/>
                <a:cs typeface="Arial" pitchFamily="34" charset="0"/>
              </a:rPr>
              <a:t>&lt;/li&gt;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&lt;li&gt;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Ninh</a:t>
            </a:r>
            <a:r>
              <a:rPr lang="en-US" dirty="0">
                <a:latin typeface="Arial" pitchFamily="34" charset="0"/>
                <a:cs typeface="Arial" pitchFamily="34" charset="0"/>
              </a:rPr>
              <a:t>&lt;/li&gt;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&lt;li&gt;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Tiền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Giang</a:t>
            </a:r>
            <a:r>
              <a:rPr lang="en-US" dirty="0">
                <a:latin typeface="Arial" pitchFamily="34" charset="0"/>
                <a:cs typeface="Arial" pitchFamily="34" charset="0"/>
              </a:rPr>
              <a:t>&lt;/li&gt;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ul</a:t>
            </a:r>
            <a:r>
              <a:rPr lang="en-US" dirty="0">
                <a:latin typeface="Arial" pitchFamily="34" charset="0"/>
                <a:cs typeface="Arial" pitchFamily="34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1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36</a:t>
            </a:fld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838199" y="1149792"/>
            <a:ext cx="10515601" cy="2125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đoạn</a:t>
            </a:r>
            <a:r>
              <a:rPr lang="en-US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li .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tp</a:t>
            </a:r>
            <a:r>
              <a:rPr lang="en-US" dirty="0">
                <a:latin typeface="Arial" pitchFamily="34" charset="0"/>
                <a:cs typeface="Arial" pitchFamily="34" charset="0"/>
              </a:rPr>
              <a:t> { color:FF0000 }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li .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tinh</a:t>
            </a:r>
            <a:r>
              <a:rPr lang="en-US" dirty="0">
                <a:latin typeface="Arial" pitchFamily="34" charset="0"/>
                <a:cs typeface="Arial" pitchFamily="34" charset="0"/>
              </a:rPr>
              <a:t> { color:0000FF }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Lưu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ý: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duyệt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cũ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85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37</a:t>
            </a:fld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838199" y="1149792"/>
            <a:ext cx="10515601" cy="510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Cũng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đoạn</a:t>
            </a:r>
            <a:r>
              <a:rPr lang="en-US" dirty="0">
                <a:latin typeface="Arial" pitchFamily="34" charset="0"/>
                <a:cs typeface="Arial" pitchFamily="34" charset="0"/>
              </a:rPr>
              <a:t> HTML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yêu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cầu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đỏ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sậm</a:t>
            </a:r>
            <a:r>
              <a:rPr lang="en-US" dirty="0">
                <a:latin typeface="Arial" pitchFamily="34" charset="0"/>
                <a:cs typeface="Arial" pitchFamily="34" charset="0"/>
              </a:rPr>
              <a:t>, TP.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Hồ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Chí</a:t>
            </a:r>
            <a:r>
              <a:rPr lang="en-US" dirty="0">
                <a:latin typeface="Arial" pitchFamily="34" charset="0"/>
                <a:cs typeface="Arial" pitchFamily="34" charset="0"/>
              </a:rPr>
              <a:t> Minh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đỏ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Nẵng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đỏ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tươi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còn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tỉnh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xanh</a:t>
            </a:r>
            <a:r>
              <a:rPr lang="en-US" dirty="0">
                <a:latin typeface="Arial" pitchFamily="34" charset="0"/>
                <a:cs typeface="Arial" pitchFamily="34" charset="0"/>
              </a:rPr>
              <a:t> da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trời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quyết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HTML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id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nhận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mỗi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tỉnh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Đoạn</a:t>
            </a:r>
            <a:r>
              <a:rPr lang="en-US" dirty="0">
                <a:latin typeface="Arial" pitchFamily="34" charset="0"/>
                <a:cs typeface="Arial" pitchFamily="34" charset="0"/>
              </a:rPr>
              <a:t> HTML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bây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giờ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: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&lt;p&gt;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Tỉnh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Việt</a:t>
            </a:r>
            <a:r>
              <a:rPr lang="en-US" dirty="0">
                <a:latin typeface="Arial" pitchFamily="34" charset="0"/>
                <a:cs typeface="Arial" pitchFamily="34" charset="0"/>
              </a:rPr>
              <a:t> Nam&lt;/p&gt; 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ul</a:t>
            </a:r>
            <a:r>
              <a:rPr lang="en-US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&lt;li id=”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hanoi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dirty="0">
                <a:latin typeface="Arial" pitchFamily="34" charset="0"/>
                <a:cs typeface="Arial" pitchFamily="34" charset="0"/>
              </a:rPr>
              <a:t>&lt;/li&gt; 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&lt;li id=”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hcmc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”&gt;TP.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Hồ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Chí</a:t>
            </a:r>
            <a:r>
              <a:rPr lang="en-US" dirty="0">
                <a:latin typeface="Arial" pitchFamily="34" charset="0"/>
                <a:cs typeface="Arial" pitchFamily="34" charset="0"/>
              </a:rPr>
              <a:t> Minh&lt;/li&gt; 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&lt;li id=”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danang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Nẵng</a:t>
            </a:r>
            <a:r>
              <a:rPr lang="en-US" dirty="0">
                <a:latin typeface="Arial" pitchFamily="34" charset="0"/>
                <a:cs typeface="Arial" pitchFamily="34" charset="0"/>
              </a:rPr>
              <a:t>&lt;/li&gt; 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&lt;li class=”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tinh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Thừa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Huế</a:t>
            </a:r>
            <a:r>
              <a:rPr lang="en-US" dirty="0">
                <a:latin typeface="Arial" pitchFamily="34" charset="0"/>
                <a:cs typeface="Arial" pitchFamily="34" charset="0"/>
              </a:rPr>
              <a:t>&lt;/li&gt; 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&lt;li class=”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tinh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Khánh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Hòa</a:t>
            </a:r>
            <a:r>
              <a:rPr lang="en-US" dirty="0">
                <a:latin typeface="Arial" pitchFamily="34" charset="0"/>
                <a:cs typeface="Arial" pitchFamily="34" charset="0"/>
              </a:rPr>
              <a:t>&lt;/li&gt; 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&lt;li class=”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tinh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Ninh</a:t>
            </a:r>
            <a:r>
              <a:rPr lang="en-US" dirty="0">
                <a:latin typeface="Arial" pitchFamily="34" charset="0"/>
                <a:cs typeface="Arial" pitchFamily="34" charset="0"/>
              </a:rPr>
              <a:t>&lt;/li&gt; 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&lt;li class=”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tinh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Tiền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Giang</a:t>
            </a:r>
            <a:r>
              <a:rPr lang="en-US" dirty="0">
                <a:latin typeface="Arial" pitchFamily="34" charset="0"/>
                <a:cs typeface="Arial" pitchFamily="34" charset="0"/>
              </a:rPr>
              <a:t>&lt;/li&gt; 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ul</a:t>
            </a:r>
            <a:r>
              <a:rPr lang="en-US" dirty="0">
                <a:latin typeface="Arial" pitchFamily="34" charset="0"/>
                <a:cs typeface="Arial" pitchFamily="34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02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38</a:t>
            </a:fld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838199" y="1149792"/>
            <a:ext cx="10515601" cy="477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</a:rPr>
              <a:t>Yêu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cầu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thế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đỏ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tỉnh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xanh</a:t>
            </a:r>
            <a:r>
              <a:rPr lang="en-US" dirty="0">
                <a:latin typeface="Arial" pitchFamily="34" charset="0"/>
                <a:cs typeface="Arial" pitchFamily="34" charset="0"/>
              </a:rPr>
              <a:t> da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trời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quyết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HTML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tạo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2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tỉnh</a:t>
            </a:r>
            <a:r>
              <a:rPr lang="en-US" dirty="0">
                <a:latin typeface="Arial" pitchFamily="34" charset="0"/>
                <a:cs typeface="Arial" pitchFamily="34" charset="0"/>
              </a:rPr>
              <a:t>.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đoạn</a:t>
            </a:r>
            <a:r>
              <a:rPr lang="en-US" dirty="0">
                <a:latin typeface="Arial" pitchFamily="34" charset="0"/>
                <a:cs typeface="Arial" pitchFamily="34" charset="0"/>
              </a:rPr>
              <a:t> HTML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thế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&lt;p&gt;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Tỉnh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Việt</a:t>
            </a:r>
            <a:r>
              <a:rPr lang="en-US" dirty="0">
                <a:latin typeface="Arial" pitchFamily="34" charset="0"/>
                <a:cs typeface="Arial" pitchFamily="34" charset="0"/>
              </a:rPr>
              <a:t> Nam&lt;/p&gt;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ul</a:t>
            </a:r>
            <a:r>
              <a:rPr lang="en-US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&lt;li class=”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tp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dirty="0">
                <a:latin typeface="Arial" pitchFamily="34" charset="0"/>
                <a:cs typeface="Arial" pitchFamily="34" charset="0"/>
              </a:rPr>
              <a:t>&lt;/li&gt; 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&lt;li class=”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tp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”&gt;TP.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Hồ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Chí</a:t>
            </a:r>
            <a:r>
              <a:rPr lang="en-US" dirty="0">
                <a:latin typeface="Arial" pitchFamily="34" charset="0"/>
                <a:cs typeface="Arial" pitchFamily="34" charset="0"/>
              </a:rPr>
              <a:t> Minh&lt;/li&gt; 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&lt;li class=”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tp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Nẵng</a:t>
            </a:r>
            <a:r>
              <a:rPr lang="en-US" dirty="0">
                <a:latin typeface="Arial" pitchFamily="34" charset="0"/>
                <a:cs typeface="Arial" pitchFamily="34" charset="0"/>
              </a:rPr>
              <a:t>&lt;/li&gt; 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&lt;li class=”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tinh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Thừa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Huế</a:t>
            </a:r>
            <a:r>
              <a:rPr lang="en-US" dirty="0">
                <a:latin typeface="Arial" pitchFamily="34" charset="0"/>
                <a:cs typeface="Arial" pitchFamily="34" charset="0"/>
              </a:rPr>
              <a:t>&lt;/li&gt; 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&lt;li class=”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tinh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Khánh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Hòa</a:t>
            </a:r>
            <a:r>
              <a:rPr lang="en-US" dirty="0">
                <a:latin typeface="Arial" pitchFamily="34" charset="0"/>
                <a:cs typeface="Arial" pitchFamily="34" charset="0"/>
              </a:rPr>
              <a:t>&lt;/li&gt; 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&lt;li class=”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tinh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Ninh</a:t>
            </a:r>
            <a:r>
              <a:rPr lang="en-US" dirty="0">
                <a:latin typeface="Arial" pitchFamily="34" charset="0"/>
                <a:cs typeface="Arial" pitchFamily="34" charset="0"/>
              </a:rPr>
              <a:t>&lt;/li&gt; 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&lt;li class=”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tinh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Tiền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Giang</a:t>
            </a:r>
            <a:r>
              <a:rPr lang="en-US" dirty="0">
                <a:latin typeface="Arial" pitchFamily="34" charset="0"/>
                <a:cs typeface="Arial" pitchFamily="34" charset="0"/>
              </a:rPr>
              <a:t>&lt;/li&gt; </a:t>
            </a:r>
          </a:p>
          <a:p>
            <a:pPr algn="just">
              <a:lnSpc>
                <a:spcPct val="13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ul</a:t>
            </a:r>
            <a:r>
              <a:rPr lang="en-US" dirty="0">
                <a:latin typeface="Arial" pitchFamily="34" charset="0"/>
                <a:cs typeface="Arial" pitchFamily="34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82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39</a:t>
            </a:fld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838199" y="1149792"/>
            <a:ext cx="10515601" cy="3787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đoạn</a:t>
            </a:r>
            <a:r>
              <a:rPr lang="en-US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: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#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hanoi</a:t>
            </a:r>
            <a:r>
              <a:rPr lang="en-US" dirty="0">
                <a:latin typeface="Arial" pitchFamily="34" charset="0"/>
                <a:cs typeface="Arial" pitchFamily="34" charset="0"/>
              </a:rPr>
              <a:t> { color:# 790000 }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#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hcmc</a:t>
            </a:r>
            <a:r>
              <a:rPr lang="en-US" dirty="0">
                <a:latin typeface="Arial" pitchFamily="34" charset="0"/>
                <a:cs typeface="Arial" pitchFamily="34" charset="0"/>
              </a:rPr>
              <a:t> { color:#FF0000 }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#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danang</a:t>
            </a:r>
            <a:r>
              <a:rPr lang="en-US" dirty="0">
                <a:latin typeface="Arial" pitchFamily="34" charset="0"/>
                <a:cs typeface="Arial" pitchFamily="34" charset="0"/>
              </a:rPr>
              <a:t> { color:#FF00FF }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.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tinh</a:t>
            </a:r>
            <a:r>
              <a:rPr lang="en-US" dirty="0">
                <a:latin typeface="Arial" pitchFamily="34" charset="0"/>
                <a:cs typeface="Arial" pitchFamily="34" charset="0"/>
              </a:rPr>
              <a:t> { color:#0000FF }  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Chú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ý:	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, do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chất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lần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>
                <a:latin typeface="Arial" pitchFamily="34" charset="0"/>
                <a:cs typeface="Arial" pitchFamily="34" charset="0"/>
              </a:rPr>
              <a:t>Id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nhận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trưng</a:t>
            </a:r>
            <a:r>
              <a:rPr lang="en-US" dirty="0">
                <a:latin typeface="Arial" pitchFamily="34" charset="0"/>
                <a:cs typeface="Arial" pitchFamily="34" charset="0"/>
              </a:rPr>
              <a:t>, id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duy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nhất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5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CSS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  <a:endParaRPr lang="en-US" b="0" dirty="0"/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/>
              <a:t>Trong lĩnh vực xây dựng, chúng ta có trang trí nội thất; trong lĩnh vực thẩm mỹ - làm đẹp, chúng ta có kỹ thuật make-up; còn trong lĩnh vực thiết kế web chúng ta có CSS. </a:t>
            </a:r>
            <a:endParaRPr lang="en-US" dirty="0" smtClean="0"/>
          </a:p>
          <a:p>
            <a:r>
              <a:rPr lang="vi-VN" dirty="0" smtClean="0"/>
              <a:t>CSS </a:t>
            </a:r>
            <a:r>
              <a:rPr lang="vi-VN" dirty="0"/>
              <a:t>(Cascading Style Sheets </a:t>
            </a:r>
            <a:r>
              <a:rPr lang="vi-VN" dirty="0" smtClean="0"/>
              <a:t>là </a:t>
            </a:r>
            <a:r>
              <a:rPr lang="vi-VN" dirty="0"/>
              <a:t>một ngôn ngữ quy định cách trình bày cho các tài liệu viết bằng HTML, XHTML, XML, SVG, hay UML,… 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1533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Box Model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40</a:t>
            </a:fld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838199" y="1149792"/>
            <a:ext cx="10515601" cy="129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CSS, box model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hộp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US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quanh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gồm</a:t>
            </a:r>
            <a:r>
              <a:rPr lang="en-US" dirty="0">
                <a:latin typeface="Arial" pitchFamily="34" charset="0"/>
                <a:cs typeface="Arial" pitchFamily="34" charset="0"/>
              </a:rPr>
              <a:t> padding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đệm</a:t>
            </a:r>
            <a:r>
              <a:rPr lang="en-US" dirty="0">
                <a:latin typeface="Arial" pitchFamily="34" charset="0"/>
                <a:cs typeface="Arial" pitchFamily="34" charset="0"/>
              </a:rPr>
              <a:t>), border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viền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margin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lề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tùy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dưới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cấu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trúc</a:t>
            </a:r>
            <a:r>
              <a:rPr lang="en-US" dirty="0">
                <a:latin typeface="Arial" pitchFamily="34" charset="0"/>
                <a:cs typeface="Arial" pitchFamily="34" charset="0"/>
              </a:rPr>
              <a:t> minh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họa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hộp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web.</a:t>
            </a:r>
            <a:endParaRPr lang="en-US" dirty="0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6825" y="2551067"/>
            <a:ext cx="6810375" cy="4137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73766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Tóm tắt bài 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CSS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gì</a:t>
            </a:r>
            <a:endParaRPr lang="en-US" dirty="0"/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smtClean="0"/>
              <a:t>CSS</a:t>
            </a:r>
            <a:endParaRPr lang="en-US" dirty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/>
              <a:t>pháp</a:t>
            </a:r>
            <a:r>
              <a:rPr lang="en-US" dirty="0"/>
              <a:t> CSS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CSS </a:t>
            </a:r>
            <a:endParaRPr lang="en-US" dirty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CSS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Box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5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/>
              <a:t>sao</a:t>
            </a:r>
            <a:r>
              <a:rPr lang="en-US" dirty="0"/>
              <a:t> CSS? </a:t>
            </a:r>
            <a:r>
              <a:rPr lang="en-US" dirty="0" smtClean="0"/>
              <a:t> </a:t>
            </a:r>
            <a:endParaRPr lang="en-US" b="0" dirty="0"/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HTML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cũng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hỗ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thật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phong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phú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mọi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bày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tạo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giúp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Ngoài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dirty="0">
                <a:latin typeface="Arial" pitchFamily="34" charset="0"/>
                <a:cs typeface="Arial" pitchFamily="34" charset="0"/>
              </a:rPr>
              <a:t>, CSS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hỗ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tất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duyệt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latin typeface="Arial" pitchFamily="34" charset="0"/>
                <a:cs typeface="Arial" pitchFamily="34" charset="0"/>
              </a:rPr>
              <a:t> Windows, Linux hay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dirty="0">
                <a:latin typeface="Arial" pitchFamily="34" charset="0"/>
                <a:cs typeface="Arial" pitchFamily="34" charset="0"/>
              </a:rPr>
              <a:t> Mac.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901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/>
              <a:t>sao</a:t>
            </a:r>
            <a:r>
              <a:rPr lang="en-US" dirty="0"/>
              <a:t> CSS? </a:t>
            </a:r>
            <a:r>
              <a:rPr lang="en-US" dirty="0" smtClean="0"/>
              <a:t> </a:t>
            </a:r>
            <a:endParaRPr lang="en-US" b="0" dirty="0"/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HTML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tốn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cũng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lượng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lưu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đĩa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>
                <a:latin typeface="Arial" pitchFamily="34" charset="0"/>
                <a:cs typeface="Arial" pitchFamily="34" charset="0"/>
              </a:rPr>
              <a:t> “stylesheet”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giúp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khuôn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mẫu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chuẩn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file CSS ở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ngoài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thật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tạo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website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trăm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muốn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bày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Hãy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tưởng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website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trăm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muốn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dirty="0">
                <a:latin typeface="Arial" pitchFamily="34" charset="0"/>
                <a:cs typeface="Arial" pitchFamily="34" charset="0"/>
              </a:rPr>
              <a:t> font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thật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tốn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dirty="0">
                <a:latin typeface="Arial" pitchFamily="34" charset="0"/>
                <a:cs typeface="Arial" pitchFamily="34" charset="0"/>
              </a:rPr>
              <a:t>,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hoàn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86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Cú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en-US" dirty="0" smtClean="0"/>
              <a:t>  </a:t>
            </a:r>
            <a:endParaRPr lang="en-US" b="0" dirty="0"/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SELECTOR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{PROPERTY : VALUE;}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>
                <a:latin typeface="Arial" pitchFamily="34" charset="0"/>
                <a:cs typeface="Arial" pitchFamily="34" charset="0"/>
              </a:rPr>
              <a:t>SELECTOR 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bày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tag HTML, Class hay ID.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722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Cú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en-US" dirty="0" smtClean="0"/>
              <a:t>  </a:t>
            </a:r>
            <a:endParaRPr lang="en-US" b="0" dirty="0"/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kèm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Selector: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Dấu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#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kèm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ID.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&lt;DIV id=”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FlyoutMenu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”&gt;&lt;/DIV&gt;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&lt;/HTML&gt;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dirty="0">
                <a:latin typeface="Arial" pitchFamily="34" charset="0"/>
                <a:cs typeface="Arial" pitchFamily="34" charset="0"/>
              </a:rPr>
              <a:t> &lt;DIV&gt;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#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FlyoutMenu</a:t>
            </a:r>
            <a:r>
              <a:rPr lang="en-US" dirty="0">
                <a:latin typeface="Arial" pitchFamily="34" charset="0"/>
                <a:cs typeface="Arial" pitchFamily="34" charset="0"/>
              </a:rPr>
              <a:t> {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…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báo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}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463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Cú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en-US" dirty="0" smtClean="0"/>
              <a:t>  </a:t>
            </a:r>
            <a:endParaRPr lang="en-US" b="0" dirty="0"/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kèm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Selector: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Dấu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kèm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&lt;UL  class=”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menuItem</a:t>
            </a:r>
            <a:r>
              <a:rPr lang="en-US" dirty="0">
                <a:latin typeface="Arial" pitchFamily="34" charset="0"/>
                <a:cs typeface="Arial" pitchFamily="34" charset="0"/>
              </a:rPr>
              <a:t>”&gt;&lt;/UL&gt;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&lt;/HTML&gt;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CSS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dirty="0">
                <a:latin typeface="Arial" pitchFamily="34" charset="0"/>
                <a:cs typeface="Arial" pitchFamily="34" charset="0"/>
              </a:rPr>
              <a:t> &lt;UL&gt;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.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menuItem</a:t>
            </a:r>
            <a:r>
              <a:rPr lang="en-US" dirty="0">
                <a:latin typeface="Arial" pitchFamily="34" charset="0"/>
                <a:cs typeface="Arial" pitchFamily="34" charset="0"/>
              </a:rPr>
              <a:t> {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…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báo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}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862117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2" id="{921D18D6-D65F-794D-ADD9-75A89E35E7BD}" vid="{1072CA7A-7E18-B04E-9305-FF69DB3564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SlideTheme2</Template>
  <TotalTime>619</TotalTime>
  <Words>2005</Words>
  <Application>Microsoft Office PowerPoint</Application>
  <PresentationFormat>Widescreen</PresentationFormat>
  <Paragraphs>380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Myriad Pro</vt:lpstr>
      <vt:lpstr>Myriad Pro Semibold</vt:lpstr>
      <vt:lpstr>Wingdings</vt:lpstr>
      <vt:lpstr>SlideTheme2</vt:lpstr>
      <vt:lpstr>Bài 15 CSS (Cascading Style Sheets)</vt:lpstr>
      <vt:lpstr>Mục tiêu</vt:lpstr>
      <vt:lpstr>Thảo luận</vt:lpstr>
      <vt:lpstr>CSS là gì? </vt:lpstr>
      <vt:lpstr>Tại sao CSS?  </vt:lpstr>
      <vt:lpstr>Tại sao CSS?  </vt:lpstr>
      <vt:lpstr>Cú pháp CSS  </vt:lpstr>
      <vt:lpstr>Cú pháp CSS  </vt:lpstr>
      <vt:lpstr>Cú pháp CSS  </vt:lpstr>
      <vt:lpstr>Cú pháp CSS  </vt:lpstr>
      <vt:lpstr>Cú pháp CSS  </vt:lpstr>
      <vt:lpstr>Cú pháp CSS  </vt:lpstr>
      <vt:lpstr>Cú pháp CSS  </vt:lpstr>
      <vt:lpstr>Cú pháp CSS  </vt:lpstr>
      <vt:lpstr>Cú pháp CSS  </vt:lpstr>
      <vt:lpstr>Cú pháp CSS  </vt:lpstr>
      <vt:lpstr>Đơn vị đo trong CSS  </vt:lpstr>
      <vt:lpstr>Đơn vị đo trong CSS  </vt:lpstr>
      <vt:lpstr>Đơn vị màu sắc trong CSS  </vt:lpstr>
      <vt:lpstr>Vị trí đặt CSS  </vt:lpstr>
      <vt:lpstr>Vị trí đặt CSS  </vt:lpstr>
      <vt:lpstr>Vị trí đặt CSS  </vt:lpstr>
      <vt:lpstr>Vị trí đặt CSS  </vt:lpstr>
      <vt:lpstr>Vị trí đặt CSS  </vt:lpstr>
      <vt:lpstr>Vị trí đặt CSS  </vt:lpstr>
      <vt:lpstr>Vị trí đặt CSS  </vt:lpstr>
      <vt:lpstr>Vị trí đặt CSS  </vt:lpstr>
      <vt:lpstr>Một số thuộc tính cơ bản có trong CSS</vt:lpstr>
      <vt:lpstr>Một số thuộc tính cơ bản có trong CSS</vt:lpstr>
      <vt:lpstr>Một số thuộc tính cơ bản có trong CSS</vt:lpstr>
      <vt:lpstr>Một số thuộc tính cơ bản có trong CSS</vt:lpstr>
      <vt:lpstr>Một số thuộc tính cơ bản có trong CSS</vt:lpstr>
      <vt:lpstr>Một số thuộc tính cơ bản có trong CSS</vt:lpstr>
      <vt:lpstr>Một số thuộc tính cơ bản có trong CSS</vt:lpstr>
      <vt:lpstr>Class và ID</vt:lpstr>
      <vt:lpstr>Class và ID</vt:lpstr>
      <vt:lpstr>Class và ID</vt:lpstr>
      <vt:lpstr>Class và ID</vt:lpstr>
      <vt:lpstr>Class và ID</vt:lpstr>
      <vt:lpstr>Mô hình Box Model</vt:lpstr>
      <vt:lpstr>Tóm tắt bài học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15 Access modifier, static method, static property</dc:title>
  <dc:creator>Nhật Nguyễn Khắc</dc:creator>
  <cp:lastModifiedBy>Khoa Nguyen</cp:lastModifiedBy>
  <cp:revision>116</cp:revision>
  <dcterms:created xsi:type="dcterms:W3CDTF">2018-02-22T06:48:04Z</dcterms:created>
  <dcterms:modified xsi:type="dcterms:W3CDTF">2019-09-14T03:10:27Z</dcterms:modified>
</cp:coreProperties>
</file>