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sldIdLst>
    <p:sldId id="256" r:id="rId2"/>
    <p:sldId id="321" r:id="rId3"/>
    <p:sldId id="257" r:id="rId4"/>
    <p:sldId id="258" r:id="rId5"/>
    <p:sldId id="297" r:id="rId6"/>
    <p:sldId id="298" r:id="rId7"/>
    <p:sldId id="299" r:id="rId8"/>
    <p:sldId id="300" r:id="rId9"/>
    <p:sldId id="301" r:id="rId10"/>
    <p:sldId id="302" r:id="rId11"/>
    <p:sldId id="303" r:id="rId12"/>
    <p:sldId id="304" r:id="rId13"/>
    <p:sldId id="319" r:id="rId14"/>
    <p:sldId id="305" r:id="rId15"/>
    <p:sldId id="307" r:id="rId16"/>
    <p:sldId id="308" r:id="rId17"/>
    <p:sldId id="309" r:id="rId18"/>
    <p:sldId id="310" r:id="rId19"/>
    <p:sldId id="311" r:id="rId20"/>
    <p:sldId id="322" r:id="rId21"/>
    <p:sldId id="312" r:id="rId22"/>
    <p:sldId id="313" r:id="rId23"/>
    <p:sldId id="324" r:id="rId24"/>
    <p:sldId id="325" r:id="rId25"/>
    <p:sldId id="32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69"/>
    <p:restoredTop sz="74245"/>
  </p:normalViewPr>
  <p:slideViewPr>
    <p:cSldViewPr snapToGrid="0" snapToObjects="1">
      <p:cViewPr>
        <p:scale>
          <a:sx n="56" d="100"/>
          <a:sy n="56" d="100"/>
        </p:scale>
        <p:origin x="-1290" y="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E88AA6-9EC2-7641-B97B-B2FA1AFCB23E}" type="datetimeFigureOut">
              <a:rPr lang="en-US" smtClean="0"/>
              <a:t>7/27/2019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ED50AC-D014-A740-817C-6032A97C551D}" type="slidenum">
              <a:rPr lang="en-US" smtClean="0"/>
              <a:t>‹#›</a:t>
            </a:fld>
            <a:endParaRPr lang="en-US"/>
          </a:p>
        </p:txBody>
      </p:sp>
    </p:spTree>
    <p:extLst>
      <p:ext uri="{BB962C8B-B14F-4D97-AF65-F5344CB8AC3E}">
        <p14:creationId xmlns:p14="http://schemas.microsoft.com/office/powerpoint/2010/main" val="1358414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Phần này có thể để học viên tự đọc. Nếu hướng dẫn thì tổ chức theo dạng thảo luận</a:t>
            </a:r>
            <a:r>
              <a:rPr lang="vi-VN" baseline="0" dirty="0" smtClean="0"/>
              <a:t> hỏi về những không hiểu sau khi nghe video.</a:t>
            </a:r>
            <a:endParaRPr lang="vi-VN" dirty="0" smtClean="0"/>
          </a:p>
        </p:txBody>
      </p:sp>
      <p:sp>
        <p:nvSpPr>
          <p:cNvPr id="4" name="Slide Number Placeholder 3"/>
          <p:cNvSpPr>
            <a:spLocks noGrp="1"/>
          </p:cNvSpPr>
          <p:nvPr>
            <p:ph type="sldNum" sz="quarter" idx="10"/>
          </p:nvPr>
        </p:nvSpPr>
        <p:spPr/>
        <p:txBody>
          <a:bodyPr/>
          <a:lstStyle/>
          <a:p>
            <a:fld id="{F1A30A7C-C4B4-9B4F-96F2-B695F01A3967}" type="slidenum">
              <a:rPr lang="en-US" smtClean="0"/>
              <a:t>2</a:t>
            </a:fld>
            <a:endParaRPr lang="en-US"/>
          </a:p>
        </p:txBody>
      </p:sp>
    </p:spTree>
    <p:extLst>
      <p:ext uri="{BB962C8B-B14F-4D97-AF65-F5344CB8AC3E}">
        <p14:creationId xmlns:p14="http://schemas.microsoft.com/office/powerpoint/2010/main" val="108832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ED50AC-D014-A740-817C-6032A97C551D}" type="slidenum">
              <a:rPr lang="en-US" smtClean="0"/>
              <a:t>3</a:t>
            </a:fld>
            <a:endParaRPr lang="en-US"/>
          </a:p>
        </p:txBody>
      </p:sp>
    </p:spTree>
    <p:extLst>
      <p:ext uri="{BB962C8B-B14F-4D97-AF65-F5344CB8AC3E}">
        <p14:creationId xmlns:p14="http://schemas.microsoft.com/office/powerpoint/2010/main" val="739974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SQL Server Management Studio là một ứng dụng phần mềm được ra mắt lần đầu tiên với Microsoft SQL Server 2005, được sử dụng để định cấu hình, quản lý và quản trị tất cả các thành phần trong Microsoft SQL Server.</a:t>
            </a:r>
            <a:endParaRPr lang="en-US" dirty="0"/>
          </a:p>
        </p:txBody>
      </p:sp>
      <p:sp>
        <p:nvSpPr>
          <p:cNvPr id="4" name="Slide Number Placeholder 3"/>
          <p:cNvSpPr>
            <a:spLocks noGrp="1"/>
          </p:cNvSpPr>
          <p:nvPr>
            <p:ph type="sldNum" sz="quarter" idx="10"/>
          </p:nvPr>
        </p:nvSpPr>
        <p:spPr/>
        <p:txBody>
          <a:bodyPr/>
          <a:lstStyle/>
          <a:p>
            <a:fld id="{81ED50AC-D014-A740-817C-6032A97C551D}" type="slidenum">
              <a:rPr lang="en-US" smtClean="0"/>
              <a:t>23</a:t>
            </a:fld>
            <a:endParaRPr lang="en-US"/>
          </a:p>
        </p:txBody>
      </p:sp>
    </p:spTree>
    <p:extLst>
      <p:ext uri="{BB962C8B-B14F-4D97-AF65-F5344CB8AC3E}">
        <p14:creationId xmlns:p14="http://schemas.microsoft.com/office/powerpoint/2010/main" val="202184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SQL Server Management Studio là một ứng dụng phần mềm được ra mắt lần đầu tiên với Microsoft SQL Server 2005, được sử dụng để định cấu hình, quản lý và quản trị tất cả các thành phần trong Microsoft SQL Server.</a:t>
            </a:r>
            <a:endParaRPr lang="en-US" dirty="0"/>
          </a:p>
        </p:txBody>
      </p:sp>
      <p:sp>
        <p:nvSpPr>
          <p:cNvPr id="4" name="Slide Number Placeholder 3"/>
          <p:cNvSpPr>
            <a:spLocks noGrp="1"/>
          </p:cNvSpPr>
          <p:nvPr>
            <p:ph type="sldNum" sz="quarter" idx="10"/>
          </p:nvPr>
        </p:nvSpPr>
        <p:spPr/>
        <p:txBody>
          <a:bodyPr/>
          <a:lstStyle/>
          <a:p>
            <a:fld id="{81ED50AC-D014-A740-817C-6032A97C551D}" type="slidenum">
              <a:rPr lang="en-US" smtClean="0"/>
              <a:t>24</a:t>
            </a:fld>
            <a:endParaRPr lang="en-US"/>
          </a:p>
        </p:txBody>
      </p:sp>
    </p:spTree>
    <p:extLst>
      <p:ext uri="{BB962C8B-B14F-4D97-AF65-F5344CB8AC3E}">
        <p14:creationId xmlns:p14="http://schemas.microsoft.com/office/powerpoint/2010/main" val="2287499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25</a:t>
            </a:fld>
            <a:endParaRPr lang="en-US"/>
          </a:p>
        </p:txBody>
      </p:sp>
    </p:spTree>
    <p:extLst>
      <p:ext uri="{BB962C8B-B14F-4D97-AF65-F5344CB8AC3E}">
        <p14:creationId xmlns:p14="http://schemas.microsoft.com/office/powerpoint/2010/main" val="681388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94A8D39-94F7-4F47-B971-C1008F728D70}" type="datetimeFigureOut">
              <a:rPr lang="vi-VN" smtClean="0"/>
              <a:t>27/07/2019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4A8D39-94F7-4F47-B971-C1008F728D70}" type="datetimeFigureOut">
              <a:rPr lang="vi-VN" smtClean="0"/>
              <a:t>27/07/2019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061357"/>
            <a:ext cx="2628900" cy="511560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1061357"/>
            <a:ext cx="7734300" cy="511560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4A8D39-94F7-4F47-B971-C1008F728D70}" type="datetimeFigureOut">
              <a:rPr lang="vi-VN" smtClean="0"/>
              <a:t>27/07/2019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4A8D39-94F7-4F47-B971-C1008F728D70}" type="datetimeFigureOut">
              <a:rPr lang="vi-VN" smtClean="0"/>
              <a:t>27/07/2019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4A8D39-94F7-4F47-B971-C1008F728D70}" type="datetimeFigureOut">
              <a:rPr lang="vi-VN" smtClean="0"/>
              <a:t>27/07/2019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4A8D39-94F7-4F47-B971-C1008F728D70}" type="datetimeFigureOut">
              <a:rPr lang="vi-VN" smtClean="0"/>
              <a:t>27/07/2019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898071"/>
            <a:ext cx="10515600" cy="7926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4A8D39-94F7-4F47-B971-C1008F728D70}" type="datetimeFigureOut">
              <a:rPr lang="vi-VN" smtClean="0"/>
              <a:t>27/07/2019</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4A8D39-94F7-4F47-B971-C1008F728D70}" type="datetimeFigureOut">
              <a:rPr lang="vi-VN" smtClean="0"/>
              <a:t>27/07/2019</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4A8D39-94F7-4F47-B971-C1008F728D70}" type="datetimeFigureOut">
              <a:rPr lang="vi-VN" smtClean="0"/>
              <a:t>27/07/2019</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4A8D39-94F7-4F47-B971-C1008F728D70}" type="datetimeFigureOut">
              <a:rPr lang="vi-VN" smtClean="0"/>
              <a:t>27/07/2019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smtClean="0"/>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4A8D39-94F7-4F47-B971-C1008F728D70}" type="datetimeFigureOut">
              <a:rPr lang="vi-VN" smtClean="0"/>
              <a:t>27/07/2019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59419"/>
            <a:ext cx="10515600" cy="81418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120022"/>
            <a:ext cx="10515600" cy="505694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yriad Pro" charset="0"/>
                <a:ea typeface="Myriad Pro" charset="0"/>
                <a:cs typeface="Myriad Pro" charset="0"/>
              </a:defRPr>
            </a:lvl1pPr>
          </a:lstStyle>
          <a:p>
            <a:fld id="{894A8D39-94F7-4F47-B971-C1008F728D70}" type="datetimeFigureOut">
              <a:rPr lang="vi-VN" smtClean="0"/>
              <a:t>27/07/2019</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yriad Pro" charset="0"/>
                <a:ea typeface="Myriad Pro" charset="0"/>
                <a:cs typeface="Myriad Pro" charset="0"/>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yriad Pro" charset="0"/>
                <a:ea typeface="Myriad Pro" charset="0"/>
                <a:cs typeface="Myriad Pro" charset="0"/>
              </a:defRPr>
            </a:lvl1pPr>
          </a:lstStyle>
          <a:p>
            <a:fld id="{3C1E5C7E-3841-C845-93C8-C23B212D0F5F}" type="slidenum">
              <a:rPr lang="vi-VN" smtClean="0"/>
              <a:t>‹#›</a:t>
            </a:fld>
            <a:endParaRPr lang="vi-VN"/>
          </a:p>
        </p:txBody>
      </p:sp>
      <p:cxnSp>
        <p:nvCxnSpPr>
          <p:cNvPr id="10" name="Straight Connector 9"/>
          <p:cNvCxnSpPr/>
          <p:nvPr/>
        </p:nvCxnSpPr>
        <p:spPr>
          <a:xfrm flipH="1">
            <a:off x="838202" y="893620"/>
            <a:ext cx="10386389" cy="0"/>
          </a:xfrm>
          <a:prstGeom prst="line">
            <a:avLst/>
          </a:prstGeom>
          <a:ln w="25400">
            <a:solidFill>
              <a:srgbClr val="272780"/>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13"/>
          <a:stretch>
            <a:fillRect/>
          </a:stretch>
        </p:blipFill>
        <p:spPr>
          <a:xfrm>
            <a:off x="11415645" y="139074"/>
            <a:ext cx="657087" cy="657087"/>
          </a:xfrm>
          <a:prstGeom prst="rect">
            <a:avLst/>
          </a:prstGeom>
        </p:spPr>
      </p:pic>
    </p:spTree>
    <p:extLst>
      <p:ext uri="{BB962C8B-B14F-4D97-AF65-F5344CB8AC3E}">
        <p14:creationId xmlns:p14="http://schemas.microsoft.com/office/powerpoint/2010/main" val="5127111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b="1" i="0" kern="1200">
          <a:solidFill>
            <a:schemeClr val="tx1"/>
          </a:solidFill>
          <a:latin typeface="Myriad Pro Semibold" charset="0"/>
          <a:ea typeface="Myriad Pro Semibold" charset="0"/>
          <a:cs typeface="Myriad Pro Semibold"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yriad Pro" charset="0"/>
          <a:ea typeface="Myriad Pro" charset="0"/>
          <a:cs typeface="Myriad Pro"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yriad Pro" charset="0"/>
          <a:ea typeface="Myriad Pro" charset="0"/>
          <a:cs typeface="Myriad Pro"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yriad Pro" charset="0"/>
          <a:ea typeface="Myriad Pro" charset="0"/>
          <a:cs typeface="Myriad Pro"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yriad Pro" charset="0"/>
          <a:ea typeface="Myriad Pro" charset="0"/>
          <a:cs typeface="Myriad Pro"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yriad Pro" charset="0"/>
          <a:ea typeface="Myriad Pro" charset="0"/>
          <a:cs typeface="Myriad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vi-VN" dirty="0" smtClean="0"/>
              <a:t>Bài 8</a:t>
            </a:r>
            <a:br>
              <a:rPr lang="vi-VN" dirty="0" smtClean="0"/>
            </a:br>
            <a:r>
              <a:rPr lang="vi-VN" dirty="0" smtClean="0"/>
              <a:t>Cơ sở dữ liệu quan hệ </a:t>
            </a:r>
            <a:endParaRPr lang="vi-VN" dirty="0"/>
          </a:p>
        </p:txBody>
      </p:sp>
      <p:sp>
        <p:nvSpPr>
          <p:cNvPr id="3" name="Subtitle 2"/>
          <p:cNvSpPr>
            <a:spLocks noGrp="1"/>
          </p:cNvSpPr>
          <p:nvPr>
            <p:ph type="subTitle" idx="1"/>
          </p:nvPr>
        </p:nvSpPr>
        <p:spPr/>
        <p:txBody>
          <a:bodyPr/>
          <a:lstStyle/>
          <a:p>
            <a:r>
              <a:rPr lang="vi-VN"/>
              <a:t>Module: BOOTCAMP WEB-BACKEND DEVELOPMENT</a:t>
            </a:r>
            <a:endParaRPr lang="vi-VN" dirty="0"/>
          </a:p>
        </p:txBody>
      </p:sp>
    </p:spTree>
    <p:extLst>
      <p:ext uri="{BB962C8B-B14F-4D97-AF65-F5344CB8AC3E}">
        <p14:creationId xmlns:p14="http://schemas.microsoft.com/office/powerpoint/2010/main" val="18896068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itle 1"/>
          <p:cNvSpPr txBox="1">
            <a:spLocks noGrp="1"/>
          </p:cNvSpPr>
          <p:nvPr>
            <p:ph type="title"/>
          </p:nvPr>
        </p:nvSpPr>
        <p:spPr>
          <a:prstGeom prst="rect">
            <a:avLst/>
          </a:prstGeom>
        </p:spPr>
        <p:txBody>
          <a:bodyPr/>
          <a:lstStyle/>
          <a:p>
            <a:r>
              <a:t>Ví dụ: Bảng Nhân viên</a:t>
            </a:r>
          </a:p>
        </p:txBody>
      </p:sp>
      <p:pic>
        <p:nvPicPr>
          <p:cNvPr id="135" name="Picture 3" descr="Picture 3"/>
          <p:cNvPicPr>
            <a:picLocks noChangeAspect="1"/>
          </p:cNvPicPr>
          <p:nvPr/>
        </p:nvPicPr>
        <p:blipFill>
          <a:blip r:embed="rId2">
            <a:extLst/>
          </a:blip>
          <a:stretch>
            <a:fillRect/>
          </a:stretch>
        </p:blipFill>
        <p:spPr>
          <a:xfrm>
            <a:off x="1992630" y="1364849"/>
            <a:ext cx="6972300" cy="4648200"/>
          </a:xfrm>
          <a:prstGeom prst="rect">
            <a:avLst/>
          </a:prstGeom>
          <a:ln w="12700">
            <a:miter lim="400000"/>
          </a:ln>
        </p:spPr>
      </p:pic>
    </p:spTree>
    <p:extLst>
      <p:ext uri="{BB962C8B-B14F-4D97-AF65-F5344CB8AC3E}">
        <p14:creationId xmlns:p14="http://schemas.microsoft.com/office/powerpoint/2010/main" val="1030313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itle 1"/>
          <p:cNvSpPr txBox="1">
            <a:spLocks noGrp="1"/>
          </p:cNvSpPr>
          <p:nvPr>
            <p:ph type="title"/>
          </p:nvPr>
        </p:nvSpPr>
        <p:spPr>
          <a:prstGeom prst="rect">
            <a:avLst/>
          </a:prstGeom>
        </p:spPr>
        <p:txBody>
          <a:bodyPr/>
          <a:lstStyle/>
          <a:p>
            <a:r>
              <a:t>Hệ quản trị CSDL</a:t>
            </a:r>
          </a:p>
        </p:txBody>
      </p:sp>
      <p:sp>
        <p:nvSpPr>
          <p:cNvPr id="138" name="Content Placeholder 2"/>
          <p:cNvSpPr txBox="1">
            <a:spLocks noGrp="1"/>
          </p:cNvSpPr>
          <p:nvPr>
            <p:ph type="body" idx="1"/>
          </p:nvPr>
        </p:nvSpPr>
        <p:spPr>
          <a:xfrm>
            <a:off x="838200" y="1211580"/>
            <a:ext cx="10515600" cy="4965384"/>
          </a:xfrm>
          <a:prstGeom prst="rect">
            <a:avLst/>
          </a:prstGeom>
        </p:spPr>
        <p:txBody>
          <a:bodyPr/>
          <a:lstStyle/>
          <a:p>
            <a:r>
              <a:t>Hệ Quản trị CSDL (DBMS – Database Management System) là một ứng dụng máy tính được sử dụng để quản lý CSDL</a:t>
            </a:r>
          </a:p>
          <a:p>
            <a:r>
              <a:rPr dirty="0"/>
              <a:t>Các chức năng của DBMS:</a:t>
            </a:r>
          </a:p>
          <a:p>
            <a:pPr marL="685800" lvl="1" indent="-228600">
              <a:spcBef>
                <a:spcPts val="500"/>
              </a:spcBef>
              <a:defRPr sz="2400"/>
            </a:pPr>
            <a:r>
              <a:rPr dirty="0"/>
              <a:t>Định nghĩa dữ liệu (definition)</a:t>
            </a:r>
          </a:p>
          <a:p>
            <a:pPr marL="685800" lvl="1" indent="-228600">
              <a:spcBef>
                <a:spcPts val="500"/>
              </a:spcBef>
              <a:defRPr sz="2400"/>
            </a:pPr>
            <a:r>
              <a:rPr dirty="0"/>
              <a:t>Cập nhật dữ liệu (update)</a:t>
            </a:r>
          </a:p>
          <a:p>
            <a:pPr marL="685800" lvl="1" indent="-228600">
              <a:spcBef>
                <a:spcPts val="500"/>
              </a:spcBef>
              <a:defRPr sz="2400"/>
            </a:pPr>
            <a:r>
              <a:rPr dirty="0"/>
              <a:t>Truy vấn dữ liệu (retrieval)</a:t>
            </a:r>
          </a:p>
          <a:p>
            <a:pPr marL="685800" lvl="1" indent="-228600">
              <a:spcBef>
                <a:spcPts val="500"/>
              </a:spcBef>
              <a:defRPr sz="2400"/>
            </a:pPr>
            <a:r>
              <a:rPr dirty="0"/>
              <a:t>Quản lý dữ liệu (administration): bảo mật, theo dõi, sao lưu…</a:t>
            </a:r>
          </a:p>
        </p:txBody>
      </p:sp>
    </p:spTree>
    <p:extLst>
      <p:ext uri="{BB962C8B-B14F-4D97-AF65-F5344CB8AC3E}">
        <p14:creationId xmlns:p14="http://schemas.microsoft.com/office/powerpoint/2010/main" val="580508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itle 1"/>
          <p:cNvSpPr txBox="1">
            <a:spLocks noGrp="1"/>
          </p:cNvSpPr>
          <p:nvPr>
            <p:ph type="title"/>
          </p:nvPr>
        </p:nvSpPr>
        <p:spPr>
          <a:prstGeom prst="rect">
            <a:avLst/>
          </a:prstGeom>
        </p:spPr>
        <p:txBody>
          <a:bodyPr/>
          <a:lstStyle/>
          <a:p>
            <a:r>
              <a:t>Một số DBMS</a:t>
            </a:r>
          </a:p>
        </p:txBody>
      </p:sp>
      <p:sp>
        <p:nvSpPr>
          <p:cNvPr id="141" name="Content Placeholder 2"/>
          <p:cNvSpPr txBox="1">
            <a:spLocks noGrp="1"/>
          </p:cNvSpPr>
          <p:nvPr>
            <p:ph type="body" idx="1"/>
          </p:nvPr>
        </p:nvSpPr>
        <p:spPr>
          <a:prstGeom prst="rect">
            <a:avLst/>
          </a:prstGeom>
        </p:spPr>
        <p:txBody>
          <a:bodyPr/>
          <a:lstStyle/>
          <a:p>
            <a:r>
              <a:rPr dirty="0"/>
              <a:t>MySQL</a:t>
            </a:r>
          </a:p>
          <a:p>
            <a:r>
              <a:rPr dirty="0"/>
              <a:t>PostgreSQL</a:t>
            </a:r>
          </a:p>
          <a:p>
            <a:r>
              <a:rPr dirty="0"/>
              <a:t>MongoDB</a:t>
            </a:r>
          </a:p>
          <a:p>
            <a:r>
              <a:rPr dirty="0" err="1"/>
              <a:t>MariaDB</a:t>
            </a:r>
            <a:endParaRPr dirty="0"/>
          </a:p>
          <a:p>
            <a:r>
              <a:rPr dirty="0"/>
              <a:t>Microsoft SQL Server</a:t>
            </a:r>
          </a:p>
          <a:p>
            <a:r>
              <a:rPr dirty="0" err="1"/>
              <a:t>OracleDB</a:t>
            </a:r>
            <a:endParaRPr dirty="0"/>
          </a:p>
          <a:p>
            <a:r>
              <a:rPr dirty="0"/>
              <a:t>SQLite</a:t>
            </a:r>
          </a:p>
          <a:p>
            <a:r>
              <a:rPr dirty="0"/>
              <a:t>IBM DB2</a:t>
            </a:r>
          </a:p>
        </p:txBody>
      </p:sp>
    </p:spTree>
    <p:extLst>
      <p:ext uri="{BB962C8B-B14F-4D97-AF65-F5344CB8AC3E}">
        <p14:creationId xmlns:p14="http://schemas.microsoft.com/office/powerpoint/2010/main" val="428903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0" dirty="0"/>
              <a:t>MS </a:t>
            </a:r>
            <a:r>
              <a:rPr lang="en-US" b="0" dirty="0" smtClean="0"/>
              <a:t>SQL </a:t>
            </a:r>
            <a:r>
              <a:rPr lang="en-US" b="0" dirty="0"/>
              <a:t>Server</a:t>
            </a:r>
            <a:endParaRPr lang="vi-VN" dirty="0"/>
          </a:p>
        </p:txBody>
      </p:sp>
      <p:sp>
        <p:nvSpPr>
          <p:cNvPr id="5" name="Text Placeholder 4"/>
          <p:cNvSpPr>
            <a:spLocks noGrp="1"/>
          </p:cNvSpPr>
          <p:nvPr>
            <p:ph type="body" idx="1"/>
          </p:nvPr>
        </p:nvSpPr>
        <p:spPr/>
        <p:txBody>
          <a:bodyPr>
            <a:normAutofit/>
          </a:bodyPr>
          <a:lstStyle/>
          <a:p>
            <a:r>
              <a:rPr lang="en-US" dirty="0"/>
              <a:t>SQL Server</a:t>
            </a:r>
            <a:endParaRPr lang="vi-VN" dirty="0" smtClean="0"/>
          </a:p>
          <a:p>
            <a:r>
              <a:rPr lang="vi-VN" dirty="0" smtClean="0"/>
              <a:t>SQL</a:t>
            </a:r>
          </a:p>
          <a:p>
            <a:r>
              <a:rPr lang="vi-VN" dirty="0" smtClean="0"/>
              <a:t>Các cú pháp cơ bản của SQL</a:t>
            </a:r>
            <a:endParaRPr lang="vi-VN" dirty="0"/>
          </a:p>
        </p:txBody>
      </p:sp>
    </p:spTree>
    <p:extLst>
      <p:ext uri="{BB962C8B-B14F-4D97-AF65-F5344CB8AC3E}">
        <p14:creationId xmlns:p14="http://schemas.microsoft.com/office/powerpoint/2010/main" val="8958734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itle 1"/>
          <p:cNvSpPr txBox="1">
            <a:spLocks noGrp="1"/>
          </p:cNvSpPr>
          <p:nvPr>
            <p:ph type="title"/>
          </p:nvPr>
        </p:nvSpPr>
        <p:spPr>
          <a:prstGeom prst="rect">
            <a:avLst/>
          </a:prstGeom>
        </p:spPr>
        <p:txBody>
          <a:bodyPr/>
          <a:lstStyle/>
          <a:p>
            <a:r>
              <a:rPr lang="en-US" b="0" dirty="0"/>
              <a:t>MS </a:t>
            </a:r>
            <a:r>
              <a:rPr lang="en-US" b="0" dirty="0" smtClean="0"/>
              <a:t>SQL </a:t>
            </a:r>
            <a:r>
              <a:rPr lang="en-US" b="0" dirty="0"/>
              <a:t>Server</a:t>
            </a:r>
            <a:endParaRPr dirty="0"/>
          </a:p>
        </p:txBody>
      </p:sp>
      <p:sp>
        <p:nvSpPr>
          <p:cNvPr id="144" name="Content Placeholder 2"/>
          <p:cNvSpPr txBox="1">
            <a:spLocks noGrp="1"/>
          </p:cNvSpPr>
          <p:nvPr>
            <p:ph type="body" idx="1"/>
          </p:nvPr>
        </p:nvSpPr>
        <p:spPr>
          <a:prstGeom prst="rect">
            <a:avLst/>
          </a:prstGeom>
        </p:spPr>
        <p:txBody>
          <a:bodyPr/>
          <a:lstStyle/>
          <a:p>
            <a:r>
              <a:rPr dirty="0" err="1" smtClean="0"/>
              <a:t>Là</a:t>
            </a:r>
            <a:r>
              <a:rPr dirty="0" smtClean="0"/>
              <a:t> </a:t>
            </a:r>
            <a:r>
              <a:rPr dirty="0"/>
              <a:t>một Hệ quản trị Cơ sở dữ liệu Quan hệ (RDBMS) </a:t>
            </a:r>
            <a:endParaRPr lang="en-US" dirty="0" smtClean="0"/>
          </a:p>
          <a:p>
            <a:r>
              <a:rPr lang="en-US" dirty="0" smtClean="0"/>
              <a:t>SQL </a:t>
            </a:r>
            <a:r>
              <a:rPr lang="en-US" dirty="0"/>
              <a:t>Server</a:t>
            </a:r>
            <a:r>
              <a:rPr dirty="0" smtClean="0"/>
              <a:t> </a:t>
            </a:r>
            <a:r>
              <a:rPr dirty="0"/>
              <a:t>có các phiên bản chạy được trên nhiều nền tảng: Windows, Linux, MacOS…</a:t>
            </a:r>
          </a:p>
          <a:p>
            <a:r>
              <a:rPr dirty="0" smtClean="0"/>
              <a:t>SQL </a:t>
            </a:r>
            <a:r>
              <a:rPr dirty="0"/>
              <a:t>Server: Máy chủ dịch vụ quản trị CSDL</a:t>
            </a:r>
          </a:p>
          <a:p>
            <a:r>
              <a:rPr dirty="0" smtClean="0"/>
              <a:t>Website </a:t>
            </a:r>
            <a:r>
              <a:rPr dirty="0"/>
              <a:t>chính thức: https://www.mysql.com/</a:t>
            </a:r>
          </a:p>
        </p:txBody>
      </p:sp>
    </p:spTree>
    <p:extLst>
      <p:ext uri="{BB962C8B-B14F-4D97-AF65-F5344CB8AC3E}">
        <p14:creationId xmlns:p14="http://schemas.microsoft.com/office/powerpoint/2010/main" val="6179092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itle 1"/>
          <p:cNvSpPr txBox="1">
            <a:spLocks noGrp="1"/>
          </p:cNvSpPr>
          <p:nvPr>
            <p:ph type="title"/>
          </p:nvPr>
        </p:nvSpPr>
        <p:spPr>
          <a:prstGeom prst="rect">
            <a:avLst/>
          </a:prstGeom>
        </p:spPr>
        <p:txBody>
          <a:bodyPr/>
          <a:lstStyle/>
          <a:p>
            <a:r>
              <a:t>SQL</a:t>
            </a:r>
          </a:p>
        </p:txBody>
      </p:sp>
      <p:sp>
        <p:nvSpPr>
          <p:cNvPr id="152" name="Content Placeholder 2"/>
          <p:cNvSpPr txBox="1">
            <a:spLocks noGrp="1"/>
          </p:cNvSpPr>
          <p:nvPr>
            <p:ph type="body" idx="1"/>
          </p:nvPr>
        </p:nvSpPr>
        <p:spPr>
          <a:xfrm>
            <a:off x="838200" y="1211580"/>
            <a:ext cx="10515600" cy="4965384"/>
          </a:xfrm>
          <a:prstGeom prst="rect">
            <a:avLst/>
          </a:prstGeom>
        </p:spPr>
        <p:txBody>
          <a:bodyPr/>
          <a:lstStyle/>
          <a:p>
            <a:r>
              <a:rPr dirty="0"/>
              <a:t>SQL là viết tắt của Structured Query Language (ngôn ngữ truy vấn có cấu trúc)</a:t>
            </a:r>
          </a:p>
          <a:p>
            <a:r>
              <a:rPr dirty="0"/>
              <a:t>Được sử dụng để thao tác với các CSDL Quan hệ</a:t>
            </a:r>
          </a:p>
          <a:p>
            <a:r>
              <a:rPr dirty="0"/>
              <a:t>Có nhiều phiên bản SQL khác nhau, mặc dù hầu hết đều sử dụng chung một cú pháp, tuy nhiên cũng có một số khác biệt</a:t>
            </a:r>
          </a:p>
          <a:p>
            <a:r>
              <a:rPr dirty="0"/>
              <a:t>Chẳng hạn, một số câu lệnh SQL dành cho MySQL có thể không thực thi được trên Microsoft SQL Server</a:t>
            </a:r>
          </a:p>
        </p:txBody>
      </p:sp>
    </p:spTree>
    <p:extLst>
      <p:ext uri="{BB962C8B-B14F-4D97-AF65-F5344CB8AC3E}">
        <p14:creationId xmlns:p14="http://schemas.microsoft.com/office/powerpoint/2010/main" val="2033669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itle 1"/>
          <p:cNvSpPr txBox="1">
            <a:spLocks noGrp="1"/>
          </p:cNvSpPr>
          <p:nvPr>
            <p:ph type="title"/>
          </p:nvPr>
        </p:nvSpPr>
        <p:spPr>
          <a:prstGeom prst="rect">
            <a:avLst/>
          </a:prstGeom>
        </p:spPr>
        <p:txBody>
          <a:bodyPr/>
          <a:lstStyle/>
          <a:p>
            <a:r>
              <a:t>Sử dụng câu lệnh SQL</a:t>
            </a:r>
          </a:p>
        </p:txBody>
      </p:sp>
      <p:sp>
        <p:nvSpPr>
          <p:cNvPr id="155" name="Content Placeholder 2"/>
          <p:cNvSpPr txBox="1">
            <a:spLocks noGrp="1"/>
          </p:cNvSpPr>
          <p:nvPr>
            <p:ph type="body" idx="1"/>
          </p:nvPr>
        </p:nvSpPr>
        <p:spPr>
          <a:xfrm>
            <a:off x="838200" y="1280160"/>
            <a:ext cx="10515600" cy="5174427"/>
          </a:xfrm>
          <a:prstGeom prst="rect">
            <a:avLst/>
          </a:prstGeom>
        </p:spPr>
        <p:txBody>
          <a:bodyPr/>
          <a:lstStyle/>
          <a:p>
            <a:r>
              <a:rPr dirty="0"/>
              <a:t>Sử dụng câu lệnh SQL, chúng ta có thể:</a:t>
            </a:r>
          </a:p>
          <a:p>
            <a:pPr marL="685800" lvl="1" indent="-228600">
              <a:spcBef>
                <a:spcPts val="500"/>
              </a:spcBef>
              <a:defRPr sz="2400"/>
            </a:pPr>
            <a:r>
              <a:rPr dirty="0"/>
              <a:t>Thực thi các câu truy vấn</a:t>
            </a:r>
          </a:p>
          <a:p>
            <a:pPr marL="685800" lvl="1" indent="-228600">
              <a:spcBef>
                <a:spcPts val="500"/>
              </a:spcBef>
              <a:defRPr sz="2400"/>
            </a:pPr>
            <a:r>
              <a:rPr dirty="0"/>
              <a:t>Truy vấn dữ liệu từ CSDL</a:t>
            </a:r>
          </a:p>
          <a:p>
            <a:pPr marL="685800" lvl="1" indent="-228600">
              <a:spcBef>
                <a:spcPts val="500"/>
              </a:spcBef>
              <a:defRPr sz="2400"/>
            </a:pPr>
            <a:r>
              <a:rPr dirty="0"/>
              <a:t>Thêm dữ liệu vào CSDL</a:t>
            </a:r>
          </a:p>
          <a:p>
            <a:pPr marL="685800" lvl="1" indent="-228600">
              <a:spcBef>
                <a:spcPts val="500"/>
              </a:spcBef>
              <a:defRPr sz="2400"/>
            </a:pPr>
            <a:r>
              <a:rPr dirty="0"/>
              <a:t>Cập nhật dữ liệu trong CSDL</a:t>
            </a:r>
          </a:p>
          <a:p>
            <a:pPr marL="685800" lvl="1" indent="-228600">
              <a:spcBef>
                <a:spcPts val="500"/>
              </a:spcBef>
              <a:defRPr sz="2400"/>
            </a:pPr>
            <a:r>
              <a:rPr dirty="0"/>
              <a:t>Xóa các bản ghi trong CSDL</a:t>
            </a:r>
          </a:p>
          <a:p>
            <a:pPr marL="685800" lvl="1" indent="-228600">
              <a:spcBef>
                <a:spcPts val="500"/>
              </a:spcBef>
              <a:defRPr sz="2400"/>
            </a:pPr>
            <a:r>
              <a:rPr dirty="0"/>
              <a:t>Tạo CSDL mới</a:t>
            </a:r>
          </a:p>
          <a:p>
            <a:pPr marL="685800" lvl="1" indent="-228600">
              <a:spcBef>
                <a:spcPts val="500"/>
              </a:spcBef>
              <a:defRPr sz="2400"/>
            </a:pPr>
            <a:r>
              <a:rPr dirty="0"/>
              <a:t>Tạo bảng mới trong CSDL</a:t>
            </a:r>
          </a:p>
          <a:p>
            <a:pPr marL="685800" lvl="1" indent="-228600">
              <a:spcBef>
                <a:spcPts val="500"/>
              </a:spcBef>
              <a:defRPr sz="2400"/>
            </a:pPr>
            <a:r>
              <a:rPr dirty="0"/>
              <a:t>Xóa CSDL</a:t>
            </a:r>
          </a:p>
          <a:p>
            <a:pPr marL="685800" lvl="1" indent="-228600">
              <a:spcBef>
                <a:spcPts val="500"/>
              </a:spcBef>
              <a:defRPr sz="2400"/>
            </a:pPr>
            <a:r>
              <a:rPr dirty="0"/>
              <a:t>Xóa bảng</a:t>
            </a:r>
          </a:p>
          <a:p>
            <a:pPr marL="685800" lvl="1" indent="-228600">
              <a:spcBef>
                <a:spcPts val="500"/>
              </a:spcBef>
              <a:defRPr sz="2400"/>
            </a:pPr>
            <a:r>
              <a:rPr dirty="0"/>
              <a:t>…</a:t>
            </a:r>
          </a:p>
        </p:txBody>
      </p:sp>
    </p:spTree>
    <p:extLst>
      <p:ext uri="{BB962C8B-B14F-4D97-AF65-F5344CB8AC3E}">
        <p14:creationId xmlns:p14="http://schemas.microsoft.com/office/powerpoint/2010/main" val="4765642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itle 1"/>
          <p:cNvSpPr txBox="1">
            <a:spLocks noGrp="1"/>
          </p:cNvSpPr>
          <p:nvPr>
            <p:ph type="title"/>
          </p:nvPr>
        </p:nvSpPr>
        <p:spPr>
          <a:prstGeom prst="rect">
            <a:avLst/>
          </a:prstGeom>
        </p:spPr>
        <p:txBody>
          <a:bodyPr/>
          <a:lstStyle/>
          <a:p>
            <a:r>
              <a:t>Cú pháp của SQL</a:t>
            </a:r>
          </a:p>
        </p:txBody>
      </p:sp>
      <p:sp>
        <p:nvSpPr>
          <p:cNvPr id="158" name="Content Placeholder 2"/>
          <p:cNvSpPr txBox="1">
            <a:spLocks noGrp="1"/>
          </p:cNvSpPr>
          <p:nvPr>
            <p:ph type="body" idx="1"/>
          </p:nvPr>
        </p:nvSpPr>
        <p:spPr>
          <a:xfrm>
            <a:off x="838200" y="1211580"/>
            <a:ext cx="10515600" cy="4965384"/>
          </a:xfrm>
          <a:prstGeom prst="rect">
            <a:avLst/>
          </a:prstGeom>
        </p:spPr>
        <p:txBody>
          <a:bodyPr/>
          <a:lstStyle/>
          <a:p>
            <a:r>
              <a:rPr dirty="0"/>
              <a:t>Một số từ khóa quan trọng: </a:t>
            </a:r>
            <a:r>
              <a:rPr b="1" dirty="0"/>
              <a:t>SELECT, UPDATE, DELETE, </a:t>
            </a:r>
            <a:r>
              <a:rPr lang="en-US" b="1" dirty="0"/>
              <a:t>INSERT INTO</a:t>
            </a:r>
            <a:r>
              <a:rPr b="1" dirty="0" smtClean="0"/>
              <a:t>, CREATE, ALTER, </a:t>
            </a:r>
            <a:r>
              <a:rPr b="1" dirty="0"/>
              <a:t>DROP</a:t>
            </a:r>
          </a:p>
          <a:p>
            <a:r>
              <a:rPr dirty="0"/>
              <a:t>Nên đặt dấu chấm phẩy (;) ở cuối mỗi câu lệnh</a:t>
            </a:r>
          </a:p>
          <a:p>
            <a:r>
              <a:rPr dirty="0"/>
              <a:t>Từ khóa không phân biệt chữ hoa và chữ thường</a:t>
            </a:r>
          </a:p>
        </p:txBody>
      </p:sp>
    </p:spTree>
    <p:extLst>
      <p:ext uri="{BB962C8B-B14F-4D97-AF65-F5344CB8AC3E}">
        <p14:creationId xmlns:p14="http://schemas.microsoft.com/office/powerpoint/2010/main" val="1088590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itle 1"/>
          <p:cNvSpPr txBox="1">
            <a:spLocks noGrp="1"/>
          </p:cNvSpPr>
          <p:nvPr>
            <p:ph type="title"/>
          </p:nvPr>
        </p:nvSpPr>
        <p:spPr>
          <a:prstGeom prst="rect">
            <a:avLst/>
          </a:prstGeom>
        </p:spPr>
        <p:txBody>
          <a:bodyPr/>
          <a:lstStyle/>
          <a:p>
            <a:r>
              <a:t>Tạo và xóa CSDL</a:t>
            </a:r>
          </a:p>
        </p:txBody>
      </p:sp>
      <p:sp>
        <p:nvSpPr>
          <p:cNvPr id="161" name="Content Placeholder 2"/>
          <p:cNvSpPr txBox="1">
            <a:spLocks noGrp="1"/>
          </p:cNvSpPr>
          <p:nvPr>
            <p:ph type="body" idx="1"/>
          </p:nvPr>
        </p:nvSpPr>
        <p:spPr>
          <a:prstGeom prst="rect">
            <a:avLst/>
          </a:prstGeom>
        </p:spPr>
        <p:txBody>
          <a:bodyPr/>
          <a:lstStyle/>
          <a:p>
            <a:r>
              <a:rPr dirty="0"/>
              <a:t>Cú pháp </a:t>
            </a:r>
            <a:r>
              <a:rPr dirty="0" err="1"/>
              <a:t>tạo</a:t>
            </a:r>
            <a:r>
              <a:rPr dirty="0"/>
              <a:t> </a:t>
            </a:r>
            <a:r>
              <a:rPr lang="en-US" dirty="0"/>
              <a:t>database </a:t>
            </a:r>
            <a:r>
              <a:rPr dirty="0" smtClean="0"/>
              <a:t>CSDL</a:t>
            </a:r>
            <a:r>
              <a:rPr dirty="0"/>
              <a:t>:</a:t>
            </a:r>
          </a:p>
          <a:p>
            <a:endParaRPr dirty="0"/>
          </a:p>
          <a:p>
            <a:endParaRPr dirty="0"/>
          </a:p>
          <a:p>
            <a:r>
              <a:rPr dirty="0"/>
              <a:t>Cú pháp </a:t>
            </a:r>
            <a:r>
              <a:rPr dirty="0" err="1"/>
              <a:t>xóa</a:t>
            </a:r>
            <a:r>
              <a:rPr dirty="0"/>
              <a:t> </a:t>
            </a:r>
            <a:r>
              <a:rPr lang="en-US" dirty="0"/>
              <a:t>database </a:t>
            </a:r>
            <a:r>
              <a:rPr dirty="0" smtClean="0"/>
              <a:t>CSDL</a:t>
            </a:r>
            <a:r>
              <a:rPr dirty="0"/>
              <a:t>:</a:t>
            </a:r>
          </a:p>
        </p:txBody>
      </p:sp>
      <p:sp>
        <p:nvSpPr>
          <p:cNvPr id="162" name="Rectangle 3"/>
          <p:cNvSpPr txBox="1"/>
          <p:nvPr/>
        </p:nvSpPr>
        <p:spPr>
          <a:xfrm>
            <a:off x="1652201" y="1821658"/>
            <a:ext cx="4809789" cy="4470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2400">
                <a:solidFill>
                  <a:srgbClr val="0000CD"/>
                </a:solidFill>
              </a:defRPr>
            </a:pPr>
            <a:r>
              <a:t>CREATE</a:t>
            </a:r>
            <a:r>
              <a:rPr>
                <a:solidFill>
                  <a:srgbClr val="000000"/>
                </a:solidFill>
              </a:rPr>
              <a:t> </a:t>
            </a:r>
            <a:r>
              <a:t>DATABASE</a:t>
            </a:r>
            <a:r>
              <a:rPr>
                <a:solidFill>
                  <a:srgbClr val="000000"/>
                </a:solidFill>
              </a:rPr>
              <a:t> </a:t>
            </a:r>
            <a:r>
              <a:rPr i="1">
                <a:solidFill>
                  <a:srgbClr val="000000"/>
                </a:solidFill>
              </a:rPr>
              <a:t>databasename</a:t>
            </a:r>
            <a:r>
              <a:rPr>
                <a:solidFill>
                  <a:srgbClr val="000000"/>
                </a:solidFill>
              </a:rPr>
              <a:t>; </a:t>
            </a:r>
          </a:p>
        </p:txBody>
      </p:sp>
      <p:sp>
        <p:nvSpPr>
          <p:cNvPr id="163" name="Rectangle 4"/>
          <p:cNvSpPr txBox="1"/>
          <p:nvPr/>
        </p:nvSpPr>
        <p:spPr>
          <a:xfrm>
            <a:off x="1652201" y="3424972"/>
            <a:ext cx="4530588" cy="4470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2400">
                <a:solidFill>
                  <a:srgbClr val="0000CD"/>
                </a:solidFill>
              </a:defRPr>
            </a:pPr>
            <a:r>
              <a:t>DROP</a:t>
            </a:r>
            <a:r>
              <a:rPr>
                <a:solidFill>
                  <a:srgbClr val="000000"/>
                </a:solidFill>
              </a:rPr>
              <a:t> </a:t>
            </a:r>
            <a:r>
              <a:t>DATABASE</a:t>
            </a:r>
            <a:r>
              <a:rPr>
                <a:solidFill>
                  <a:srgbClr val="000000"/>
                </a:solidFill>
              </a:rPr>
              <a:t> </a:t>
            </a:r>
            <a:r>
              <a:rPr i="1">
                <a:solidFill>
                  <a:srgbClr val="000000"/>
                </a:solidFill>
              </a:rPr>
              <a:t>databasename</a:t>
            </a:r>
            <a:r>
              <a:rPr>
                <a:solidFill>
                  <a:srgbClr val="000000"/>
                </a:solidFill>
              </a:rPr>
              <a:t>; </a:t>
            </a:r>
          </a:p>
        </p:txBody>
      </p:sp>
    </p:spTree>
    <p:extLst>
      <p:ext uri="{BB962C8B-B14F-4D97-AF65-F5344CB8AC3E}">
        <p14:creationId xmlns:p14="http://schemas.microsoft.com/office/powerpoint/2010/main" val="1671735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itle 1"/>
          <p:cNvSpPr txBox="1">
            <a:spLocks noGrp="1"/>
          </p:cNvSpPr>
          <p:nvPr>
            <p:ph type="title"/>
          </p:nvPr>
        </p:nvSpPr>
        <p:spPr>
          <a:prstGeom prst="rect">
            <a:avLst/>
          </a:prstGeom>
        </p:spPr>
        <p:txBody>
          <a:bodyPr/>
          <a:lstStyle/>
          <a:p>
            <a:r>
              <a:t>Tạo bảng</a:t>
            </a:r>
          </a:p>
        </p:txBody>
      </p:sp>
      <p:sp>
        <p:nvSpPr>
          <p:cNvPr id="166" name="Content Placeholder 2"/>
          <p:cNvSpPr txBox="1">
            <a:spLocks noGrp="1"/>
          </p:cNvSpPr>
          <p:nvPr>
            <p:ph type="body" sz="quarter" idx="1"/>
          </p:nvPr>
        </p:nvSpPr>
        <p:spPr>
          <a:xfrm>
            <a:off x="838200" y="1415505"/>
            <a:ext cx="5544673" cy="764974"/>
          </a:xfrm>
          <a:prstGeom prst="rect">
            <a:avLst/>
          </a:prstGeom>
        </p:spPr>
        <p:txBody>
          <a:bodyPr/>
          <a:lstStyle/>
          <a:p>
            <a:r>
              <a:t>Cú pháp:</a:t>
            </a:r>
          </a:p>
        </p:txBody>
      </p:sp>
      <p:sp>
        <p:nvSpPr>
          <p:cNvPr id="167" name="Rectangle 3"/>
          <p:cNvSpPr txBox="1"/>
          <p:nvPr/>
        </p:nvSpPr>
        <p:spPr>
          <a:xfrm>
            <a:off x="1112520" y="2210744"/>
            <a:ext cx="4128247" cy="2225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400">
                <a:solidFill>
                  <a:srgbClr val="0000CD"/>
                </a:solidFill>
              </a:defRPr>
            </a:pPr>
            <a:r>
              <a:rPr dirty="0"/>
              <a:t>CREATE</a:t>
            </a:r>
            <a:r>
              <a:rPr dirty="0">
                <a:solidFill>
                  <a:srgbClr val="000000"/>
                </a:solidFill>
              </a:rPr>
              <a:t> </a:t>
            </a:r>
            <a:r>
              <a:rPr dirty="0"/>
              <a:t>TABLE</a:t>
            </a:r>
            <a:r>
              <a:rPr dirty="0">
                <a:solidFill>
                  <a:srgbClr val="000000"/>
                </a:solidFill>
              </a:rPr>
              <a:t> </a:t>
            </a:r>
            <a:r>
              <a:rPr i="1" dirty="0">
                <a:solidFill>
                  <a:srgbClr val="000000"/>
                </a:solidFill>
              </a:rPr>
              <a:t>table_name </a:t>
            </a:r>
            <a:r>
              <a:rPr dirty="0">
                <a:solidFill>
                  <a:srgbClr val="000000"/>
                </a:solidFill>
              </a:rPr>
              <a:t>(</a:t>
            </a:r>
            <a:br>
              <a:rPr dirty="0">
                <a:solidFill>
                  <a:srgbClr val="000000"/>
                </a:solidFill>
              </a:rPr>
            </a:br>
            <a:r>
              <a:rPr i="1" dirty="0">
                <a:solidFill>
                  <a:srgbClr val="000000"/>
                </a:solidFill>
              </a:rPr>
              <a:t>    column1 datatype</a:t>
            </a:r>
            <a:r>
              <a:rPr dirty="0">
                <a:solidFill>
                  <a:srgbClr val="000000"/>
                </a:solidFill>
              </a:rPr>
              <a:t>,</a:t>
            </a:r>
            <a:br>
              <a:rPr dirty="0">
                <a:solidFill>
                  <a:srgbClr val="000000"/>
                </a:solidFill>
              </a:rPr>
            </a:br>
            <a:r>
              <a:rPr i="1" dirty="0">
                <a:solidFill>
                  <a:srgbClr val="000000"/>
                </a:solidFill>
              </a:rPr>
              <a:t>    column2 datatype</a:t>
            </a:r>
            <a:r>
              <a:rPr dirty="0">
                <a:solidFill>
                  <a:srgbClr val="000000"/>
                </a:solidFill>
              </a:rPr>
              <a:t>,</a:t>
            </a:r>
            <a:br>
              <a:rPr dirty="0">
                <a:solidFill>
                  <a:srgbClr val="000000"/>
                </a:solidFill>
              </a:rPr>
            </a:br>
            <a:r>
              <a:rPr i="1" dirty="0">
                <a:solidFill>
                  <a:srgbClr val="000000"/>
                </a:solidFill>
              </a:rPr>
              <a:t>    column3 datatype</a:t>
            </a:r>
            <a:r>
              <a:rPr dirty="0">
                <a:solidFill>
                  <a:srgbClr val="000000"/>
                </a:solidFill>
              </a:rPr>
              <a:t>,</a:t>
            </a:r>
            <a:br>
              <a:rPr dirty="0">
                <a:solidFill>
                  <a:srgbClr val="000000"/>
                </a:solidFill>
              </a:rPr>
            </a:br>
            <a:r>
              <a:rPr dirty="0">
                <a:solidFill>
                  <a:srgbClr val="000000"/>
                </a:solidFill>
              </a:rPr>
              <a:t>   ....</a:t>
            </a:r>
            <a:br>
              <a:rPr dirty="0">
                <a:solidFill>
                  <a:srgbClr val="000000"/>
                </a:solidFill>
              </a:rPr>
            </a:br>
            <a:r>
              <a:rPr dirty="0">
                <a:solidFill>
                  <a:srgbClr val="000000"/>
                </a:solidFill>
              </a:rPr>
              <a:t>); </a:t>
            </a:r>
          </a:p>
        </p:txBody>
      </p:sp>
      <p:sp>
        <p:nvSpPr>
          <p:cNvPr id="168" name="Content Placeholder 2"/>
          <p:cNvSpPr txBox="1"/>
          <p:nvPr/>
        </p:nvSpPr>
        <p:spPr>
          <a:xfrm>
            <a:off x="6024281" y="1415505"/>
            <a:ext cx="5544673" cy="764974"/>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pPr marL="91440" indent="-91440" defTabSz="365760">
              <a:lnSpc>
                <a:spcPct val="90000"/>
              </a:lnSpc>
              <a:spcBef>
                <a:spcPts val="400"/>
              </a:spcBef>
              <a:buSzPct val="100000"/>
              <a:buFont typeface="Arial"/>
              <a:buChar char="•"/>
              <a:defRPr sz="1120">
                <a:latin typeface="Myriad Pro"/>
                <a:ea typeface="Myriad Pro"/>
                <a:cs typeface="Myriad Pro"/>
                <a:sym typeface="Myriad Pro"/>
              </a:defRPr>
            </a:pPr>
            <a:r>
              <a:rPr lang="vi-VN" sz="2800" smtClean="0"/>
              <a:t> </a:t>
            </a:r>
            <a:r>
              <a:rPr sz="2800" dirty="0" smtClean="0"/>
              <a:t>Ví </a:t>
            </a:r>
            <a:r>
              <a:rPr sz="2800" dirty="0"/>
              <a:t>dụ</a:t>
            </a:r>
            <a:r>
              <a:rPr sz="2800" dirty="0" smtClean="0"/>
              <a:t>:</a:t>
            </a:r>
            <a:endParaRPr sz="2800" dirty="0"/>
          </a:p>
        </p:txBody>
      </p:sp>
      <p:sp>
        <p:nvSpPr>
          <p:cNvPr id="169" name="Rectangle 5"/>
          <p:cNvSpPr txBox="1"/>
          <p:nvPr/>
        </p:nvSpPr>
        <p:spPr>
          <a:xfrm>
            <a:off x="6376028" y="2180479"/>
            <a:ext cx="4840944" cy="2580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400">
                <a:solidFill>
                  <a:srgbClr val="0000CD"/>
                </a:solidFill>
              </a:defRPr>
            </a:pPr>
            <a:r>
              <a:rPr dirty="0"/>
              <a:t>CREATE</a:t>
            </a:r>
            <a:r>
              <a:rPr dirty="0">
                <a:solidFill>
                  <a:srgbClr val="000000"/>
                </a:solidFill>
              </a:rPr>
              <a:t> </a:t>
            </a:r>
            <a:r>
              <a:rPr dirty="0"/>
              <a:t>TABLE</a:t>
            </a:r>
            <a:r>
              <a:rPr dirty="0">
                <a:solidFill>
                  <a:srgbClr val="000000"/>
                </a:solidFill>
              </a:rPr>
              <a:t> Persons (</a:t>
            </a:r>
            <a:br>
              <a:rPr dirty="0">
                <a:solidFill>
                  <a:srgbClr val="000000"/>
                </a:solidFill>
              </a:rPr>
            </a:br>
            <a:r>
              <a:rPr dirty="0">
                <a:solidFill>
                  <a:srgbClr val="000000"/>
                </a:solidFill>
              </a:rPr>
              <a:t>    PersonID int,</a:t>
            </a:r>
            <a:br>
              <a:rPr dirty="0">
                <a:solidFill>
                  <a:srgbClr val="000000"/>
                </a:solidFill>
              </a:rPr>
            </a:br>
            <a:r>
              <a:rPr dirty="0">
                <a:solidFill>
                  <a:srgbClr val="000000"/>
                </a:solidFill>
              </a:rPr>
              <a:t>    LastName varchar(255),</a:t>
            </a:r>
            <a:br>
              <a:rPr dirty="0">
                <a:solidFill>
                  <a:srgbClr val="000000"/>
                </a:solidFill>
              </a:rPr>
            </a:br>
            <a:r>
              <a:rPr dirty="0">
                <a:solidFill>
                  <a:srgbClr val="000000"/>
                </a:solidFill>
              </a:rPr>
              <a:t>    FirstName varchar(255),</a:t>
            </a:r>
            <a:br>
              <a:rPr dirty="0">
                <a:solidFill>
                  <a:srgbClr val="000000"/>
                </a:solidFill>
              </a:rPr>
            </a:br>
            <a:r>
              <a:rPr dirty="0">
                <a:solidFill>
                  <a:srgbClr val="000000"/>
                </a:solidFill>
              </a:rPr>
              <a:t>    Address varchar(255),</a:t>
            </a:r>
            <a:br>
              <a:rPr dirty="0">
                <a:solidFill>
                  <a:srgbClr val="000000"/>
                </a:solidFill>
              </a:rPr>
            </a:br>
            <a:r>
              <a:rPr dirty="0">
                <a:solidFill>
                  <a:srgbClr val="000000"/>
                </a:solidFill>
              </a:rPr>
              <a:t>    City varchar(255) </a:t>
            </a:r>
            <a:br>
              <a:rPr dirty="0">
                <a:solidFill>
                  <a:srgbClr val="000000"/>
                </a:solidFill>
              </a:rPr>
            </a:br>
            <a:r>
              <a:rPr dirty="0">
                <a:solidFill>
                  <a:srgbClr val="000000"/>
                </a:solidFill>
              </a:rPr>
              <a:t>); </a:t>
            </a:r>
          </a:p>
        </p:txBody>
      </p:sp>
      <p:sp>
        <p:nvSpPr>
          <p:cNvPr id="7" name="Rectangle 5"/>
          <p:cNvSpPr txBox="1"/>
          <p:nvPr/>
        </p:nvSpPr>
        <p:spPr>
          <a:xfrm>
            <a:off x="1183336" y="5109945"/>
            <a:ext cx="8925863" cy="1200329"/>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a:defRPr sz="2400">
                <a:solidFill>
                  <a:srgbClr val="0000CD"/>
                </a:solidFill>
              </a:defRPr>
            </a:pPr>
            <a:r>
              <a:rPr lang="en-US" dirty="0" err="1" smtClean="0"/>
              <a:t>Trường</a:t>
            </a:r>
            <a:r>
              <a:rPr lang="en-US" dirty="0" smtClean="0"/>
              <a:t> </a:t>
            </a:r>
            <a:r>
              <a:rPr lang="en-US" dirty="0" err="1" smtClean="0"/>
              <a:t>PersonID</a:t>
            </a:r>
            <a:r>
              <a:rPr lang="en-US" dirty="0" smtClean="0"/>
              <a:t> </a:t>
            </a:r>
            <a:r>
              <a:rPr lang="en-US" dirty="0" err="1" smtClean="0"/>
              <a:t>có</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là</a:t>
            </a:r>
            <a:r>
              <a:rPr lang="en-US" dirty="0" smtClean="0"/>
              <a:t> </a:t>
            </a:r>
            <a:r>
              <a:rPr lang="en-US" dirty="0" err="1" smtClean="0"/>
              <a:t>int</a:t>
            </a:r>
            <a:endParaRPr lang="en-US" dirty="0" smtClean="0"/>
          </a:p>
          <a:p>
            <a:pPr>
              <a:defRPr sz="2400">
                <a:solidFill>
                  <a:srgbClr val="0000CD"/>
                </a:solidFill>
              </a:defRPr>
            </a:pPr>
            <a:r>
              <a:rPr lang="en-US" sz="2400" dirty="0" err="1"/>
              <a:t>LastName</a:t>
            </a:r>
            <a:r>
              <a:rPr lang="en-US" sz="2400" dirty="0"/>
              <a:t>, </a:t>
            </a:r>
            <a:r>
              <a:rPr lang="en-US" sz="2400" dirty="0" err="1"/>
              <a:t>FirstName</a:t>
            </a:r>
            <a:r>
              <a:rPr lang="en-US" sz="2400" dirty="0"/>
              <a:t>, Address, and </a:t>
            </a:r>
            <a:r>
              <a:rPr lang="en-US" sz="2400" dirty="0" smtClean="0"/>
              <a:t>City </a:t>
            </a:r>
            <a:r>
              <a:rPr lang="en-US" sz="2400" dirty="0" err="1" smtClean="0"/>
              <a:t>có</a:t>
            </a:r>
            <a:r>
              <a:rPr lang="en-US" sz="2400" dirty="0" smtClean="0"/>
              <a:t> </a:t>
            </a:r>
            <a:r>
              <a:rPr lang="en-US" sz="2400" dirty="0" err="1" smtClean="0"/>
              <a:t>kiểu</a:t>
            </a:r>
            <a:r>
              <a:rPr lang="en-US" sz="2400" dirty="0" smtClean="0"/>
              <a:t> </a:t>
            </a:r>
            <a:r>
              <a:rPr lang="en-US" sz="2400" dirty="0" err="1" smtClean="0"/>
              <a:t>giữ</a:t>
            </a:r>
            <a:r>
              <a:rPr lang="en-US" sz="2400" dirty="0" smtClean="0"/>
              <a:t> </a:t>
            </a:r>
            <a:r>
              <a:rPr lang="en-US" sz="2400" dirty="0" err="1" smtClean="0"/>
              <a:t>liệu</a:t>
            </a:r>
            <a:r>
              <a:rPr lang="en-US" sz="2400" dirty="0" smtClean="0"/>
              <a:t> </a:t>
            </a:r>
            <a:r>
              <a:rPr lang="en-US" sz="2400" dirty="0" err="1" smtClean="0"/>
              <a:t>là</a:t>
            </a:r>
            <a:r>
              <a:rPr lang="en-US" sz="2400" dirty="0" smtClean="0"/>
              <a:t> </a:t>
            </a:r>
            <a:r>
              <a:rPr lang="en-US" sz="2400" dirty="0"/>
              <a:t>varchar </a:t>
            </a:r>
            <a:r>
              <a:rPr lang="en-US" sz="2400" dirty="0" smtClean="0"/>
              <a:t> </a:t>
            </a:r>
            <a:r>
              <a:rPr lang="en-US" sz="2400" dirty="0" err="1" smtClean="0"/>
              <a:t>và</a:t>
            </a:r>
            <a:r>
              <a:rPr lang="en-US" sz="2400" dirty="0" smtClean="0"/>
              <a:t> </a:t>
            </a:r>
            <a:r>
              <a:rPr lang="en-US" sz="2400" dirty="0" err="1" smtClean="0"/>
              <a:t>độ</a:t>
            </a:r>
            <a:r>
              <a:rPr lang="en-US" sz="2400" dirty="0" smtClean="0"/>
              <a:t> </a:t>
            </a:r>
            <a:r>
              <a:rPr lang="en-US" sz="2400" dirty="0" err="1" smtClean="0"/>
              <a:t>dại</a:t>
            </a:r>
            <a:r>
              <a:rPr lang="en-US" sz="2400" dirty="0" smtClean="0"/>
              <a:t> </a:t>
            </a:r>
            <a:r>
              <a:rPr lang="en-US" sz="2400" dirty="0" err="1" smtClean="0"/>
              <a:t>tối</a:t>
            </a:r>
            <a:r>
              <a:rPr lang="en-US" sz="2400" dirty="0" smtClean="0"/>
              <a:t> </a:t>
            </a:r>
            <a:r>
              <a:rPr lang="en-US" sz="2400" dirty="0" err="1" smtClean="0"/>
              <a:t>đã</a:t>
            </a:r>
            <a:r>
              <a:rPr lang="en-US" sz="2400" dirty="0" smtClean="0"/>
              <a:t> </a:t>
            </a:r>
            <a:r>
              <a:rPr lang="en-US" sz="2400" dirty="0" err="1" smtClean="0"/>
              <a:t>là</a:t>
            </a:r>
            <a:r>
              <a:rPr lang="en-US" sz="2400" dirty="0" smtClean="0"/>
              <a:t> 255 </a:t>
            </a:r>
            <a:r>
              <a:rPr lang="en-US" sz="2400" dirty="0" err="1" smtClean="0"/>
              <a:t>ký</a:t>
            </a:r>
            <a:r>
              <a:rPr lang="en-US" sz="2400" dirty="0" smtClean="0"/>
              <a:t> </a:t>
            </a:r>
            <a:r>
              <a:rPr lang="en-US" sz="2400" dirty="0" err="1" smtClean="0"/>
              <a:t>tự</a:t>
            </a:r>
            <a:endParaRPr dirty="0"/>
          </a:p>
        </p:txBody>
      </p:sp>
    </p:spTree>
    <p:extLst>
      <p:ext uri="{BB962C8B-B14F-4D97-AF65-F5344CB8AC3E}">
        <p14:creationId xmlns:p14="http://schemas.microsoft.com/office/powerpoint/2010/main" val="2010794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t>Kiểm tra bài trước</a:t>
            </a:r>
            <a:endParaRPr lang="vi-VN" dirty="0"/>
          </a:p>
        </p:txBody>
      </p:sp>
      <p:sp>
        <p:nvSpPr>
          <p:cNvPr id="5" name="Text Placeholder 4"/>
          <p:cNvSpPr>
            <a:spLocks noGrp="1"/>
          </p:cNvSpPr>
          <p:nvPr>
            <p:ph type="body" idx="1"/>
          </p:nvPr>
        </p:nvSpPr>
        <p:spPr/>
        <p:txBody>
          <a:bodyPr>
            <a:normAutofit/>
          </a:bodyPr>
          <a:lstStyle/>
          <a:p>
            <a:r>
              <a:rPr lang="vi-VN" dirty="0" smtClean="0"/>
              <a:t>Hỏi và trao đổi về các khó khăn gặp phải trong bài </a:t>
            </a:r>
            <a:r>
              <a:rPr lang="vi-VN" dirty="0"/>
              <a:t>“Clean Code"</a:t>
            </a:r>
            <a:endParaRPr lang="vi-VN" dirty="0" smtClean="0"/>
          </a:p>
          <a:p>
            <a:r>
              <a:rPr lang="vi-VN" dirty="0" smtClean="0"/>
              <a:t>Tóm tắt lại các phần đã học từ bài </a:t>
            </a:r>
            <a:r>
              <a:rPr lang="vi-VN" dirty="0"/>
              <a:t>“Clean Code”</a:t>
            </a:r>
          </a:p>
        </p:txBody>
      </p:sp>
    </p:spTree>
    <p:extLst>
      <p:ext uri="{BB962C8B-B14F-4D97-AF65-F5344CB8AC3E}">
        <p14:creationId xmlns:p14="http://schemas.microsoft.com/office/powerpoint/2010/main" val="1247165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itle 1"/>
          <p:cNvSpPr txBox="1">
            <a:spLocks noGrp="1"/>
          </p:cNvSpPr>
          <p:nvPr>
            <p:ph type="title"/>
          </p:nvPr>
        </p:nvSpPr>
        <p:spPr>
          <a:prstGeom prst="rect">
            <a:avLst/>
          </a:prstGeom>
        </p:spPr>
        <p:txBody>
          <a:bodyPr/>
          <a:lstStyle/>
          <a:p>
            <a:r>
              <a:rPr dirty="0" err="1"/>
              <a:t>Tạo</a:t>
            </a:r>
            <a:r>
              <a:rPr dirty="0"/>
              <a:t> </a:t>
            </a:r>
            <a:r>
              <a:rPr lang="en-US" dirty="0" smtClean="0"/>
              <a:t>table</a:t>
            </a:r>
            <a:endParaRPr dirty="0"/>
          </a:p>
        </p:txBody>
      </p:sp>
      <p:sp>
        <p:nvSpPr>
          <p:cNvPr id="7" name="Rectangle 5"/>
          <p:cNvSpPr txBox="1"/>
          <p:nvPr/>
        </p:nvSpPr>
        <p:spPr>
          <a:xfrm>
            <a:off x="1589736" y="3285067"/>
            <a:ext cx="8925863" cy="1200329"/>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a:defRPr sz="2400">
                <a:solidFill>
                  <a:srgbClr val="0000CD"/>
                </a:solidFill>
              </a:defRPr>
            </a:pPr>
            <a:r>
              <a:rPr lang="en-US" dirty="0" err="1" smtClean="0"/>
              <a:t>Trường</a:t>
            </a:r>
            <a:r>
              <a:rPr lang="en-US" dirty="0" smtClean="0"/>
              <a:t> </a:t>
            </a:r>
            <a:r>
              <a:rPr lang="en-US" dirty="0" err="1" smtClean="0"/>
              <a:t>PersonID</a:t>
            </a:r>
            <a:r>
              <a:rPr lang="en-US" dirty="0" smtClean="0"/>
              <a:t> </a:t>
            </a:r>
            <a:r>
              <a:rPr lang="en-US" dirty="0" err="1" smtClean="0"/>
              <a:t>có</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là</a:t>
            </a:r>
            <a:r>
              <a:rPr lang="en-US" dirty="0" smtClean="0"/>
              <a:t> </a:t>
            </a:r>
            <a:r>
              <a:rPr lang="en-US" dirty="0" err="1" smtClean="0"/>
              <a:t>int</a:t>
            </a:r>
            <a:endParaRPr lang="en-US" dirty="0" smtClean="0"/>
          </a:p>
          <a:p>
            <a:pPr>
              <a:defRPr sz="2400">
                <a:solidFill>
                  <a:srgbClr val="0000CD"/>
                </a:solidFill>
              </a:defRPr>
            </a:pPr>
            <a:r>
              <a:rPr lang="en-US" sz="2400" dirty="0" err="1"/>
              <a:t>LastName</a:t>
            </a:r>
            <a:r>
              <a:rPr lang="en-US" sz="2400" dirty="0"/>
              <a:t>, </a:t>
            </a:r>
            <a:r>
              <a:rPr lang="en-US" sz="2400" dirty="0" err="1"/>
              <a:t>FirstName</a:t>
            </a:r>
            <a:r>
              <a:rPr lang="en-US" sz="2400" dirty="0"/>
              <a:t>, Address, and </a:t>
            </a:r>
            <a:r>
              <a:rPr lang="en-US" sz="2400" dirty="0" smtClean="0"/>
              <a:t>City </a:t>
            </a:r>
            <a:r>
              <a:rPr lang="en-US" sz="2400" dirty="0" err="1" smtClean="0"/>
              <a:t>có</a:t>
            </a:r>
            <a:r>
              <a:rPr lang="en-US" sz="2400" dirty="0" smtClean="0"/>
              <a:t> </a:t>
            </a:r>
            <a:r>
              <a:rPr lang="en-US" sz="2400" dirty="0" err="1" smtClean="0"/>
              <a:t>kiểu</a:t>
            </a:r>
            <a:r>
              <a:rPr lang="en-US" sz="2400" dirty="0" smtClean="0"/>
              <a:t> </a:t>
            </a:r>
            <a:r>
              <a:rPr lang="en-US" sz="2400" dirty="0" err="1" smtClean="0"/>
              <a:t>giữ</a:t>
            </a:r>
            <a:r>
              <a:rPr lang="en-US" sz="2400" dirty="0" smtClean="0"/>
              <a:t> </a:t>
            </a:r>
            <a:r>
              <a:rPr lang="en-US" sz="2400" dirty="0" err="1" smtClean="0"/>
              <a:t>liệu</a:t>
            </a:r>
            <a:r>
              <a:rPr lang="en-US" sz="2400" dirty="0" smtClean="0"/>
              <a:t> </a:t>
            </a:r>
            <a:r>
              <a:rPr lang="en-US" sz="2400" dirty="0" err="1" smtClean="0"/>
              <a:t>là</a:t>
            </a:r>
            <a:r>
              <a:rPr lang="en-US" sz="2400" dirty="0" smtClean="0"/>
              <a:t> </a:t>
            </a:r>
            <a:r>
              <a:rPr lang="en-US" sz="2400" dirty="0"/>
              <a:t>varchar </a:t>
            </a:r>
            <a:r>
              <a:rPr lang="en-US" sz="2400" dirty="0" smtClean="0"/>
              <a:t> </a:t>
            </a:r>
            <a:r>
              <a:rPr lang="en-US" sz="2400" dirty="0" err="1" smtClean="0"/>
              <a:t>và</a:t>
            </a:r>
            <a:r>
              <a:rPr lang="en-US" sz="2400" dirty="0" smtClean="0"/>
              <a:t> </a:t>
            </a:r>
            <a:r>
              <a:rPr lang="en-US" sz="2400" dirty="0" err="1" smtClean="0"/>
              <a:t>độ</a:t>
            </a:r>
            <a:r>
              <a:rPr lang="en-US" sz="2400" dirty="0" smtClean="0"/>
              <a:t> </a:t>
            </a:r>
            <a:r>
              <a:rPr lang="en-US" sz="2400" dirty="0" err="1" smtClean="0"/>
              <a:t>dại</a:t>
            </a:r>
            <a:r>
              <a:rPr lang="en-US" sz="2400" dirty="0" smtClean="0"/>
              <a:t> </a:t>
            </a:r>
            <a:r>
              <a:rPr lang="en-US" sz="2400" dirty="0" err="1" smtClean="0"/>
              <a:t>tối</a:t>
            </a:r>
            <a:r>
              <a:rPr lang="en-US" sz="2400" dirty="0" smtClean="0"/>
              <a:t> </a:t>
            </a:r>
            <a:r>
              <a:rPr lang="en-US" sz="2400" dirty="0" err="1" smtClean="0"/>
              <a:t>đã</a:t>
            </a:r>
            <a:r>
              <a:rPr lang="en-US" sz="2400" dirty="0" smtClean="0"/>
              <a:t> </a:t>
            </a:r>
            <a:r>
              <a:rPr lang="en-US" sz="2400" dirty="0" err="1" smtClean="0"/>
              <a:t>là</a:t>
            </a:r>
            <a:r>
              <a:rPr lang="en-US" sz="2400" dirty="0" smtClean="0"/>
              <a:t> 255 </a:t>
            </a:r>
            <a:r>
              <a:rPr lang="en-US" sz="2400" dirty="0" err="1" smtClean="0"/>
              <a:t>ký</a:t>
            </a:r>
            <a:r>
              <a:rPr lang="en-US" sz="2400" dirty="0" smtClean="0"/>
              <a:t> </a:t>
            </a:r>
            <a:r>
              <a:rPr lang="en-US" sz="2400" dirty="0" err="1" smtClean="0"/>
              <a:t>tự</a:t>
            </a:r>
            <a:endParaRPr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8471" y="1542453"/>
            <a:ext cx="8950862" cy="1454747"/>
          </a:xfrm>
          <a:prstGeom prst="rect">
            <a:avLst/>
          </a:prstGeom>
        </p:spPr>
      </p:pic>
    </p:spTree>
    <p:extLst>
      <p:ext uri="{BB962C8B-B14F-4D97-AF65-F5344CB8AC3E}">
        <p14:creationId xmlns:p14="http://schemas.microsoft.com/office/powerpoint/2010/main" val="386690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itle 1"/>
          <p:cNvSpPr txBox="1">
            <a:spLocks noGrp="1"/>
          </p:cNvSpPr>
          <p:nvPr>
            <p:ph type="title"/>
          </p:nvPr>
        </p:nvSpPr>
        <p:spPr>
          <a:prstGeom prst="rect">
            <a:avLst/>
          </a:prstGeom>
        </p:spPr>
        <p:txBody>
          <a:bodyPr/>
          <a:lstStyle/>
          <a:p>
            <a:r>
              <a:rPr dirty="0" err="1"/>
              <a:t>Xóa</a:t>
            </a:r>
            <a:r>
              <a:rPr dirty="0"/>
              <a:t> </a:t>
            </a:r>
            <a:r>
              <a:rPr lang="en-US" dirty="0" smtClean="0"/>
              <a:t>table</a:t>
            </a:r>
            <a:endParaRPr dirty="0"/>
          </a:p>
        </p:txBody>
      </p:sp>
      <p:sp>
        <p:nvSpPr>
          <p:cNvPr id="172" name="Content Placeholder 2"/>
          <p:cNvSpPr txBox="1">
            <a:spLocks noGrp="1"/>
          </p:cNvSpPr>
          <p:nvPr>
            <p:ph type="body" idx="1"/>
          </p:nvPr>
        </p:nvSpPr>
        <p:spPr>
          <a:xfrm>
            <a:off x="838200" y="1211580"/>
            <a:ext cx="10515600" cy="4965384"/>
          </a:xfrm>
          <a:prstGeom prst="rect">
            <a:avLst/>
          </a:prstGeom>
        </p:spPr>
        <p:txBody>
          <a:bodyPr/>
          <a:lstStyle/>
          <a:p>
            <a:r>
              <a:t>Cú pháp:</a:t>
            </a:r>
          </a:p>
        </p:txBody>
      </p:sp>
      <p:sp>
        <p:nvSpPr>
          <p:cNvPr id="173" name="Rectangle 3"/>
          <p:cNvSpPr txBox="1"/>
          <p:nvPr/>
        </p:nvSpPr>
        <p:spPr>
          <a:xfrm>
            <a:off x="1845279" y="1845408"/>
            <a:ext cx="3659942" cy="4470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2400">
                <a:solidFill>
                  <a:srgbClr val="0000CD"/>
                </a:solidFill>
              </a:defRPr>
            </a:pPr>
            <a:r>
              <a:t>DROP</a:t>
            </a:r>
            <a:r>
              <a:rPr>
                <a:solidFill>
                  <a:srgbClr val="000000"/>
                </a:solidFill>
              </a:rPr>
              <a:t> </a:t>
            </a:r>
            <a:r>
              <a:t>TABLE</a:t>
            </a:r>
            <a:r>
              <a:rPr>
                <a:solidFill>
                  <a:srgbClr val="000000"/>
                </a:solidFill>
              </a:rPr>
              <a:t> </a:t>
            </a:r>
            <a:r>
              <a:rPr i="1">
                <a:solidFill>
                  <a:srgbClr val="000000"/>
                </a:solidFill>
              </a:rPr>
              <a:t>table_name</a:t>
            </a:r>
            <a:r>
              <a:rPr>
                <a:solidFill>
                  <a:srgbClr val="000000"/>
                </a:solidFill>
              </a:rPr>
              <a:t>; </a:t>
            </a:r>
          </a:p>
        </p:txBody>
      </p:sp>
      <p:sp>
        <p:nvSpPr>
          <p:cNvPr id="2" name="Slide Number Placeholder 1"/>
          <p:cNvSpPr>
            <a:spLocks noGrp="1"/>
          </p:cNvSpPr>
          <p:nvPr>
            <p:ph type="sldNum" sz="quarter" idx="4294967295"/>
          </p:nvPr>
        </p:nvSpPr>
        <p:spPr>
          <a:xfrm>
            <a:off x="11080144" y="6404292"/>
            <a:ext cx="273657" cy="269241"/>
          </a:xfrm>
          <a:prstGeom prst="rect">
            <a:avLst/>
          </a:prstGeom>
        </p:spPr>
        <p:txBody>
          <a:bodyPr/>
          <a:lstStyle/>
          <a:p>
            <a:fld id="{86CB4B4D-7CA3-9044-876B-883B54F8677D}" type="slidenum">
              <a:rPr lang="uk-UA" smtClean="0"/>
              <a:t>21</a:t>
            </a:fld>
            <a:endParaRPr lang="uk-UA" dirty="0"/>
          </a:p>
        </p:txBody>
      </p:sp>
    </p:spTree>
    <p:extLst>
      <p:ext uri="{BB962C8B-B14F-4D97-AF65-F5344CB8AC3E}">
        <p14:creationId xmlns:p14="http://schemas.microsoft.com/office/powerpoint/2010/main" val="305197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itle 1"/>
          <p:cNvSpPr txBox="1">
            <a:spLocks noGrp="1"/>
          </p:cNvSpPr>
          <p:nvPr>
            <p:ph type="title"/>
          </p:nvPr>
        </p:nvSpPr>
        <p:spPr>
          <a:prstGeom prst="rect">
            <a:avLst/>
          </a:prstGeom>
        </p:spPr>
        <p:txBody>
          <a:bodyPr/>
          <a:lstStyle/>
          <a:p>
            <a:r>
              <a:t>Truy vấn dữ liệu đơn giản</a:t>
            </a:r>
          </a:p>
        </p:txBody>
      </p:sp>
      <p:sp>
        <p:nvSpPr>
          <p:cNvPr id="176" name="Content Placeholder 2"/>
          <p:cNvSpPr txBox="1">
            <a:spLocks noGrp="1"/>
          </p:cNvSpPr>
          <p:nvPr>
            <p:ph type="body" idx="1"/>
          </p:nvPr>
        </p:nvSpPr>
        <p:spPr>
          <a:prstGeom prst="rect">
            <a:avLst/>
          </a:prstGeom>
        </p:spPr>
        <p:txBody>
          <a:bodyPr/>
          <a:lstStyle/>
          <a:p>
            <a:r>
              <a:t>Cú pháp câu lệnh SELECT:</a:t>
            </a:r>
          </a:p>
          <a:p>
            <a:endParaRPr/>
          </a:p>
          <a:p>
            <a:endParaRPr/>
          </a:p>
          <a:p>
            <a:endParaRPr/>
          </a:p>
          <a:p>
            <a:r>
              <a:t>Ví dụ:</a:t>
            </a:r>
          </a:p>
        </p:txBody>
      </p:sp>
      <p:sp>
        <p:nvSpPr>
          <p:cNvPr id="177" name="Rectangle 3"/>
          <p:cNvSpPr txBox="1"/>
          <p:nvPr/>
        </p:nvSpPr>
        <p:spPr>
          <a:xfrm>
            <a:off x="1665194" y="1935953"/>
            <a:ext cx="6096001" cy="802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400">
                <a:solidFill>
                  <a:srgbClr val="0000CD"/>
                </a:solidFill>
              </a:defRPr>
            </a:pPr>
            <a:r>
              <a:rPr dirty="0"/>
              <a:t>SELECT</a:t>
            </a:r>
            <a:r>
              <a:rPr dirty="0">
                <a:solidFill>
                  <a:srgbClr val="000000"/>
                </a:solidFill>
              </a:rPr>
              <a:t> </a:t>
            </a:r>
            <a:r>
              <a:rPr i="1" dirty="0">
                <a:solidFill>
                  <a:srgbClr val="000000"/>
                </a:solidFill>
              </a:rPr>
              <a:t>column1</a:t>
            </a:r>
            <a:r>
              <a:rPr dirty="0">
                <a:solidFill>
                  <a:srgbClr val="000000"/>
                </a:solidFill>
              </a:rPr>
              <a:t>,</a:t>
            </a:r>
            <a:r>
              <a:rPr i="1" dirty="0">
                <a:solidFill>
                  <a:srgbClr val="000000"/>
                </a:solidFill>
              </a:rPr>
              <a:t> column2, ...</a:t>
            </a:r>
            <a:br>
              <a:rPr i="1" dirty="0">
                <a:solidFill>
                  <a:srgbClr val="000000"/>
                </a:solidFill>
              </a:rPr>
            </a:br>
            <a:r>
              <a:rPr dirty="0"/>
              <a:t>FROM</a:t>
            </a:r>
            <a:r>
              <a:rPr dirty="0">
                <a:solidFill>
                  <a:srgbClr val="000000"/>
                </a:solidFill>
              </a:rPr>
              <a:t> </a:t>
            </a:r>
            <a:r>
              <a:rPr i="1" dirty="0">
                <a:solidFill>
                  <a:srgbClr val="000000"/>
                </a:solidFill>
              </a:rPr>
              <a:t>table_name</a:t>
            </a:r>
            <a:r>
              <a:rPr dirty="0">
                <a:solidFill>
                  <a:srgbClr val="000000"/>
                </a:solidFill>
              </a:rPr>
              <a:t>; </a:t>
            </a:r>
          </a:p>
        </p:txBody>
      </p:sp>
      <p:sp>
        <p:nvSpPr>
          <p:cNvPr id="178" name="Rectangle 4"/>
          <p:cNvSpPr txBox="1"/>
          <p:nvPr/>
        </p:nvSpPr>
        <p:spPr>
          <a:xfrm>
            <a:off x="1665194" y="3832938"/>
            <a:ext cx="6553757" cy="4470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2400">
                <a:solidFill>
                  <a:srgbClr val="0000CD"/>
                </a:solidFill>
              </a:defRPr>
            </a:pPr>
            <a:r>
              <a:t>SELECT</a:t>
            </a:r>
            <a:r>
              <a:rPr>
                <a:solidFill>
                  <a:srgbClr val="000000"/>
                </a:solidFill>
              </a:rPr>
              <a:t> CustomerName, City </a:t>
            </a:r>
            <a:r>
              <a:t>FROM</a:t>
            </a:r>
            <a:r>
              <a:rPr>
                <a:solidFill>
                  <a:srgbClr val="000000"/>
                </a:solidFill>
              </a:rPr>
              <a:t> Customers; </a:t>
            </a:r>
          </a:p>
        </p:txBody>
      </p:sp>
    </p:spTree>
    <p:extLst>
      <p:ext uri="{BB962C8B-B14F-4D97-AF65-F5344CB8AC3E}">
        <p14:creationId xmlns:p14="http://schemas.microsoft.com/office/powerpoint/2010/main" val="632651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itle 1"/>
          <p:cNvSpPr txBox="1">
            <a:spLocks noGrp="1"/>
          </p:cNvSpPr>
          <p:nvPr>
            <p:ph type="title"/>
          </p:nvPr>
        </p:nvSpPr>
        <p:spPr>
          <a:prstGeom prst="rect">
            <a:avLst/>
          </a:prstGeom>
        </p:spPr>
        <p:txBody>
          <a:bodyPr/>
          <a:lstStyle/>
          <a:p>
            <a:r>
              <a:rPr lang="en-US" dirty="0" smtClean="0"/>
              <a:t>MS SQL Server Management</a:t>
            </a:r>
            <a:endParaRPr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94321" y="973605"/>
            <a:ext cx="9389011" cy="5291727"/>
          </a:xfrm>
        </p:spPr>
      </p:pic>
    </p:spTree>
    <p:extLst>
      <p:ext uri="{BB962C8B-B14F-4D97-AF65-F5344CB8AC3E}">
        <p14:creationId xmlns:p14="http://schemas.microsoft.com/office/powerpoint/2010/main" val="974580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itle 1"/>
          <p:cNvSpPr txBox="1">
            <a:spLocks noGrp="1"/>
          </p:cNvSpPr>
          <p:nvPr>
            <p:ph type="title"/>
          </p:nvPr>
        </p:nvSpPr>
        <p:spPr>
          <a:prstGeom prst="rect">
            <a:avLst/>
          </a:prstGeom>
        </p:spPr>
        <p:txBody>
          <a:bodyPr/>
          <a:lstStyle/>
          <a:p>
            <a:r>
              <a:rPr lang="en-US" dirty="0" smtClean="0"/>
              <a:t>MS SQL Server Management</a:t>
            </a:r>
            <a:endParaRPr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120775"/>
            <a:ext cx="10515600" cy="5056188"/>
          </a:xfrm>
        </p:spPr>
      </p:pic>
    </p:spTree>
    <p:extLst>
      <p:ext uri="{BB962C8B-B14F-4D97-AF65-F5344CB8AC3E}">
        <p14:creationId xmlns:p14="http://schemas.microsoft.com/office/powerpoint/2010/main" val="503728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t>Hướng dẫn</a:t>
            </a:r>
            <a:endParaRPr lang="vi-VN" i="1" dirty="0"/>
          </a:p>
        </p:txBody>
      </p:sp>
      <p:sp>
        <p:nvSpPr>
          <p:cNvPr id="5" name="Text Placeholder 4"/>
          <p:cNvSpPr>
            <a:spLocks noGrp="1"/>
          </p:cNvSpPr>
          <p:nvPr>
            <p:ph type="body" idx="1"/>
          </p:nvPr>
        </p:nvSpPr>
        <p:spPr/>
        <p:txBody>
          <a:bodyPr/>
          <a:lstStyle/>
          <a:p>
            <a:r>
              <a:rPr lang="vi-VN" dirty="0" smtClean="0"/>
              <a:t>Hướng dẫn làm bài thực hành và bài tập</a:t>
            </a:r>
          </a:p>
          <a:p>
            <a:r>
              <a:rPr lang="vi-VN" dirty="0" smtClean="0"/>
              <a:t>Chuẩn bị bài tiếp theo: </a:t>
            </a:r>
            <a:r>
              <a:rPr lang="vi-VN" i="1" dirty="0"/>
              <a:t>Thiết kế và tạo cơ sở dữ liệu</a:t>
            </a:r>
          </a:p>
        </p:txBody>
      </p:sp>
    </p:spTree>
    <p:extLst>
      <p:ext uri="{BB962C8B-B14F-4D97-AF65-F5344CB8AC3E}">
        <p14:creationId xmlns:p14="http://schemas.microsoft.com/office/powerpoint/2010/main" val="3275430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noProof="1" smtClean="0"/>
              <a:t>Mục tiêu</a:t>
            </a:r>
            <a:endParaRPr lang="vi-VN" noProof="1"/>
          </a:p>
        </p:txBody>
      </p:sp>
      <p:sp>
        <p:nvSpPr>
          <p:cNvPr id="3" name="Content Placeholder 2"/>
          <p:cNvSpPr>
            <a:spLocks noGrp="1"/>
          </p:cNvSpPr>
          <p:nvPr>
            <p:ph idx="1"/>
          </p:nvPr>
        </p:nvSpPr>
        <p:spPr/>
        <p:txBody>
          <a:bodyPr/>
          <a:lstStyle/>
          <a:p>
            <a:r>
              <a:rPr lang="en-US" noProof="1" smtClean="0"/>
              <a:t>Trình bày được khái niệm cơ sở dữ liệu</a:t>
            </a:r>
          </a:p>
          <a:p>
            <a:r>
              <a:rPr lang="en-US" noProof="1" smtClean="0"/>
              <a:t>Phân biệt được cơ sở dữ liệu và file</a:t>
            </a:r>
          </a:p>
          <a:p>
            <a:r>
              <a:rPr lang="en-US" noProof="1" smtClean="0"/>
              <a:t>Trình bày được khái niệm cơ sở dữ liệu quan hệ</a:t>
            </a:r>
          </a:p>
          <a:p>
            <a:r>
              <a:rPr lang="en-US" noProof="1" smtClean="0"/>
              <a:t>Trình bày được các khái niệm cơ bản trong cơ sở dữ liệu quan hệ</a:t>
            </a:r>
          </a:p>
          <a:p>
            <a:r>
              <a:rPr lang="en-US" noProof="1" smtClean="0"/>
              <a:t>Cài đặt được SQL và các công cụ hỗ trợ</a:t>
            </a:r>
          </a:p>
          <a:p>
            <a:r>
              <a:rPr lang="en-US" noProof="1" smtClean="0"/>
              <a:t>Tạo được cơ sở dữ liệu</a:t>
            </a:r>
          </a:p>
          <a:p>
            <a:r>
              <a:rPr lang="en-US" noProof="1" smtClean="0"/>
              <a:t>Tạo được bảng trong cơ sở dữ liệu</a:t>
            </a:r>
          </a:p>
          <a:p>
            <a:r>
              <a:rPr lang="en-US" noProof="1" smtClean="0"/>
              <a:t>Truy vấn được dữ liệu đơn giản</a:t>
            </a:r>
            <a:endParaRPr lang="en-US" noProof="1"/>
          </a:p>
        </p:txBody>
      </p:sp>
    </p:spTree>
    <p:extLst>
      <p:ext uri="{BB962C8B-B14F-4D97-AF65-F5344CB8AC3E}">
        <p14:creationId xmlns:p14="http://schemas.microsoft.com/office/powerpoint/2010/main" val="20520322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t>Cơ sở dữ liệu</a:t>
            </a:r>
            <a:endParaRPr lang="vi-VN" dirty="0"/>
          </a:p>
        </p:txBody>
      </p:sp>
      <p:sp>
        <p:nvSpPr>
          <p:cNvPr id="5" name="Text Placeholder 4"/>
          <p:cNvSpPr>
            <a:spLocks noGrp="1"/>
          </p:cNvSpPr>
          <p:nvPr>
            <p:ph type="body" idx="1"/>
          </p:nvPr>
        </p:nvSpPr>
        <p:spPr/>
        <p:txBody>
          <a:bodyPr>
            <a:normAutofit fontScale="92500" lnSpcReduction="20000"/>
          </a:bodyPr>
          <a:lstStyle/>
          <a:p>
            <a:r>
              <a:rPr lang="vi-VN" dirty="0" smtClean="0"/>
              <a:t>Lưu trữ dữ liệu</a:t>
            </a:r>
          </a:p>
          <a:p>
            <a:r>
              <a:rPr lang="vi-VN" dirty="0" smtClean="0"/>
              <a:t>Cơ sở dữ liệu</a:t>
            </a:r>
          </a:p>
          <a:p>
            <a:r>
              <a:rPr lang="vi-VN" dirty="0" smtClean="0"/>
              <a:t>Cơ sở dữ liệu quan hệ</a:t>
            </a:r>
          </a:p>
          <a:p>
            <a:r>
              <a:rPr lang="vi-VN" dirty="0" smtClean="0"/>
              <a:t>Hệ quản trị cơ sở dữ liệu</a:t>
            </a:r>
            <a:endParaRPr lang="vi-VN" dirty="0"/>
          </a:p>
        </p:txBody>
      </p:sp>
    </p:spTree>
    <p:extLst>
      <p:ext uri="{BB962C8B-B14F-4D97-AF65-F5344CB8AC3E}">
        <p14:creationId xmlns:p14="http://schemas.microsoft.com/office/powerpoint/2010/main" val="18259534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itle 1"/>
          <p:cNvSpPr txBox="1">
            <a:spLocks noGrp="1"/>
          </p:cNvSpPr>
          <p:nvPr>
            <p:ph type="title"/>
          </p:nvPr>
        </p:nvSpPr>
        <p:spPr>
          <a:prstGeom prst="rect">
            <a:avLst/>
          </a:prstGeom>
        </p:spPr>
        <p:txBody>
          <a:bodyPr/>
          <a:lstStyle/>
          <a:p>
            <a:r>
              <a:t>Lưu trữ dữ liệu</a:t>
            </a:r>
          </a:p>
        </p:txBody>
      </p:sp>
      <p:sp>
        <p:nvSpPr>
          <p:cNvPr id="121" name="Content Placeholder 2"/>
          <p:cNvSpPr txBox="1">
            <a:spLocks noGrp="1"/>
          </p:cNvSpPr>
          <p:nvPr>
            <p:ph type="body" idx="1"/>
          </p:nvPr>
        </p:nvSpPr>
        <p:spPr>
          <a:xfrm>
            <a:off x="838199" y="1348740"/>
            <a:ext cx="10789922" cy="4828223"/>
          </a:xfrm>
          <a:prstGeom prst="rect">
            <a:avLst/>
          </a:prstGeom>
        </p:spPr>
        <p:txBody>
          <a:bodyPr/>
          <a:lstStyle/>
          <a:p>
            <a:pPr>
              <a:defRPr b="1"/>
            </a:pPr>
            <a:r>
              <a:rPr dirty="0"/>
              <a:t>Dữ liệu </a:t>
            </a:r>
            <a:r>
              <a:rPr b="0" dirty="0"/>
              <a:t>(data) là các mô tả về sự vật, hiện thượng, sự kiện… được biểu diễn dưới dạng các tài liệu chữ, số, ảnh, âm thanh, hình ảnh…</a:t>
            </a:r>
          </a:p>
          <a:p>
            <a:r>
              <a:rPr dirty="0"/>
              <a:t>Dữ liệu là rất hữu ích</a:t>
            </a:r>
          </a:p>
          <a:p>
            <a:r>
              <a:rPr dirty="0"/>
              <a:t>Việc lưu trữ dữ liệu là rất quan trọng</a:t>
            </a:r>
          </a:p>
          <a:p>
            <a:r>
              <a:rPr dirty="0"/>
              <a:t>Có nhiều cơ chế khác nhau để lưu trữ dữ liệu</a:t>
            </a:r>
          </a:p>
          <a:p>
            <a:r>
              <a:rPr dirty="0"/>
              <a:t>Khi xử lý dữ liệu thì chúng ta có được</a:t>
            </a:r>
            <a:r>
              <a:rPr b="1" dirty="0"/>
              <a:t> thông tin</a:t>
            </a:r>
            <a:r>
              <a:rPr dirty="0"/>
              <a:t> (information)</a:t>
            </a:r>
          </a:p>
          <a:p>
            <a:r>
              <a:rPr dirty="0"/>
              <a:t>Dữ liệu và thông tin mang lại cho chúng ta</a:t>
            </a:r>
            <a:r>
              <a:rPr b="1" dirty="0"/>
              <a:t> tri thức</a:t>
            </a:r>
            <a:r>
              <a:rPr dirty="0"/>
              <a:t> (knowledge)</a:t>
            </a:r>
          </a:p>
        </p:txBody>
      </p:sp>
    </p:spTree>
    <p:extLst>
      <p:ext uri="{BB962C8B-B14F-4D97-AF65-F5344CB8AC3E}">
        <p14:creationId xmlns:p14="http://schemas.microsoft.com/office/powerpoint/2010/main" val="1431742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 name="Picture 3" descr="Picture 3"/>
          <p:cNvPicPr>
            <a:picLocks noChangeAspect="1"/>
          </p:cNvPicPr>
          <p:nvPr/>
        </p:nvPicPr>
        <p:blipFill>
          <a:blip r:embed="rId2">
            <a:extLst/>
          </a:blip>
          <a:stretch>
            <a:fillRect/>
          </a:stretch>
        </p:blipFill>
        <p:spPr>
          <a:xfrm>
            <a:off x="2189226" y="980264"/>
            <a:ext cx="7792974" cy="5542052"/>
          </a:xfrm>
          <a:prstGeom prst="rect">
            <a:avLst/>
          </a:prstGeom>
          <a:ln w="12700">
            <a:miter lim="400000"/>
          </a:ln>
        </p:spPr>
      </p:pic>
    </p:spTree>
    <p:extLst>
      <p:ext uri="{BB962C8B-B14F-4D97-AF65-F5344CB8AC3E}">
        <p14:creationId xmlns:p14="http://schemas.microsoft.com/office/powerpoint/2010/main" val="672139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itle 1"/>
          <p:cNvSpPr txBox="1">
            <a:spLocks noGrp="1"/>
          </p:cNvSpPr>
          <p:nvPr>
            <p:ph type="title"/>
          </p:nvPr>
        </p:nvSpPr>
        <p:spPr>
          <a:prstGeom prst="rect">
            <a:avLst/>
          </a:prstGeom>
        </p:spPr>
        <p:txBody>
          <a:bodyPr/>
          <a:lstStyle/>
          <a:p>
            <a:r>
              <a:t>Cơ sở dữ liệu</a:t>
            </a:r>
          </a:p>
        </p:txBody>
      </p:sp>
      <p:sp>
        <p:nvSpPr>
          <p:cNvPr id="126" name="Content Placeholder 2"/>
          <p:cNvSpPr txBox="1">
            <a:spLocks noGrp="1"/>
          </p:cNvSpPr>
          <p:nvPr>
            <p:ph type="body" idx="1"/>
          </p:nvPr>
        </p:nvSpPr>
        <p:spPr>
          <a:xfrm>
            <a:off x="838200" y="1371600"/>
            <a:ext cx="10515600" cy="5244353"/>
          </a:xfrm>
          <a:prstGeom prst="rect">
            <a:avLst/>
          </a:prstGeom>
        </p:spPr>
        <p:txBody>
          <a:bodyPr/>
          <a:lstStyle/>
          <a:p>
            <a:pPr>
              <a:defRPr b="1"/>
            </a:pPr>
            <a:r>
              <a:rPr dirty="0"/>
              <a:t>Cơ sở dữ liệu </a:t>
            </a:r>
            <a:r>
              <a:rPr b="0" dirty="0"/>
              <a:t>(database) nhóm dữ liệu có tổ chức</a:t>
            </a:r>
          </a:p>
          <a:p>
            <a:pPr>
              <a:defRPr b="1"/>
            </a:pPr>
            <a:r>
              <a:rPr dirty="0"/>
              <a:t>Mô hình dữ liệu </a:t>
            </a:r>
            <a:r>
              <a:rPr b="0" dirty="0"/>
              <a:t>là cơ chế lưu trữ, quản lý và truy vấn dữ liệu</a:t>
            </a:r>
          </a:p>
          <a:p>
            <a:r>
              <a:rPr dirty="0"/>
              <a:t>Có nhiều mô hình dữ liệu khác nhau, chẳng hạn:</a:t>
            </a:r>
          </a:p>
          <a:p>
            <a:pPr marL="685800" lvl="1" indent="-228600">
              <a:spcBef>
                <a:spcPts val="500"/>
              </a:spcBef>
              <a:defRPr sz="2400"/>
            </a:pPr>
            <a:r>
              <a:rPr dirty="0"/>
              <a:t>CSDL phân cấp (hierarchical)</a:t>
            </a:r>
          </a:p>
          <a:p>
            <a:pPr marL="685800" lvl="1" indent="-228600">
              <a:spcBef>
                <a:spcPts val="500"/>
              </a:spcBef>
              <a:defRPr sz="2400"/>
            </a:pPr>
            <a:r>
              <a:rPr dirty="0"/>
              <a:t>CSDL mạng (network)</a:t>
            </a:r>
          </a:p>
          <a:p>
            <a:pPr marL="685800" lvl="1" indent="-228600">
              <a:spcBef>
                <a:spcPts val="500"/>
              </a:spcBef>
              <a:defRPr sz="2400"/>
            </a:pPr>
            <a:r>
              <a:rPr dirty="0"/>
              <a:t>CSDL đồ thị (graph)</a:t>
            </a:r>
          </a:p>
          <a:p>
            <a:pPr marL="685800" lvl="1" indent="-228600">
              <a:spcBef>
                <a:spcPts val="500"/>
              </a:spcBef>
              <a:defRPr sz="2400"/>
            </a:pPr>
            <a:r>
              <a:rPr dirty="0"/>
              <a:t>CSDL quan hệ</a:t>
            </a:r>
          </a:p>
          <a:p>
            <a:pPr marL="685800" lvl="1" indent="-228600">
              <a:spcBef>
                <a:spcPts val="500"/>
              </a:spcBef>
              <a:defRPr sz="2400"/>
            </a:pPr>
            <a:r>
              <a:rPr dirty="0"/>
              <a:t>CSDL đối tượng</a:t>
            </a:r>
          </a:p>
          <a:p>
            <a:pPr marL="685800" lvl="1" indent="-228600">
              <a:spcBef>
                <a:spcPts val="500"/>
              </a:spcBef>
              <a:defRPr sz="2400"/>
            </a:pPr>
            <a:r>
              <a:rPr dirty="0"/>
              <a:t>CSDL tài liệu</a:t>
            </a:r>
          </a:p>
          <a:p>
            <a:pPr marL="685800" lvl="1" indent="-228600">
              <a:spcBef>
                <a:spcPts val="500"/>
              </a:spcBef>
              <a:defRPr sz="2400"/>
            </a:pPr>
            <a:r>
              <a:rPr dirty="0"/>
              <a:t>…</a:t>
            </a:r>
          </a:p>
        </p:txBody>
      </p:sp>
    </p:spTree>
    <p:extLst>
      <p:ext uri="{BB962C8B-B14F-4D97-AF65-F5344CB8AC3E}">
        <p14:creationId xmlns:p14="http://schemas.microsoft.com/office/powerpoint/2010/main" val="226723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itle 1"/>
          <p:cNvSpPr txBox="1">
            <a:spLocks noGrp="1"/>
          </p:cNvSpPr>
          <p:nvPr>
            <p:ph type="title"/>
          </p:nvPr>
        </p:nvSpPr>
        <p:spPr>
          <a:prstGeom prst="rect">
            <a:avLst/>
          </a:prstGeom>
        </p:spPr>
        <p:txBody>
          <a:bodyPr/>
          <a:lstStyle/>
          <a:p>
            <a:r>
              <a:t>Cơ sở dữ liệu quan hệ</a:t>
            </a:r>
          </a:p>
        </p:txBody>
      </p:sp>
      <p:sp>
        <p:nvSpPr>
          <p:cNvPr id="129" name="Content Placeholder 2"/>
          <p:cNvSpPr txBox="1">
            <a:spLocks noGrp="1"/>
          </p:cNvSpPr>
          <p:nvPr>
            <p:ph type="body" idx="1"/>
          </p:nvPr>
        </p:nvSpPr>
        <p:spPr>
          <a:xfrm>
            <a:off x="838200" y="1234440"/>
            <a:ext cx="10515600" cy="4942524"/>
          </a:xfrm>
          <a:prstGeom prst="rect">
            <a:avLst/>
          </a:prstGeom>
        </p:spPr>
        <p:txBody>
          <a:bodyPr/>
          <a:lstStyle/>
          <a:p>
            <a:pPr marL="226313" indent="-226313" defTabSz="905255">
              <a:spcBef>
                <a:spcPts val="900"/>
              </a:spcBef>
              <a:defRPr sz="2772"/>
            </a:pPr>
            <a:r>
              <a:rPr dirty="0"/>
              <a:t>CSDL Quan hệ là CSDL được xây dựng dựa trên mô hình dữ liệu quan hệ (relational model of data)</a:t>
            </a:r>
          </a:p>
          <a:p>
            <a:pPr marL="226313" indent="-226313" defTabSz="905255">
              <a:spcBef>
                <a:spcPts val="900"/>
              </a:spcBef>
              <a:defRPr sz="2772"/>
            </a:pPr>
            <a:r>
              <a:rPr dirty="0"/>
              <a:t> Dữ liệu được tổ chức trong các </a:t>
            </a:r>
            <a:r>
              <a:rPr b="1" dirty="0"/>
              <a:t>bảng</a:t>
            </a:r>
            <a:r>
              <a:rPr dirty="0"/>
              <a:t> (table) – còn được gọi là </a:t>
            </a:r>
            <a:r>
              <a:rPr b="1" dirty="0"/>
              <a:t>quan hệ </a:t>
            </a:r>
            <a:r>
              <a:rPr dirty="0"/>
              <a:t>(relation)</a:t>
            </a:r>
          </a:p>
          <a:p>
            <a:pPr marL="226313" indent="-226313" defTabSz="905255">
              <a:spcBef>
                <a:spcPts val="900"/>
              </a:spcBef>
              <a:defRPr sz="2772"/>
            </a:pPr>
            <a:r>
              <a:rPr dirty="0"/>
              <a:t>Các bảng bao gồm </a:t>
            </a:r>
            <a:r>
              <a:rPr b="1" dirty="0"/>
              <a:t>cột</a:t>
            </a:r>
            <a:r>
              <a:rPr dirty="0"/>
              <a:t> (column) và </a:t>
            </a:r>
            <a:r>
              <a:rPr b="1" dirty="0"/>
              <a:t>dòng</a:t>
            </a:r>
            <a:r>
              <a:rPr dirty="0"/>
              <a:t> (row)</a:t>
            </a:r>
          </a:p>
          <a:p>
            <a:pPr marL="226313" indent="-226313" defTabSz="905255">
              <a:spcBef>
                <a:spcPts val="900"/>
              </a:spcBef>
              <a:defRPr sz="2772"/>
            </a:pPr>
            <a:r>
              <a:rPr dirty="0"/>
              <a:t>Dòng còn được gọi là </a:t>
            </a:r>
            <a:r>
              <a:rPr b="1" dirty="0"/>
              <a:t>bản ghi </a:t>
            </a:r>
            <a:r>
              <a:rPr dirty="0"/>
              <a:t>(record) hoặc </a:t>
            </a:r>
            <a:r>
              <a:rPr b="1" dirty="0"/>
              <a:t>hàng</a:t>
            </a:r>
            <a:r>
              <a:rPr dirty="0"/>
              <a:t> (tuple)</a:t>
            </a:r>
          </a:p>
          <a:p>
            <a:pPr marL="226313" indent="-226313" defTabSz="905255">
              <a:spcBef>
                <a:spcPts val="900"/>
              </a:spcBef>
              <a:defRPr sz="2772"/>
            </a:pPr>
            <a:r>
              <a:rPr dirty="0"/>
              <a:t>Cột còn được gọi là</a:t>
            </a:r>
            <a:r>
              <a:rPr b="1" dirty="0"/>
              <a:t> thuộc tính</a:t>
            </a:r>
            <a:r>
              <a:rPr dirty="0"/>
              <a:t> (attribute) hoặc </a:t>
            </a:r>
            <a:r>
              <a:rPr b="1" dirty="0"/>
              <a:t>trường</a:t>
            </a:r>
            <a:r>
              <a:rPr dirty="0"/>
              <a:t> (field)</a:t>
            </a:r>
          </a:p>
          <a:p>
            <a:pPr marL="226313" indent="-226313" defTabSz="905255">
              <a:spcBef>
                <a:spcPts val="900"/>
              </a:spcBef>
              <a:defRPr sz="2772"/>
            </a:pPr>
            <a:r>
              <a:rPr dirty="0"/>
              <a:t>Một bảng thường lưu trữ dữ liệu của một loại thực thể (entity) nhất định (chẳng hạn như Khách hàng, Sản phẩm…)</a:t>
            </a:r>
          </a:p>
        </p:txBody>
      </p:sp>
    </p:spTree>
    <p:extLst>
      <p:ext uri="{BB962C8B-B14F-4D97-AF65-F5344CB8AC3E}">
        <p14:creationId xmlns:p14="http://schemas.microsoft.com/office/powerpoint/2010/main" val="1907895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itle 1"/>
          <p:cNvSpPr txBox="1">
            <a:spLocks noGrp="1"/>
          </p:cNvSpPr>
          <p:nvPr>
            <p:ph type="title"/>
          </p:nvPr>
        </p:nvSpPr>
        <p:spPr>
          <a:prstGeom prst="rect">
            <a:avLst/>
          </a:prstGeom>
        </p:spPr>
        <p:txBody>
          <a:bodyPr/>
          <a:lstStyle/>
          <a:p>
            <a:r>
              <a:t>Bảng (quan hệ)</a:t>
            </a:r>
          </a:p>
        </p:txBody>
      </p:sp>
      <p:pic>
        <p:nvPicPr>
          <p:cNvPr id="132" name="Picture 3" descr="Picture 3"/>
          <p:cNvPicPr>
            <a:picLocks noChangeAspect="1"/>
          </p:cNvPicPr>
          <p:nvPr/>
        </p:nvPicPr>
        <p:blipFill>
          <a:blip r:embed="rId2">
            <a:extLst/>
          </a:blip>
          <a:stretch>
            <a:fillRect/>
          </a:stretch>
        </p:blipFill>
        <p:spPr>
          <a:xfrm>
            <a:off x="838200" y="1386617"/>
            <a:ext cx="9849971" cy="4604663"/>
          </a:xfrm>
          <a:prstGeom prst="rect">
            <a:avLst/>
          </a:prstGeom>
          <a:ln w="12700">
            <a:miter lim="400000"/>
          </a:ln>
        </p:spPr>
      </p:pic>
    </p:spTree>
    <p:extLst>
      <p:ext uri="{BB962C8B-B14F-4D97-AF65-F5344CB8AC3E}">
        <p14:creationId xmlns:p14="http://schemas.microsoft.com/office/powerpoint/2010/main" val="219544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SlideTheme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SlideTheme2" id="{921D18D6-D65F-794D-ADD9-75A89E35E7BD}" vid="{1072CA7A-7E18-B04E-9305-FF69DB3564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SlideTheme2</Template>
  <TotalTime>6031</TotalTime>
  <Words>1062</Words>
  <Application>Microsoft Office PowerPoint</Application>
  <PresentationFormat>Custom</PresentationFormat>
  <Paragraphs>134</Paragraphs>
  <Slides>25</Slides>
  <Notes>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SlideTheme2</vt:lpstr>
      <vt:lpstr>Bài 8 Cơ sở dữ liệu quan hệ </vt:lpstr>
      <vt:lpstr>Kiểm tra bài trước</vt:lpstr>
      <vt:lpstr>Mục tiêu</vt:lpstr>
      <vt:lpstr>Cơ sở dữ liệu</vt:lpstr>
      <vt:lpstr>Lưu trữ dữ liệu</vt:lpstr>
      <vt:lpstr>PowerPoint Presentation</vt:lpstr>
      <vt:lpstr>Cơ sở dữ liệu</vt:lpstr>
      <vt:lpstr>Cơ sở dữ liệu quan hệ</vt:lpstr>
      <vt:lpstr>Bảng (quan hệ)</vt:lpstr>
      <vt:lpstr>Ví dụ: Bảng Nhân viên</vt:lpstr>
      <vt:lpstr>Hệ quản trị CSDL</vt:lpstr>
      <vt:lpstr>Một số DBMS</vt:lpstr>
      <vt:lpstr>MS SQL Server</vt:lpstr>
      <vt:lpstr>MS SQL Server</vt:lpstr>
      <vt:lpstr>SQL</vt:lpstr>
      <vt:lpstr>Sử dụng câu lệnh SQL</vt:lpstr>
      <vt:lpstr>Cú pháp của SQL</vt:lpstr>
      <vt:lpstr>Tạo và xóa CSDL</vt:lpstr>
      <vt:lpstr>Tạo bảng</vt:lpstr>
      <vt:lpstr>Tạo table</vt:lpstr>
      <vt:lpstr>Xóa table</vt:lpstr>
      <vt:lpstr>Truy vấn dữ liệu đơn giản</vt:lpstr>
      <vt:lpstr>MS SQL Server Management</vt:lpstr>
      <vt:lpstr>MS SQL Server Management</vt:lpstr>
      <vt:lpstr>Hướng dẫn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21 Thuật toán tìm kiếm</dc:title>
  <dc:creator>Nhật Nguyễn Khắc</dc:creator>
  <cp:lastModifiedBy>Windows User</cp:lastModifiedBy>
  <cp:revision>138</cp:revision>
  <dcterms:created xsi:type="dcterms:W3CDTF">2018-03-21T10:39:28Z</dcterms:created>
  <dcterms:modified xsi:type="dcterms:W3CDTF">2019-07-27T04:26:21Z</dcterms:modified>
</cp:coreProperties>
</file>