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57" r:id="rId3"/>
    <p:sldId id="399"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48" r:id="rId20"/>
    <p:sldId id="449" r:id="rId21"/>
    <p:sldId id="400" r:id="rId22"/>
    <p:sldId id="414" r:id="rId23"/>
    <p:sldId id="415" r:id="rId24"/>
    <p:sldId id="417" r:id="rId25"/>
    <p:sldId id="418" r:id="rId26"/>
    <p:sldId id="419" r:id="rId27"/>
    <p:sldId id="420" r:id="rId28"/>
    <p:sldId id="421" r:id="rId29"/>
    <p:sldId id="423" r:id="rId30"/>
    <p:sldId id="422" r:id="rId31"/>
    <p:sldId id="424" r:id="rId32"/>
    <p:sldId id="425" r:id="rId33"/>
    <p:sldId id="426" r:id="rId34"/>
    <p:sldId id="427" r:id="rId35"/>
    <p:sldId id="428" r:id="rId36"/>
    <p:sldId id="429" r:id="rId37"/>
    <p:sldId id="430" r:id="rId38"/>
    <p:sldId id="431" r:id="rId39"/>
    <p:sldId id="432" r:id="rId40"/>
    <p:sldId id="3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9"/>
    <p:restoredTop sz="79219"/>
  </p:normalViewPr>
  <p:slideViewPr>
    <p:cSldViewPr snapToGrid="0" snapToObjects="1">
      <p:cViewPr varScale="1">
        <p:scale>
          <a:sx n="57" d="100"/>
          <a:sy n="57" d="100"/>
        </p:scale>
        <p:origin x="-120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7/30/2019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Click to edit Master text styles</a:t>
            </a:r>
          </a:p>
          <a:p>
            <a:pPr lvl="1"/>
            <a:r>
              <a:rPr lang="vi-VN" smtClean="0"/>
              <a:t>Second level</a:t>
            </a:r>
          </a:p>
          <a:p>
            <a:pPr lvl="2"/>
            <a:r>
              <a:rPr lang="vi-VN" smtClean="0"/>
              <a:t>Third level</a:t>
            </a:r>
          </a:p>
          <a:p>
            <a:pPr lvl="3"/>
            <a:r>
              <a:rPr lang="vi-VN" smtClean="0"/>
              <a:t>Fourth level</a:t>
            </a:r>
          </a:p>
          <a:p>
            <a:pPr lvl="4"/>
            <a:r>
              <a:rPr lang="vi-VN"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a:t>
            </a:r>
            <a:r>
              <a:rPr lang="vi-VN" baseline="0" dirty="0" smtClean="0"/>
              <a:t> (15phút)</a:t>
            </a:r>
            <a:endParaRPr lang="vi-VN" dirty="0" smtClean="0"/>
          </a:p>
          <a:p>
            <a:r>
              <a:rPr lang="vi-VN" dirty="0" smtClean="0"/>
              <a:t>+ Hướng dẫn tổng quan về cách học</a:t>
            </a:r>
            <a:r>
              <a:rPr lang="vi-VN" baseline="0" dirty="0" smtClean="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a:t>
            </a:r>
            <a:r>
              <a:rPr lang="vi-VN" baseline="0" dirty="0" smtClean="0"/>
              <a:t>Vẽ lại bức tranh tổng quan về toàn bộ các kiến thức, các tài liệu, công cụ, đánh giá, yêu cầu trong module</a:t>
            </a:r>
            <a:endParaRPr lang="en-US" dirty="0" smtClean="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27</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28</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29</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30</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31</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32</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33</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34</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35</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36</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Giảng viên (1phút)</a:t>
            </a:r>
          </a:p>
          <a:p>
            <a:r>
              <a:rPr lang="vi-VN" dirty="0" smtClean="0"/>
              <a:t>Trình bày tổng quan các mục chính cần đạt được trong bài:</a:t>
            </a:r>
            <a:endParaRPr lang="en-US" dirty="0" smtClean="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37</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38</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39</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40</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smtClean="0"/>
          </a:p>
        </p:txBody>
      </p:sp>
      <p:sp>
        <p:nvSpPr>
          <p:cNvPr id="4" name="Slide Number Placeholder 3"/>
          <p:cNvSpPr>
            <a:spLocks noGrp="1"/>
          </p:cNvSpPr>
          <p:nvPr>
            <p:ph type="sldNum" sz="quarter" idx="10"/>
          </p:nvPr>
        </p:nvSpPr>
        <p:spPr/>
        <p:txBody>
          <a:bodyPr/>
          <a:lstStyle/>
          <a:p>
            <a:fld id="{F1A30A7C-C4B4-9B4F-96F2-B695F01A3967}" type="slidenum">
              <a:rPr lang="en-US" smtClean="0"/>
              <a:t>3</a:t>
            </a:fld>
            <a:endParaRPr lang="en-US"/>
          </a:p>
        </p:txBody>
      </p:sp>
    </p:spTree>
    <p:extLst>
      <p:ext uri="{BB962C8B-B14F-4D97-AF65-F5344CB8AC3E}">
        <p14:creationId xmlns:p14="http://schemas.microsoft.com/office/powerpoint/2010/main" val="31977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21</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22</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23</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24</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25</a:t>
            </a:fld>
            <a:endParaRPr lang="en-US"/>
          </a:p>
        </p:txBody>
      </p:sp>
    </p:spTree>
    <p:extLst>
      <p:ext uri="{BB962C8B-B14F-4D97-AF65-F5344CB8AC3E}">
        <p14:creationId xmlns:p14="http://schemas.microsoft.com/office/powerpoint/2010/main" val="1069117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1ED50AC-D014-A740-817C-6032A97C551D}" type="slidenum">
              <a:rPr lang="en-US" smtClean="0"/>
              <a:t>26</a:t>
            </a:fld>
            <a:endParaRPr lang="en-US"/>
          </a:p>
        </p:txBody>
      </p:sp>
    </p:spTree>
    <p:extLst>
      <p:ext uri="{BB962C8B-B14F-4D97-AF65-F5344CB8AC3E}">
        <p14:creationId xmlns:p14="http://schemas.microsoft.com/office/powerpoint/2010/main" val="106911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43C5A-03A2-2D40-ADA5-6D241F2C193D}"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43C5A-03A2-2D40-ADA5-6D241F2C193D}"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43C5A-03A2-2D40-ADA5-6D241F2C193D}"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43C5A-03A2-2D40-ADA5-6D241F2C193D}"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7/30/2019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wikipedia.org/wiki/Ti%E1%BA%BFn_tr%C3%ACnh" TargetMode="External"/><Relationship Id="rId2" Type="http://schemas.openxmlformats.org/officeDocument/2006/relationships/hyperlink" Target="https://vi.wikipedia.org/wiki/M%C3%B4_h%C3%ACnh_OSI" TargetMode="External"/><Relationship Id="rId1" Type="http://schemas.openxmlformats.org/officeDocument/2006/relationships/slideLayout" Target="../slideLayouts/slideLayout2.xml"/><Relationship Id="rId5" Type="http://schemas.openxmlformats.org/officeDocument/2006/relationships/hyperlink" Target="https://vi.wikipedia.org/wiki/T%E1%BA%A7ng_tr%C3%ACnh_di%E1%BB%85n" TargetMode="External"/><Relationship Id="rId4" Type="http://schemas.openxmlformats.org/officeDocument/2006/relationships/hyperlink" Target="https://vi.wikipedia.org/wiki/Ph%E1%BA%A7n_m%E1%BB%81m_%E1%BB%A9ng_d%E1%BB%A5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i.wikipedia.org/wiki/World_Wide_Web" TargetMode="External"/><Relationship Id="rId2" Type="http://schemas.openxmlformats.org/officeDocument/2006/relationships/hyperlink" Target="https://vi.wikipedia.org/wiki/Internet" TargetMode="External"/><Relationship Id="rId1" Type="http://schemas.openxmlformats.org/officeDocument/2006/relationships/slideLayout" Target="../slideLayouts/slideLayout2.xml"/><Relationship Id="rId4" Type="http://schemas.openxmlformats.org/officeDocument/2006/relationships/hyperlink" Target="https://vi.wikipedia.org/wiki/TCP/I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icrosoft.com/net/download/cor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vi.wikipedia.org/wiki/ISO" TargetMode="External"/><Relationship Id="rId2" Type="http://schemas.openxmlformats.org/officeDocument/2006/relationships/hyperlink" Target="https://vi.wikipedia.org/wiki/K%E1%BA%BFt_n%E1%BB%91i_c%C3%A1c_h%E1%BB%87_th%E1%BB%91ng_m%E1%BB%9F" TargetMode="External"/><Relationship Id="rId1" Type="http://schemas.openxmlformats.org/officeDocument/2006/relationships/slideLayout" Target="../slideLayouts/slideLayout2.xml"/><Relationship Id="rId4" Type="http://schemas.openxmlformats.org/officeDocument/2006/relationships/hyperlink" Target="https://vi.wikipedia.org/w/index.php?title=IUT-T&amp;action=edit&amp;redlin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a:t>
            </a:r>
            <a:r>
              <a:rPr lang="vi-VN" dirty="0" smtClean="0"/>
              <a:t>1</a:t>
            </a:r>
            <a:r>
              <a:rPr lang="en-US" dirty="0" smtClean="0"/>
              <a:t>2</a:t>
            </a:r>
            <a:r>
              <a:rPr lang="vi-VN" dirty="0"/>
              <a:t/>
            </a:r>
            <a:br>
              <a:rPr lang="vi-VN" dirty="0"/>
            </a:br>
            <a:r>
              <a:rPr lang="en-US" dirty="0"/>
              <a:t>ASP.NET </a:t>
            </a:r>
            <a:r>
              <a:rPr lang="en-US" dirty="0" smtClean="0"/>
              <a:t>Core</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BOOTCAMP WEB-BACKEND DEVELOPMENT</a:t>
            </a:r>
          </a:p>
        </p:txBody>
      </p:sp>
    </p:spTree>
    <p:extLst>
      <p:ext uri="{BB962C8B-B14F-4D97-AF65-F5344CB8AC3E}">
        <p14:creationId xmlns:p14="http://schemas.microsoft.com/office/powerpoint/2010/main" val="56991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ầng cấp của mẫu hình OSI"/>
          <p:cNvSpPr txBox="1">
            <a:spLocks noGrp="1"/>
          </p:cNvSpPr>
          <p:nvPr>
            <p:ph type="title"/>
          </p:nvPr>
        </p:nvSpPr>
        <p:spPr>
          <a:prstGeom prst="rect">
            <a:avLst/>
          </a:prstGeom>
        </p:spPr>
        <p:txBody>
          <a:bodyPr/>
          <a:lstStyle>
            <a:lvl1pPr defTabSz="832104">
              <a:defRPr sz="4004"/>
            </a:lvl1pPr>
          </a:lstStyle>
          <a:p>
            <a:r>
              <a:t>Tầng cấp của mẫu hình OSI</a:t>
            </a:r>
          </a:p>
        </p:txBody>
      </p:sp>
      <p:sp>
        <p:nvSpPr>
          <p:cNvPr id="132" name="Tầng 1: Tầng vật lý (Physical Layer)…"/>
          <p:cNvSpPr txBox="1">
            <a:spLocks noGrp="1"/>
          </p:cNvSpPr>
          <p:nvPr>
            <p:ph idx="1"/>
          </p:nvPr>
        </p:nvSpPr>
        <p:spPr>
          <a:xfrm>
            <a:off x="838200" y="1978225"/>
            <a:ext cx="6796683" cy="4198739"/>
          </a:xfrm>
          <a:prstGeom prst="rect">
            <a:avLst/>
          </a:prstGeom>
        </p:spPr>
        <p:txBody>
          <a:bodyPr/>
          <a:lstStyle/>
          <a:p>
            <a:pPr marL="212597" indent="-47244" defTabSz="850391">
              <a:spcBef>
                <a:spcPts val="900"/>
              </a:spcBef>
              <a:defRPr sz="2604"/>
            </a:pPr>
            <a:r>
              <a:t> Tầng 1: Tầng vật lý (Physical Layer)</a:t>
            </a:r>
          </a:p>
          <a:p>
            <a:pPr marL="212597" indent="-47244" defTabSz="850391">
              <a:spcBef>
                <a:spcPts val="900"/>
              </a:spcBef>
              <a:defRPr sz="2604"/>
            </a:pPr>
            <a:r>
              <a:t> Tầng 2: Tầng liên kết dữ liệu (Data-Link Layer)</a:t>
            </a:r>
          </a:p>
          <a:p>
            <a:pPr marL="212597" indent="-47244" defTabSz="850391">
              <a:spcBef>
                <a:spcPts val="900"/>
              </a:spcBef>
              <a:defRPr sz="2604"/>
            </a:pPr>
            <a:r>
              <a:t> Tầng 3: Tầng mạng (Network Layer)</a:t>
            </a:r>
          </a:p>
          <a:p>
            <a:pPr marL="212597" indent="-47244" defTabSz="850391">
              <a:spcBef>
                <a:spcPts val="900"/>
              </a:spcBef>
              <a:defRPr sz="2604"/>
            </a:pPr>
            <a:r>
              <a:t> Tầng 4: Tầng giao vận (Transport Layer)</a:t>
            </a:r>
          </a:p>
          <a:p>
            <a:pPr marL="212597" indent="-47244" defTabSz="850391">
              <a:spcBef>
                <a:spcPts val="900"/>
              </a:spcBef>
              <a:defRPr sz="2604"/>
            </a:pPr>
            <a:r>
              <a:t> Tầng 5: Tầng phiên (Session layer)</a:t>
            </a:r>
          </a:p>
          <a:p>
            <a:pPr marL="212597" indent="-47244" defTabSz="850391">
              <a:spcBef>
                <a:spcPts val="900"/>
              </a:spcBef>
              <a:defRPr sz="2604"/>
            </a:pPr>
            <a:r>
              <a:t> Tầng 6: Tầng trình diễn (Presentation layer)</a:t>
            </a:r>
          </a:p>
          <a:p>
            <a:pPr marL="212597" indent="-47244" defTabSz="850391">
              <a:spcBef>
                <a:spcPts val="900"/>
              </a:spcBef>
              <a:defRPr sz="2604"/>
            </a:pPr>
            <a:r>
              <a:t> Tầng 7: Tầng ứng dụng (Application layer)</a:t>
            </a:r>
          </a:p>
        </p:txBody>
      </p:sp>
      <p:sp>
        <p:nvSpPr>
          <p:cNvPr id="2" name="Slide Number Placeholder 1"/>
          <p:cNvSpPr>
            <a:spLocks noGrp="1"/>
          </p:cNvSpPr>
          <p:nvPr>
            <p:ph type="sldNum" sz="quarter" idx="12"/>
          </p:nvPr>
        </p:nvSpPr>
        <p:spPr/>
        <p:txBody>
          <a:bodyPr/>
          <a:lstStyle/>
          <a:p>
            <a:fld id="{86CB4B4D-7CA3-9044-876B-883B54F8677D}" type="slidenum">
              <a:rPr lang="uk-UA" smtClean="0"/>
              <a:t>10</a:t>
            </a:fld>
            <a:endParaRPr lang="uk-UA"/>
          </a:p>
        </p:txBody>
      </p:sp>
      <p:pic>
        <p:nvPicPr>
          <p:cNvPr id="133" name="Screen Shot 2017-11-17 at 4.08.49 PM.png" descr="Screen Shot 2017-11-17 at 4.08.49 PM.png"/>
          <p:cNvPicPr>
            <a:picLocks noChangeAspect="1"/>
          </p:cNvPicPr>
          <p:nvPr/>
        </p:nvPicPr>
        <p:blipFill>
          <a:blip r:embed="rId2">
            <a:extLst/>
          </a:blip>
          <a:stretch>
            <a:fillRect/>
          </a:stretch>
        </p:blipFill>
        <p:spPr>
          <a:xfrm>
            <a:off x="7894259" y="1483030"/>
            <a:ext cx="3934605" cy="4551471"/>
          </a:xfrm>
          <a:prstGeom prst="rect">
            <a:avLst/>
          </a:prstGeom>
          <a:ln w="12700">
            <a:miter lim="400000"/>
          </a:ln>
        </p:spPr>
      </p:pic>
    </p:spTree>
    <p:extLst>
      <p:ext uri="{BB962C8B-B14F-4D97-AF65-F5344CB8AC3E}">
        <p14:creationId xmlns:p14="http://schemas.microsoft.com/office/powerpoint/2010/main" val="71184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ầng ứng dụng  - khái niệm"/>
          <p:cNvSpPr txBox="1">
            <a:spLocks noGrp="1"/>
          </p:cNvSpPr>
          <p:nvPr>
            <p:ph type="title"/>
          </p:nvPr>
        </p:nvSpPr>
        <p:spPr>
          <a:prstGeom prst="rect">
            <a:avLst/>
          </a:prstGeom>
        </p:spPr>
        <p:txBody>
          <a:bodyPr/>
          <a:lstStyle>
            <a:lvl1pPr defTabSz="832104">
              <a:defRPr sz="4004"/>
            </a:lvl1pPr>
          </a:lstStyle>
          <a:p>
            <a:r>
              <a:t>Tầng ứng dụng  - khái niệm </a:t>
            </a:r>
          </a:p>
        </p:txBody>
      </p:sp>
      <p:sp>
        <p:nvSpPr>
          <p:cNvPr id="136" name="Tầng ứng dụng là tầng thứ bảy trong bảy tầng cấp của mô hình OSI.…"/>
          <p:cNvSpPr txBox="1">
            <a:spLocks noGrp="1"/>
          </p:cNvSpPr>
          <p:nvPr>
            <p:ph idx="1"/>
          </p:nvPr>
        </p:nvSpPr>
        <p:spPr>
          <a:prstGeom prst="rect">
            <a:avLst/>
          </a:prstGeom>
        </p:spPr>
        <p:txBody>
          <a:bodyPr/>
          <a:lstStyle/>
          <a:p>
            <a:pPr marL="221742" indent="-49276" defTabSz="886968">
              <a:spcBef>
                <a:spcPts val="900"/>
              </a:spcBef>
              <a:defRPr sz="2716"/>
            </a:pPr>
            <a:r>
              <a:t> </a:t>
            </a:r>
            <a:r>
              <a:rPr b="1"/>
              <a:t>Tầng ứng dụng</a:t>
            </a:r>
            <a:r>
              <a:t> là tầng thứ bảy trong bảy tầng cấp của </a:t>
            </a:r>
            <a:r>
              <a:rPr>
                <a:solidFill>
                  <a:srgbClr val="0B0080"/>
                </a:solidFill>
                <a:hlinkClick r:id="rId2"/>
              </a:rPr>
              <a:t>mô hình OSI</a:t>
            </a:r>
            <a:r>
              <a:t>. </a:t>
            </a:r>
          </a:p>
          <a:p>
            <a:pPr marL="221742" indent="-49276" defTabSz="886968">
              <a:spcBef>
                <a:spcPts val="900"/>
              </a:spcBef>
              <a:defRPr sz="2716"/>
            </a:pPr>
            <a:r>
              <a:t> Tầng này giao tiếp trực tiếp với các </a:t>
            </a:r>
            <a:r>
              <a:rPr>
                <a:solidFill>
                  <a:srgbClr val="0645AD"/>
                </a:solidFill>
                <a:hlinkClick r:id="rId3"/>
              </a:rPr>
              <a:t>tiến trình</a:t>
            </a:r>
            <a:r>
              <a:t> </a:t>
            </a:r>
            <a:r>
              <a:rPr>
                <a:solidFill>
                  <a:srgbClr val="0645AD"/>
                </a:solidFill>
                <a:hlinkClick r:id="rId4"/>
              </a:rPr>
              <a:t>ứng dụng</a:t>
            </a:r>
            <a:r>
              <a:t> và thi hành những dịch vụ thông thường của các tiến trình đó</a:t>
            </a:r>
          </a:p>
          <a:p>
            <a:pPr marL="221742" indent="-49276" defTabSz="886968">
              <a:spcBef>
                <a:spcPts val="900"/>
              </a:spcBef>
              <a:defRPr sz="2716"/>
            </a:pPr>
            <a:r>
              <a:t> Tầng này còn gửi các yêu cầu dịch vụ tới </a:t>
            </a:r>
            <a:r>
              <a:rPr>
                <a:solidFill>
                  <a:srgbClr val="0645AD"/>
                </a:solidFill>
                <a:hlinkClick r:id="rId5"/>
              </a:rPr>
              <a:t>tầng trình diễn</a:t>
            </a:r>
          </a:p>
          <a:p>
            <a:pPr marL="221742" indent="-49276" defTabSz="886968">
              <a:spcBef>
                <a:spcPts val="900"/>
              </a:spcBef>
              <a:defRPr sz="2716"/>
            </a:pPr>
            <a:r>
              <a:t> Những dịch vụ thông thường của tầng ứng dụng cung cấp sự chuyển đổi về ngữ nghĩa giữa các tiến trình ứng dụng có liên quan.</a:t>
            </a:r>
          </a:p>
        </p:txBody>
      </p:sp>
      <p:sp>
        <p:nvSpPr>
          <p:cNvPr id="2" name="Slide Number Placeholder 1"/>
          <p:cNvSpPr>
            <a:spLocks noGrp="1"/>
          </p:cNvSpPr>
          <p:nvPr>
            <p:ph type="sldNum" sz="quarter" idx="12"/>
          </p:nvPr>
        </p:nvSpPr>
        <p:spPr/>
        <p:txBody>
          <a:bodyPr/>
          <a:lstStyle/>
          <a:p>
            <a:fld id="{86CB4B4D-7CA3-9044-876B-883B54F8677D}" type="slidenum">
              <a:rPr lang="uk-UA" smtClean="0"/>
              <a:t>11</a:t>
            </a:fld>
            <a:endParaRPr lang="uk-UA"/>
          </a:p>
        </p:txBody>
      </p:sp>
    </p:spTree>
    <p:extLst>
      <p:ext uri="{BB962C8B-B14F-4D97-AF65-F5344CB8AC3E}">
        <p14:creationId xmlns:p14="http://schemas.microsoft.com/office/powerpoint/2010/main" val="288979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ầng ứng dụng - Ví dụ"/>
          <p:cNvSpPr txBox="1">
            <a:spLocks noGrp="1"/>
          </p:cNvSpPr>
          <p:nvPr>
            <p:ph type="title"/>
          </p:nvPr>
        </p:nvSpPr>
        <p:spPr>
          <a:prstGeom prst="rect">
            <a:avLst/>
          </a:prstGeom>
        </p:spPr>
        <p:txBody>
          <a:bodyPr/>
          <a:lstStyle>
            <a:lvl1pPr defTabSz="832104">
              <a:defRPr sz="4004"/>
            </a:lvl1pPr>
          </a:lstStyle>
          <a:p>
            <a:r>
              <a:t>Tầng ứng dụng - Ví dụ </a:t>
            </a:r>
          </a:p>
        </p:txBody>
      </p:sp>
      <p:sp>
        <p:nvSpPr>
          <p:cNvPr id="139" name="HTTP, S-HTTP, (Secure) HyperText Transfer Protocol…"/>
          <p:cNvSpPr txBox="1">
            <a:spLocks noGrp="1"/>
          </p:cNvSpPr>
          <p:nvPr>
            <p:ph idx="1"/>
          </p:nvPr>
        </p:nvSpPr>
        <p:spPr>
          <a:prstGeom prst="rect">
            <a:avLst/>
          </a:prstGeom>
        </p:spPr>
        <p:txBody>
          <a:bodyPr/>
          <a:lstStyle/>
          <a:p>
            <a:r>
              <a:t> HTTP, S-HTTP, (Secure) HyperText Transfer Protocol</a:t>
            </a:r>
          </a:p>
          <a:p>
            <a:pPr marL="660400" lvl="1" indent="-50800"/>
            <a:r>
              <a:t> Giao thức truyền siêu văn bản (an toàn)</a:t>
            </a:r>
          </a:p>
          <a:p>
            <a:r>
              <a:t> MIME, S-MIME:  </a:t>
            </a:r>
          </a:p>
          <a:p>
            <a:pPr marL="660400" lvl="1" indent="-50800"/>
            <a:r>
              <a:t> Multipurpose Internet Mail Extensions và Secure MIME</a:t>
            </a:r>
          </a:p>
          <a:p>
            <a:r>
              <a:t> SMTP</a:t>
            </a:r>
          </a:p>
          <a:p>
            <a:pPr marL="660400" lvl="1" indent="-50800"/>
            <a:r>
              <a:t> Simple Mail Transfer Protocol</a:t>
            </a:r>
          </a:p>
        </p:txBody>
      </p:sp>
      <p:sp>
        <p:nvSpPr>
          <p:cNvPr id="2" name="Slide Number Placeholder 1"/>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3493547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iao thức HTTP"/>
          <p:cNvSpPr txBox="1">
            <a:spLocks noGrp="1"/>
          </p:cNvSpPr>
          <p:nvPr>
            <p:ph type="title"/>
          </p:nvPr>
        </p:nvSpPr>
        <p:spPr>
          <a:prstGeom prst="rect">
            <a:avLst/>
          </a:prstGeom>
        </p:spPr>
        <p:txBody>
          <a:bodyPr/>
          <a:lstStyle>
            <a:lvl1pPr defTabSz="832104">
              <a:defRPr sz="4004"/>
            </a:lvl1pPr>
          </a:lstStyle>
          <a:p>
            <a:r>
              <a:t>Giao thức HTTP </a:t>
            </a:r>
          </a:p>
        </p:txBody>
      </p:sp>
      <p:sp>
        <p:nvSpPr>
          <p:cNvPr id="142" name="HyperText Transfer Protocol…"/>
          <p:cNvSpPr txBox="1">
            <a:spLocks noGrp="1"/>
          </p:cNvSpPr>
          <p:nvPr>
            <p:ph idx="1"/>
          </p:nvPr>
        </p:nvSpPr>
        <p:spPr>
          <a:prstGeom prst="rect">
            <a:avLst/>
          </a:prstGeom>
        </p:spPr>
        <p:txBody>
          <a:bodyPr/>
          <a:lstStyle/>
          <a:p>
            <a:r>
              <a:t> HyperText Transfer Protocol</a:t>
            </a:r>
          </a:p>
          <a:p>
            <a:r>
              <a:t> Giao thức truyền tải siêu văn bản</a:t>
            </a:r>
          </a:p>
          <a:p>
            <a:r>
              <a:t> Là một trong năm giao thức chuẩn về mạng </a:t>
            </a:r>
            <a:r>
              <a:rPr>
                <a:solidFill>
                  <a:srgbClr val="0645AD"/>
                </a:solidFill>
                <a:hlinkClick r:id="rId2"/>
              </a:rPr>
              <a:t>Internet</a:t>
            </a:r>
            <a:r>
              <a:t>, được dùng để liên hệ thông tin giữa Máy cung cấp dịch vụ (Web server) và Máy sử dụng dịch vụ (Web client) </a:t>
            </a:r>
          </a:p>
          <a:p>
            <a:r>
              <a:t> Là giao thức Client/Server dùng cho </a:t>
            </a:r>
            <a:r>
              <a:rPr i="1"/>
              <a:t>World Wide Web</a:t>
            </a:r>
            <a:r>
              <a:t>-</a:t>
            </a:r>
            <a:r>
              <a:rPr>
                <a:solidFill>
                  <a:srgbClr val="0645AD"/>
                </a:solidFill>
                <a:hlinkClick r:id="rId3"/>
              </a:rPr>
              <a:t>WWW</a:t>
            </a:r>
          </a:p>
          <a:p>
            <a:r>
              <a:t> </a:t>
            </a:r>
            <a:r>
              <a:rPr b="1"/>
              <a:t>HTTP</a:t>
            </a:r>
            <a:r>
              <a:t> là một giao thức ứng dụng của bộ giao thức </a:t>
            </a:r>
            <a:r>
              <a:rPr>
                <a:solidFill>
                  <a:srgbClr val="0645AD"/>
                </a:solidFill>
                <a:hlinkClick r:id="rId4"/>
              </a:rPr>
              <a:t>TCP/IP</a:t>
            </a:r>
            <a:r>
              <a:t> (các giao thức nền tảng cho Internet)</a:t>
            </a:r>
          </a:p>
        </p:txBody>
      </p:sp>
      <p:sp>
        <p:nvSpPr>
          <p:cNvPr id="2" name="Slide Number Placeholder 1"/>
          <p:cNvSpPr>
            <a:spLocks noGrp="1"/>
          </p:cNvSpPr>
          <p:nvPr>
            <p:ph type="sldNum" sz="quarter" idx="12"/>
          </p:nvPr>
        </p:nvSpPr>
        <p:spPr/>
        <p:txBody>
          <a:bodyPr/>
          <a:lstStyle/>
          <a:p>
            <a:fld id="{86CB4B4D-7CA3-9044-876B-883B54F8677D}" type="slidenum">
              <a:rPr lang="uk-UA" smtClean="0"/>
              <a:t>13</a:t>
            </a:fld>
            <a:endParaRPr lang="uk-UA"/>
          </a:p>
        </p:txBody>
      </p:sp>
    </p:spTree>
    <p:extLst>
      <p:ext uri="{BB962C8B-B14F-4D97-AF65-F5344CB8AC3E}">
        <p14:creationId xmlns:p14="http://schemas.microsoft.com/office/powerpoint/2010/main" val="2575311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Mô hình Client - Server"/>
          <p:cNvSpPr txBox="1">
            <a:spLocks noGrp="1"/>
          </p:cNvSpPr>
          <p:nvPr>
            <p:ph type="title"/>
          </p:nvPr>
        </p:nvSpPr>
        <p:spPr>
          <a:prstGeom prst="rect">
            <a:avLst/>
          </a:prstGeom>
        </p:spPr>
        <p:txBody>
          <a:bodyPr/>
          <a:lstStyle>
            <a:lvl1pPr defTabSz="859536">
              <a:defRPr sz="4136"/>
            </a:lvl1pPr>
          </a:lstStyle>
          <a:p>
            <a:r>
              <a:t>Mô hình Client - Server </a:t>
            </a:r>
          </a:p>
        </p:txBody>
      </p:sp>
      <p:sp>
        <p:nvSpPr>
          <p:cNvPr id="2" name="Slide Number Placeholder 1"/>
          <p:cNvSpPr>
            <a:spLocks noGrp="1"/>
          </p:cNvSpPr>
          <p:nvPr>
            <p:ph type="sldNum" sz="quarter" idx="12"/>
          </p:nvPr>
        </p:nvSpPr>
        <p:spPr/>
        <p:txBody>
          <a:bodyPr/>
          <a:lstStyle/>
          <a:p>
            <a:fld id="{86CB4B4D-7CA3-9044-876B-883B54F8677D}" type="slidenum">
              <a:rPr lang="uk-UA" smtClean="0"/>
              <a:t>14</a:t>
            </a:fld>
            <a:endParaRPr lang="uk-UA"/>
          </a:p>
        </p:txBody>
      </p:sp>
      <p:pic>
        <p:nvPicPr>
          <p:cNvPr id="145" name="LSBAWS_HTTP_request_response.png" descr="LSBAWS_HTTP_request_response.png"/>
          <p:cNvPicPr>
            <a:picLocks noChangeAspect="1"/>
          </p:cNvPicPr>
          <p:nvPr/>
        </p:nvPicPr>
        <p:blipFill>
          <a:blip r:embed="rId2">
            <a:extLst/>
          </a:blip>
          <a:stretch>
            <a:fillRect/>
          </a:stretch>
        </p:blipFill>
        <p:spPr>
          <a:xfrm>
            <a:off x="494720" y="1579116"/>
            <a:ext cx="10182855" cy="4962153"/>
          </a:xfrm>
          <a:prstGeom prst="rect">
            <a:avLst/>
          </a:prstGeom>
          <a:ln w="12700">
            <a:miter lim="400000"/>
          </a:ln>
        </p:spPr>
      </p:pic>
    </p:spTree>
    <p:extLst>
      <p:ext uri="{BB962C8B-B14F-4D97-AF65-F5344CB8AC3E}">
        <p14:creationId xmlns:p14="http://schemas.microsoft.com/office/powerpoint/2010/main" val="152772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HTTP Status Code"/>
          <p:cNvSpPr txBox="1">
            <a:spLocks noGrp="1"/>
          </p:cNvSpPr>
          <p:nvPr>
            <p:ph type="title"/>
          </p:nvPr>
        </p:nvSpPr>
        <p:spPr>
          <a:prstGeom prst="rect">
            <a:avLst/>
          </a:prstGeom>
        </p:spPr>
        <p:txBody>
          <a:bodyPr/>
          <a:lstStyle>
            <a:lvl1pPr defTabSz="859536">
              <a:defRPr sz="4136"/>
            </a:lvl1pPr>
          </a:lstStyle>
          <a:p>
            <a:r>
              <a:t>HTTP Status Code </a:t>
            </a:r>
          </a:p>
        </p:txBody>
      </p:sp>
      <p:sp>
        <p:nvSpPr>
          <p:cNvPr id="148" name="Mã trạng thái HTTP được server phản hồi lại mỗi khi nhận được http resquest…"/>
          <p:cNvSpPr txBox="1">
            <a:spLocks noGrp="1"/>
          </p:cNvSpPr>
          <p:nvPr>
            <p:ph idx="1"/>
          </p:nvPr>
        </p:nvSpPr>
        <p:spPr>
          <a:prstGeom prst="rect">
            <a:avLst/>
          </a:prstGeom>
        </p:spPr>
        <p:txBody>
          <a:bodyPr/>
          <a:lstStyle/>
          <a:p>
            <a:r>
              <a:t> Mã trạng thái HTTP được server phản hồi lại mỗi khi nhận được http resquest</a:t>
            </a:r>
          </a:p>
          <a:p>
            <a:r>
              <a:t> Yếu tố Status-Code là một số nguyên 3 ký tự</a:t>
            </a:r>
          </a:p>
          <a:p>
            <a:pPr marL="660400" lvl="1" indent="-50800"/>
            <a:r>
              <a:t> Ký tự đầu tiên của mã hóa trạng thái định nghĩa hạng (loại) phản hồi</a:t>
            </a:r>
          </a:p>
          <a:p>
            <a:pPr marL="660400" lvl="1" indent="-50800"/>
            <a:r>
              <a:t> Hai ký tự cuối không có bất cứ vai trò phân loại nào</a:t>
            </a:r>
          </a:p>
          <a:p>
            <a:r>
              <a:t> Ký tự đầu gồm có: 1,2,3,4,5 loại lỗi.</a:t>
            </a:r>
          </a:p>
        </p:txBody>
      </p:sp>
      <p:sp>
        <p:nvSpPr>
          <p:cNvPr id="2" name="Slide Number Placeholder 1"/>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200655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HTTP Status Code"/>
          <p:cNvSpPr txBox="1">
            <a:spLocks noGrp="1"/>
          </p:cNvSpPr>
          <p:nvPr>
            <p:ph type="title"/>
          </p:nvPr>
        </p:nvSpPr>
        <p:spPr>
          <a:prstGeom prst="rect">
            <a:avLst/>
          </a:prstGeom>
        </p:spPr>
        <p:txBody>
          <a:bodyPr/>
          <a:lstStyle>
            <a:lvl1pPr defTabSz="859536">
              <a:defRPr sz="4136"/>
            </a:lvl1pPr>
          </a:lstStyle>
          <a:p>
            <a:r>
              <a:t>HTTP Status Code </a:t>
            </a:r>
          </a:p>
        </p:txBody>
      </p:sp>
      <p:sp>
        <p:nvSpPr>
          <p:cNvPr id="2" name="Slide Number Placeholder 1"/>
          <p:cNvSpPr>
            <a:spLocks noGrp="1"/>
          </p:cNvSpPr>
          <p:nvPr>
            <p:ph type="sldNum" sz="quarter" idx="12"/>
          </p:nvPr>
        </p:nvSpPr>
        <p:spPr/>
        <p:txBody>
          <a:bodyPr/>
          <a:lstStyle/>
          <a:p>
            <a:fld id="{86CB4B4D-7CA3-9044-876B-883B54F8677D}" type="slidenum">
              <a:rPr lang="uk-UA" smtClean="0"/>
              <a:t>16</a:t>
            </a:fld>
            <a:endParaRPr lang="uk-UA"/>
          </a:p>
        </p:txBody>
      </p:sp>
      <p:pic>
        <p:nvPicPr>
          <p:cNvPr id="151" name="Screen Shot 2017-11-17 at 4.46.43 PM.png" descr="Screen Shot 2017-11-17 at 4.46.43 PM.png"/>
          <p:cNvPicPr>
            <a:picLocks noChangeAspect="1"/>
          </p:cNvPicPr>
          <p:nvPr/>
        </p:nvPicPr>
        <p:blipFill>
          <a:blip r:embed="rId2">
            <a:extLst/>
          </a:blip>
          <a:stretch>
            <a:fillRect/>
          </a:stretch>
        </p:blipFill>
        <p:spPr>
          <a:xfrm>
            <a:off x="819150" y="1979146"/>
            <a:ext cx="4000500" cy="4102101"/>
          </a:xfrm>
          <a:prstGeom prst="rect">
            <a:avLst/>
          </a:prstGeom>
          <a:ln w="12700">
            <a:miter lim="400000"/>
          </a:ln>
        </p:spPr>
      </p:pic>
      <p:pic>
        <p:nvPicPr>
          <p:cNvPr id="152" name="Screen Shot 2017-11-17 at 4.46.57 PM.png" descr="Screen Shot 2017-11-17 at 4.46.57 PM.png"/>
          <p:cNvPicPr>
            <a:picLocks noChangeAspect="1"/>
          </p:cNvPicPr>
          <p:nvPr/>
        </p:nvPicPr>
        <p:blipFill>
          <a:blip r:embed="rId3">
            <a:extLst/>
          </a:blip>
          <a:stretch>
            <a:fillRect/>
          </a:stretch>
        </p:blipFill>
        <p:spPr>
          <a:xfrm>
            <a:off x="4826000" y="1763246"/>
            <a:ext cx="3886200" cy="4533901"/>
          </a:xfrm>
          <a:prstGeom prst="rect">
            <a:avLst/>
          </a:prstGeom>
          <a:ln w="12700">
            <a:miter lim="400000"/>
          </a:ln>
        </p:spPr>
      </p:pic>
      <p:pic>
        <p:nvPicPr>
          <p:cNvPr id="153" name="Screen Shot 2017-11-17 at 4.47.08 PM.png" descr="Screen Shot 2017-11-17 at 4.47.08 PM.png"/>
          <p:cNvPicPr>
            <a:picLocks noChangeAspect="1"/>
          </p:cNvPicPr>
          <p:nvPr/>
        </p:nvPicPr>
        <p:blipFill>
          <a:blip r:embed="rId4">
            <a:extLst/>
          </a:blip>
          <a:stretch>
            <a:fillRect/>
          </a:stretch>
        </p:blipFill>
        <p:spPr>
          <a:xfrm>
            <a:off x="8178800" y="1403350"/>
            <a:ext cx="3810000" cy="1993900"/>
          </a:xfrm>
          <a:prstGeom prst="rect">
            <a:avLst/>
          </a:prstGeom>
          <a:ln w="12700">
            <a:miter lim="400000"/>
          </a:ln>
        </p:spPr>
      </p:pic>
    </p:spTree>
    <p:extLst>
      <p:ext uri="{BB962C8B-B14F-4D97-AF65-F5344CB8AC3E}">
        <p14:creationId xmlns:p14="http://schemas.microsoft.com/office/powerpoint/2010/main" val="160642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TTP Request"/>
          <p:cNvSpPr txBox="1">
            <a:spLocks noGrp="1"/>
          </p:cNvSpPr>
          <p:nvPr>
            <p:ph type="title"/>
          </p:nvPr>
        </p:nvSpPr>
        <p:spPr>
          <a:prstGeom prst="rect">
            <a:avLst/>
          </a:prstGeom>
        </p:spPr>
        <p:txBody>
          <a:bodyPr/>
          <a:lstStyle>
            <a:lvl1pPr defTabSz="859536">
              <a:defRPr sz="4136"/>
            </a:lvl1pPr>
          </a:lstStyle>
          <a:p>
            <a:r>
              <a:t>HTTP Request </a:t>
            </a:r>
          </a:p>
        </p:txBody>
      </p:sp>
      <p:sp>
        <p:nvSpPr>
          <p:cNvPr id="156" name="Một HTTP client (máy khách) gửi một HTTP request (yêu cầu) lên server (máy chủ) nhờ một thông điệp có định dạng như sau:…"/>
          <p:cNvSpPr txBox="1">
            <a:spLocks noGrp="1"/>
          </p:cNvSpPr>
          <p:nvPr>
            <p:ph idx="1"/>
          </p:nvPr>
        </p:nvSpPr>
        <p:spPr>
          <a:prstGeom prst="rect">
            <a:avLst/>
          </a:prstGeom>
        </p:spPr>
        <p:txBody>
          <a:bodyPr/>
          <a:lstStyle/>
          <a:p>
            <a:pPr marL="196596" indent="-43688" defTabSz="786384">
              <a:spcBef>
                <a:spcPts val="800"/>
              </a:spcBef>
              <a:defRPr sz="2408"/>
            </a:pPr>
            <a:r>
              <a:rPr dirty="0"/>
              <a:t> Một HTTP client (máy khách) gửi một HTTP request (yêu cầu) lên server (máy chủ) nhờ một thông điệp có định dạng như sau:</a:t>
            </a:r>
          </a:p>
          <a:p>
            <a:pPr marL="567944" lvl="1" indent="-43688" defTabSz="786384">
              <a:spcBef>
                <a:spcPts val="800"/>
              </a:spcBef>
              <a:defRPr sz="2408"/>
            </a:pPr>
            <a:r>
              <a:rPr dirty="0"/>
              <a:t> Một dòng Request-line</a:t>
            </a:r>
          </a:p>
          <a:p>
            <a:pPr marL="567944" lvl="1" indent="-43688" defTabSz="786384">
              <a:spcBef>
                <a:spcPts val="800"/>
              </a:spcBef>
              <a:defRPr sz="2408"/>
            </a:pPr>
            <a:r>
              <a:rPr dirty="0"/>
              <a:t> Không có hoặc có thêm các header (General|Request|Entity) theo sau bởi một ký hiệu CRLF (carriage return line feed - báo hiệu trở về đầu dòng tiếp theo)</a:t>
            </a:r>
          </a:p>
          <a:p>
            <a:pPr marL="567944" lvl="1" indent="-43688" defTabSz="786384">
              <a:spcBef>
                <a:spcPts val="800"/>
              </a:spcBef>
              <a:defRPr sz="2408"/>
            </a:pPr>
            <a:r>
              <a:rPr dirty="0"/>
              <a:t> Một dòng trống (VD một dòng mà không có gì ở trước CRLF) báo hiệu kết thúc phần header</a:t>
            </a:r>
          </a:p>
          <a:p>
            <a:pPr marL="567944" lvl="1" indent="-43688" defTabSz="786384">
              <a:spcBef>
                <a:spcPts val="800"/>
              </a:spcBef>
              <a:defRPr sz="2408"/>
            </a:pPr>
            <a:r>
              <a:rPr dirty="0"/>
              <a:t> Có hoặc không có phần nội dung thông điệp</a:t>
            </a:r>
          </a:p>
        </p:txBody>
      </p:sp>
      <p:sp>
        <p:nvSpPr>
          <p:cNvPr id="2" name="Slide Number Placeholder 1"/>
          <p:cNvSpPr>
            <a:spLocks noGrp="1"/>
          </p:cNvSpPr>
          <p:nvPr>
            <p:ph type="sldNum" sz="quarter" idx="12"/>
          </p:nvPr>
        </p:nvSpPr>
        <p:spPr/>
        <p:txBody>
          <a:bodyPr/>
          <a:lstStyle/>
          <a:p>
            <a:fld id="{86CB4B4D-7CA3-9044-876B-883B54F8677D}" type="slidenum">
              <a:rPr lang="uk-UA" smtClean="0"/>
              <a:t>17</a:t>
            </a:fld>
            <a:endParaRPr lang="uk-UA"/>
          </a:p>
        </p:txBody>
      </p:sp>
    </p:spTree>
    <p:extLst>
      <p:ext uri="{BB962C8B-B14F-4D97-AF65-F5344CB8AC3E}">
        <p14:creationId xmlns:p14="http://schemas.microsoft.com/office/powerpoint/2010/main" val="3019865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HTTP Request"/>
          <p:cNvSpPr txBox="1">
            <a:spLocks noGrp="1"/>
          </p:cNvSpPr>
          <p:nvPr>
            <p:ph type="title"/>
          </p:nvPr>
        </p:nvSpPr>
        <p:spPr>
          <a:prstGeom prst="rect">
            <a:avLst/>
          </a:prstGeom>
        </p:spPr>
        <p:txBody>
          <a:bodyPr/>
          <a:lstStyle>
            <a:lvl1pPr defTabSz="859536">
              <a:defRPr sz="4136"/>
            </a:lvl1pPr>
          </a:lstStyle>
          <a:p>
            <a:r>
              <a:t>HTTP Request </a:t>
            </a:r>
          </a:p>
        </p:txBody>
      </p:sp>
      <p:sp>
        <p:nvSpPr>
          <p:cNvPr id="2" name="Slide Number Placeholder 1"/>
          <p:cNvSpPr>
            <a:spLocks noGrp="1"/>
          </p:cNvSpPr>
          <p:nvPr>
            <p:ph type="sldNum" sz="quarter" idx="12"/>
          </p:nvPr>
        </p:nvSpPr>
        <p:spPr/>
        <p:txBody>
          <a:bodyPr/>
          <a:lstStyle/>
          <a:p>
            <a:fld id="{86CB4B4D-7CA3-9044-876B-883B54F8677D}" type="slidenum">
              <a:rPr lang="uk-UA" smtClean="0"/>
              <a:t>18</a:t>
            </a:fld>
            <a:endParaRPr lang="uk-UA"/>
          </a:p>
        </p:txBody>
      </p:sp>
      <p:pic>
        <p:nvPicPr>
          <p:cNvPr id="159" name="Screen Shot 2017-11-17 at 5.26.30 PM.png" descr="Screen Shot 2017-11-17 at 5.26.30 PM.png"/>
          <p:cNvPicPr>
            <a:picLocks noChangeAspect="1"/>
          </p:cNvPicPr>
          <p:nvPr/>
        </p:nvPicPr>
        <p:blipFill>
          <a:blip r:embed="rId2">
            <a:extLst/>
          </a:blip>
          <a:stretch>
            <a:fillRect/>
          </a:stretch>
        </p:blipFill>
        <p:spPr>
          <a:xfrm>
            <a:off x="958850" y="1979146"/>
            <a:ext cx="4966698" cy="1383249"/>
          </a:xfrm>
          <a:prstGeom prst="rect">
            <a:avLst/>
          </a:prstGeom>
          <a:ln w="12700">
            <a:miter lim="400000"/>
          </a:ln>
        </p:spPr>
      </p:pic>
      <p:pic>
        <p:nvPicPr>
          <p:cNvPr id="160" name="Screen Shot 2017-11-17 at 5.27.53 PM.png" descr="Screen Shot 2017-11-17 at 5.27.53 PM.png"/>
          <p:cNvPicPr>
            <a:picLocks noChangeAspect="1"/>
          </p:cNvPicPr>
          <p:nvPr/>
        </p:nvPicPr>
        <p:blipFill>
          <a:blip r:embed="rId3">
            <a:extLst/>
          </a:blip>
          <a:stretch>
            <a:fillRect/>
          </a:stretch>
        </p:blipFill>
        <p:spPr>
          <a:xfrm>
            <a:off x="3873500" y="3542700"/>
            <a:ext cx="6731000" cy="2806701"/>
          </a:xfrm>
          <a:prstGeom prst="rect">
            <a:avLst/>
          </a:prstGeom>
          <a:ln w="12700">
            <a:miter lim="400000"/>
          </a:ln>
        </p:spPr>
      </p:pic>
    </p:spTree>
    <p:extLst>
      <p:ext uri="{BB962C8B-B14F-4D97-AF65-F5344CB8AC3E}">
        <p14:creationId xmlns:p14="http://schemas.microsoft.com/office/powerpoint/2010/main" val="2292370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HTTP Response"/>
          <p:cNvSpPr txBox="1">
            <a:spLocks noGrp="1"/>
          </p:cNvSpPr>
          <p:nvPr>
            <p:ph type="title"/>
          </p:nvPr>
        </p:nvSpPr>
        <p:spPr>
          <a:prstGeom prst="rect">
            <a:avLst/>
          </a:prstGeom>
        </p:spPr>
        <p:txBody>
          <a:bodyPr/>
          <a:lstStyle>
            <a:lvl1pPr defTabSz="859536">
              <a:defRPr sz="4136"/>
            </a:lvl1pPr>
          </a:lstStyle>
          <a:p>
            <a:r>
              <a:t>HTTP Response </a:t>
            </a:r>
          </a:p>
        </p:txBody>
      </p:sp>
      <p:sp>
        <p:nvSpPr>
          <p:cNvPr id="163" name="Khi nhận và phiên dịch một HTTP Request…"/>
          <p:cNvSpPr txBox="1">
            <a:spLocks noGrp="1"/>
          </p:cNvSpPr>
          <p:nvPr>
            <p:ph idx="1"/>
          </p:nvPr>
        </p:nvSpPr>
        <p:spPr>
          <a:prstGeom prst="rect">
            <a:avLst/>
          </a:prstGeom>
        </p:spPr>
        <p:txBody>
          <a:bodyPr/>
          <a:lstStyle/>
          <a:p>
            <a:pPr marL="219455" indent="-48767" defTabSz="877823">
              <a:spcBef>
                <a:spcPts val="900"/>
              </a:spcBef>
              <a:defRPr sz="2688"/>
            </a:pPr>
            <a:r>
              <a:t> Khi nhận và phiên dịch một HTTP Request</a:t>
            </a:r>
          </a:p>
          <a:p>
            <a:pPr marL="219455" indent="-48767" defTabSz="877823">
              <a:spcBef>
                <a:spcPts val="900"/>
              </a:spcBef>
              <a:defRPr sz="2688"/>
            </a:pPr>
            <a:r>
              <a:t> Server sẽ gửi tín hiệu phản hồi là một HTTP Response bao gồm các thành phần sau:</a:t>
            </a:r>
          </a:p>
          <a:p>
            <a:pPr marL="633983" lvl="1" indent="-48767" defTabSz="877823">
              <a:spcBef>
                <a:spcPts val="900"/>
              </a:spcBef>
              <a:defRPr sz="2688"/>
            </a:pPr>
            <a:r>
              <a:t> Một dòng trạng thái (Status-Line)</a:t>
            </a:r>
          </a:p>
          <a:p>
            <a:pPr marL="633983" lvl="1" indent="-48767" defTabSz="877823">
              <a:spcBef>
                <a:spcPts val="900"/>
              </a:spcBef>
              <a:defRPr sz="2688"/>
            </a:pPr>
            <a:r>
              <a:t> Không hoặc nhiều hơn các trường Header (General|Response|Entity) được theo sau CRLF</a:t>
            </a:r>
          </a:p>
          <a:p>
            <a:pPr marL="633983" lvl="1" indent="-48767" defTabSz="877823">
              <a:spcBef>
                <a:spcPts val="900"/>
              </a:spcBef>
              <a:defRPr sz="2688"/>
            </a:pPr>
            <a:r>
              <a:t> Một dòng trống chỉ dòng kết thúc của các trường Header</a:t>
            </a:r>
          </a:p>
          <a:p>
            <a:pPr marL="633983" lvl="1" indent="-48767" defTabSz="877823">
              <a:spcBef>
                <a:spcPts val="900"/>
              </a:spcBef>
              <a:defRPr sz="2688"/>
            </a:pPr>
            <a:r>
              <a:t> Một phần thân thông báo tùy ý</a:t>
            </a:r>
          </a:p>
        </p:txBody>
      </p:sp>
      <p:sp>
        <p:nvSpPr>
          <p:cNvPr id="2" name="Slide Number Placeholder 1"/>
          <p:cNvSpPr>
            <a:spLocks noGrp="1"/>
          </p:cNvSpPr>
          <p:nvPr>
            <p:ph type="sldNum" sz="quarter" idx="12"/>
          </p:nvPr>
        </p:nvSpPr>
        <p:spPr/>
        <p:txBody>
          <a:bodyPr/>
          <a:lstStyle/>
          <a:p>
            <a:fld id="{86CB4B4D-7CA3-9044-876B-883B54F8677D}" type="slidenum">
              <a:rPr lang="uk-UA" smtClean="0"/>
              <a:t>19</a:t>
            </a:fld>
            <a:endParaRPr lang="uk-UA"/>
          </a:p>
        </p:txBody>
      </p:sp>
    </p:spTree>
    <p:extLst>
      <p:ext uri="{BB962C8B-B14F-4D97-AF65-F5344CB8AC3E}">
        <p14:creationId xmlns:p14="http://schemas.microsoft.com/office/powerpoint/2010/main" val="3536278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r>
              <a:rPr lang="en-US" sz="3200" dirty="0" err="1"/>
              <a:t>Giải</a:t>
            </a:r>
            <a:r>
              <a:rPr lang="en-US" sz="3200" dirty="0"/>
              <a:t> </a:t>
            </a:r>
            <a:r>
              <a:rPr lang="en-US" sz="3200" dirty="0" err="1"/>
              <a:t>thích</a:t>
            </a:r>
            <a:r>
              <a:rPr lang="en-US" sz="3200" dirty="0"/>
              <a:t> </a:t>
            </a:r>
            <a:r>
              <a:rPr lang="en-US" sz="3200" dirty="0" err="1"/>
              <a:t>được</a:t>
            </a:r>
            <a:r>
              <a:rPr lang="en-US" sz="3200" dirty="0"/>
              <a:t> </a:t>
            </a:r>
            <a:r>
              <a:rPr lang="en-US" sz="3200" dirty="0" err="1"/>
              <a:t>mô</a:t>
            </a:r>
            <a:r>
              <a:rPr lang="en-US" sz="3200" dirty="0"/>
              <a:t> </a:t>
            </a:r>
            <a:r>
              <a:rPr lang="en-US" sz="3200" dirty="0" err="1"/>
              <a:t>hình</a:t>
            </a:r>
            <a:r>
              <a:rPr lang="en-US" sz="3200" dirty="0"/>
              <a:t> Web </a:t>
            </a:r>
          </a:p>
          <a:p>
            <a:r>
              <a:rPr lang="en-US" sz="3200" dirty="0" err="1"/>
              <a:t>Trình</a:t>
            </a:r>
            <a:r>
              <a:rPr lang="en-US" sz="3200" dirty="0"/>
              <a:t> </a:t>
            </a:r>
            <a:r>
              <a:rPr lang="en-US" sz="3200" dirty="0" err="1"/>
              <a:t>bày</a:t>
            </a:r>
            <a:r>
              <a:rPr lang="en-US" sz="3200" dirty="0"/>
              <a:t> </a:t>
            </a:r>
            <a:r>
              <a:rPr lang="en-US" sz="3200" dirty="0" err="1"/>
              <a:t>được</a:t>
            </a:r>
            <a:r>
              <a:rPr lang="en-US" sz="3200" dirty="0"/>
              <a:t> </a:t>
            </a:r>
            <a:r>
              <a:rPr lang="en-US" sz="3200" dirty="0" err="1"/>
              <a:t>các</a:t>
            </a:r>
            <a:r>
              <a:rPr lang="en-US" sz="3200" dirty="0"/>
              <a:t> </a:t>
            </a:r>
            <a:r>
              <a:rPr lang="en-US" sz="3200" dirty="0" err="1"/>
              <a:t>thành</a:t>
            </a:r>
            <a:r>
              <a:rPr lang="en-US" sz="3200" dirty="0"/>
              <a:t> </a:t>
            </a:r>
            <a:r>
              <a:rPr lang="en-US" sz="3200" dirty="0" err="1"/>
              <a:t>phần</a:t>
            </a:r>
            <a:r>
              <a:rPr lang="en-US" sz="3200" dirty="0"/>
              <a:t> </a:t>
            </a:r>
            <a:r>
              <a:rPr lang="en-US" sz="3200" dirty="0" err="1"/>
              <a:t>của</a:t>
            </a:r>
            <a:r>
              <a:rPr lang="en-US" sz="3200" dirty="0"/>
              <a:t> </a:t>
            </a:r>
            <a:r>
              <a:rPr lang="en-US" sz="3200" dirty="0" err="1"/>
              <a:t>một</a:t>
            </a:r>
            <a:r>
              <a:rPr lang="en-US" sz="3200" dirty="0"/>
              <a:t> </a:t>
            </a:r>
            <a:r>
              <a:rPr lang="en-US" sz="3200" dirty="0" err="1"/>
              <a:t>hệ</a:t>
            </a:r>
            <a:r>
              <a:rPr lang="en-US" sz="3200" dirty="0"/>
              <a:t> </a:t>
            </a:r>
            <a:r>
              <a:rPr lang="en-US" sz="3200" dirty="0" err="1"/>
              <a:t>thống</a:t>
            </a:r>
            <a:r>
              <a:rPr lang="en-US" sz="3200" dirty="0"/>
              <a:t> web </a:t>
            </a:r>
            <a:endParaRPr lang="en-US" sz="3200" dirty="0" smtClean="0"/>
          </a:p>
          <a:p>
            <a:r>
              <a:rPr lang="en-US" sz="3200" dirty="0" err="1" smtClean="0"/>
              <a:t>Tìm</a:t>
            </a:r>
            <a:r>
              <a:rPr lang="en-US" sz="3200" dirty="0" smtClean="0"/>
              <a:t> </a:t>
            </a:r>
            <a:r>
              <a:rPr lang="en-US" sz="3200" dirty="0" err="1" smtClean="0"/>
              <a:t>hiểu</a:t>
            </a:r>
            <a:r>
              <a:rPr lang="en-US" sz="3200" dirty="0" smtClean="0"/>
              <a:t> </a:t>
            </a:r>
            <a:r>
              <a:rPr lang="en-US" sz="3200" dirty="0" err="1" smtClean="0"/>
              <a:t>về</a:t>
            </a:r>
            <a:r>
              <a:rPr lang="en-US" sz="3200" dirty="0" smtClean="0"/>
              <a:t> ASP.NET Core</a:t>
            </a:r>
          </a:p>
          <a:p>
            <a:r>
              <a:rPr lang="en-US" sz="3200" dirty="0" smtClean="0"/>
              <a:t>So </a:t>
            </a:r>
            <a:r>
              <a:rPr lang="en-US" sz="3200" dirty="0" err="1" smtClean="0"/>
              <a:t>sánh</a:t>
            </a:r>
            <a:r>
              <a:rPr lang="en-US" sz="3200" dirty="0" smtClean="0"/>
              <a:t> </a:t>
            </a:r>
            <a:r>
              <a:rPr lang="en-US" sz="3200" dirty="0" err="1" smtClean="0"/>
              <a:t>giữa</a:t>
            </a:r>
            <a:r>
              <a:rPr lang="en-US" sz="3200" dirty="0" smtClean="0"/>
              <a:t> ASP.NET Core </a:t>
            </a:r>
            <a:r>
              <a:rPr lang="en-US" sz="3200" dirty="0" err="1" smtClean="0"/>
              <a:t>và</a:t>
            </a:r>
            <a:r>
              <a:rPr lang="en-US" sz="3200" dirty="0" smtClean="0"/>
              <a:t> ASP.NET</a:t>
            </a:r>
          </a:p>
          <a:p>
            <a:r>
              <a:rPr lang="en-US" sz="3200" dirty="0" smtClean="0"/>
              <a:t>So </a:t>
            </a:r>
            <a:r>
              <a:rPr lang="en-US" sz="3200" dirty="0" err="1" smtClean="0"/>
              <a:t>sánh</a:t>
            </a:r>
            <a:r>
              <a:rPr lang="en-US" sz="3200" dirty="0" smtClean="0"/>
              <a:t> </a:t>
            </a:r>
            <a:r>
              <a:rPr lang="en-US" sz="3200" dirty="0" err="1" smtClean="0"/>
              <a:t>giữa</a:t>
            </a:r>
            <a:r>
              <a:rPr lang="en-US" sz="3200" dirty="0" smtClean="0"/>
              <a:t> .NET Core </a:t>
            </a:r>
            <a:r>
              <a:rPr lang="en-US" sz="3200" dirty="0" err="1" smtClean="0"/>
              <a:t>và</a:t>
            </a:r>
            <a:r>
              <a:rPr lang="en-US" sz="3200" dirty="0" smtClean="0"/>
              <a:t> .NET Framework</a:t>
            </a:r>
          </a:p>
          <a:p>
            <a:r>
              <a:rPr lang="en-US" sz="3200" dirty="0" err="1" smtClean="0"/>
              <a:t>Lịch</a:t>
            </a:r>
            <a:r>
              <a:rPr lang="en-US" sz="3200" dirty="0" smtClean="0"/>
              <a:t> </a:t>
            </a:r>
            <a:r>
              <a:rPr lang="en-US" sz="3200" dirty="0" err="1" smtClean="0"/>
              <a:t>sử</a:t>
            </a:r>
            <a:r>
              <a:rPr lang="en-US" sz="3200" dirty="0" smtClean="0"/>
              <a:t> </a:t>
            </a:r>
            <a:r>
              <a:rPr lang="en-US" sz="3200" dirty="0" err="1" smtClean="0"/>
              <a:t>các</a:t>
            </a:r>
            <a:r>
              <a:rPr lang="en-US" sz="3200" dirty="0" smtClean="0"/>
              <a:t> </a:t>
            </a:r>
            <a:r>
              <a:rPr lang="en-US" sz="3200" dirty="0" err="1" smtClean="0"/>
              <a:t>phiên</a:t>
            </a:r>
            <a:r>
              <a:rPr lang="en-US" sz="3200" dirty="0" smtClean="0"/>
              <a:t> </a:t>
            </a:r>
            <a:r>
              <a:rPr lang="en-US" sz="3200" dirty="0" err="1" smtClean="0"/>
              <a:t>bản</a:t>
            </a:r>
            <a:r>
              <a:rPr lang="en-US" sz="3200" dirty="0" smtClean="0"/>
              <a:t> </a:t>
            </a:r>
            <a:r>
              <a:rPr lang="en-US" sz="3200" dirty="0" err="1" smtClean="0"/>
              <a:t>của</a:t>
            </a:r>
            <a:r>
              <a:rPr lang="en-US" sz="3200" dirty="0" smtClean="0"/>
              <a:t> ASP.NET Core</a:t>
            </a:r>
            <a:endParaRPr lang="en-US" sz="3200" dirty="0"/>
          </a:p>
        </p:txBody>
      </p:sp>
    </p:spTree>
    <p:extLst>
      <p:ext uri="{BB962C8B-B14F-4D97-AF65-F5344CB8AC3E}">
        <p14:creationId xmlns:p14="http://schemas.microsoft.com/office/powerpoint/2010/main" val="1035313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HTTP Response"/>
          <p:cNvSpPr txBox="1">
            <a:spLocks noGrp="1"/>
          </p:cNvSpPr>
          <p:nvPr>
            <p:ph type="title"/>
          </p:nvPr>
        </p:nvSpPr>
        <p:spPr>
          <a:prstGeom prst="rect">
            <a:avLst/>
          </a:prstGeom>
        </p:spPr>
        <p:txBody>
          <a:bodyPr/>
          <a:lstStyle>
            <a:lvl1pPr defTabSz="859536">
              <a:defRPr sz="4136"/>
            </a:lvl1pPr>
          </a:lstStyle>
          <a:p>
            <a:r>
              <a:t>HTTP Response </a:t>
            </a:r>
          </a:p>
        </p:txBody>
      </p:sp>
      <p:sp>
        <p:nvSpPr>
          <p:cNvPr id="2" name="Slide Number Placeholder 1"/>
          <p:cNvSpPr>
            <a:spLocks noGrp="1"/>
          </p:cNvSpPr>
          <p:nvPr>
            <p:ph type="sldNum" sz="quarter" idx="12"/>
          </p:nvPr>
        </p:nvSpPr>
        <p:spPr/>
        <p:txBody>
          <a:bodyPr/>
          <a:lstStyle/>
          <a:p>
            <a:fld id="{86CB4B4D-7CA3-9044-876B-883B54F8677D}" type="slidenum">
              <a:rPr lang="uk-UA" smtClean="0"/>
              <a:t>20</a:t>
            </a:fld>
            <a:endParaRPr lang="uk-UA"/>
          </a:p>
        </p:txBody>
      </p:sp>
      <p:pic>
        <p:nvPicPr>
          <p:cNvPr id="166" name="Screen Shot 2017-11-17 at 5.22.40 PM.png" descr="Screen Shot 2017-11-17 at 5.22.40 PM.png"/>
          <p:cNvPicPr>
            <a:picLocks noChangeAspect="1"/>
          </p:cNvPicPr>
          <p:nvPr/>
        </p:nvPicPr>
        <p:blipFill>
          <a:blip r:embed="rId2">
            <a:extLst/>
          </a:blip>
          <a:stretch>
            <a:fillRect/>
          </a:stretch>
        </p:blipFill>
        <p:spPr>
          <a:xfrm>
            <a:off x="2895600" y="1852146"/>
            <a:ext cx="5740400" cy="4533901"/>
          </a:xfrm>
          <a:prstGeom prst="rect">
            <a:avLst/>
          </a:prstGeom>
          <a:ln w="12700">
            <a:miter lim="400000"/>
          </a:ln>
        </p:spPr>
      </p:pic>
    </p:spTree>
    <p:extLst>
      <p:ext uri="{BB962C8B-B14F-4D97-AF65-F5344CB8AC3E}">
        <p14:creationId xmlns:p14="http://schemas.microsoft.com/office/powerpoint/2010/main" val="212749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lnSpcReduction="10000"/>
          </a:bodyPr>
          <a:lstStyle/>
          <a:p>
            <a:r>
              <a:rPr lang="en-US" dirty="0"/>
              <a:t>ASP.NET </a:t>
            </a:r>
            <a:r>
              <a:rPr lang="en-US" dirty="0" smtClean="0"/>
              <a:t>Core </a:t>
            </a:r>
            <a:r>
              <a:rPr lang="en-US" dirty="0" err="1" smtClean="0"/>
              <a:t>là</a:t>
            </a:r>
            <a:r>
              <a:rPr lang="en-US" dirty="0" smtClean="0"/>
              <a:t> </a:t>
            </a:r>
            <a:r>
              <a:rPr lang="en-US" dirty="0" err="1" smtClean="0"/>
              <a:t>một</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r>
              <a:rPr lang="en-US" dirty="0" err="1" smtClean="0"/>
              <a:t>có</a:t>
            </a:r>
            <a:r>
              <a:rPr lang="en-US" dirty="0" smtClean="0"/>
              <a:t> </a:t>
            </a:r>
            <a:r>
              <a:rPr lang="en-US" dirty="0" err="1" smtClean="0"/>
              <a:t>hiệu</a:t>
            </a:r>
            <a:r>
              <a:rPr lang="en-US" dirty="0" smtClean="0"/>
              <a:t> </a:t>
            </a:r>
            <a:r>
              <a:rPr lang="en-US" dirty="0" err="1" smtClean="0"/>
              <a:t>suất</a:t>
            </a:r>
            <a:r>
              <a:rPr lang="en-US" dirty="0" smtClean="0"/>
              <a:t> </a:t>
            </a:r>
            <a:r>
              <a:rPr lang="en-US" dirty="0" err="1" smtClean="0"/>
              <a:t>cao</a:t>
            </a:r>
            <a:endParaRPr lang="en-US" dirty="0" smtClean="0"/>
          </a:p>
          <a:p>
            <a:endParaRPr lang="en-US" dirty="0"/>
          </a:p>
          <a:p>
            <a:r>
              <a:rPr lang="en-US" dirty="0" err="1" smtClean="0"/>
              <a:t>Với</a:t>
            </a:r>
            <a:r>
              <a:rPr lang="en-US" dirty="0"/>
              <a:t> </a:t>
            </a:r>
            <a:r>
              <a:rPr lang="en-US" dirty="0" smtClean="0"/>
              <a:t>ASP.NET Core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p>
          <a:p>
            <a:pPr marL="0" indent="0">
              <a:buNone/>
            </a:pPr>
            <a:endParaRPr lang="en-US" dirty="0"/>
          </a:p>
          <a:p>
            <a:pPr>
              <a:buFontTx/>
              <a:buChar char="-"/>
            </a:pP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và</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cho</a:t>
            </a:r>
            <a:r>
              <a:rPr lang="en-US" dirty="0" smtClean="0"/>
              <a:t> web, </a:t>
            </a:r>
            <a:r>
              <a:rPr lang="en-US" dirty="0" err="1" smtClean="0"/>
              <a:t>ứng</a:t>
            </a:r>
            <a:r>
              <a:rPr lang="en-US" dirty="0" smtClean="0"/>
              <a:t> </a:t>
            </a:r>
            <a:r>
              <a:rPr lang="en-US" dirty="0" err="1" smtClean="0"/>
              <a:t>dụng</a:t>
            </a:r>
            <a:r>
              <a:rPr lang="en-US" dirty="0" smtClean="0"/>
              <a:t> </a:t>
            </a:r>
            <a:r>
              <a:rPr lang="en-US" dirty="0" err="1" smtClean="0"/>
              <a:t>IoT</a:t>
            </a:r>
            <a:r>
              <a:rPr lang="en-US" dirty="0" smtClean="0"/>
              <a:t> </a:t>
            </a:r>
            <a:r>
              <a:rPr lang="en-US" dirty="0" err="1" smtClean="0"/>
              <a:t>và</a:t>
            </a:r>
            <a:r>
              <a:rPr lang="en-US" dirty="0" smtClean="0"/>
              <a:t> mobile </a:t>
            </a:r>
            <a:r>
              <a:rPr lang="en-US" dirty="0" err="1" smtClean="0"/>
              <a:t>backends</a:t>
            </a:r>
            <a:r>
              <a:rPr lang="en-US" dirty="0" smtClean="0"/>
              <a:t>.</a:t>
            </a:r>
          </a:p>
          <a:p>
            <a:pPr>
              <a:buFontTx/>
              <a:buChar char="-"/>
            </a:pP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đa</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như</a:t>
            </a:r>
            <a:r>
              <a:rPr lang="en-US" dirty="0" smtClean="0"/>
              <a:t> </a:t>
            </a:r>
            <a:r>
              <a:rPr lang="en-US" dirty="0" err="1" smtClean="0"/>
              <a:t>trên</a:t>
            </a:r>
            <a:r>
              <a:rPr lang="en-US" dirty="0"/>
              <a:t> </a:t>
            </a:r>
            <a:r>
              <a:rPr lang="en-US" dirty="0" smtClean="0"/>
              <a:t>Windows, </a:t>
            </a:r>
            <a:r>
              <a:rPr lang="en-US" dirty="0" err="1" smtClean="0"/>
              <a:t>macOS</a:t>
            </a:r>
            <a:r>
              <a:rPr lang="en-US" dirty="0" smtClean="0"/>
              <a:t>, </a:t>
            </a:r>
            <a:r>
              <a:rPr lang="en-US" dirty="0" err="1" smtClean="0"/>
              <a:t>và</a:t>
            </a:r>
            <a:r>
              <a:rPr lang="en-US" dirty="0" smtClean="0"/>
              <a:t> Linux </a:t>
            </a:r>
          </a:p>
          <a:p>
            <a:pPr>
              <a:buFontTx/>
              <a:buChar char="-"/>
            </a:pPr>
            <a:r>
              <a:rPr lang="en-US" dirty="0" err="1" smtClean="0"/>
              <a:t>Triển</a:t>
            </a:r>
            <a:r>
              <a:rPr lang="en-US" dirty="0" smtClean="0"/>
              <a:t> </a:t>
            </a:r>
            <a:r>
              <a:rPr lang="en-US" dirty="0" err="1" smtClean="0"/>
              <a:t>khai</a:t>
            </a:r>
            <a:r>
              <a:rPr lang="en-US" dirty="0" smtClean="0"/>
              <a:t> </a:t>
            </a:r>
            <a:r>
              <a:rPr lang="en-US" dirty="0" err="1" smtClean="0"/>
              <a:t>trên</a:t>
            </a:r>
            <a:r>
              <a:rPr lang="en-US" dirty="0" smtClean="0"/>
              <a:t> cloud </a:t>
            </a:r>
            <a:r>
              <a:rPr lang="en-US" dirty="0" err="1" smtClean="0"/>
              <a:t>hoặc</a:t>
            </a:r>
            <a:r>
              <a:rPr lang="en-US" dirty="0" smtClean="0"/>
              <a:t> </a:t>
            </a:r>
            <a:r>
              <a:rPr lang="en-US" dirty="0" err="1" smtClean="0"/>
              <a:t>tại</a:t>
            </a:r>
            <a:r>
              <a:rPr lang="en-US" dirty="0" smtClean="0"/>
              <a:t> </a:t>
            </a:r>
            <a:r>
              <a:rPr lang="en-US" dirty="0" err="1" smtClean="0"/>
              <a:t>chỗ</a:t>
            </a:r>
            <a:r>
              <a:rPr lang="en-US" dirty="0" smtClean="0"/>
              <a:t>.</a:t>
            </a:r>
          </a:p>
          <a:p>
            <a:pPr>
              <a:buFontTx/>
              <a:buChar char="-"/>
            </a:pPr>
            <a:r>
              <a:rPr lang="en-US" dirty="0" err="1" smtClean="0"/>
              <a:t>Chạy</a:t>
            </a:r>
            <a:r>
              <a:rPr lang="en-US" dirty="0" smtClean="0"/>
              <a:t> </a:t>
            </a:r>
            <a:r>
              <a:rPr lang="en-US" dirty="0" err="1" smtClean="0"/>
              <a:t>được</a:t>
            </a:r>
            <a:r>
              <a:rPr lang="en-US" dirty="0" smtClean="0"/>
              <a:t> </a:t>
            </a:r>
            <a:r>
              <a:rPr lang="en-US" dirty="0" err="1" smtClean="0"/>
              <a:t>trên</a:t>
            </a:r>
            <a:r>
              <a:rPr lang="en-US" dirty="0" smtClean="0"/>
              <a:t> </a:t>
            </a:r>
            <a:r>
              <a:rPr lang="en-US" dirty="0" err="1" smtClean="0"/>
              <a:t>cả</a:t>
            </a:r>
            <a:r>
              <a:rPr lang="en-US" dirty="0"/>
              <a:t> .NET Core </a:t>
            </a:r>
            <a:r>
              <a:rPr lang="en-US" dirty="0" err="1" smtClean="0"/>
              <a:t>hoặc</a:t>
            </a:r>
            <a:r>
              <a:rPr lang="en-US" dirty="0" smtClean="0"/>
              <a:t> </a:t>
            </a:r>
            <a:r>
              <a:rPr lang="en-US" dirty="0"/>
              <a:t>.NET Framework</a:t>
            </a: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1101533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a:bodyPr>
          <a:lstStyle/>
          <a:p>
            <a:r>
              <a:rPr lang="en-US" dirty="0" err="1" smtClean="0"/>
              <a:t>Lợi</a:t>
            </a:r>
            <a:r>
              <a:rPr lang="en-US" dirty="0" smtClean="0"/>
              <a:t> </a:t>
            </a:r>
            <a:r>
              <a:rPr lang="en-US" dirty="0" err="1" smtClean="0"/>
              <a:t>thế</a:t>
            </a:r>
            <a:r>
              <a:rPr lang="en-US" dirty="0"/>
              <a:t> </a:t>
            </a:r>
            <a:r>
              <a:rPr lang="en-US" dirty="0" err="1"/>
              <a:t>của</a:t>
            </a:r>
            <a:r>
              <a:rPr lang="en-US" dirty="0"/>
              <a:t> ASP.NET </a:t>
            </a:r>
            <a:r>
              <a:rPr lang="en-US" dirty="0" smtClean="0"/>
              <a:t>Core</a:t>
            </a:r>
          </a:p>
          <a:p>
            <a:pPr>
              <a:buFontTx/>
              <a:buChar char="-"/>
            </a:pPr>
            <a:r>
              <a:rPr lang="en-US" dirty="0" err="1" smtClean="0"/>
              <a:t>Việc</a:t>
            </a:r>
            <a:r>
              <a:rPr lang="en-US" dirty="0" smtClean="0"/>
              <a:t> </a:t>
            </a:r>
            <a:r>
              <a:rPr lang="en-US" dirty="0" err="1" smtClean="0"/>
              <a:t>xây</a:t>
            </a:r>
            <a:r>
              <a:rPr lang="en-US" dirty="0" smtClean="0"/>
              <a:t> </a:t>
            </a:r>
            <a:r>
              <a:rPr lang="en-US" dirty="0" err="1" smtClean="0"/>
              <a:t>dựng</a:t>
            </a:r>
            <a:r>
              <a:rPr lang="en-US" dirty="0" smtClean="0"/>
              <a:t> UI </a:t>
            </a:r>
            <a:r>
              <a:rPr lang="en-US" dirty="0" err="1" smtClean="0"/>
              <a:t>và</a:t>
            </a:r>
            <a:r>
              <a:rPr lang="en-US" dirty="0" smtClean="0"/>
              <a:t> web APIs </a:t>
            </a:r>
            <a:r>
              <a:rPr lang="en-US" dirty="0" err="1" smtClean="0"/>
              <a:t>được</a:t>
            </a:r>
            <a:r>
              <a:rPr lang="en-US" dirty="0" smtClean="0"/>
              <a:t> </a:t>
            </a:r>
            <a:r>
              <a:rPr lang="en-US" dirty="0" err="1" smtClean="0"/>
              <a:t>thống</a:t>
            </a:r>
            <a:r>
              <a:rPr lang="en-US" dirty="0" smtClean="0"/>
              <a:t> </a:t>
            </a:r>
            <a:r>
              <a:rPr lang="en-US" dirty="0" err="1" smtClean="0"/>
              <a:t>nhất</a:t>
            </a:r>
            <a:r>
              <a:rPr lang="en-US" dirty="0" smtClean="0"/>
              <a:t>.</a:t>
            </a:r>
          </a:p>
          <a:p>
            <a:pPr>
              <a:buFontTx/>
              <a:buChar char="-"/>
            </a:pPr>
            <a:r>
              <a:rPr lang="en-US" dirty="0" err="1" smtClean="0"/>
              <a:t>Kiến</a:t>
            </a:r>
            <a:r>
              <a:rPr lang="en-US" dirty="0" smtClean="0"/>
              <a:t> </a:t>
            </a:r>
            <a:r>
              <a:rPr lang="en-US" dirty="0" err="1" smtClean="0"/>
              <a:t>trúc</a:t>
            </a:r>
            <a:r>
              <a:rPr lang="en-US" dirty="0" smtClean="0"/>
              <a:t> </a:t>
            </a:r>
            <a:r>
              <a:rPr lang="en-US" dirty="0" err="1" smtClean="0"/>
              <a:t>dễ</a:t>
            </a:r>
            <a:r>
              <a:rPr lang="en-US" dirty="0" smtClean="0"/>
              <a:t> </a:t>
            </a:r>
            <a:r>
              <a:rPr lang="en-US" dirty="0" err="1" smtClean="0"/>
              <a:t>cho</a:t>
            </a:r>
            <a:r>
              <a:rPr lang="en-US" dirty="0" smtClean="0"/>
              <a:t> </a:t>
            </a:r>
            <a:r>
              <a:rPr lang="en-US" dirty="0" err="1" smtClean="0"/>
              <a:t>việc</a:t>
            </a:r>
            <a:r>
              <a:rPr lang="en-US" dirty="0" smtClean="0"/>
              <a:t> test </a:t>
            </a:r>
          </a:p>
          <a:p>
            <a:pPr>
              <a:buFontTx/>
              <a:buChar char="-"/>
            </a:pPr>
            <a:r>
              <a:rPr lang="en-US" dirty="0" err="1" smtClean="0"/>
              <a:t>Có</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chạy</a:t>
            </a:r>
            <a:r>
              <a:rPr lang="en-US" dirty="0" smtClean="0"/>
              <a:t> </a:t>
            </a:r>
            <a:r>
              <a:rPr lang="en-US" dirty="0" err="1" smtClean="0"/>
              <a:t>trên</a:t>
            </a:r>
            <a:r>
              <a:rPr lang="en-US" dirty="0"/>
              <a:t> Windows, </a:t>
            </a:r>
            <a:r>
              <a:rPr lang="en-US" dirty="0" err="1"/>
              <a:t>macOS</a:t>
            </a:r>
            <a:r>
              <a:rPr lang="en-US" dirty="0"/>
              <a:t> </a:t>
            </a:r>
            <a:r>
              <a:rPr lang="en-US" dirty="0" err="1"/>
              <a:t>và</a:t>
            </a:r>
            <a:r>
              <a:rPr lang="en-US" dirty="0"/>
              <a:t> Linux</a:t>
            </a:r>
            <a:r>
              <a:rPr lang="en-US" dirty="0" smtClean="0"/>
              <a:t>.</a:t>
            </a:r>
          </a:p>
          <a:p>
            <a:pPr>
              <a:buFontTx/>
              <a:buChar char="-"/>
            </a:pPr>
            <a:r>
              <a:rPr lang="en-US" dirty="0" smtClean="0"/>
              <a:t>Open Source</a:t>
            </a:r>
          </a:p>
          <a:p>
            <a:pPr>
              <a:buFontTx/>
              <a:buChar char="-"/>
            </a:pP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22</a:t>
            </a:fld>
            <a:endParaRPr lang="uk-UA"/>
          </a:p>
        </p:txBody>
      </p:sp>
    </p:spTree>
    <p:extLst>
      <p:ext uri="{BB962C8B-B14F-4D97-AF65-F5344CB8AC3E}">
        <p14:creationId xmlns:p14="http://schemas.microsoft.com/office/powerpoint/2010/main" val="617110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a:bodyPr>
          <a:lstStyle/>
          <a:p>
            <a:pPr>
              <a:buFontTx/>
              <a:buChar char="-"/>
            </a:pPr>
            <a:r>
              <a:rPr lang="en-US" dirty="0" err="1" smtClean="0"/>
              <a:t>Khởi</a:t>
            </a:r>
            <a:r>
              <a:rPr lang="en-US" dirty="0" smtClean="0"/>
              <a:t> </a:t>
            </a:r>
            <a:r>
              <a:rPr lang="en-US" dirty="0" err="1" smtClean="0"/>
              <a:t>tạo</a:t>
            </a:r>
            <a:r>
              <a:rPr lang="en-US" dirty="0" smtClean="0"/>
              <a:t> Project</a:t>
            </a:r>
          </a:p>
          <a:p>
            <a:pPr marL="0" indent="0">
              <a:buNone/>
            </a:pP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23</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072" y="1683946"/>
            <a:ext cx="10338728" cy="4836724"/>
          </a:xfrm>
          <a:prstGeom prst="rect">
            <a:avLst/>
          </a:prstGeom>
        </p:spPr>
      </p:pic>
    </p:spTree>
    <p:extLst>
      <p:ext uri="{BB962C8B-B14F-4D97-AF65-F5344CB8AC3E}">
        <p14:creationId xmlns:p14="http://schemas.microsoft.com/office/powerpoint/2010/main" val="1628698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a:bodyPr>
          <a:lstStyle/>
          <a:p>
            <a:pPr>
              <a:buFontTx/>
              <a:buChar char="-"/>
            </a:pPr>
            <a:r>
              <a:rPr lang="en-US" dirty="0" err="1" smtClean="0"/>
              <a:t>Chọn</a:t>
            </a:r>
            <a:r>
              <a:rPr lang="en-US" dirty="0" smtClean="0"/>
              <a:t> </a:t>
            </a:r>
            <a:r>
              <a:rPr lang="en-US" dirty="0" err="1" smtClean="0"/>
              <a:t>phiên</a:t>
            </a:r>
            <a:r>
              <a:rPr lang="en-US" dirty="0" smtClean="0"/>
              <a:t> </a:t>
            </a:r>
            <a:r>
              <a:rPr lang="en-US" dirty="0" err="1" smtClean="0"/>
              <a:t>bản</a:t>
            </a:r>
            <a:r>
              <a:rPr lang="en-US" dirty="0" smtClean="0"/>
              <a:t> ASP.NET Core</a:t>
            </a:r>
          </a:p>
          <a:p>
            <a:pPr marL="0" indent="0">
              <a:buNone/>
            </a:pP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24</a:t>
            </a:fld>
            <a:endParaRPr lang="uk-U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79417"/>
            <a:ext cx="10241944" cy="5069481"/>
          </a:xfrm>
          <a:prstGeom prst="rect">
            <a:avLst/>
          </a:prstGeom>
        </p:spPr>
      </p:pic>
    </p:spTree>
    <p:extLst>
      <p:ext uri="{BB962C8B-B14F-4D97-AF65-F5344CB8AC3E}">
        <p14:creationId xmlns:p14="http://schemas.microsoft.com/office/powerpoint/2010/main" val="3076338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a:bodyPr>
          <a:lstStyle/>
          <a:p>
            <a:pPr marL="0" indent="0">
              <a:buNone/>
            </a:pPr>
            <a:r>
              <a:rPr lang="en-US" dirty="0" err="1" smtClean="0"/>
              <a:t>Nếu</a:t>
            </a:r>
            <a:r>
              <a:rPr lang="en-US" dirty="0" smtClean="0"/>
              <a:t> </a:t>
            </a:r>
            <a:r>
              <a:rPr lang="en-US" dirty="0" err="1" smtClean="0"/>
              <a:t>chưa</a:t>
            </a:r>
            <a:r>
              <a:rPr lang="en-US" dirty="0" smtClean="0"/>
              <a:t> </a:t>
            </a:r>
            <a:r>
              <a:rPr lang="en-US" dirty="0" err="1" smtClean="0"/>
              <a:t>hiển</a:t>
            </a:r>
            <a:r>
              <a:rPr lang="en-US" dirty="0" smtClean="0"/>
              <a:t> </a:t>
            </a:r>
            <a:r>
              <a:rPr lang="en-US" dirty="0" err="1" smtClean="0"/>
              <a:t>thị</a:t>
            </a:r>
            <a:r>
              <a:rPr lang="en-US" dirty="0" smtClean="0"/>
              <a:t> ASP.NET Core </a:t>
            </a:r>
            <a:r>
              <a:rPr lang="en-US" dirty="0" err="1" smtClean="0"/>
              <a:t>bạn</a:t>
            </a:r>
            <a:r>
              <a:rPr lang="en-US" dirty="0" smtClean="0"/>
              <a:t> </a:t>
            </a:r>
            <a:r>
              <a:rPr lang="en-US" dirty="0" err="1" smtClean="0"/>
              <a:t>cần</a:t>
            </a:r>
            <a:r>
              <a:rPr lang="en-US" dirty="0" smtClean="0"/>
              <a:t> </a:t>
            </a:r>
            <a:r>
              <a:rPr lang="en-US" dirty="0" err="1" smtClean="0"/>
              <a:t>cài</a:t>
            </a:r>
            <a:r>
              <a:rPr lang="en-US" dirty="0" smtClean="0"/>
              <a:t> </a:t>
            </a:r>
            <a:r>
              <a:rPr lang="en-US" dirty="0" err="1" smtClean="0"/>
              <a:t>đặt</a:t>
            </a:r>
            <a:r>
              <a:rPr lang="en-US" dirty="0" smtClean="0"/>
              <a:t> </a:t>
            </a:r>
            <a:r>
              <a:rPr lang="en-US" b="1" dirty="0"/>
              <a:t>DOT NET Core </a:t>
            </a:r>
            <a:r>
              <a:rPr lang="en-US" b="1" dirty="0" smtClean="0"/>
              <a:t>SDK</a:t>
            </a:r>
          </a:p>
          <a:p>
            <a:pPr marL="0" indent="0">
              <a:buNone/>
            </a:pPr>
            <a:r>
              <a:rPr lang="en-US" b="1" dirty="0" smtClean="0"/>
              <a:t>Link </a:t>
            </a:r>
            <a:r>
              <a:rPr lang="en-US" b="1" dirty="0" err="1" smtClean="0"/>
              <a:t>tải</a:t>
            </a:r>
            <a:r>
              <a:rPr lang="en-US" b="1" dirty="0" smtClean="0"/>
              <a:t> : </a:t>
            </a:r>
            <a:r>
              <a:rPr lang="en-US" b="1" u="sng" dirty="0">
                <a:hlinkClick r:id="rId3"/>
              </a:rPr>
              <a:t>https://</a:t>
            </a:r>
            <a:r>
              <a:rPr lang="en-US" b="1" u="sng" dirty="0" smtClean="0">
                <a:hlinkClick r:id="rId3"/>
              </a:rPr>
              <a:t>www.microsoft.com/net/download/core</a:t>
            </a:r>
            <a:endParaRPr lang="en-US" b="1" u="sng" dirty="0" smtClean="0"/>
          </a:p>
          <a:p>
            <a:pPr marL="0" indent="0">
              <a:buNone/>
            </a:pPr>
            <a:endParaRPr lang="en-US" b="1" u="sng" dirty="0"/>
          </a:p>
          <a:p>
            <a:pPr marL="0" indent="0">
              <a:buNone/>
            </a:pPr>
            <a:r>
              <a:rPr lang="en-US" b="1" u="sng" dirty="0" smtClean="0"/>
              <a:t>Sau </a:t>
            </a:r>
            <a:r>
              <a:rPr lang="en-US" b="1" u="sng" dirty="0" err="1" smtClean="0"/>
              <a:t>khi</a:t>
            </a:r>
            <a:r>
              <a:rPr lang="en-US" b="1" u="sng" dirty="0" smtClean="0"/>
              <a:t> </a:t>
            </a:r>
            <a:r>
              <a:rPr lang="en-US" b="1" u="sng" dirty="0" err="1" smtClean="0"/>
              <a:t>cài</a:t>
            </a:r>
            <a:r>
              <a:rPr lang="en-US" b="1" u="sng" dirty="0" smtClean="0"/>
              <a:t> </a:t>
            </a:r>
            <a:r>
              <a:rPr lang="en-US" b="1" u="sng" dirty="0" err="1" smtClean="0"/>
              <a:t>đặt</a:t>
            </a:r>
            <a:r>
              <a:rPr lang="en-US" b="1" u="sng" dirty="0" smtClean="0"/>
              <a:t> </a:t>
            </a:r>
            <a:r>
              <a:rPr lang="en-US" b="1" u="sng" dirty="0" err="1" smtClean="0"/>
              <a:t>bạn</a:t>
            </a:r>
            <a:r>
              <a:rPr lang="en-US" b="1" u="sng" dirty="0" smtClean="0"/>
              <a:t> </a:t>
            </a:r>
            <a:r>
              <a:rPr lang="en-US" b="1" u="sng" dirty="0" err="1" smtClean="0"/>
              <a:t>có</a:t>
            </a:r>
            <a:r>
              <a:rPr lang="en-US" b="1" u="sng" dirty="0" smtClean="0"/>
              <a:t> </a:t>
            </a:r>
            <a:r>
              <a:rPr lang="en-US" b="1" u="sng" dirty="0" err="1" smtClean="0"/>
              <a:t>thể</a:t>
            </a:r>
            <a:r>
              <a:rPr lang="en-US" b="1" u="sng" dirty="0" smtClean="0"/>
              <a:t> </a:t>
            </a:r>
            <a:r>
              <a:rPr lang="en-US" b="1" u="sng" dirty="0" err="1" smtClean="0"/>
              <a:t>kiểm</a:t>
            </a:r>
            <a:r>
              <a:rPr lang="en-US" b="1" u="sng" dirty="0" smtClean="0"/>
              <a:t> </a:t>
            </a:r>
            <a:r>
              <a:rPr lang="en-US" b="1" u="sng" dirty="0" err="1" smtClean="0"/>
              <a:t>tra</a:t>
            </a:r>
            <a:r>
              <a:rPr lang="en-US" b="1" u="sng" dirty="0" smtClean="0"/>
              <a:t> </a:t>
            </a:r>
            <a:r>
              <a:rPr lang="en-US" b="1" u="sng" dirty="0" err="1" smtClean="0"/>
              <a:t>phiên</a:t>
            </a:r>
            <a:r>
              <a:rPr lang="en-US" b="1" u="sng" dirty="0" smtClean="0"/>
              <a:t> </a:t>
            </a:r>
            <a:r>
              <a:rPr lang="en-US" b="1" u="sng" dirty="0" err="1" smtClean="0"/>
              <a:t>bản</a:t>
            </a:r>
            <a:r>
              <a:rPr lang="en-US" b="1" u="sng" dirty="0" smtClean="0"/>
              <a:t> ở </a:t>
            </a:r>
            <a:r>
              <a:rPr lang="en-US" b="1" u="sng" dirty="0" err="1" smtClean="0"/>
              <a:t>cửa</a:t>
            </a:r>
            <a:r>
              <a:rPr lang="en-US" b="1" u="sng" dirty="0" smtClean="0"/>
              <a:t> </a:t>
            </a:r>
            <a:r>
              <a:rPr lang="en-US" b="1" u="sng" dirty="0" err="1" smtClean="0"/>
              <a:t>sổ</a:t>
            </a:r>
            <a:r>
              <a:rPr lang="en-US" b="1" u="sng" dirty="0" smtClean="0"/>
              <a:t> </a:t>
            </a:r>
            <a:r>
              <a:rPr lang="en-US" b="1" u="sng" dirty="0" err="1" smtClean="0"/>
              <a:t>cmd</a:t>
            </a:r>
            <a:r>
              <a:rPr lang="en-US" b="1" u="sng" dirty="0" smtClean="0"/>
              <a:t> </a:t>
            </a:r>
            <a:r>
              <a:rPr lang="en-US" b="1" u="sng" dirty="0" err="1" smtClean="0"/>
              <a:t>với</a:t>
            </a:r>
            <a:r>
              <a:rPr lang="en-US" b="1" u="sng" dirty="0" smtClean="0"/>
              <a:t> </a:t>
            </a:r>
            <a:r>
              <a:rPr lang="en-US" b="1" u="sng" dirty="0" err="1" smtClean="0"/>
              <a:t>dòng</a:t>
            </a:r>
            <a:r>
              <a:rPr lang="en-US" b="1" u="sng" dirty="0" smtClean="0"/>
              <a:t> </a:t>
            </a:r>
            <a:r>
              <a:rPr lang="en-US" b="1" u="sng" dirty="0" err="1" smtClean="0"/>
              <a:t>lệnh</a:t>
            </a:r>
            <a:r>
              <a:rPr lang="en-US" b="1" u="sng" dirty="0" smtClean="0"/>
              <a:t> : </a:t>
            </a:r>
            <a:r>
              <a:rPr lang="en-US" dirty="0" err="1"/>
              <a:t>dotnet</a:t>
            </a:r>
            <a:r>
              <a:rPr lang="en-US" dirty="0"/>
              <a:t> </a:t>
            </a:r>
            <a:r>
              <a:rPr lang="en-US" dirty="0" smtClean="0"/>
              <a:t>–version</a:t>
            </a:r>
          </a:p>
          <a:p>
            <a:pPr marL="0" indent="0">
              <a:buNone/>
            </a:pPr>
            <a:endParaRPr lang="en-US" b="1" dirty="0"/>
          </a:p>
          <a:p>
            <a:pPr marL="0" indent="0">
              <a:buNone/>
            </a:pPr>
            <a:endParaRPr lang="en-US" b="1" dirty="0"/>
          </a:p>
          <a:p>
            <a:pPr marL="0" indent="0">
              <a:buNone/>
            </a:pP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25</a:t>
            </a:fld>
            <a:endParaRPr lang="uk-UA"/>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199683"/>
            <a:ext cx="3933305" cy="1403095"/>
          </a:xfrm>
          <a:prstGeom prst="rect">
            <a:avLst/>
          </a:prstGeom>
        </p:spPr>
      </p:pic>
    </p:spTree>
    <p:extLst>
      <p:ext uri="{BB962C8B-B14F-4D97-AF65-F5344CB8AC3E}">
        <p14:creationId xmlns:p14="http://schemas.microsoft.com/office/powerpoint/2010/main" val="990060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a:bodyPr>
          <a:lstStyle/>
          <a:p>
            <a:pPr>
              <a:buFontTx/>
              <a:buChar char="-"/>
            </a:pPr>
            <a:r>
              <a:rPr lang="en-US" dirty="0" err="1" smtClean="0"/>
              <a:t>Màn</a:t>
            </a:r>
            <a:r>
              <a:rPr lang="en-US" dirty="0" smtClean="0"/>
              <a:t> </a:t>
            </a:r>
            <a:r>
              <a:rPr lang="en-US" dirty="0" err="1" smtClean="0"/>
              <a:t>hình</a:t>
            </a:r>
            <a:r>
              <a:rPr lang="en-US" dirty="0" smtClean="0"/>
              <a:t> </a:t>
            </a:r>
            <a:r>
              <a:rPr lang="en-US" dirty="0" err="1" smtClean="0"/>
              <a:t>chính</a:t>
            </a:r>
            <a:r>
              <a:rPr lang="en-US" dirty="0" smtClean="0"/>
              <a:t>, </a:t>
            </a:r>
            <a:r>
              <a:rPr lang="en-US" b="1" dirty="0" err="1"/>
              <a:t>c</a:t>
            </a:r>
            <a:r>
              <a:rPr lang="en-US" b="1" dirty="0" err="1" smtClean="0"/>
              <a:t>hạy</a:t>
            </a:r>
            <a:r>
              <a:rPr lang="en-US" b="1" dirty="0" smtClean="0"/>
              <a:t> </a:t>
            </a:r>
            <a:r>
              <a:rPr lang="en-US" b="1" dirty="0" err="1"/>
              <a:t>ứng</a:t>
            </a:r>
            <a:r>
              <a:rPr lang="en-US" b="1" dirty="0"/>
              <a:t> </a:t>
            </a:r>
            <a:r>
              <a:rPr lang="en-US" b="1" dirty="0" err="1"/>
              <a:t>dụng</a:t>
            </a:r>
            <a:r>
              <a:rPr lang="en-US" b="1" dirty="0"/>
              <a:t> </a:t>
            </a:r>
            <a:r>
              <a:rPr lang="en-US" b="1" dirty="0" err="1"/>
              <a:t>trên</a:t>
            </a:r>
            <a:r>
              <a:rPr lang="en-US" b="1" dirty="0"/>
              <a:t> IIS Express</a:t>
            </a:r>
          </a:p>
          <a:p>
            <a:pPr>
              <a:buFontTx/>
              <a:buChar char="-"/>
            </a:pPr>
            <a:endParaRPr lang="en-US" dirty="0" smtClean="0"/>
          </a:p>
          <a:p>
            <a:pPr marL="0" indent="0">
              <a:buNone/>
            </a:pPr>
            <a:endParaRPr lang="en-US" dirty="0" smtClean="0"/>
          </a:p>
          <a:p>
            <a:pPr marL="0" indent="0">
              <a:buNone/>
            </a:pP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26</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305" y="1988686"/>
            <a:ext cx="10058400" cy="4188278"/>
          </a:xfrm>
          <a:prstGeom prst="rect">
            <a:avLst/>
          </a:prstGeom>
        </p:spPr>
      </p:pic>
    </p:spTree>
    <p:extLst>
      <p:ext uri="{BB962C8B-B14F-4D97-AF65-F5344CB8AC3E}">
        <p14:creationId xmlns:p14="http://schemas.microsoft.com/office/powerpoint/2010/main" val="2427758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122" name="Content Placeholder 2"/>
          <p:cNvSpPr txBox="1">
            <a:spLocks noGrp="1"/>
          </p:cNvSpPr>
          <p:nvPr>
            <p:ph type="body" idx="1"/>
          </p:nvPr>
        </p:nvSpPr>
        <p:spPr>
          <a:prstGeom prst="rect">
            <a:avLst/>
          </a:prstGeom>
        </p:spPr>
        <p:txBody>
          <a:bodyPr>
            <a:normAutofit/>
          </a:bodyPr>
          <a:lstStyle/>
          <a:p>
            <a:pPr marL="0" indent="0">
              <a:buNone/>
            </a:pPr>
            <a:r>
              <a:rPr lang="en-US" dirty="0" smtClean="0"/>
              <a:t>- </a:t>
            </a:r>
            <a:r>
              <a:rPr lang="en-US" dirty="0" err="1" smtClean="0"/>
              <a:t>Hoặc</a:t>
            </a:r>
            <a:r>
              <a:rPr lang="en-US" dirty="0" smtClean="0"/>
              <a:t> </a:t>
            </a:r>
            <a:r>
              <a:rPr lang="en-US" dirty="0" err="1" smtClean="0"/>
              <a:t>chúng</a:t>
            </a:r>
            <a:r>
              <a:rPr lang="en-US" dirty="0" smtClean="0"/>
              <a:t> ta </a:t>
            </a:r>
            <a:r>
              <a:rPr lang="en-US" dirty="0" err="1" smtClean="0"/>
              <a:t>chạy</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trên</a:t>
            </a:r>
            <a:r>
              <a:rPr lang="en-US" dirty="0" smtClean="0"/>
              <a:t> </a:t>
            </a:r>
            <a:r>
              <a:rPr lang="en-US" b="1" dirty="0" err="1"/>
              <a:t>dotnet</a:t>
            </a:r>
            <a:r>
              <a:rPr lang="en-US" b="1" dirty="0"/>
              <a:t> CLI</a:t>
            </a:r>
          </a:p>
          <a:p>
            <a:pPr marL="0" indent="0">
              <a:buNone/>
            </a:pPr>
            <a:endParaRPr lang="en-US" b="1" dirty="0"/>
          </a:p>
          <a:p>
            <a:pPr>
              <a:buFontTx/>
              <a:buChar char="-"/>
            </a:pPr>
            <a:endParaRPr lang="en-US" dirty="0" smtClean="0"/>
          </a:p>
          <a:p>
            <a:pPr marL="0" indent="0">
              <a:buNone/>
            </a:pPr>
            <a:endParaRPr lang="en-US" dirty="0" smtClean="0"/>
          </a:p>
          <a:p>
            <a:pPr marL="0" indent="0">
              <a:buNone/>
            </a:pP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27</a:t>
            </a:fld>
            <a:endParaRPr lang="uk-U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0" y="1988308"/>
            <a:ext cx="5979621" cy="39867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7796" y="1988308"/>
            <a:ext cx="5594425" cy="3559182"/>
          </a:xfrm>
          <a:prstGeom prst="rect">
            <a:avLst/>
          </a:prstGeom>
        </p:spPr>
      </p:pic>
    </p:spTree>
    <p:extLst>
      <p:ext uri="{BB962C8B-B14F-4D97-AF65-F5344CB8AC3E}">
        <p14:creationId xmlns:p14="http://schemas.microsoft.com/office/powerpoint/2010/main" val="1834158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Core vs ASP.NET 4.x</a:t>
            </a: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28</a:t>
            </a:fld>
            <a:endParaRPr lang="uk-UA"/>
          </a:p>
        </p:txBody>
      </p:sp>
      <p:graphicFrame>
        <p:nvGraphicFramePr>
          <p:cNvPr id="7" name="Table 6"/>
          <p:cNvGraphicFramePr>
            <a:graphicFrameLocks noGrp="1"/>
          </p:cNvGraphicFramePr>
          <p:nvPr>
            <p:extLst>
              <p:ext uri="{D42A27DB-BD31-4B8C-83A1-F6EECF244321}">
                <p14:modId xmlns:p14="http://schemas.microsoft.com/office/powerpoint/2010/main" val="3588702276"/>
              </p:ext>
            </p:extLst>
          </p:nvPr>
        </p:nvGraphicFramePr>
        <p:xfrm>
          <a:off x="838200" y="1201804"/>
          <a:ext cx="10241944" cy="5455827"/>
        </p:xfrm>
        <a:graphic>
          <a:graphicData uri="http://schemas.openxmlformats.org/drawingml/2006/table">
            <a:tbl>
              <a:tblPr firstRow="1" bandRow="1">
                <a:tableStyleId>{5C22544A-7EE6-4342-B048-85BDC9FD1C3A}</a:tableStyleId>
              </a:tblPr>
              <a:tblGrid>
                <a:gridCol w="5120972"/>
                <a:gridCol w="5120972"/>
              </a:tblGrid>
              <a:tr h="533853">
                <a:tc>
                  <a:txBody>
                    <a:bodyPr/>
                    <a:lstStyle/>
                    <a:p>
                      <a:pPr algn="l" fontAlgn="t"/>
                      <a:r>
                        <a:rPr lang="en-US" sz="2400" b="1" i="0" u="none" strike="noStrike" dirty="0">
                          <a:solidFill>
                            <a:srgbClr val="000000"/>
                          </a:solidFill>
                          <a:effectLst/>
                          <a:latin typeface="Calibri"/>
                        </a:rPr>
                        <a:t>ASP.NET CORE </a:t>
                      </a:r>
                    </a:p>
                  </a:txBody>
                  <a:tcPr marL="9525" marR="9525" marT="9525" marB="0"/>
                </a:tc>
                <a:tc>
                  <a:txBody>
                    <a:bodyPr/>
                    <a:lstStyle/>
                    <a:p>
                      <a:pPr algn="l" fontAlgn="t"/>
                      <a:r>
                        <a:rPr lang="en-US" sz="2400" b="1" i="0" u="none" strike="noStrike" dirty="0">
                          <a:solidFill>
                            <a:srgbClr val="000000"/>
                          </a:solidFill>
                          <a:effectLst/>
                          <a:latin typeface="Calibri"/>
                        </a:rPr>
                        <a:t>ASP.NET 4.X</a:t>
                      </a:r>
                    </a:p>
                  </a:txBody>
                  <a:tcPr marL="9525" marR="9525" marT="9525" marB="0"/>
                </a:tc>
              </a:tr>
              <a:tr h="533853">
                <a:tc>
                  <a:txBody>
                    <a:bodyPr/>
                    <a:lstStyle/>
                    <a:p>
                      <a:pPr algn="l" fontAlgn="t"/>
                      <a:r>
                        <a:rPr lang="en-US" sz="2400" b="0" i="0" u="none" strike="noStrike" dirty="0">
                          <a:solidFill>
                            <a:srgbClr val="000000"/>
                          </a:solidFill>
                          <a:effectLst/>
                          <a:latin typeface="Calibri"/>
                        </a:rPr>
                        <a:t>Build for Windows, </a:t>
                      </a:r>
                      <a:r>
                        <a:rPr lang="en-US" sz="2400" b="0" i="0" u="none" strike="noStrike" dirty="0" err="1">
                          <a:solidFill>
                            <a:srgbClr val="000000"/>
                          </a:solidFill>
                          <a:effectLst/>
                          <a:latin typeface="Calibri"/>
                        </a:rPr>
                        <a:t>macOS</a:t>
                      </a:r>
                      <a:r>
                        <a:rPr lang="en-US" sz="2400" b="0" i="0" u="none" strike="noStrike" dirty="0">
                          <a:solidFill>
                            <a:srgbClr val="000000"/>
                          </a:solidFill>
                          <a:effectLst/>
                          <a:latin typeface="Calibri"/>
                        </a:rPr>
                        <a:t>, or Linux </a:t>
                      </a:r>
                    </a:p>
                  </a:txBody>
                  <a:tcPr marL="9525" marR="9525" marT="9525" marB="0"/>
                </a:tc>
                <a:tc>
                  <a:txBody>
                    <a:bodyPr/>
                    <a:lstStyle/>
                    <a:p>
                      <a:pPr algn="l" fontAlgn="t"/>
                      <a:r>
                        <a:rPr lang="en-US" sz="2400" b="0" i="0" u="none" strike="noStrike" dirty="0">
                          <a:solidFill>
                            <a:srgbClr val="000000"/>
                          </a:solidFill>
                          <a:effectLst/>
                          <a:latin typeface="Calibri"/>
                        </a:rPr>
                        <a:t>Build for Windows</a:t>
                      </a:r>
                    </a:p>
                  </a:txBody>
                  <a:tcPr marL="9525" marR="9525" marT="9525" marB="0"/>
                </a:tc>
              </a:tr>
              <a:tr h="1066791">
                <a:tc>
                  <a:txBody>
                    <a:bodyPr/>
                    <a:lstStyle/>
                    <a:p>
                      <a:pPr algn="l" fontAlgn="t"/>
                      <a:r>
                        <a:rPr lang="en-US" sz="2400" b="0" i="0" u="none" strike="noStrike" dirty="0">
                          <a:solidFill>
                            <a:srgbClr val="000000"/>
                          </a:solidFill>
                          <a:effectLst/>
                          <a:latin typeface="Calibri"/>
                        </a:rPr>
                        <a:t>Razor Pages is </a:t>
                      </a:r>
                      <a:r>
                        <a:rPr lang="en-US" sz="2400" b="0" i="0" u="none" strike="noStrike" dirty="0" err="1">
                          <a:solidFill>
                            <a:srgbClr val="000000"/>
                          </a:solidFill>
                          <a:effectLst/>
                          <a:latin typeface="Calibri"/>
                        </a:rPr>
                        <a:t>therecommended</a:t>
                      </a:r>
                      <a:r>
                        <a:rPr lang="en-US" sz="2400" b="0" i="0" u="none" strike="noStrike" dirty="0">
                          <a:solidFill>
                            <a:srgbClr val="000000"/>
                          </a:solidFill>
                          <a:effectLst/>
                          <a:latin typeface="Calibri"/>
                        </a:rPr>
                        <a:t> approach to </a:t>
                      </a:r>
                      <a:r>
                        <a:rPr lang="en-US" sz="2400" b="0" i="0" u="none" strike="noStrike" dirty="0" err="1">
                          <a:solidFill>
                            <a:srgbClr val="000000"/>
                          </a:solidFill>
                          <a:effectLst/>
                          <a:latin typeface="Calibri"/>
                        </a:rPr>
                        <a:t>createa</a:t>
                      </a:r>
                      <a:r>
                        <a:rPr lang="en-US" sz="2400" b="0" i="0" u="none" strike="noStrike" dirty="0">
                          <a:solidFill>
                            <a:srgbClr val="000000"/>
                          </a:solidFill>
                          <a:effectLst/>
                          <a:latin typeface="Calibri"/>
                        </a:rPr>
                        <a:t> Web </a:t>
                      </a:r>
                      <a:r>
                        <a:rPr lang="en-US" sz="2400" b="0" i="0" u="none" strike="noStrike" dirty="0" smtClean="0">
                          <a:solidFill>
                            <a:srgbClr val="000000"/>
                          </a:solidFill>
                          <a:effectLst/>
                          <a:latin typeface="Calibri"/>
                        </a:rPr>
                        <a:t>UI</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as </a:t>
                      </a:r>
                      <a:r>
                        <a:rPr lang="en-US" sz="2400" b="0" i="0" u="none" strike="noStrike" dirty="0">
                          <a:solidFill>
                            <a:srgbClr val="000000"/>
                          </a:solidFill>
                          <a:effectLst/>
                          <a:latin typeface="Calibri"/>
                        </a:rPr>
                        <a:t>of ASP.NET Core 2.x. </a:t>
                      </a:r>
                      <a:r>
                        <a:rPr lang="en-US" sz="2400" b="0" i="0" u="none" strike="noStrike" dirty="0" err="1">
                          <a:solidFill>
                            <a:srgbClr val="000000"/>
                          </a:solidFill>
                          <a:effectLst/>
                          <a:latin typeface="Calibri"/>
                        </a:rPr>
                        <a:t>Seealso</a:t>
                      </a:r>
                      <a:r>
                        <a:rPr lang="en-US" sz="2400" b="0" i="0" u="none" strike="noStrike" dirty="0">
                          <a:solidFill>
                            <a:srgbClr val="000000"/>
                          </a:solidFill>
                          <a:effectLst/>
                          <a:latin typeface="Calibri"/>
                        </a:rPr>
                        <a:t> MVC, Web API, and </a:t>
                      </a:r>
                      <a:r>
                        <a:rPr lang="en-US" sz="2400" b="0" i="0" u="none" strike="noStrike" dirty="0" err="1">
                          <a:solidFill>
                            <a:srgbClr val="000000"/>
                          </a:solidFill>
                          <a:effectLst/>
                          <a:latin typeface="Calibri"/>
                        </a:rPr>
                        <a:t>SignalR</a:t>
                      </a:r>
                      <a:r>
                        <a:rPr lang="en-US" sz="2400" b="0" i="0" u="none" strike="noStrike" dirty="0">
                          <a:solidFill>
                            <a:srgbClr val="000000"/>
                          </a:solidFill>
                          <a:effectLst/>
                          <a:latin typeface="Calibri"/>
                        </a:rPr>
                        <a:t>.</a:t>
                      </a:r>
                    </a:p>
                  </a:txBody>
                  <a:tcPr marL="9525" marR="9525" marT="9525" marB="0"/>
                </a:tc>
                <a:tc>
                  <a:txBody>
                    <a:bodyPr/>
                    <a:lstStyle/>
                    <a:p>
                      <a:pPr algn="l" fontAlgn="t"/>
                      <a:r>
                        <a:rPr lang="en-US" sz="2400" b="0" i="0" u="none" strike="noStrike" dirty="0">
                          <a:solidFill>
                            <a:srgbClr val="000000"/>
                          </a:solidFill>
                          <a:effectLst/>
                          <a:latin typeface="Calibri"/>
                        </a:rPr>
                        <a:t>Use Web Forms, </a:t>
                      </a:r>
                      <a:r>
                        <a:rPr lang="en-US" sz="2400" b="0" i="0" u="none" strike="noStrike" dirty="0" err="1">
                          <a:solidFill>
                            <a:srgbClr val="000000"/>
                          </a:solidFill>
                          <a:effectLst/>
                          <a:latin typeface="Calibri"/>
                        </a:rPr>
                        <a:t>SignalR</a:t>
                      </a:r>
                      <a:r>
                        <a:rPr lang="en-US" sz="2400" b="0" i="0" u="none" strike="noStrike" dirty="0">
                          <a:solidFill>
                            <a:srgbClr val="000000"/>
                          </a:solidFill>
                          <a:effectLst/>
                          <a:latin typeface="Calibri"/>
                        </a:rPr>
                        <a:t>, MVC, Web API, </a:t>
                      </a:r>
                      <a:r>
                        <a:rPr lang="en-US" sz="2400" b="0" i="0" u="none" strike="noStrike" dirty="0" err="1">
                          <a:solidFill>
                            <a:srgbClr val="000000"/>
                          </a:solidFill>
                          <a:effectLst/>
                          <a:latin typeface="Calibri"/>
                        </a:rPr>
                        <a:t>WebHooks</a:t>
                      </a:r>
                      <a:r>
                        <a:rPr lang="en-US" sz="2400" b="0" i="0" u="none" strike="noStrike" dirty="0">
                          <a:solidFill>
                            <a:srgbClr val="000000"/>
                          </a:solidFill>
                          <a:effectLst/>
                          <a:latin typeface="Calibri"/>
                        </a:rPr>
                        <a:t>, or </a:t>
                      </a:r>
                      <a:r>
                        <a:rPr lang="en-US" sz="2400" b="0" i="0" u="none" strike="noStrike" dirty="0" smtClean="0">
                          <a:solidFill>
                            <a:srgbClr val="000000"/>
                          </a:solidFill>
                          <a:effectLst/>
                          <a:latin typeface="Calibri"/>
                        </a:rPr>
                        <a:t>Web</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Pages</a:t>
                      </a:r>
                      <a:endParaRPr lang="en-US" sz="2400" b="0" i="0" u="none" strike="noStrike" dirty="0">
                        <a:solidFill>
                          <a:srgbClr val="000000"/>
                        </a:solidFill>
                        <a:effectLst/>
                        <a:latin typeface="Calibri"/>
                      </a:endParaRPr>
                    </a:p>
                  </a:txBody>
                  <a:tcPr marL="9525" marR="9525" marT="9525" marB="0"/>
                </a:tc>
              </a:tr>
              <a:tr h="533853">
                <a:tc>
                  <a:txBody>
                    <a:bodyPr/>
                    <a:lstStyle/>
                    <a:p>
                      <a:pPr algn="l" fontAlgn="t"/>
                      <a:r>
                        <a:rPr lang="en-US" sz="2400" b="0" i="0" u="none" strike="noStrike" dirty="0" err="1">
                          <a:solidFill>
                            <a:srgbClr val="000000"/>
                          </a:solidFill>
                          <a:effectLst/>
                          <a:latin typeface="Calibri"/>
                        </a:rPr>
                        <a:t>Multipleversions</a:t>
                      </a:r>
                      <a:r>
                        <a:rPr lang="en-US" sz="2400" b="0" i="0" u="none" strike="noStrike" dirty="0">
                          <a:solidFill>
                            <a:srgbClr val="000000"/>
                          </a:solidFill>
                          <a:effectLst/>
                          <a:latin typeface="Calibri"/>
                        </a:rPr>
                        <a:t> per machine</a:t>
                      </a:r>
                    </a:p>
                  </a:txBody>
                  <a:tcPr marL="9525" marR="9525" marT="9525" marB="0"/>
                </a:tc>
                <a:tc>
                  <a:txBody>
                    <a:bodyPr/>
                    <a:lstStyle/>
                    <a:p>
                      <a:pPr algn="l" fontAlgn="t"/>
                      <a:r>
                        <a:rPr lang="en-US" sz="2400" b="0" i="0" u="none" strike="noStrike" dirty="0" err="1">
                          <a:solidFill>
                            <a:srgbClr val="000000"/>
                          </a:solidFill>
                          <a:effectLst/>
                          <a:latin typeface="Calibri"/>
                        </a:rPr>
                        <a:t>Oneversion</a:t>
                      </a:r>
                      <a:r>
                        <a:rPr lang="en-US" sz="2400" b="0" i="0" u="none" strike="noStrike" dirty="0">
                          <a:solidFill>
                            <a:srgbClr val="000000"/>
                          </a:solidFill>
                          <a:effectLst/>
                          <a:latin typeface="Calibri"/>
                        </a:rPr>
                        <a:t> per machine</a:t>
                      </a:r>
                    </a:p>
                  </a:txBody>
                  <a:tcPr marL="9525" marR="9525" marT="9525" marB="0"/>
                </a:tc>
              </a:tr>
              <a:tr h="715765">
                <a:tc>
                  <a:txBody>
                    <a:bodyPr/>
                    <a:lstStyle/>
                    <a:p>
                      <a:pPr algn="l" fontAlgn="t"/>
                      <a:r>
                        <a:rPr lang="en-US" sz="2400" b="0" i="0" u="none" strike="noStrike" dirty="0">
                          <a:solidFill>
                            <a:srgbClr val="000000"/>
                          </a:solidFill>
                          <a:effectLst/>
                          <a:latin typeface="Calibri"/>
                        </a:rPr>
                        <a:t>Develop with Visual Studio, Visual Studio for Mac, or </a:t>
                      </a:r>
                      <a:r>
                        <a:rPr lang="en-US" sz="2400" b="0" i="0" u="none" strike="noStrike" dirty="0" smtClean="0">
                          <a:solidFill>
                            <a:srgbClr val="000000"/>
                          </a:solidFill>
                          <a:effectLst/>
                          <a:latin typeface="Calibri"/>
                        </a:rPr>
                        <a:t>Visual</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Studio </a:t>
                      </a:r>
                      <a:r>
                        <a:rPr lang="en-US" sz="2400" b="0" i="0" u="none" strike="noStrike" dirty="0">
                          <a:solidFill>
                            <a:srgbClr val="000000"/>
                          </a:solidFill>
                          <a:effectLst/>
                          <a:latin typeface="Calibri"/>
                        </a:rPr>
                        <a:t>Code using C# or F#</a:t>
                      </a:r>
                    </a:p>
                  </a:txBody>
                  <a:tcPr marL="9525" marR="9525" marT="9525" marB="0"/>
                </a:tc>
                <a:tc>
                  <a:txBody>
                    <a:bodyPr/>
                    <a:lstStyle/>
                    <a:p>
                      <a:pPr algn="l" fontAlgn="t"/>
                      <a:r>
                        <a:rPr lang="en-US" sz="2400" b="0" i="0" u="none" strike="noStrike" dirty="0">
                          <a:solidFill>
                            <a:srgbClr val="000000"/>
                          </a:solidFill>
                          <a:effectLst/>
                          <a:latin typeface="Calibri"/>
                        </a:rPr>
                        <a:t>Develop with Visual Studio using C#, VB, or F#</a:t>
                      </a:r>
                    </a:p>
                  </a:txBody>
                  <a:tcPr marL="9525" marR="9525" marT="9525" marB="0"/>
                </a:tc>
              </a:tr>
              <a:tr h="533853">
                <a:tc>
                  <a:txBody>
                    <a:bodyPr/>
                    <a:lstStyle/>
                    <a:p>
                      <a:pPr algn="l" fontAlgn="t"/>
                      <a:r>
                        <a:rPr lang="en-US" sz="2400" b="0" i="0" u="none" strike="noStrike" dirty="0">
                          <a:solidFill>
                            <a:srgbClr val="000000"/>
                          </a:solidFill>
                          <a:effectLst/>
                          <a:latin typeface="Calibri"/>
                        </a:rPr>
                        <a:t>Higher </a:t>
                      </a:r>
                      <a:r>
                        <a:rPr lang="en-US" sz="2400" b="0" i="0" u="none" strike="noStrike" dirty="0" err="1">
                          <a:solidFill>
                            <a:srgbClr val="000000"/>
                          </a:solidFill>
                          <a:effectLst/>
                          <a:latin typeface="Calibri"/>
                        </a:rPr>
                        <a:t>performancethan</a:t>
                      </a:r>
                      <a:r>
                        <a:rPr lang="en-US" sz="2400" b="0" i="0" u="none" strike="noStrike" dirty="0">
                          <a:solidFill>
                            <a:srgbClr val="000000"/>
                          </a:solidFill>
                          <a:effectLst/>
                          <a:latin typeface="Calibri"/>
                        </a:rPr>
                        <a:t> ASP.NET 4.x </a:t>
                      </a:r>
                    </a:p>
                  </a:txBody>
                  <a:tcPr marL="9525" marR="9525" marT="9525" marB="0"/>
                </a:tc>
                <a:tc>
                  <a:txBody>
                    <a:bodyPr/>
                    <a:lstStyle/>
                    <a:p>
                      <a:pPr algn="l" fontAlgn="t"/>
                      <a:r>
                        <a:rPr lang="en-US" sz="2400" b="0" i="0" u="none" strike="noStrike">
                          <a:solidFill>
                            <a:srgbClr val="000000"/>
                          </a:solidFill>
                          <a:effectLst/>
                          <a:latin typeface="Calibri"/>
                        </a:rPr>
                        <a:t>Good performance</a:t>
                      </a:r>
                    </a:p>
                  </a:txBody>
                  <a:tcPr marL="9525" marR="9525" marT="9525" marB="0"/>
                </a:tc>
              </a:tr>
              <a:tr h="715765">
                <a:tc>
                  <a:txBody>
                    <a:bodyPr/>
                    <a:lstStyle/>
                    <a:p>
                      <a:pPr algn="l" fontAlgn="t"/>
                      <a:r>
                        <a:rPr lang="en-US" sz="2400" b="0" i="0" u="none" strike="noStrike">
                          <a:solidFill>
                            <a:srgbClr val="000000"/>
                          </a:solidFill>
                          <a:effectLst/>
                          <a:latin typeface="Calibri"/>
                        </a:rPr>
                        <a:t>Use.NET Coreruntime</a:t>
                      </a:r>
                    </a:p>
                  </a:txBody>
                  <a:tcPr marL="9525" marR="9525" marT="9525" marB="0"/>
                </a:tc>
                <a:tc>
                  <a:txBody>
                    <a:bodyPr/>
                    <a:lstStyle/>
                    <a:p>
                      <a:pPr algn="l" fontAlgn="t"/>
                      <a:r>
                        <a:rPr lang="en-US" sz="2400" b="0" i="0" u="none" strike="noStrike" dirty="0" err="1">
                          <a:solidFill>
                            <a:srgbClr val="000000"/>
                          </a:solidFill>
                          <a:effectLst/>
                          <a:latin typeface="Calibri"/>
                        </a:rPr>
                        <a:t>Use.NETFramework</a:t>
                      </a:r>
                      <a:r>
                        <a:rPr lang="en-US" sz="2400" b="0" i="0" u="none" strike="noStrike" dirty="0">
                          <a:solidFill>
                            <a:srgbClr val="000000"/>
                          </a:solidFill>
                          <a:effectLst/>
                          <a:latin typeface="Calibri"/>
                        </a:rPr>
                        <a:t> runtime</a:t>
                      </a:r>
                      <a:br>
                        <a:rPr lang="en-US" sz="2400" b="0" i="0" u="none" strike="noStrike" dirty="0">
                          <a:solidFill>
                            <a:srgbClr val="000000"/>
                          </a:solidFill>
                          <a:effectLst/>
                          <a:latin typeface="Calibri"/>
                        </a:rPr>
                      </a:br>
                      <a:endParaRPr lang="en-US" sz="24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940410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err="1" smtClean="0"/>
              <a:t>Sử</a:t>
            </a:r>
            <a:r>
              <a:rPr lang="en-US" dirty="0" smtClean="0"/>
              <a:t> </a:t>
            </a:r>
            <a:r>
              <a:rPr lang="en-US" dirty="0" err="1" smtClean="0"/>
              <a:t>dụng</a:t>
            </a:r>
            <a:r>
              <a:rPr lang="en-US" dirty="0" smtClean="0"/>
              <a:t> ASP.NET Core</a:t>
            </a:r>
            <a:endParaRPr dirty="0"/>
          </a:p>
        </p:txBody>
      </p:sp>
      <p:sp>
        <p:nvSpPr>
          <p:cNvPr id="122" name="Content Placeholder 2"/>
          <p:cNvSpPr txBox="1">
            <a:spLocks noGrp="1"/>
          </p:cNvSpPr>
          <p:nvPr>
            <p:ph type="body" idx="1"/>
          </p:nvPr>
        </p:nvSpPr>
        <p:spPr>
          <a:prstGeom prst="rect">
            <a:avLst/>
          </a:prstGeom>
        </p:spPr>
        <p:txBody>
          <a:bodyPr>
            <a:normAutofit/>
          </a:bodyPr>
          <a:lstStyle/>
          <a:p>
            <a:pPr>
              <a:buFontTx/>
              <a:buChar char="-"/>
            </a:pPr>
            <a:r>
              <a:rPr lang="en-US" dirty="0" err="1" smtClean="0"/>
              <a:t>Sử</a:t>
            </a:r>
            <a:r>
              <a:rPr lang="en-US" dirty="0" smtClean="0"/>
              <a:t> </a:t>
            </a:r>
            <a:r>
              <a:rPr lang="en-US" dirty="0" err="1" smtClean="0"/>
              <a:t>dụng</a:t>
            </a:r>
            <a:r>
              <a:rPr lang="en-US" dirty="0" smtClean="0"/>
              <a:t> </a:t>
            </a:r>
            <a:r>
              <a:rPr lang="en-US" dirty="0"/>
              <a:t>ASP.NET </a:t>
            </a:r>
            <a:r>
              <a:rPr lang="en-US" dirty="0" smtClean="0"/>
              <a:t>Core </a:t>
            </a:r>
            <a:r>
              <a:rPr lang="en-US" dirty="0" err="1" smtClean="0"/>
              <a:t>cho</a:t>
            </a:r>
            <a:r>
              <a:rPr lang="en-US" dirty="0" smtClean="0"/>
              <a:t> </a:t>
            </a:r>
            <a:r>
              <a:rPr lang="en-US" dirty="0" err="1" smtClean="0"/>
              <a:t>ứng</a:t>
            </a:r>
            <a:r>
              <a:rPr lang="en-US" dirty="0" smtClean="0"/>
              <a:t> </a:t>
            </a:r>
            <a:r>
              <a:rPr lang="en-US" dirty="0" err="1" smtClean="0"/>
              <a:t>dụng</a:t>
            </a:r>
            <a:r>
              <a:rPr lang="en-US" dirty="0" smtClean="0"/>
              <a:t> server </a:t>
            </a:r>
            <a:r>
              <a:rPr lang="en-US" dirty="0" err="1" smtClean="0"/>
              <a:t>khi</a:t>
            </a:r>
            <a:r>
              <a:rPr lang="en-US" dirty="0"/>
              <a:t> </a:t>
            </a:r>
            <a:r>
              <a:rPr lang="en-US" dirty="0" smtClean="0"/>
              <a:t>:</a:t>
            </a:r>
          </a:p>
          <a:p>
            <a:pPr marL="0" indent="0">
              <a:buNone/>
            </a:pPr>
            <a:endParaRPr lang="en-US" dirty="0" smtClean="0"/>
          </a:p>
          <a:p>
            <a:pPr marL="0" indent="0">
              <a:buNone/>
            </a:pPr>
            <a:r>
              <a:rPr lang="en-US" dirty="0" smtClean="0"/>
              <a:t>+ </a:t>
            </a:r>
            <a:r>
              <a:rPr lang="en-US" dirty="0" err="1" smtClean="0"/>
              <a:t>Đa</a:t>
            </a:r>
            <a:r>
              <a:rPr lang="en-US" dirty="0" smtClean="0"/>
              <a:t> </a:t>
            </a:r>
            <a:r>
              <a:rPr lang="en-US" dirty="0" err="1" smtClean="0"/>
              <a:t>nền</a:t>
            </a:r>
            <a:r>
              <a:rPr lang="en-US" dirty="0" smtClean="0"/>
              <a:t> </a:t>
            </a:r>
            <a:r>
              <a:rPr lang="en-US" dirty="0" err="1" smtClean="0"/>
              <a:t>tảng</a:t>
            </a:r>
            <a:endParaRPr lang="en-US" dirty="0" smtClean="0"/>
          </a:p>
          <a:p>
            <a:pPr marL="0" indent="0">
              <a:buNone/>
            </a:pPr>
            <a:r>
              <a:rPr lang="en-US" dirty="0" smtClean="0"/>
              <a:t>+ </a:t>
            </a:r>
            <a:r>
              <a:rPr lang="en-US" dirty="0" err="1" smtClean="0"/>
              <a:t>Mục</a:t>
            </a:r>
            <a:r>
              <a:rPr lang="en-US" dirty="0" smtClean="0"/>
              <a:t> </a:t>
            </a:r>
            <a:r>
              <a:rPr lang="en-US" dirty="0" err="1" smtClean="0"/>
              <a:t>tiêu</a:t>
            </a:r>
            <a:r>
              <a:rPr lang="en-US" dirty="0" smtClean="0"/>
              <a:t> </a:t>
            </a:r>
            <a:r>
              <a:rPr lang="en-US" dirty="0" err="1" smtClean="0"/>
              <a:t>là</a:t>
            </a:r>
            <a:r>
              <a:rPr lang="en-US" dirty="0"/>
              <a:t> </a:t>
            </a:r>
            <a:r>
              <a:rPr lang="en-US" dirty="0" err="1"/>
              <a:t>microservice</a:t>
            </a:r>
            <a:r>
              <a:rPr lang="en-US" dirty="0" smtClean="0"/>
              <a:t>.</a:t>
            </a:r>
          </a:p>
          <a:p>
            <a:pPr marL="0" indent="0">
              <a:buNone/>
            </a:pPr>
            <a:r>
              <a:rPr lang="en-US" dirty="0" smtClean="0"/>
              <a:t>+ </a:t>
            </a:r>
            <a:r>
              <a:rPr lang="en-US" dirty="0" err="1" smtClean="0"/>
              <a:t>Sử</a:t>
            </a:r>
            <a:r>
              <a:rPr lang="en-US" dirty="0" smtClean="0"/>
              <a:t> </a:t>
            </a:r>
            <a:r>
              <a:rPr lang="en-US" dirty="0" err="1" smtClean="0"/>
              <a:t>dụng</a:t>
            </a:r>
            <a:r>
              <a:rPr lang="en-US" dirty="0"/>
              <a:t> Docker containers</a:t>
            </a:r>
            <a:r>
              <a:rPr lang="en-US" dirty="0" smtClean="0"/>
              <a:t>.</a:t>
            </a:r>
          </a:p>
          <a:p>
            <a:pPr marL="0" indent="0">
              <a:buNone/>
            </a:pP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hiệu</a:t>
            </a:r>
            <a:r>
              <a:rPr lang="en-US" dirty="0" smtClean="0"/>
              <a:t> </a:t>
            </a:r>
            <a:r>
              <a:rPr lang="en-US" dirty="0" err="1" smtClean="0"/>
              <a:t>suất</a:t>
            </a:r>
            <a:r>
              <a:rPr lang="en-US" dirty="0" smtClean="0"/>
              <a:t> </a:t>
            </a:r>
            <a:r>
              <a:rPr lang="en-US" dirty="0" err="1" smtClean="0"/>
              <a:t>cao</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mở</a:t>
            </a:r>
            <a:r>
              <a:rPr lang="en-US" dirty="0" smtClean="0"/>
              <a:t> </a:t>
            </a:r>
            <a:r>
              <a:rPr lang="en-US" dirty="0" err="1" smtClean="0"/>
              <a:t>rộng</a:t>
            </a:r>
            <a:r>
              <a:rPr lang="en-US" dirty="0" smtClean="0"/>
              <a:t>.</a:t>
            </a:r>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29</a:t>
            </a:fld>
            <a:endParaRPr lang="uk-UA"/>
          </a:p>
        </p:txBody>
      </p:sp>
    </p:spTree>
    <p:extLst>
      <p:ext uri="{BB962C8B-B14F-4D97-AF65-F5344CB8AC3E}">
        <p14:creationId xmlns:p14="http://schemas.microsoft.com/office/powerpoint/2010/main" val="1509724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Thảo </a:t>
            </a:r>
            <a:r>
              <a:rPr lang="vi-VN" smtClean="0"/>
              <a:t>luận</a:t>
            </a:r>
            <a:endParaRPr lang="vi-VN" dirty="0"/>
          </a:p>
        </p:txBody>
      </p:sp>
      <p:sp>
        <p:nvSpPr>
          <p:cNvPr id="5" name="Text Placeholder 4"/>
          <p:cNvSpPr>
            <a:spLocks noGrp="1"/>
          </p:cNvSpPr>
          <p:nvPr>
            <p:ph type="body" idx="1"/>
          </p:nvPr>
        </p:nvSpPr>
        <p:spPr/>
        <p:txBody>
          <a:bodyPr>
            <a:normAutofit/>
          </a:bodyPr>
          <a:lstStyle/>
          <a:p>
            <a:r>
              <a:rPr lang="en-US" sz="2800" dirty="0"/>
              <a:t>ASP.NET Core</a:t>
            </a:r>
          </a:p>
        </p:txBody>
      </p:sp>
    </p:spTree>
    <p:extLst>
      <p:ext uri="{BB962C8B-B14F-4D97-AF65-F5344CB8AC3E}">
        <p14:creationId xmlns:p14="http://schemas.microsoft.com/office/powerpoint/2010/main" val="133239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a:t>ASP.NET </a:t>
            </a:r>
            <a:r>
              <a:rPr lang="en-US" dirty="0" smtClean="0"/>
              <a:t>Core</a:t>
            </a:r>
            <a:endParaRPr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30</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1429789"/>
            <a:ext cx="10954789" cy="5243744"/>
          </a:xfrm>
          <a:prstGeom prst="rect">
            <a:avLst/>
          </a:prstGeom>
        </p:spPr>
      </p:pic>
      <p:sp>
        <p:nvSpPr>
          <p:cNvPr id="4" name="TextBox 3"/>
          <p:cNvSpPr txBox="1"/>
          <p:nvPr/>
        </p:nvSpPr>
        <p:spPr>
          <a:xfrm>
            <a:off x="838200" y="949685"/>
            <a:ext cx="6866313" cy="584775"/>
          </a:xfrm>
          <a:prstGeom prst="rect">
            <a:avLst/>
          </a:prstGeom>
          <a:noFill/>
        </p:spPr>
        <p:txBody>
          <a:bodyPr wrap="square" rtlCol="0">
            <a:spAutoFit/>
          </a:bodyPr>
          <a:lstStyle/>
          <a:p>
            <a:r>
              <a:rPr lang="en-US" sz="3200" dirty="0" err="1" smtClean="0"/>
              <a:t>Cấu</a:t>
            </a:r>
            <a:r>
              <a:rPr lang="en-US" sz="3200" dirty="0" smtClean="0"/>
              <a:t> </a:t>
            </a:r>
            <a:r>
              <a:rPr lang="en-US" sz="3200" dirty="0" err="1" smtClean="0"/>
              <a:t>trúc</a:t>
            </a:r>
            <a:r>
              <a:rPr lang="en-US" sz="3200" dirty="0" smtClean="0"/>
              <a:t> </a:t>
            </a:r>
            <a:r>
              <a:rPr lang="en-US" sz="3200" dirty="0" err="1" smtClean="0"/>
              <a:t>thư</a:t>
            </a:r>
            <a:r>
              <a:rPr lang="en-US" sz="3200" dirty="0" smtClean="0"/>
              <a:t> </a:t>
            </a:r>
            <a:r>
              <a:rPr lang="en-US" sz="3200" dirty="0" err="1" smtClean="0"/>
              <a:t>mục</a:t>
            </a:r>
            <a:r>
              <a:rPr lang="en-US" sz="3200" dirty="0" smtClean="0"/>
              <a:t> </a:t>
            </a:r>
            <a:r>
              <a:rPr lang="en-US" sz="3200" dirty="0" err="1" smtClean="0"/>
              <a:t>của</a:t>
            </a:r>
            <a:r>
              <a:rPr lang="en-US" sz="3200" dirty="0" smtClean="0"/>
              <a:t> </a:t>
            </a:r>
            <a:r>
              <a:rPr lang="en-US" sz="3200" dirty="0" err="1" smtClean="0"/>
              <a:t>dự</a:t>
            </a:r>
            <a:r>
              <a:rPr lang="en-US" sz="3200" dirty="0" smtClean="0"/>
              <a:t> </a:t>
            </a:r>
            <a:r>
              <a:rPr lang="en-US" sz="3200" dirty="0" err="1" smtClean="0"/>
              <a:t>án</a:t>
            </a:r>
            <a:endParaRPr lang="en-US" sz="3200" dirty="0"/>
          </a:p>
        </p:txBody>
      </p:sp>
    </p:spTree>
    <p:extLst>
      <p:ext uri="{BB962C8B-B14F-4D97-AF65-F5344CB8AC3E}">
        <p14:creationId xmlns:p14="http://schemas.microsoft.com/office/powerpoint/2010/main" val="20646278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prstGeom prst="rect">
            <a:avLst/>
          </a:prstGeom>
        </p:spPr>
        <p:txBody>
          <a:bodyPr>
            <a:normAutofit/>
          </a:bodyPr>
          <a:lstStyle/>
          <a:p>
            <a:pPr>
              <a:buFontTx/>
              <a:buChar char="-"/>
            </a:pPr>
            <a:r>
              <a:rPr lang="en-US" b="1" dirty="0"/>
              <a:t>Properties</a:t>
            </a:r>
          </a:p>
          <a:p>
            <a:pPr marL="0" indent="0">
              <a:buNone/>
            </a:pPr>
            <a:r>
              <a:rPr lang="en-US" dirty="0" err="1" smtClean="0"/>
              <a:t>Thư</a:t>
            </a:r>
            <a:r>
              <a:rPr lang="en-US" dirty="0" smtClean="0"/>
              <a:t> </a:t>
            </a:r>
            <a:r>
              <a:rPr lang="en-US" dirty="0" err="1" smtClean="0"/>
              <a:t>mục</a:t>
            </a:r>
            <a:r>
              <a:rPr lang="en-US" dirty="0" smtClean="0"/>
              <a:t> </a:t>
            </a:r>
            <a:r>
              <a:rPr lang="en-US" dirty="0" err="1" smtClean="0"/>
              <a:t>này</a:t>
            </a:r>
            <a:r>
              <a:rPr lang="en-US" dirty="0" smtClean="0"/>
              <a:t> </a:t>
            </a:r>
            <a:r>
              <a:rPr lang="en-US" dirty="0" err="1" smtClean="0"/>
              <a:t>chưa</a:t>
            </a:r>
            <a:r>
              <a:rPr lang="en-US" dirty="0" smtClean="0"/>
              <a:t> file </a:t>
            </a:r>
            <a:r>
              <a:rPr lang="en-US" b="1" dirty="0" err="1" smtClean="0"/>
              <a:t>launchSettings.json</a:t>
            </a:r>
            <a:r>
              <a:rPr lang="en-US" b="1" dirty="0" smtClean="0"/>
              <a:t>. </a:t>
            </a:r>
            <a:r>
              <a:rPr lang="en-US" dirty="0" err="1" smtClean="0"/>
              <a:t>Đây</a:t>
            </a:r>
            <a:r>
              <a:rPr lang="en-US" dirty="0" smtClean="0"/>
              <a:t> </a:t>
            </a:r>
            <a:r>
              <a:rPr lang="en-US" dirty="0" err="1" smtClean="0"/>
              <a:t>là</a:t>
            </a:r>
            <a:r>
              <a:rPr lang="en-US" dirty="0" smtClean="0"/>
              <a:t> </a:t>
            </a:r>
            <a:r>
              <a:rPr lang="en-US" dirty="0" err="1" smtClean="0"/>
              <a:t>nơi</a:t>
            </a:r>
            <a:r>
              <a:rPr lang="en-US" dirty="0" smtClean="0"/>
              <a:t> </a:t>
            </a:r>
            <a:r>
              <a:rPr lang="en-US" dirty="0" err="1" smtClean="0"/>
              <a:t>chứa</a:t>
            </a:r>
            <a:r>
              <a:rPr lang="en-US" dirty="0" smtClean="0"/>
              <a:t> </a:t>
            </a:r>
            <a:r>
              <a:rPr lang="en-US" dirty="0" err="1" smtClean="0"/>
              <a:t>thông</a:t>
            </a:r>
            <a:r>
              <a:rPr lang="en-US" dirty="0" smtClean="0"/>
              <a:t> tin </a:t>
            </a:r>
            <a:r>
              <a:rPr lang="en-US" dirty="0" err="1" smtClean="0"/>
              <a:t>cụ</a:t>
            </a:r>
            <a:r>
              <a:rPr lang="en-US" dirty="0" smtClean="0"/>
              <a:t> </a:t>
            </a:r>
            <a:r>
              <a:rPr lang="en-US" dirty="0" err="1" smtClean="0"/>
              <a:t>thể</a:t>
            </a:r>
            <a:r>
              <a:rPr lang="en-US" dirty="0" smtClean="0"/>
              <a:t> </a:t>
            </a:r>
            <a:r>
              <a:rPr lang="en-US" dirty="0" err="1" smtClean="0"/>
              <a:t>cài</a:t>
            </a:r>
            <a:r>
              <a:rPr lang="en-US" dirty="0" smtClean="0"/>
              <a:t> </a:t>
            </a:r>
            <a:r>
              <a:rPr lang="en-US" dirty="0" err="1" smtClean="0"/>
              <a:t>đặt</a:t>
            </a:r>
            <a:r>
              <a:rPr lang="en-US" dirty="0" smtClean="0"/>
              <a:t> project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chạy</a:t>
            </a:r>
            <a:r>
              <a:rPr lang="en-US" dirty="0" smtClean="0"/>
              <a:t>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biến</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được</a:t>
            </a:r>
            <a:r>
              <a:rPr lang="en-US" dirty="0" smtClean="0"/>
              <a:t> </a:t>
            </a:r>
            <a:r>
              <a:rPr lang="en-US" dirty="0" err="1" smtClean="0"/>
              <a:t>cấu</a:t>
            </a:r>
            <a:r>
              <a:rPr lang="en-US" dirty="0" smtClean="0"/>
              <a:t> </a:t>
            </a:r>
            <a:r>
              <a:rPr lang="en-US" dirty="0" err="1" smtClean="0"/>
              <a:t>hình</a:t>
            </a:r>
            <a:r>
              <a:rPr lang="en-US" dirty="0" smtClean="0"/>
              <a:t> </a:t>
            </a:r>
            <a:r>
              <a:rPr lang="en-US" dirty="0" err="1" smtClean="0"/>
              <a:t>trong</a:t>
            </a:r>
            <a:r>
              <a:rPr lang="en-US" dirty="0" smtClean="0"/>
              <a:t> file </a:t>
            </a:r>
            <a:r>
              <a:rPr lang="en-US" dirty="0" err="1" smtClean="0"/>
              <a:t>này</a:t>
            </a:r>
            <a:r>
              <a:rPr lang="en-US" dirty="0" smtClean="0"/>
              <a:t>.</a:t>
            </a:r>
          </a:p>
          <a:p>
            <a:pPr marL="0" indent="0">
              <a:buNone/>
            </a:pPr>
            <a:endParaRPr lang="en-US" dirty="0"/>
          </a:p>
          <a:p>
            <a:pPr marL="0" indent="0">
              <a:buNone/>
            </a:pPr>
            <a:r>
              <a:rPr lang="en-US" dirty="0" smtClean="0"/>
              <a:t>File </a:t>
            </a:r>
            <a:r>
              <a:rPr lang="en-US" dirty="0" err="1" smtClean="0"/>
              <a:t>này</a:t>
            </a:r>
            <a:r>
              <a:rPr lang="en-US" dirty="0" smtClean="0"/>
              <a:t> </a:t>
            </a:r>
            <a:r>
              <a:rPr lang="en-US" dirty="0" err="1" smtClean="0"/>
              <a:t>chỉ</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cho</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phát</a:t>
            </a:r>
            <a:r>
              <a:rPr lang="en-US" dirty="0" smtClean="0"/>
              <a:t> </a:t>
            </a:r>
            <a:r>
              <a:rPr lang="en-US" dirty="0" err="1" smtClean="0"/>
              <a:t>triển</a:t>
            </a:r>
            <a:r>
              <a:rPr lang="en-US" dirty="0" smtClean="0"/>
              <a:t> ở local, </a:t>
            </a:r>
            <a:r>
              <a:rPr lang="en-US" dirty="0" err="1" smtClean="0"/>
              <a:t>khi</a:t>
            </a:r>
            <a:r>
              <a:rPr lang="en-US" dirty="0" smtClean="0"/>
              <a:t> </a:t>
            </a:r>
            <a:r>
              <a:rPr lang="en-US" dirty="0" err="1" smtClean="0"/>
              <a:t>tiến</a:t>
            </a:r>
            <a:r>
              <a:rPr lang="en-US" dirty="0" smtClean="0"/>
              <a:t> </a:t>
            </a:r>
            <a:r>
              <a:rPr lang="en-US" dirty="0" err="1" smtClean="0"/>
              <a:t>hành</a:t>
            </a:r>
            <a:r>
              <a:rPr lang="en-US" dirty="0" smtClean="0"/>
              <a:t> publish </a:t>
            </a:r>
            <a:r>
              <a:rPr lang="en-US" dirty="0" err="1" smtClean="0"/>
              <a:t>thì</a:t>
            </a:r>
            <a:r>
              <a:rPr lang="en-US" dirty="0" smtClean="0"/>
              <a:t> file </a:t>
            </a:r>
            <a:r>
              <a:rPr lang="en-US" dirty="0" err="1" smtClean="0"/>
              <a:t>này</a:t>
            </a:r>
            <a:r>
              <a:rPr lang="en-US" dirty="0" smtClean="0"/>
              <a:t> </a:t>
            </a:r>
            <a:r>
              <a:rPr lang="en-US" dirty="0" err="1" smtClean="0"/>
              <a:t>không</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Lúc</a:t>
            </a:r>
            <a:r>
              <a:rPr lang="en-US" dirty="0" smtClean="0"/>
              <a:t> </a:t>
            </a:r>
            <a:r>
              <a:rPr lang="en-US" dirty="0" err="1" smtClean="0"/>
              <a:t>này</a:t>
            </a:r>
            <a:r>
              <a:rPr lang="en-US" dirty="0" smtClean="0"/>
              <a:t> </a:t>
            </a:r>
            <a:r>
              <a:rPr lang="en-US" dirty="0" err="1" smtClean="0"/>
              <a:t>mọi</a:t>
            </a:r>
            <a:r>
              <a:rPr lang="en-US" dirty="0" smtClean="0"/>
              <a:t> setting </a:t>
            </a:r>
            <a:r>
              <a:rPr lang="en-US" dirty="0" err="1" smtClean="0"/>
              <a:t>sẽ</a:t>
            </a:r>
            <a:r>
              <a:rPr lang="en-US" dirty="0" smtClean="0"/>
              <a:t> </a:t>
            </a:r>
            <a:r>
              <a:rPr lang="en-US" dirty="0" err="1" smtClean="0"/>
              <a:t>được</a:t>
            </a:r>
            <a:r>
              <a:rPr lang="en-US" dirty="0" smtClean="0"/>
              <a:t> </a:t>
            </a:r>
            <a:r>
              <a:rPr lang="en-US" dirty="0" err="1" smtClean="0"/>
              <a:t>đặt</a:t>
            </a:r>
            <a:r>
              <a:rPr lang="en-US" dirty="0" smtClean="0"/>
              <a:t> ở file </a:t>
            </a:r>
            <a:r>
              <a:rPr lang="en-US" b="1" dirty="0" err="1"/>
              <a:t>appSettings.json</a:t>
            </a:r>
            <a:endParaRPr lang="en-US" dirty="0" smtClean="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31</a:t>
            </a:fld>
            <a:endParaRPr lang="uk-UA"/>
          </a:p>
        </p:txBody>
      </p:sp>
    </p:spTree>
    <p:extLst>
      <p:ext uri="{BB962C8B-B14F-4D97-AF65-F5344CB8AC3E}">
        <p14:creationId xmlns:p14="http://schemas.microsoft.com/office/powerpoint/2010/main" val="25201788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prstGeom prst="rect">
            <a:avLst/>
          </a:prstGeom>
        </p:spPr>
        <p:txBody>
          <a:bodyPr>
            <a:normAutofit/>
          </a:bodyPr>
          <a:lstStyle/>
          <a:p>
            <a:pPr>
              <a:buFontTx/>
              <a:buChar char="-"/>
            </a:pPr>
            <a:r>
              <a:rPr lang="en-US" b="1" dirty="0" smtClean="0"/>
              <a:t>Dependencies</a:t>
            </a:r>
            <a:endParaRPr lang="en-US" b="1" dirty="0"/>
          </a:p>
          <a:p>
            <a:pPr marL="0" indent="0">
              <a:buNone/>
            </a:pPr>
            <a:r>
              <a:rPr lang="vi-VN" dirty="0"/>
              <a:t>Thư mục này chứa toàn bộ các thành phần phụ thuộc dùng cho ứng dụng, chúng ta gọi là </a:t>
            </a:r>
            <a:r>
              <a:rPr lang="vi-VN" b="1" dirty="0"/>
              <a:t>Dependencies</a:t>
            </a:r>
            <a:r>
              <a:rPr lang="vi-VN" dirty="0"/>
              <a:t>. Visual Studio sử dụng Nuget Packages để quản lý tất cả các dependencies phía server. Với Client tức là các thư viện JS thì chúng ta sử dụng </a:t>
            </a:r>
            <a:r>
              <a:rPr lang="vi-VN" b="1" dirty="0"/>
              <a:t>Client-side Libraries</a:t>
            </a:r>
            <a:r>
              <a:rPr lang="vi-VN" dirty="0"/>
              <a:t>. </a:t>
            </a:r>
            <a:endParaRPr lang="en-US" dirty="0"/>
          </a:p>
          <a:p>
            <a:pPr marL="0" indent="0">
              <a:buNone/>
            </a:pPr>
            <a:endParaRPr lang="en-US" dirty="0"/>
          </a:p>
          <a:p>
            <a:pPr marL="0" indent="0">
              <a:buNone/>
            </a:pPr>
            <a:r>
              <a:rPr lang="vi-VN" dirty="0"/>
              <a:t>Trong thư mục </a:t>
            </a:r>
            <a:r>
              <a:rPr lang="vi-VN" b="1" dirty="0"/>
              <a:t>Dependencies</a:t>
            </a:r>
            <a:r>
              <a:rPr lang="vi-VN" dirty="0"/>
              <a:t>, chúng ta có thư mục Nuget chứa các Nuget Packages đang sử dụng và thư mục SDK chứa </a:t>
            </a:r>
            <a:r>
              <a:rPr lang="vi-VN" b="1" dirty="0"/>
              <a:t>Microsoft.NETCore.App</a:t>
            </a:r>
            <a:r>
              <a:rPr lang="vi-VN" dirty="0"/>
              <a:t>. Đây là .NET Core Runtime sẽ sử dụng trong project.</a:t>
            </a:r>
            <a:endParaRPr lang="en-US" dirty="0" smtClean="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32</a:t>
            </a:fld>
            <a:endParaRPr lang="uk-UA"/>
          </a:p>
        </p:txBody>
      </p:sp>
    </p:spTree>
    <p:extLst>
      <p:ext uri="{BB962C8B-B14F-4D97-AF65-F5344CB8AC3E}">
        <p14:creationId xmlns:p14="http://schemas.microsoft.com/office/powerpoint/2010/main" val="28327774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5861858" cy="5056942"/>
          </a:xfrm>
          <a:prstGeom prst="rect">
            <a:avLst/>
          </a:prstGeom>
        </p:spPr>
        <p:txBody>
          <a:bodyPr>
            <a:normAutofit/>
          </a:bodyPr>
          <a:lstStyle/>
          <a:p>
            <a:pPr>
              <a:buFontTx/>
              <a:buChar char="-"/>
            </a:pPr>
            <a:r>
              <a:rPr lang="en-US" dirty="0"/>
              <a:t>File </a:t>
            </a:r>
            <a:r>
              <a:rPr lang="en-US" b="1" dirty="0"/>
              <a:t>.</a:t>
            </a:r>
            <a:r>
              <a:rPr lang="en-US" b="1" dirty="0" err="1"/>
              <a:t>csproj</a:t>
            </a:r>
            <a:r>
              <a:rPr lang="en-US" dirty="0"/>
              <a:t> </a:t>
            </a:r>
            <a:endParaRPr lang="en-US" dirty="0" smtClean="0"/>
          </a:p>
          <a:p>
            <a:pPr marL="0" indent="0">
              <a:buNone/>
            </a:pPr>
            <a:endParaRPr lang="en-US" b="1" dirty="0"/>
          </a:p>
          <a:p>
            <a:pPr marL="0" indent="0">
              <a:buNone/>
            </a:pPr>
            <a:r>
              <a:rPr lang="en-US" dirty="0" smtClean="0"/>
              <a:t>File </a:t>
            </a:r>
            <a:r>
              <a:rPr lang="en-US" dirty="0" err="1" smtClean="0"/>
              <a:t>này</a:t>
            </a:r>
            <a:r>
              <a:rPr lang="en-US" dirty="0" smtClean="0"/>
              <a:t> </a:t>
            </a:r>
            <a:r>
              <a:rPr lang="en-US" dirty="0" err="1" smtClean="0"/>
              <a:t>được</a:t>
            </a:r>
            <a:r>
              <a:rPr lang="en-US" dirty="0" smtClean="0"/>
              <a:t> </a:t>
            </a:r>
            <a:r>
              <a:rPr lang="en-US" dirty="0" err="1" smtClean="0"/>
              <a:t>mở</a:t>
            </a:r>
            <a:r>
              <a:rPr lang="en-US" dirty="0" smtClean="0"/>
              <a:t> </a:t>
            </a:r>
            <a:r>
              <a:rPr lang="en-US" dirty="0" err="1" smtClean="0"/>
              <a:t>bẳng</a:t>
            </a:r>
            <a:r>
              <a:rPr lang="en-US" dirty="0" smtClean="0"/>
              <a:t> </a:t>
            </a:r>
            <a:r>
              <a:rPr lang="en-US" dirty="0" err="1" smtClean="0"/>
              <a:t>cách</a:t>
            </a:r>
            <a:r>
              <a:rPr lang="en-US" dirty="0" smtClean="0"/>
              <a:t> click </a:t>
            </a:r>
            <a:r>
              <a:rPr lang="en-US" dirty="0" err="1" smtClean="0"/>
              <a:t>chuột</a:t>
            </a:r>
            <a:r>
              <a:rPr lang="en-US" dirty="0" smtClean="0"/>
              <a:t> </a:t>
            </a:r>
            <a:r>
              <a:rPr lang="en-US" dirty="0" err="1" smtClean="0"/>
              <a:t>phải</a:t>
            </a:r>
            <a:r>
              <a:rPr lang="en-US" dirty="0" smtClean="0"/>
              <a:t> </a:t>
            </a:r>
            <a:r>
              <a:rPr lang="en-US" dirty="0" err="1" smtClean="0"/>
              <a:t>vào</a:t>
            </a:r>
            <a:r>
              <a:rPr lang="en-US" dirty="0" smtClean="0"/>
              <a:t> </a:t>
            </a:r>
            <a:r>
              <a:rPr lang="en-US" dirty="0" err="1" smtClean="0"/>
              <a:t>dự</a:t>
            </a:r>
            <a:r>
              <a:rPr lang="en-US" dirty="0" smtClean="0"/>
              <a:t> </a:t>
            </a:r>
            <a:r>
              <a:rPr lang="en-US" dirty="0" err="1" smtClean="0"/>
              <a:t>án</a:t>
            </a:r>
            <a:r>
              <a:rPr lang="en-US" dirty="0" smtClean="0"/>
              <a:t> -&gt; click </a:t>
            </a:r>
            <a:r>
              <a:rPr lang="en-US" dirty="0" err="1" smtClean="0"/>
              <a:t>vào</a:t>
            </a:r>
            <a:r>
              <a:rPr lang="en-US" dirty="0" smtClean="0"/>
              <a:t> Edit Project File</a:t>
            </a:r>
            <a:endParaRPr lang="en-US"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33</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570" y="1631498"/>
            <a:ext cx="3866231" cy="3406015"/>
          </a:xfrm>
          <a:prstGeom prst="rect">
            <a:avLst/>
          </a:prstGeom>
        </p:spPr>
      </p:pic>
    </p:spTree>
    <p:extLst>
      <p:ext uri="{BB962C8B-B14F-4D97-AF65-F5344CB8AC3E}">
        <p14:creationId xmlns:p14="http://schemas.microsoft.com/office/powerpoint/2010/main" val="33621116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10241944" cy="5056942"/>
          </a:xfrm>
          <a:prstGeom prst="rect">
            <a:avLst/>
          </a:prstGeom>
        </p:spPr>
        <p:txBody>
          <a:bodyPr>
            <a:normAutofit/>
          </a:bodyPr>
          <a:lstStyle/>
          <a:p>
            <a:pPr>
              <a:buFontTx/>
              <a:buChar char="-"/>
            </a:pPr>
            <a:r>
              <a:rPr lang="en-US" dirty="0" err="1" smtClean="0"/>
              <a:t>Nội</a:t>
            </a:r>
            <a:r>
              <a:rPr lang="en-US" dirty="0" smtClean="0"/>
              <a:t> dung file, </a:t>
            </a:r>
            <a:r>
              <a:rPr lang="en-US" dirty="0" err="1" smtClean="0"/>
              <a:t>TargetFramework</a:t>
            </a:r>
            <a:r>
              <a:rPr lang="en-US" dirty="0" smtClean="0"/>
              <a:t> </a:t>
            </a:r>
            <a:r>
              <a:rPr lang="en-US" dirty="0" err="1" smtClean="0"/>
              <a:t>đang</a:t>
            </a:r>
            <a:r>
              <a:rPr lang="en-US" dirty="0" smtClean="0"/>
              <a:t> </a:t>
            </a:r>
            <a:r>
              <a:rPr lang="en-US" dirty="0" err="1" smtClean="0"/>
              <a:t>là</a:t>
            </a:r>
            <a:r>
              <a:rPr lang="en-US" dirty="0" smtClean="0"/>
              <a:t> </a:t>
            </a:r>
            <a:r>
              <a:rPr lang="en-US" b="1" dirty="0" smtClean="0"/>
              <a:t>netcoreapp2.2</a:t>
            </a:r>
          </a:p>
          <a:p>
            <a:pPr>
              <a:buFontTx/>
              <a:buChar char="-"/>
            </a:pPr>
            <a:r>
              <a:rPr lang="en-US" b="1" dirty="0" err="1" smtClean="0"/>
              <a:t>ItemGroup</a:t>
            </a:r>
            <a:r>
              <a:rPr lang="en-US" b="1" dirty="0" smtClean="0"/>
              <a:t> </a:t>
            </a:r>
            <a:r>
              <a:rPr lang="en-US" dirty="0" err="1" smtClean="0"/>
              <a:t>chứa</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a:t>Nuget</a:t>
            </a:r>
            <a:r>
              <a:rPr lang="en-US" dirty="0"/>
              <a:t> </a:t>
            </a:r>
            <a:r>
              <a:rPr lang="en-US" dirty="0" smtClean="0"/>
              <a:t>Package.</a:t>
            </a:r>
          </a:p>
          <a:p>
            <a:pPr>
              <a:buFontTx/>
              <a:buChar char="-"/>
            </a:pPr>
            <a:r>
              <a:rPr lang="en-US" dirty="0" err="1" smtClean="0"/>
              <a:t>Mặc</a:t>
            </a:r>
            <a:r>
              <a:rPr lang="en-US" dirty="0" smtClean="0"/>
              <a:t> </a:t>
            </a:r>
            <a:r>
              <a:rPr lang="en-US" dirty="0" err="1" smtClean="0"/>
              <a:t>định</a:t>
            </a:r>
            <a:r>
              <a:rPr lang="en-US" dirty="0" smtClean="0"/>
              <a:t> </a:t>
            </a:r>
            <a:r>
              <a:rPr lang="en-US" dirty="0" err="1" smtClean="0"/>
              <a:t>chúng</a:t>
            </a:r>
            <a:r>
              <a:rPr lang="en-US" dirty="0" smtClean="0"/>
              <a:t> ta </a:t>
            </a:r>
            <a:r>
              <a:rPr lang="en-US" dirty="0" err="1" smtClean="0"/>
              <a:t>có</a:t>
            </a:r>
            <a:r>
              <a:rPr lang="en-US" dirty="0" smtClean="0"/>
              <a:t> </a:t>
            </a:r>
            <a:r>
              <a:rPr lang="en-US" b="1" dirty="0" err="1" smtClean="0"/>
              <a:t>Microsoft.AspNetCore.App</a:t>
            </a:r>
            <a:r>
              <a:rPr lang="en-US" dirty="0"/>
              <a:t> </a:t>
            </a:r>
            <a:r>
              <a:rPr lang="en-US" dirty="0" err="1"/>
              <a:t>và</a:t>
            </a:r>
            <a:r>
              <a:rPr lang="en-US" dirty="0"/>
              <a:t> </a:t>
            </a:r>
            <a:r>
              <a:rPr lang="en-US" b="1" dirty="0" err="1"/>
              <a:t>Microsoft.AspNetCore.Razor.Design</a:t>
            </a:r>
            <a:endParaRPr lang="en-US" dirty="0" smtClean="0"/>
          </a:p>
          <a:p>
            <a:pPr marL="0" indent="0">
              <a:buNone/>
            </a:pPr>
            <a:endParaRPr lang="en-US" b="1"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34</a:t>
            </a:fld>
            <a:endParaRPr lang="uk-U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06" y="3441468"/>
            <a:ext cx="9757038" cy="2962823"/>
          </a:xfrm>
          <a:prstGeom prst="rect">
            <a:avLst/>
          </a:prstGeom>
        </p:spPr>
      </p:pic>
    </p:spTree>
    <p:extLst>
      <p:ext uri="{BB962C8B-B14F-4D97-AF65-F5344CB8AC3E}">
        <p14:creationId xmlns:p14="http://schemas.microsoft.com/office/powerpoint/2010/main" val="1014631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10241944" cy="5056942"/>
          </a:xfrm>
          <a:prstGeom prst="rect">
            <a:avLst/>
          </a:prstGeom>
        </p:spPr>
        <p:txBody>
          <a:bodyPr>
            <a:normAutofit/>
          </a:bodyPr>
          <a:lstStyle/>
          <a:p>
            <a:r>
              <a:rPr lang="en-US" b="1" dirty="0" err="1"/>
              <a:t>Nuget</a:t>
            </a:r>
            <a:r>
              <a:rPr lang="en-US" b="1" dirty="0"/>
              <a:t> </a:t>
            </a:r>
            <a:r>
              <a:rPr lang="en-US" b="1" dirty="0" smtClean="0"/>
              <a:t>Packages</a:t>
            </a:r>
          </a:p>
          <a:p>
            <a:pPr>
              <a:buFontTx/>
              <a:buChar char="-"/>
            </a:pPr>
            <a:r>
              <a:rPr lang="en-US" b="1" dirty="0" err="1" smtClean="0"/>
              <a:t>Có</a:t>
            </a:r>
            <a:r>
              <a:rPr lang="en-US" b="1" dirty="0" smtClean="0"/>
              <a:t> 3 </a:t>
            </a:r>
            <a:r>
              <a:rPr lang="en-US" b="1" dirty="0" err="1" smtClean="0"/>
              <a:t>cách</a:t>
            </a:r>
            <a:r>
              <a:rPr lang="en-US" b="1" dirty="0" smtClean="0"/>
              <a:t> </a:t>
            </a:r>
            <a:r>
              <a:rPr lang="en-US" b="1" dirty="0" err="1" smtClean="0"/>
              <a:t>để</a:t>
            </a:r>
            <a:r>
              <a:rPr lang="en-US" b="1" dirty="0" smtClean="0"/>
              <a:t> </a:t>
            </a:r>
            <a:r>
              <a:rPr lang="en-US" b="1" dirty="0" err="1" smtClean="0"/>
              <a:t>tải</a:t>
            </a:r>
            <a:r>
              <a:rPr lang="en-US" b="1" dirty="0" smtClean="0"/>
              <a:t> </a:t>
            </a:r>
            <a:r>
              <a:rPr lang="en-US" b="1" dirty="0" err="1" smtClean="0"/>
              <a:t>về</a:t>
            </a:r>
            <a:r>
              <a:rPr lang="en-US" b="1" dirty="0" smtClean="0"/>
              <a:t> </a:t>
            </a:r>
            <a:r>
              <a:rPr lang="en-US" dirty="0" err="1"/>
              <a:t>Nuget</a:t>
            </a:r>
            <a:r>
              <a:rPr lang="en-US" dirty="0"/>
              <a:t> Package </a:t>
            </a:r>
            <a:r>
              <a:rPr lang="en-US" dirty="0" err="1"/>
              <a:t>vào</a:t>
            </a:r>
            <a:r>
              <a:rPr lang="en-US" dirty="0"/>
              <a:t> </a:t>
            </a:r>
            <a:r>
              <a:rPr lang="en-US" dirty="0" smtClean="0"/>
              <a:t>project</a:t>
            </a:r>
          </a:p>
          <a:p>
            <a:pPr>
              <a:buFontTx/>
              <a:buChar char="-"/>
            </a:pPr>
            <a:endParaRPr lang="en-US" dirty="0"/>
          </a:p>
          <a:p>
            <a:pPr marL="0" indent="0">
              <a:buNone/>
            </a:pPr>
            <a:endParaRPr lang="en-US" dirty="0" smtClean="0"/>
          </a:p>
          <a:p>
            <a:pPr marL="0" indent="0">
              <a:buNone/>
            </a:pPr>
            <a:r>
              <a:rPr lang="en-US" dirty="0" smtClean="0"/>
              <a:t>1. </a:t>
            </a:r>
            <a:r>
              <a:rPr lang="en-US" dirty="0" err="1" smtClean="0"/>
              <a:t>Chỉnh</a:t>
            </a:r>
            <a:r>
              <a:rPr lang="en-US" dirty="0" smtClean="0"/>
              <a:t> </a:t>
            </a:r>
            <a:r>
              <a:rPr lang="en-US" dirty="0" err="1"/>
              <a:t>sửa</a:t>
            </a:r>
            <a:r>
              <a:rPr lang="en-US" dirty="0"/>
              <a:t> </a:t>
            </a:r>
            <a:r>
              <a:rPr lang="en-US" dirty="0" err="1"/>
              <a:t>thẳng</a:t>
            </a:r>
            <a:r>
              <a:rPr lang="en-US" dirty="0"/>
              <a:t> file .</a:t>
            </a:r>
            <a:r>
              <a:rPr lang="en-US" dirty="0" err="1"/>
              <a:t>csproj</a:t>
            </a:r>
            <a:endParaRPr lang="en-US" dirty="0"/>
          </a:p>
          <a:p>
            <a:pPr marL="0" indent="0">
              <a:buNone/>
            </a:pPr>
            <a:r>
              <a:rPr lang="en-US" dirty="0" smtClean="0"/>
              <a:t>2. </a:t>
            </a:r>
            <a:r>
              <a:rPr lang="en-US" dirty="0" err="1" smtClean="0"/>
              <a:t>Sử</a:t>
            </a:r>
            <a:r>
              <a:rPr lang="en-US" dirty="0" smtClean="0"/>
              <a:t> </a:t>
            </a:r>
            <a:r>
              <a:rPr lang="en-US" dirty="0" err="1"/>
              <a:t>dụng</a:t>
            </a:r>
            <a:r>
              <a:rPr lang="en-US" dirty="0"/>
              <a:t> </a:t>
            </a:r>
            <a:r>
              <a:rPr lang="en-US" dirty="0" err="1"/>
              <a:t>Nuget</a:t>
            </a:r>
            <a:r>
              <a:rPr lang="en-US" dirty="0"/>
              <a:t> Package Manager</a:t>
            </a:r>
          </a:p>
          <a:p>
            <a:pPr marL="0" indent="0">
              <a:buNone/>
            </a:pPr>
            <a:r>
              <a:rPr lang="en-US" dirty="0" smtClean="0"/>
              <a:t>3. Qua </a:t>
            </a:r>
            <a:r>
              <a:rPr lang="en-US" dirty="0" err="1"/>
              <a:t>lệnh</a:t>
            </a:r>
            <a:r>
              <a:rPr lang="en-US" dirty="0"/>
              <a:t> Package Manager Console</a:t>
            </a:r>
          </a:p>
          <a:p>
            <a:pPr>
              <a:buFontTx/>
              <a:buChar char="-"/>
            </a:pPr>
            <a:endParaRPr lang="en-US" b="1"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35</a:t>
            </a:fld>
            <a:endParaRPr lang="uk-UA"/>
          </a:p>
        </p:txBody>
      </p:sp>
    </p:spTree>
    <p:extLst>
      <p:ext uri="{BB962C8B-B14F-4D97-AF65-F5344CB8AC3E}">
        <p14:creationId xmlns:p14="http://schemas.microsoft.com/office/powerpoint/2010/main" val="1213371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10241944" cy="5056942"/>
          </a:xfrm>
          <a:prstGeom prst="rect">
            <a:avLst/>
          </a:prstGeom>
        </p:spPr>
        <p:txBody>
          <a:bodyPr>
            <a:normAutofit/>
          </a:bodyPr>
          <a:lstStyle/>
          <a:p>
            <a:pPr>
              <a:buFontTx/>
              <a:buChar char="-"/>
            </a:pPr>
            <a:r>
              <a:rPr lang="en-US" b="1" dirty="0" err="1" smtClean="0"/>
              <a:t>Ví</a:t>
            </a:r>
            <a:r>
              <a:rPr lang="en-US" b="1" dirty="0" smtClean="0"/>
              <a:t> </a:t>
            </a:r>
            <a:r>
              <a:rPr lang="en-US" b="1" dirty="0" err="1" smtClean="0"/>
              <a:t>dụ</a:t>
            </a:r>
            <a:r>
              <a:rPr lang="en-US" b="1" dirty="0" smtClean="0"/>
              <a:t> </a:t>
            </a:r>
            <a:r>
              <a:rPr lang="en-US" b="1" dirty="0" err="1" smtClean="0"/>
              <a:t>chỉnh</a:t>
            </a:r>
            <a:r>
              <a:rPr lang="en-US" b="1" dirty="0" smtClean="0"/>
              <a:t> </a:t>
            </a:r>
            <a:r>
              <a:rPr lang="en-US" b="1" dirty="0" err="1" smtClean="0"/>
              <a:t>sửa</a:t>
            </a:r>
            <a:r>
              <a:rPr lang="en-US" b="1" dirty="0" smtClean="0"/>
              <a:t> file </a:t>
            </a:r>
            <a:r>
              <a:rPr lang="en-US" b="1" dirty="0"/>
              <a:t>.</a:t>
            </a:r>
            <a:r>
              <a:rPr lang="en-US" b="1" dirty="0" err="1"/>
              <a:t>csproj</a:t>
            </a:r>
            <a:endParaRPr lang="en-US" b="1" dirty="0"/>
          </a:p>
          <a:p>
            <a:pPr marL="0" indent="0">
              <a:buNone/>
            </a:pPr>
            <a:endParaRPr lang="en-US" b="1" dirty="0" smtClean="0"/>
          </a:p>
          <a:p>
            <a:pPr marL="0" indent="0">
              <a:buNone/>
            </a:pPr>
            <a:r>
              <a:rPr lang="en-US" b="1" dirty="0" err="1" smtClean="0"/>
              <a:t>Thêm</a:t>
            </a:r>
            <a:r>
              <a:rPr lang="en-US" b="1" dirty="0" smtClean="0"/>
              <a:t> </a:t>
            </a:r>
            <a:r>
              <a:rPr lang="en-US" dirty="0" err="1"/>
              <a:t>Nuget</a:t>
            </a:r>
            <a:r>
              <a:rPr lang="en-US" dirty="0"/>
              <a:t> </a:t>
            </a:r>
            <a:r>
              <a:rPr lang="en-US" dirty="0" smtClean="0"/>
              <a:t>Package</a:t>
            </a:r>
            <a:r>
              <a:rPr lang="en-US" b="1" dirty="0"/>
              <a:t> </a:t>
            </a:r>
            <a:r>
              <a:rPr lang="en-US" dirty="0" err="1" smtClean="0"/>
              <a:t>Microsoft.ApplicationInsights</a:t>
            </a:r>
            <a:r>
              <a:rPr lang="en-US" dirty="0" smtClean="0"/>
              <a:t> </a:t>
            </a:r>
            <a:r>
              <a:rPr lang="en-US" dirty="0" err="1" smtClean="0"/>
              <a:t>bằng</a:t>
            </a:r>
            <a:r>
              <a:rPr lang="en-US" dirty="0" smtClean="0"/>
              <a:t> </a:t>
            </a:r>
            <a:r>
              <a:rPr lang="en-US" dirty="0" err="1" smtClean="0"/>
              <a:t>cách</a:t>
            </a:r>
            <a:r>
              <a:rPr lang="en-US" dirty="0" smtClean="0"/>
              <a:t> add </a:t>
            </a:r>
            <a:r>
              <a:rPr lang="en-US" dirty="0" err="1" smtClean="0"/>
              <a:t>thêm</a:t>
            </a:r>
            <a:r>
              <a:rPr lang="en-US" dirty="0" smtClean="0"/>
              <a:t> ở </a:t>
            </a:r>
            <a:r>
              <a:rPr lang="en-US" dirty="0" err="1" smtClean="0"/>
              <a:t>ItemGroup</a:t>
            </a:r>
            <a:endParaRPr lang="en-US" dirty="0" smtClean="0"/>
          </a:p>
          <a:p>
            <a:pPr marL="0" indent="0">
              <a:buNone/>
            </a:pPr>
            <a:endParaRPr lang="en-US" b="1" dirty="0"/>
          </a:p>
          <a:p>
            <a:pPr marL="0" indent="0">
              <a:buNone/>
            </a:pPr>
            <a:r>
              <a:rPr lang="en-US" dirty="0"/>
              <a:t>&lt;</a:t>
            </a:r>
            <a:r>
              <a:rPr lang="en-US" b="1" dirty="0" err="1"/>
              <a:t>PackageReference</a:t>
            </a:r>
            <a:r>
              <a:rPr lang="en-US" dirty="0"/>
              <a:t> Include="</a:t>
            </a:r>
            <a:r>
              <a:rPr lang="en-US" dirty="0" err="1"/>
              <a:t>Microsoft.ApplicationInsights</a:t>
            </a:r>
            <a:r>
              <a:rPr lang="en-US" dirty="0"/>
              <a:t>" Version="2.4.0" /&gt;</a:t>
            </a:r>
            <a:endParaRPr lang="en-US" b="1"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36</a:t>
            </a:fld>
            <a:endParaRPr lang="uk-UA"/>
          </a:p>
        </p:txBody>
      </p:sp>
    </p:spTree>
    <p:extLst>
      <p:ext uri="{BB962C8B-B14F-4D97-AF65-F5344CB8AC3E}">
        <p14:creationId xmlns:p14="http://schemas.microsoft.com/office/powerpoint/2010/main" val="18700382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10241944" cy="5056942"/>
          </a:xfrm>
          <a:prstGeom prst="rect">
            <a:avLst/>
          </a:prstGeom>
        </p:spPr>
        <p:txBody>
          <a:bodyPr>
            <a:normAutofit/>
          </a:bodyPr>
          <a:lstStyle/>
          <a:p>
            <a:pPr>
              <a:buFontTx/>
              <a:buChar char="-"/>
            </a:pPr>
            <a:r>
              <a:rPr lang="vi-VN" b="1" dirty="0"/>
              <a:t>Nuget Package Manager</a:t>
            </a:r>
            <a:r>
              <a:rPr lang="vi-VN" dirty="0"/>
              <a:t> sẽ tự download và cài đặt gói này về ngay sau khi </a:t>
            </a:r>
            <a:r>
              <a:rPr lang="vi-VN" dirty="0" smtClean="0"/>
              <a:t>save </a:t>
            </a:r>
            <a:r>
              <a:rPr lang="vi-VN" dirty="0"/>
              <a:t>và sẽ hiển thị ó ở mục Nuget</a:t>
            </a:r>
            <a:r>
              <a:rPr lang="vi-VN" dirty="0" smtClean="0"/>
              <a:t>.</a:t>
            </a:r>
            <a:endParaRPr lang="en-US" dirty="0" smtClean="0"/>
          </a:p>
          <a:p>
            <a:pPr>
              <a:buFontTx/>
              <a:buChar char="-"/>
            </a:pPr>
            <a:endParaRPr lang="en-US" b="1" dirty="0"/>
          </a:p>
          <a:p>
            <a:pPr>
              <a:buFontTx/>
              <a:buChar char="-"/>
            </a:pPr>
            <a:endParaRPr lang="en-US" b="1"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37</a:t>
            </a:fld>
            <a:endParaRPr lang="uk-UA"/>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92" y="2251813"/>
            <a:ext cx="10564755" cy="3749975"/>
          </a:xfrm>
          <a:prstGeom prst="rect">
            <a:avLst/>
          </a:prstGeom>
        </p:spPr>
      </p:pic>
    </p:spTree>
    <p:extLst>
      <p:ext uri="{BB962C8B-B14F-4D97-AF65-F5344CB8AC3E}">
        <p14:creationId xmlns:p14="http://schemas.microsoft.com/office/powerpoint/2010/main" val="3904858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10241944" cy="5056942"/>
          </a:xfrm>
          <a:prstGeom prst="rect">
            <a:avLst/>
          </a:prstGeom>
        </p:spPr>
        <p:txBody>
          <a:bodyPr>
            <a:normAutofit/>
          </a:bodyPr>
          <a:lstStyle/>
          <a:p>
            <a:pPr>
              <a:buFontTx/>
              <a:buChar char="-"/>
            </a:pPr>
            <a:r>
              <a:rPr lang="en-US" dirty="0" err="1" smtClean="0"/>
              <a:t>Sử</a:t>
            </a:r>
            <a:r>
              <a:rPr lang="en-US" dirty="0" smtClean="0"/>
              <a:t> </a:t>
            </a:r>
            <a:r>
              <a:rPr lang="en-US" dirty="0" err="1" smtClean="0"/>
              <a:t>dụng</a:t>
            </a:r>
            <a:r>
              <a:rPr lang="en-US" dirty="0" smtClean="0"/>
              <a:t> </a:t>
            </a:r>
            <a:r>
              <a:rPr lang="da-DK" b="1" dirty="0" smtClean="0"/>
              <a:t>Nuget </a:t>
            </a:r>
            <a:r>
              <a:rPr lang="da-DK" b="1" dirty="0"/>
              <a:t>Package </a:t>
            </a:r>
            <a:r>
              <a:rPr lang="da-DK" b="1" dirty="0" smtClean="0"/>
              <a:t>Manager</a:t>
            </a:r>
          </a:p>
          <a:p>
            <a:pPr>
              <a:buFontTx/>
              <a:buChar char="-"/>
            </a:pPr>
            <a:r>
              <a:rPr lang="da-DK" dirty="0" smtClean="0"/>
              <a:t>Click chuột phải vào dự án -&gt; Manage Nuget </a:t>
            </a:r>
            <a:r>
              <a:rPr lang="da-DK" dirty="0"/>
              <a:t>Package </a:t>
            </a:r>
            <a:endParaRPr lang="da-DK" dirty="0" smtClean="0"/>
          </a:p>
          <a:p>
            <a:pPr>
              <a:buFontTx/>
              <a:buChar char="-"/>
            </a:pPr>
            <a:r>
              <a:rPr lang="da-DK" dirty="0" smtClean="0"/>
              <a:t>Ở đây bạn có thể thêm hoặc xóa các Nuget Package</a:t>
            </a:r>
          </a:p>
          <a:p>
            <a:pPr marL="0" indent="0">
              <a:buNone/>
            </a:pPr>
            <a:endParaRPr lang="da-DK" b="1" dirty="0"/>
          </a:p>
          <a:p>
            <a:pPr>
              <a:buFontTx/>
              <a:buChar char="-"/>
            </a:pPr>
            <a:endParaRPr lang="en-US" dirty="0" smtClean="0"/>
          </a:p>
          <a:p>
            <a:pPr>
              <a:buFontTx/>
              <a:buChar char="-"/>
            </a:pPr>
            <a:endParaRPr lang="en-US" b="1" dirty="0"/>
          </a:p>
          <a:p>
            <a:pPr>
              <a:buFontTx/>
              <a:buChar char="-"/>
            </a:pPr>
            <a:endParaRPr lang="en-US" b="1"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38</a:t>
            </a:fld>
            <a:endParaRPr lang="uk-U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744" y="2557118"/>
            <a:ext cx="10058400" cy="3195289"/>
          </a:xfrm>
          <a:prstGeom prst="rect">
            <a:avLst/>
          </a:prstGeom>
        </p:spPr>
      </p:pic>
    </p:spTree>
    <p:extLst>
      <p:ext uri="{BB962C8B-B14F-4D97-AF65-F5344CB8AC3E}">
        <p14:creationId xmlns:p14="http://schemas.microsoft.com/office/powerpoint/2010/main" val="26524021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a:bodyPr>
          <a:lstStyle/>
          <a:p>
            <a:r>
              <a:rPr lang="en-US" dirty="0" smtClean="0"/>
              <a:t>ASP.NET Core</a:t>
            </a:r>
            <a:endParaRPr dirty="0"/>
          </a:p>
        </p:txBody>
      </p:sp>
      <p:sp>
        <p:nvSpPr>
          <p:cNvPr id="122" name="Content Placeholder 2"/>
          <p:cNvSpPr txBox="1">
            <a:spLocks noGrp="1"/>
          </p:cNvSpPr>
          <p:nvPr>
            <p:ph type="body" idx="1"/>
          </p:nvPr>
        </p:nvSpPr>
        <p:spPr>
          <a:xfrm>
            <a:off x="838200" y="1120022"/>
            <a:ext cx="10241944" cy="5056942"/>
          </a:xfrm>
          <a:prstGeom prst="rect">
            <a:avLst/>
          </a:prstGeom>
        </p:spPr>
        <p:txBody>
          <a:bodyPr>
            <a:normAutofit/>
          </a:bodyPr>
          <a:lstStyle/>
          <a:p>
            <a:pPr marL="0" indent="0">
              <a:buNone/>
            </a:pPr>
            <a:r>
              <a:rPr lang="en-US" b="1" dirty="0"/>
              <a:t>Bower Packages</a:t>
            </a:r>
          </a:p>
          <a:p>
            <a:pPr marL="0" indent="0">
              <a:buNone/>
            </a:pPr>
            <a:r>
              <a:rPr lang="en-US" b="1" dirty="0" smtClean="0"/>
              <a:t>-</a:t>
            </a:r>
            <a:r>
              <a:rPr lang="en-US" dirty="0" smtClean="0"/>
              <a:t> Click </a:t>
            </a:r>
            <a:r>
              <a:rPr lang="en-US" dirty="0" err="1" smtClean="0"/>
              <a:t>chuột</a:t>
            </a:r>
            <a:r>
              <a:rPr lang="en-US" dirty="0" smtClean="0"/>
              <a:t> </a:t>
            </a:r>
            <a:r>
              <a:rPr lang="en-US" dirty="0" err="1" smtClean="0"/>
              <a:t>phải</a:t>
            </a:r>
            <a:r>
              <a:rPr lang="en-US" dirty="0" smtClean="0"/>
              <a:t> </a:t>
            </a:r>
            <a:r>
              <a:rPr lang="en-US" dirty="0" err="1" smtClean="0"/>
              <a:t>chọn</a:t>
            </a:r>
            <a:r>
              <a:rPr lang="en-US" dirty="0" smtClean="0"/>
              <a:t> </a:t>
            </a:r>
            <a:r>
              <a:rPr lang="en-US" dirty="0"/>
              <a:t> </a:t>
            </a:r>
            <a:r>
              <a:rPr lang="en-US" b="1" dirty="0"/>
              <a:t>Manage Client-side </a:t>
            </a:r>
            <a:r>
              <a:rPr lang="en-US" b="1" dirty="0" smtClean="0"/>
              <a:t>Libraries </a:t>
            </a:r>
            <a:r>
              <a:rPr lang="en-US" dirty="0" err="1" smtClean="0"/>
              <a:t>nó</a:t>
            </a:r>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file </a:t>
            </a:r>
            <a:r>
              <a:rPr lang="en-US" dirty="0" err="1" smtClean="0"/>
              <a:t>libman.json</a:t>
            </a:r>
            <a:r>
              <a:rPr lang="en-US" dirty="0" smtClean="0"/>
              <a:t>, </a:t>
            </a:r>
            <a:r>
              <a:rPr lang="en-US" dirty="0" err="1" smtClean="0"/>
              <a:t>tại</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hay </a:t>
            </a:r>
            <a:r>
              <a:rPr lang="en-US" dirty="0" err="1" smtClean="0"/>
              <a:t>xóa</a:t>
            </a:r>
            <a:r>
              <a:rPr lang="en-US" dirty="0" smtClean="0"/>
              <a:t> </a:t>
            </a:r>
            <a:r>
              <a:rPr lang="vi-VN" dirty="0"/>
              <a:t>các thư viện phía client</a:t>
            </a:r>
            <a:r>
              <a:rPr lang="vi-VN" dirty="0" smtClean="0"/>
              <a:t>.</a:t>
            </a:r>
            <a:r>
              <a:rPr lang="en-US" dirty="0" smtClean="0"/>
              <a:t> </a:t>
            </a:r>
            <a:r>
              <a:rPr lang="en-US" dirty="0" err="1" smtClean="0"/>
              <a:t>Cái</a:t>
            </a:r>
            <a:r>
              <a:rPr lang="en-US" dirty="0" smtClean="0"/>
              <a:t> </a:t>
            </a:r>
            <a:r>
              <a:rPr lang="en-US" dirty="0" err="1" smtClean="0"/>
              <a:t>này</a:t>
            </a:r>
            <a:r>
              <a:rPr lang="en-US" dirty="0" smtClean="0"/>
              <a:t> </a:t>
            </a:r>
            <a:r>
              <a:rPr lang="en-US" dirty="0" err="1" smtClean="0"/>
              <a:t>rất</a:t>
            </a:r>
            <a:r>
              <a:rPr lang="en-US" dirty="0" smtClean="0"/>
              <a:t> </a:t>
            </a:r>
            <a:r>
              <a:rPr lang="en-US" dirty="0" err="1" smtClean="0"/>
              <a:t>hữu</a:t>
            </a:r>
            <a:r>
              <a:rPr lang="en-US" dirty="0" smtClean="0"/>
              <a:t> </a:t>
            </a:r>
            <a:r>
              <a:rPr lang="en-US" dirty="0" err="1" smtClean="0"/>
              <a:t>ích</a:t>
            </a:r>
            <a:r>
              <a:rPr lang="en-US" dirty="0" smtClean="0"/>
              <a:t> </a:t>
            </a:r>
            <a:r>
              <a:rPr lang="en-US" dirty="0" err="1" smtClean="0"/>
              <a:t>khi</a:t>
            </a:r>
            <a:r>
              <a:rPr lang="en-US" dirty="0" smtClean="0"/>
              <a:t> </a:t>
            </a:r>
            <a:r>
              <a:rPr lang="en-US" dirty="0" err="1" smtClean="0"/>
              <a:t>muốn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các</a:t>
            </a:r>
            <a:r>
              <a:rPr lang="en-US" dirty="0" smtClean="0"/>
              <a:t> </a:t>
            </a:r>
            <a:r>
              <a:rPr lang="en-US" dirty="0" err="1" smtClean="0"/>
              <a:t>thư</a:t>
            </a:r>
            <a:r>
              <a:rPr lang="en-US" dirty="0" smtClean="0"/>
              <a:t> </a:t>
            </a:r>
            <a:r>
              <a:rPr lang="en-US" dirty="0" err="1" smtClean="0"/>
              <a:t>viện</a:t>
            </a:r>
            <a:r>
              <a:rPr lang="en-US" dirty="0" smtClean="0"/>
              <a:t> </a:t>
            </a:r>
            <a:r>
              <a:rPr lang="en-US" dirty="0"/>
              <a:t>bootstrap, </a:t>
            </a:r>
            <a:r>
              <a:rPr lang="en-US" dirty="0" err="1"/>
              <a:t>jquery</a:t>
            </a:r>
            <a:r>
              <a:rPr lang="en-US" dirty="0"/>
              <a:t>…</a:t>
            </a:r>
            <a:endParaRPr lang="en-US" b="1" dirty="0"/>
          </a:p>
        </p:txBody>
      </p:sp>
      <p:sp>
        <p:nvSpPr>
          <p:cNvPr id="2" name="Slide Number Placeholder 1"/>
          <p:cNvSpPr>
            <a:spLocks noGrp="1"/>
          </p:cNvSpPr>
          <p:nvPr>
            <p:ph type="sldNum" sz="quarter" idx="4294967295"/>
          </p:nvPr>
        </p:nvSpPr>
        <p:spPr>
          <a:xfrm>
            <a:off x="11080144" y="6404292"/>
            <a:ext cx="273657" cy="269241"/>
          </a:xfrm>
          <a:prstGeom prst="rect">
            <a:avLst/>
          </a:prstGeom>
        </p:spPr>
        <p:txBody>
          <a:bodyPr/>
          <a:lstStyle/>
          <a:p>
            <a:fld id="{86CB4B4D-7CA3-9044-876B-883B54F8677D}" type="slidenum">
              <a:rPr lang="uk-UA" smtClean="0"/>
              <a:t>39</a:t>
            </a:fld>
            <a:endParaRPr lang="uk-UA"/>
          </a:p>
        </p:txBody>
      </p:sp>
    </p:spTree>
    <p:extLst>
      <p:ext uri="{BB962C8B-B14F-4D97-AF65-F5344CB8AC3E}">
        <p14:creationId xmlns:p14="http://schemas.microsoft.com/office/powerpoint/2010/main" val="515794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dirty="0" smtClean="0"/>
              <a:t>Mô hình web</a:t>
            </a:r>
            <a:endParaRPr lang="vi-VN" dirty="0"/>
          </a:p>
        </p:txBody>
      </p:sp>
      <p:sp>
        <p:nvSpPr>
          <p:cNvPr id="5" name="Text Placeholder 4"/>
          <p:cNvSpPr>
            <a:spLocks noGrp="1"/>
          </p:cNvSpPr>
          <p:nvPr>
            <p:ph type="body" idx="1"/>
          </p:nvPr>
        </p:nvSpPr>
        <p:spPr>
          <a:xfrm>
            <a:off x="831850" y="4589463"/>
            <a:ext cx="10515600" cy="1879917"/>
          </a:xfrm>
        </p:spPr>
        <p:txBody>
          <a:bodyPr>
            <a:normAutofit fontScale="92500" lnSpcReduction="20000"/>
          </a:bodyPr>
          <a:lstStyle/>
          <a:p>
            <a:r>
              <a:rPr lang="vi-VN" dirty="0" smtClean="0"/>
              <a:t>Website là gì</a:t>
            </a:r>
          </a:p>
          <a:p>
            <a:r>
              <a:rPr lang="vi-VN" dirty="0" smtClean="0"/>
              <a:t>Stac web và dynamic web</a:t>
            </a:r>
          </a:p>
          <a:p>
            <a:r>
              <a:rPr lang="vi-VN" dirty="0" smtClean="0"/>
              <a:t>HTTP</a:t>
            </a:r>
          </a:p>
          <a:p>
            <a:r>
              <a:rPr lang="vi-VN" dirty="0" smtClean="0"/>
              <a:t>Web Server làm việc thế nào</a:t>
            </a:r>
          </a:p>
          <a:p>
            <a:r>
              <a:rPr lang="vi-VN" dirty="0" smtClean="0"/>
              <a:t>Một số công nghệ phía server</a:t>
            </a:r>
            <a:endParaRPr lang="vi-VN" dirty="0"/>
          </a:p>
        </p:txBody>
      </p:sp>
    </p:spTree>
    <p:extLst>
      <p:ext uri="{BB962C8B-B14F-4D97-AF65-F5344CB8AC3E}">
        <p14:creationId xmlns:p14="http://schemas.microsoft.com/office/powerpoint/2010/main" val="737432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smtClean="0"/>
              <a:t>Hướng</a:t>
            </a:r>
            <a:r>
              <a:rPr lang="en-US" sz="2800" dirty="0" smtClean="0"/>
              <a:t> </a:t>
            </a:r>
            <a:r>
              <a:rPr lang="en-US" sz="2800" dirty="0" err="1" smtClean="0"/>
              <a:t>dẫn</a:t>
            </a:r>
            <a:r>
              <a:rPr lang="en-US" sz="2800" dirty="0" smtClean="0"/>
              <a:t> </a:t>
            </a:r>
            <a:r>
              <a:rPr lang="en-US" sz="2800" dirty="0" err="1" smtClean="0"/>
              <a:t>làm</a:t>
            </a:r>
            <a:r>
              <a:rPr lang="en-US" sz="2800" dirty="0" smtClean="0"/>
              <a:t> </a:t>
            </a:r>
            <a:r>
              <a:rPr lang="en-US" sz="2800" dirty="0" err="1" smtClean="0"/>
              <a:t>bài</a:t>
            </a:r>
            <a:r>
              <a:rPr lang="en-US" sz="2800" dirty="0" smtClean="0"/>
              <a:t> </a:t>
            </a:r>
            <a:r>
              <a:rPr lang="en-US" sz="2800" dirty="0" err="1" smtClean="0"/>
              <a:t>thực</a:t>
            </a:r>
            <a:r>
              <a:rPr lang="en-US" sz="2800" dirty="0" smtClean="0"/>
              <a:t> </a:t>
            </a:r>
            <a:r>
              <a:rPr lang="en-US" sz="2800" dirty="0" err="1" smtClean="0"/>
              <a:t>hành</a:t>
            </a:r>
            <a:r>
              <a:rPr lang="en-US" sz="2800" dirty="0" smtClean="0"/>
              <a:t> </a:t>
            </a:r>
            <a:r>
              <a:rPr lang="en-US" sz="2800" dirty="0" err="1" smtClean="0"/>
              <a:t>và</a:t>
            </a:r>
            <a:r>
              <a:rPr lang="en-US" sz="2800" dirty="0" smtClean="0"/>
              <a:t> </a:t>
            </a:r>
            <a:r>
              <a:rPr lang="en-US" sz="2800" dirty="0" err="1" smtClean="0"/>
              <a:t>bài</a:t>
            </a:r>
            <a:r>
              <a:rPr lang="en-US" sz="2800" dirty="0" smtClean="0"/>
              <a:t> </a:t>
            </a:r>
            <a:r>
              <a:rPr lang="en-US" sz="2800" dirty="0" err="1" smtClean="0"/>
              <a:t>tập</a:t>
            </a:r>
            <a:endParaRPr lang="en-US" sz="2800" dirty="0" smtClean="0"/>
          </a:p>
          <a:p>
            <a:pPr marL="457200" indent="-457200">
              <a:buFontTx/>
              <a:buChar char="-"/>
            </a:pPr>
            <a:r>
              <a:rPr lang="en-US" sz="2800" dirty="0" err="1" smtClean="0"/>
              <a:t>Chuẩn</a:t>
            </a:r>
            <a:r>
              <a:rPr lang="en-US" sz="2800" dirty="0" smtClean="0"/>
              <a:t> </a:t>
            </a:r>
            <a:r>
              <a:rPr lang="en-US" sz="2800" dirty="0" err="1" smtClean="0"/>
              <a:t>bị</a:t>
            </a:r>
            <a:r>
              <a:rPr lang="en-US" sz="2800" dirty="0" smtClean="0"/>
              <a:t> b</a:t>
            </a:r>
            <a:r>
              <a:rPr lang="vi-VN" sz="2800" dirty="0" smtClean="0"/>
              <a:t>ài </a:t>
            </a:r>
            <a:r>
              <a:rPr lang="vi-VN" sz="2800" dirty="0"/>
              <a:t>tiếp</a:t>
            </a:r>
            <a:r>
              <a:rPr lang="vi-VN" sz="2800" dirty="0" smtClean="0"/>
              <a:t>: </a:t>
            </a:r>
            <a:r>
              <a:rPr lang="en-US" sz="2800" b="1" i="1" dirty="0" smtClean="0"/>
              <a:t>SQL View, Index </a:t>
            </a:r>
            <a:r>
              <a:rPr lang="en-US" sz="2800" b="1" i="1" dirty="0" err="1" smtClean="0"/>
              <a:t>và</a:t>
            </a:r>
            <a:r>
              <a:rPr lang="en-US" sz="2800" b="1" i="1" dirty="0" smtClean="0"/>
              <a:t> Stored Procedure</a:t>
            </a:r>
            <a:endParaRPr lang="en-US" sz="2800" i="1" dirty="0" smtClean="0"/>
          </a:p>
        </p:txBody>
      </p:sp>
    </p:spTree>
    <p:extLst>
      <p:ext uri="{BB962C8B-B14F-4D97-AF65-F5344CB8AC3E}">
        <p14:creationId xmlns:p14="http://schemas.microsoft.com/office/powerpoint/2010/main" val="1703720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Website là gì?</a:t>
            </a:r>
            <a:endParaRPr lang="en-US" dirty="0"/>
          </a:p>
        </p:txBody>
      </p:sp>
      <p:sp>
        <p:nvSpPr>
          <p:cNvPr id="3" name="Content Placeholder 2"/>
          <p:cNvSpPr>
            <a:spLocks noGrp="1"/>
          </p:cNvSpPr>
          <p:nvPr>
            <p:ph idx="1"/>
          </p:nvPr>
        </p:nvSpPr>
        <p:spPr/>
        <p:txBody>
          <a:bodyPr>
            <a:normAutofit/>
          </a:bodyPr>
          <a:lstStyle/>
          <a:p>
            <a:pPr algn="just"/>
            <a:r>
              <a:rPr lang="en-US" noProof="1" smtClean="0"/>
              <a:t>Tập hợp các trang web có thể chứa văn bản, hình ảnh, âm thanh, video. </a:t>
            </a:r>
          </a:p>
          <a:p>
            <a:pPr algn="just"/>
            <a:r>
              <a:rPr lang="en-US" noProof="1" smtClean="0"/>
              <a:t>Trang đầu tiên của website được gọi là trang chủ.</a:t>
            </a:r>
          </a:p>
          <a:p>
            <a:pPr algn="just"/>
            <a:r>
              <a:rPr lang="en-US" noProof="1" smtClean="0"/>
              <a:t>Mỗi website có địa chỉ cụ thể trên internet gọi là URL</a:t>
            </a:r>
          </a:p>
          <a:p>
            <a:pPr algn="just"/>
            <a:r>
              <a:rPr lang="en-US" noProof="1" smtClean="0"/>
              <a:t>Website được lưu trữ trên một hoặc nhiều máy chủ (Server) và có thể được truy cập bằng cách tìm tới trang chủ của Website thông qua mạng máy tính.</a:t>
            </a:r>
          </a:p>
          <a:p>
            <a:pPr algn="just"/>
            <a:r>
              <a:rPr lang="en-US" noProof="1" smtClean="0"/>
              <a:t>Website được quản lý bởi cá nhân, công ty hoặc một tổ chức.</a:t>
            </a:r>
          </a:p>
          <a:p>
            <a:pPr algn="just"/>
            <a:r>
              <a:rPr lang="en-US" noProof="1" smtClean="0"/>
              <a:t>Có hai loại website cơ bản là web động (dynamic web) và web tính (static web)</a:t>
            </a:r>
            <a:endParaRPr lang="en-US" noProof="1"/>
          </a:p>
        </p:txBody>
      </p:sp>
    </p:spTree>
    <p:extLst>
      <p:ext uri="{BB962C8B-B14F-4D97-AF65-F5344CB8AC3E}">
        <p14:creationId xmlns:p14="http://schemas.microsoft.com/office/powerpoint/2010/main" val="3513555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Static Web</a:t>
            </a:r>
            <a:endParaRPr lang="en-US" dirty="0"/>
          </a:p>
        </p:txBody>
      </p:sp>
      <p:sp>
        <p:nvSpPr>
          <p:cNvPr id="3" name="Content Placeholder 2"/>
          <p:cNvSpPr>
            <a:spLocks noGrp="1"/>
          </p:cNvSpPr>
          <p:nvPr>
            <p:ph idx="1"/>
          </p:nvPr>
        </p:nvSpPr>
        <p:spPr/>
        <p:txBody>
          <a:bodyPr/>
          <a:lstStyle/>
          <a:p>
            <a:r>
              <a:rPr lang="en-US" noProof="1" smtClean="0"/>
              <a:t>Là loại website cơ bản được tạo mà không cần phải biết đến các ngôn ngữ lập trình web như Java, PHP, … hoặc thiết kế cơ sở dữ liệu.</a:t>
            </a:r>
          </a:p>
          <a:p>
            <a:r>
              <a:rPr lang="en-US" noProof="1" smtClean="0"/>
              <a:t>Những trang web trong website tĩnh được viết bằng mã HTML hoặc thêm CSS, JavaScript để th</a:t>
            </a:r>
            <a:r>
              <a:rPr lang="vi-VN" noProof="1" smtClean="0"/>
              <a:t>ê</a:t>
            </a:r>
            <a:r>
              <a:rPr lang="en-US" noProof="1" smtClean="0"/>
              <a:t>m các hiệu ứng.</a:t>
            </a:r>
          </a:p>
          <a:p>
            <a:endParaRPr lang="en-US" noProof="1"/>
          </a:p>
        </p:txBody>
      </p:sp>
      <p:pic>
        <p:nvPicPr>
          <p:cNvPr id="4" name="image5.png" descr="Servlet Website2"/>
          <p:cNvPicPr/>
          <p:nvPr/>
        </p:nvPicPr>
        <p:blipFill>
          <a:blip r:embed="rId2"/>
          <a:srcRect/>
          <a:stretch>
            <a:fillRect/>
          </a:stretch>
        </p:blipFill>
        <p:spPr>
          <a:xfrm>
            <a:off x="3438524" y="3689032"/>
            <a:ext cx="5591175" cy="1705928"/>
          </a:xfrm>
          <a:prstGeom prst="rect">
            <a:avLst/>
          </a:prstGeom>
          <a:ln/>
        </p:spPr>
      </p:pic>
    </p:spTree>
    <p:extLst>
      <p:ext uri="{BB962C8B-B14F-4D97-AF65-F5344CB8AC3E}">
        <p14:creationId xmlns:p14="http://schemas.microsoft.com/office/powerpoint/2010/main" val="1204454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Dynamic Web</a:t>
            </a:r>
            <a:endParaRPr lang="en-US" dirty="0"/>
          </a:p>
        </p:txBody>
      </p:sp>
      <p:sp>
        <p:nvSpPr>
          <p:cNvPr id="3" name="Content Placeholder 2"/>
          <p:cNvSpPr>
            <a:spLocks noGrp="1"/>
          </p:cNvSpPr>
          <p:nvPr>
            <p:ph idx="1"/>
          </p:nvPr>
        </p:nvSpPr>
        <p:spPr/>
        <p:txBody>
          <a:bodyPr/>
          <a:lstStyle/>
          <a:p>
            <a:pPr algn="just"/>
            <a:r>
              <a:rPr lang="vi-VN" noProof="1"/>
              <a:t>Website động là website có nội dung thay đổi.</a:t>
            </a:r>
          </a:p>
          <a:p>
            <a:pPr algn="just"/>
            <a:r>
              <a:rPr lang="vi-VN" noProof="1"/>
              <a:t>Sự thay đổi có thể là tùy theo thời gian, tùy theo người dùng, tùy theo ngữ cảnh</a:t>
            </a:r>
          </a:p>
          <a:p>
            <a:pPr algn="just"/>
            <a:r>
              <a:rPr lang="vi-VN" noProof="1"/>
              <a:t>Để tạo được website động, chúng ta thường sử dụng đến các ngôn ngữ phía server (server-side), chẳng hạn như Servlet, JSP, PHP, Python, C#...</a:t>
            </a:r>
          </a:p>
          <a:p>
            <a:pPr algn="just"/>
            <a:r>
              <a:rPr lang="vi-VN" noProof="1"/>
              <a:t>Một website động thường được đặt trên một máy chủ dịch vụ web (Web Server)</a:t>
            </a:r>
          </a:p>
          <a:p>
            <a:endParaRPr lang="en-US" dirty="0"/>
          </a:p>
        </p:txBody>
      </p:sp>
      <p:pic>
        <p:nvPicPr>
          <p:cNvPr id="4" name="image6.png" descr="Servlet Website3"/>
          <p:cNvPicPr/>
          <p:nvPr/>
        </p:nvPicPr>
        <p:blipFill>
          <a:blip r:embed="rId2"/>
          <a:srcRect/>
          <a:stretch>
            <a:fillRect/>
          </a:stretch>
        </p:blipFill>
        <p:spPr>
          <a:xfrm>
            <a:off x="4838065" y="4539884"/>
            <a:ext cx="2980055" cy="2020936"/>
          </a:xfrm>
          <a:prstGeom prst="rect">
            <a:avLst/>
          </a:prstGeom>
          <a:ln/>
        </p:spPr>
      </p:pic>
    </p:spTree>
    <p:extLst>
      <p:ext uri="{BB962C8B-B14F-4D97-AF65-F5344CB8AC3E}">
        <p14:creationId xmlns:p14="http://schemas.microsoft.com/office/powerpoint/2010/main" val="1291691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HTTP"/>
          <p:cNvSpPr txBox="1">
            <a:spLocks noGrp="1"/>
          </p:cNvSpPr>
          <p:nvPr>
            <p:ph type="title"/>
          </p:nvPr>
        </p:nvSpPr>
        <p:spPr>
          <a:prstGeom prst="rect">
            <a:avLst/>
          </a:prstGeom>
        </p:spPr>
        <p:txBody>
          <a:bodyPr/>
          <a:lstStyle/>
          <a:p>
            <a:r>
              <a:t>HTTP  </a:t>
            </a:r>
          </a:p>
        </p:txBody>
      </p:sp>
      <p:sp>
        <p:nvSpPr>
          <p:cNvPr id="125" name="Giao thức HTTP…"/>
          <p:cNvSpPr txBox="1">
            <a:spLocks noGrp="1"/>
          </p:cNvSpPr>
          <p:nvPr>
            <p:ph type="body" idx="1"/>
          </p:nvPr>
        </p:nvSpPr>
        <p:spPr>
          <a:prstGeom prst="rect">
            <a:avLst/>
          </a:prstGeom>
        </p:spPr>
        <p:txBody>
          <a:bodyPr/>
          <a:lstStyle/>
          <a:p>
            <a:r>
              <a:t>Giao thức HTTP </a:t>
            </a:r>
          </a:p>
          <a:p>
            <a:r>
              <a:t>Request, Response  </a:t>
            </a:r>
          </a:p>
        </p:txBody>
      </p:sp>
      <p:sp>
        <p:nvSpPr>
          <p:cNvPr id="126" name="Slide Number"/>
          <p:cNvSpPr txBox="1">
            <a:spLocks noGrp="1"/>
          </p:cNvSpPr>
          <p:nvPr>
            <p:ph type="sldNum" sz="quarter" idx="12"/>
          </p:nvPr>
        </p:nvSpPr>
        <p:spPr>
          <a:xfrm>
            <a:off x="11166644" y="6407031"/>
            <a:ext cx="187157" cy="263763"/>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Tree>
    <p:extLst>
      <p:ext uri="{BB962C8B-B14F-4D97-AF65-F5344CB8AC3E}">
        <p14:creationId xmlns:p14="http://schemas.microsoft.com/office/powerpoint/2010/main" val="40551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02"/>
          <p:cNvSpPr txBox="1">
            <a:spLocks noGrp="1"/>
          </p:cNvSpPr>
          <p:nvPr>
            <p:ph type="title"/>
          </p:nvPr>
        </p:nvSpPr>
        <p:spPr>
          <a:prstGeom prst="rect">
            <a:avLst/>
          </a:prstGeom>
        </p:spPr>
        <p:txBody>
          <a:bodyPr lIns="45699" tIns="45699" rIns="45699" bIns="45699"/>
          <a:lstStyle>
            <a:lvl1pPr marL="558800" indent="-838200"/>
          </a:lstStyle>
          <a:p>
            <a:r>
              <a:t>Mô hình OSI</a:t>
            </a:r>
          </a:p>
        </p:txBody>
      </p:sp>
      <p:sp>
        <p:nvSpPr>
          <p:cNvPr id="129" name="Shape 103"/>
          <p:cNvSpPr txBox="1">
            <a:spLocks noGrp="1"/>
          </p:cNvSpPr>
          <p:nvPr>
            <p:ph idx="1"/>
          </p:nvPr>
        </p:nvSpPr>
        <p:spPr>
          <a:xfrm>
            <a:off x="838200" y="1303020"/>
            <a:ext cx="10515600" cy="4874863"/>
          </a:xfrm>
          <a:prstGeom prst="rect">
            <a:avLst/>
          </a:prstGeom>
        </p:spPr>
        <p:txBody>
          <a:bodyPr lIns="45699" tIns="45699" rIns="45699" bIns="45699"/>
          <a:lstStyle/>
          <a:p>
            <a:pPr marL="214884" indent="-214884" defTabSz="859536">
              <a:spcBef>
                <a:spcPts val="0"/>
              </a:spcBef>
              <a:defRPr sz="2632"/>
            </a:pPr>
            <a:r>
              <a:rPr b="1" dirty="0"/>
              <a:t>Mô hình OSI</a:t>
            </a:r>
            <a:r>
              <a:rPr dirty="0"/>
              <a:t> (</a:t>
            </a:r>
            <a:r>
              <a:rPr i="1" dirty="0"/>
              <a:t>Open Systems Interconnection Reference Model</a:t>
            </a:r>
            <a:r>
              <a:rPr dirty="0"/>
              <a:t>, viết ngắn là </a:t>
            </a:r>
            <a:r>
              <a:rPr i="1" dirty="0"/>
              <a:t>OSI Model</a:t>
            </a:r>
            <a:r>
              <a:rPr dirty="0"/>
              <a:t> hoặc </a:t>
            </a:r>
            <a:r>
              <a:rPr i="1" dirty="0"/>
              <a:t>OSI Reference Model</a:t>
            </a:r>
            <a:r>
              <a:rPr dirty="0"/>
              <a:t>) - tạm dịch là </a:t>
            </a:r>
            <a:r>
              <a:rPr b="1" dirty="0"/>
              <a:t>Mô hình tham chiếu </a:t>
            </a:r>
            <a:r>
              <a:rPr b="1" dirty="0">
                <a:solidFill>
                  <a:srgbClr val="0645AD"/>
                </a:solidFill>
                <a:hlinkClick r:id="rId2"/>
              </a:rPr>
              <a:t>kết nối các hệ thống mở</a:t>
            </a:r>
            <a:r>
              <a:rPr dirty="0"/>
              <a:t> </a:t>
            </a:r>
          </a:p>
          <a:p>
            <a:pPr marL="214884" indent="-214884" defTabSz="859536">
              <a:spcBef>
                <a:spcPts val="0"/>
              </a:spcBef>
              <a:defRPr sz="2632"/>
            </a:pPr>
            <a:r>
              <a:rPr dirty="0"/>
              <a:t>Là một thiết kế dựa vào nguyên lý tầng cấp, lý giải một cách trừu tượng kỹ thuật kết nối truyền thông giữa các máy vi tính và thiết kế giao thức mạng giữa chúng. </a:t>
            </a:r>
          </a:p>
          <a:p>
            <a:pPr marL="214884" indent="-214884" defTabSz="859536">
              <a:spcBef>
                <a:spcPts val="0"/>
              </a:spcBef>
              <a:defRPr sz="2632"/>
            </a:pPr>
            <a:endParaRPr dirty="0"/>
          </a:p>
          <a:p>
            <a:pPr marL="214884" indent="-214884" defTabSz="859536">
              <a:spcBef>
                <a:spcPts val="0"/>
              </a:spcBef>
              <a:defRPr sz="2632"/>
            </a:pPr>
            <a:r>
              <a:rPr dirty="0"/>
              <a:t>Mô hình này được phát triển thành một phần trong kế hoạch </a:t>
            </a:r>
            <a:r>
              <a:rPr dirty="0">
                <a:solidFill>
                  <a:srgbClr val="0645AD"/>
                </a:solidFill>
                <a:hlinkClick r:id="rId2"/>
              </a:rPr>
              <a:t>Kết nối các hệ thống mở</a:t>
            </a:r>
            <a:r>
              <a:rPr dirty="0"/>
              <a:t> (</a:t>
            </a:r>
            <a:r>
              <a:rPr i="1" dirty="0"/>
              <a:t>Open Systems Interconnection</a:t>
            </a:r>
            <a:r>
              <a:rPr dirty="0"/>
              <a:t>) do </a:t>
            </a:r>
            <a:r>
              <a:rPr dirty="0">
                <a:solidFill>
                  <a:srgbClr val="0645AD"/>
                </a:solidFill>
                <a:hlinkClick r:id="rId3"/>
              </a:rPr>
              <a:t>ISO</a:t>
            </a:r>
            <a:r>
              <a:rPr dirty="0"/>
              <a:t> và </a:t>
            </a:r>
            <a:r>
              <a:rPr dirty="0">
                <a:solidFill>
                  <a:srgbClr val="BA0000"/>
                </a:solidFill>
                <a:hlinkClick r:id="rId4"/>
              </a:rPr>
              <a:t>IUT-T</a:t>
            </a:r>
            <a:r>
              <a:rPr dirty="0"/>
              <a:t> khởi xướng. Nó còn được gọi là </a:t>
            </a:r>
            <a:r>
              <a:rPr b="1" dirty="0"/>
              <a:t>Mô hình bảy tầng của OSI</a:t>
            </a:r>
            <a:r>
              <a:rPr dirty="0"/>
              <a:t>.</a:t>
            </a:r>
          </a:p>
        </p:txBody>
      </p:sp>
      <p:sp>
        <p:nvSpPr>
          <p:cNvPr id="2" name="Slide Number Placeholder 1"/>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3772668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661</TotalTime>
  <Words>1685</Words>
  <Application>Microsoft Office PowerPoint</Application>
  <PresentationFormat>Custom</PresentationFormat>
  <Paragraphs>251</Paragraphs>
  <Slides>40</Slides>
  <Notes>23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SlideTheme2</vt:lpstr>
      <vt:lpstr>Bài 12 ASP.NET Core</vt:lpstr>
      <vt:lpstr>Mục tiêu</vt:lpstr>
      <vt:lpstr>Thảo luận</vt:lpstr>
      <vt:lpstr>Mô hình web</vt:lpstr>
      <vt:lpstr>Website là gì?</vt:lpstr>
      <vt:lpstr>Static Web</vt:lpstr>
      <vt:lpstr>Dynamic Web</vt:lpstr>
      <vt:lpstr>HTTP  </vt:lpstr>
      <vt:lpstr>Mô hình OSI</vt:lpstr>
      <vt:lpstr>Tầng cấp của mẫu hình OSI</vt:lpstr>
      <vt:lpstr>Tầng ứng dụng  - khái niệm </vt:lpstr>
      <vt:lpstr>Tầng ứng dụng - Ví dụ </vt:lpstr>
      <vt:lpstr>Giao thức HTTP </vt:lpstr>
      <vt:lpstr>Mô hình Client - Server </vt:lpstr>
      <vt:lpstr>HTTP Status Code </vt:lpstr>
      <vt:lpstr>HTTP Status Code </vt:lpstr>
      <vt:lpstr>HTTP Request </vt:lpstr>
      <vt:lpstr>HTTP Request </vt:lpstr>
      <vt:lpstr>HTTP Response </vt:lpstr>
      <vt:lpstr>HTTP Response </vt:lpstr>
      <vt:lpstr>ASP.NET Core</vt:lpstr>
      <vt:lpstr>ASP.NET Core</vt:lpstr>
      <vt:lpstr>ASP.NET Core</vt:lpstr>
      <vt:lpstr>ASP.NET Core</vt:lpstr>
      <vt:lpstr>ASP.NET Core</vt:lpstr>
      <vt:lpstr>ASP.NET Core</vt:lpstr>
      <vt:lpstr>ASP.NET Core</vt:lpstr>
      <vt:lpstr>ASP.NET Core vs ASP.NET 4.x</vt:lpstr>
      <vt:lpstr>Sử dụng ASP.NET Core</vt:lpstr>
      <vt:lpstr>ASP.NET Core</vt:lpstr>
      <vt:lpstr>ASP.NET Core</vt:lpstr>
      <vt:lpstr>ASP.NET Core</vt:lpstr>
      <vt:lpstr>ASP.NET Core</vt:lpstr>
      <vt:lpstr>ASP.NET Core</vt:lpstr>
      <vt:lpstr>ASP.NET Core</vt:lpstr>
      <vt:lpstr>ASP.NET Core</vt:lpstr>
      <vt:lpstr>ASP.NET Core</vt:lpstr>
      <vt:lpstr>ASP.NET Core</vt:lpstr>
      <vt:lpstr>ASP.NET Core</vt:lpstr>
      <vt:lpstr>Hướng dẫn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Windows User</cp:lastModifiedBy>
  <cp:revision>130</cp:revision>
  <dcterms:created xsi:type="dcterms:W3CDTF">2018-02-22T06:48:04Z</dcterms:created>
  <dcterms:modified xsi:type="dcterms:W3CDTF">2019-07-30T13:59:03Z</dcterms:modified>
</cp:coreProperties>
</file>