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sldIdLst>
    <p:sldId id="256" r:id="rId2"/>
    <p:sldId id="350" r:id="rId3"/>
    <p:sldId id="317" r:id="rId4"/>
    <p:sldId id="318"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70" r:id="rId24"/>
    <p:sldId id="369"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34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74245"/>
  </p:normalViewPr>
  <p:slideViewPr>
    <p:cSldViewPr snapToGrid="0" snapToObjects="1">
      <p:cViewPr>
        <p:scale>
          <a:sx n="51" d="100"/>
          <a:sy n="51" d="100"/>
        </p:scale>
        <p:origin x="-152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8AA6-9EC2-7641-B97B-B2FA1AFCB23E}"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380546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www.safaribooksonline.com</a:t>
            </a:r>
            <a:r>
              <a:rPr lang="en-US" dirty="0" smtClean="0"/>
              <a:t>/library/view/software-architecture-patterns/9781491971437/ch01.html</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www.safaribooksonline.com</a:t>
            </a:r>
            <a:r>
              <a:rPr lang="en-US" dirty="0" smtClean="0"/>
              <a:t>/library/view/software-architecture-patterns/9781491971437/ch01.html</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thêm mặc định cho Controller </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Chúng ta thêm Route Parameter admin cho route. Chú ý là Route Parameter được đóng bởi cặp ngoặc nhọn. Giờ hãy test lại URL:</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Chúng ta thêm Route Parameter admin cho route. Chú ý là Route Parameter được đóng bởi cặp ngoặc nhọn. Giờ hãy test lại URL:</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Index()</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product = new </a:t>
            </a:r>
            <a:r>
              <a:rPr lang="en-US" sz="1200" kern="1200" dirty="0" err="1" smtClean="0">
                <a:solidFill>
                  <a:schemeClr val="tx1"/>
                </a:solidFill>
                <a:latin typeface="+mn-lt"/>
                <a:ea typeface="+mn-ea"/>
                <a:cs typeface="+mn-cs"/>
              </a:rPr>
              <a:t>ProductModel</a:t>
            </a:r>
            <a:r>
              <a:rPr lang="en-US" sz="1200" kern="1200" dirty="0" smtClean="0">
                <a:solidFill>
                  <a:schemeClr val="tx1"/>
                </a:solidFill>
                <a:latin typeface="+mn-lt"/>
                <a:ea typeface="+mn-ea"/>
                <a:cs typeface="+mn-cs"/>
              </a:rPr>
              <a:t>() { name = "Coder </a:t>
            </a:r>
            <a:r>
              <a:rPr lang="en-US" sz="1200" kern="1200" dirty="0" err="1" smtClean="0">
                <a:solidFill>
                  <a:schemeClr val="tx1"/>
                </a:solidFill>
                <a:latin typeface="+mn-lt"/>
                <a:ea typeface="+mn-ea"/>
                <a:cs typeface="+mn-cs"/>
              </a:rPr>
              <a:t>CodeGym</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PartialView</a:t>
            </a:r>
            <a:r>
              <a:rPr lang="en-US" sz="1200" kern="1200" dirty="0" smtClean="0">
                <a:solidFill>
                  <a:schemeClr val="tx1"/>
                </a:solidFill>
                <a:latin typeface="+mn-lt"/>
                <a:ea typeface="+mn-ea"/>
                <a:cs typeface="+mn-cs"/>
              </a:rPr>
              <a:t>(product);</a:t>
            </a:r>
          </a:p>
          <a:p>
            <a:r>
              <a:rPr lang="en-US" sz="1200" kern="120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66</a:t>
            </a:fld>
            <a:endParaRPr lang="en-US"/>
          </a:p>
        </p:txBody>
      </p:sp>
    </p:spTree>
    <p:extLst>
      <p:ext uri="{BB962C8B-B14F-4D97-AF65-F5344CB8AC3E}">
        <p14:creationId xmlns:p14="http://schemas.microsoft.com/office/powerpoint/2010/main" val="197535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05/08/2019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8D39-94F7-4F47-B971-C1008F728D70}" type="datetimeFigureOut">
              <a:rPr lang="vi-VN" smtClean="0"/>
              <a:t>05/08/2019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05/08/2019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05/08/2019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05/08/2019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8D39-94F7-4F47-B971-C1008F728D70}" type="datetimeFigureOut">
              <a:rPr lang="vi-VN" smtClean="0"/>
              <a:t>05/08/2019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8D39-94F7-4F47-B971-C1008F728D70}" type="datetimeFigureOut">
              <a:rPr lang="vi-VN" smtClean="0"/>
              <a:t>05/08/2019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8D39-94F7-4F47-B971-C1008F728D70}" type="datetimeFigureOut">
              <a:rPr lang="vi-VN" smtClean="0"/>
              <a:t>05/08/2019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05/08/2019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05/08/2019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05/08/2019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05/08/2019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developer.mozilla.org/en-US/docs/Web/HTTP/Status/302"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hyperlink" Target="https://developer.mozilla.org/en-US/docs/Web/HTTP/Status/308" TargetMode="External"/><Relationship Id="rId5" Type="http://schemas.openxmlformats.org/officeDocument/2006/relationships/hyperlink" Target="https://developer.mozilla.org/en-US/docs/Web/HTTP/Status/307" TargetMode="External"/><Relationship Id="rId4" Type="http://schemas.openxmlformats.org/officeDocument/2006/relationships/hyperlink" Target="https://developer.mozilla.org/en-US/docs/Web/HTTP/Status/301"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ocs.microsoft.com/en-us/aspnet/mvc/overview/security/preventing-open-redirection-attacks"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dirty="0" smtClean="0"/>
              <a:t>Bài 1</a:t>
            </a:r>
            <a:r>
              <a:rPr lang="en-US" dirty="0"/>
              <a:t>5</a:t>
            </a:r>
            <a:r>
              <a:rPr lang="vi-VN" dirty="0" smtClean="0"/>
              <a:t/>
            </a:r>
            <a:br>
              <a:rPr lang="vi-VN" dirty="0" smtClean="0"/>
            </a:br>
            <a:r>
              <a:rPr lang="vi-VN" dirty="0" smtClean="0"/>
              <a:t>Kiến trúc </a:t>
            </a:r>
            <a:r>
              <a:rPr lang="vi-VN" dirty="0"/>
              <a:t>ASP.NET Core MVC </a:t>
            </a:r>
          </a:p>
        </p:txBody>
      </p:sp>
      <p:sp>
        <p:nvSpPr>
          <p:cNvPr id="3" name="Subtitle 2"/>
          <p:cNvSpPr>
            <a:spLocks noGrp="1"/>
          </p:cNvSpPr>
          <p:nvPr>
            <p:ph type="subTitle" idx="1"/>
          </p:nvPr>
        </p:nvSpPr>
        <p:spPr/>
        <p:txBody>
          <a:bodyPr/>
          <a:lstStyle/>
          <a:p>
            <a:r>
              <a:rPr lang="vi-VN" dirty="0"/>
              <a:t>Module: BOOTCAMP WEB-BACKEND DEVELOPMENT</a:t>
            </a:r>
          </a:p>
        </p:txBody>
      </p:sp>
    </p:spTree>
    <p:extLst>
      <p:ext uri="{BB962C8B-B14F-4D97-AF65-F5344CB8AC3E}">
        <p14:creationId xmlns:p14="http://schemas.microsoft.com/office/powerpoint/2010/main" val="1889606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a:t>
            </a:r>
            <a:r>
              <a:rPr lang="en-US" dirty="0" smtClean="0"/>
              <a:t>Method</a:t>
            </a:r>
            <a:endParaRPr lang="en-US" dirty="0"/>
          </a:p>
        </p:txBody>
      </p:sp>
      <p:sp>
        <p:nvSpPr>
          <p:cNvPr id="3" name="Text Placeholder 2"/>
          <p:cNvSpPr>
            <a:spLocks noGrp="1"/>
          </p:cNvSpPr>
          <p:nvPr>
            <p:ph idx="1"/>
          </p:nvPr>
        </p:nvSpPr>
        <p:spPr/>
        <p:txBody>
          <a:bodyPr>
            <a:normAutofit fontScale="92500" lnSpcReduction="20000"/>
          </a:bodyPr>
          <a:lstStyle/>
          <a:p>
            <a:pPr marL="0" indent="0">
              <a:buNone/>
            </a:pPr>
            <a:r>
              <a:rPr lang="vi-VN" dirty="0"/>
              <a:t>Bất cứ public method nào được chìa ra ngoài bởi Controller đều được gọi là Action method. Action method get </a:t>
            </a:r>
            <a:r>
              <a:rPr lang="en-US" dirty="0" err="1" smtClean="0"/>
              <a:t>được</a:t>
            </a:r>
            <a:r>
              <a:rPr lang="vi-VN" dirty="0" smtClean="0"/>
              <a:t> </a:t>
            </a:r>
            <a:r>
              <a:rPr lang="vi-VN" dirty="0"/>
              <a:t>gọi khi user gõ một URL trên trình duyệt</a:t>
            </a:r>
            <a:r>
              <a:rPr lang="vi-VN" dirty="0" smtClean="0"/>
              <a:t>.</a:t>
            </a:r>
            <a:endParaRPr lang="en-US" dirty="0" smtClean="0"/>
          </a:p>
          <a:p>
            <a:pPr marL="0" indent="0">
              <a:buNone/>
            </a:pPr>
            <a:r>
              <a:rPr lang="en-US" dirty="0" err="1"/>
              <a:t>Ví</a:t>
            </a:r>
            <a:r>
              <a:rPr lang="en-US" dirty="0"/>
              <a:t> </a:t>
            </a:r>
            <a:r>
              <a:rPr lang="en-US" dirty="0" err="1"/>
              <a:t>dụ</a:t>
            </a:r>
            <a:r>
              <a:rPr lang="en-US" dirty="0"/>
              <a:t>: </a:t>
            </a:r>
            <a:r>
              <a:rPr lang="en-US" b="1" dirty="0"/>
              <a:t>http://</a:t>
            </a:r>
            <a:r>
              <a:rPr lang="en-US" b="1" dirty="0" smtClean="0"/>
              <a:t>localhost/Product/List</a:t>
            </a:r>
            <a:r>
              <a:rPr lang="en-US" dirty="0"/>
              <a:t> </a:t>
            </a:r>
            <a:r>
              <a:rPr lang="en-US" dirty="0" err="1"/>
              <a:t>sẽ</a:t>
            </a:r>
            <a:r>
              <a:rPr lang="en-US" dirty="0"/>
              <a:t> </a:t>
            </a:r>
            <a:r>
              <a:rPr lang="en-US" dirty="0" err="1"/>
              <a:t>gọi</a:t>
            </a:r>
            <a:r>
              <a:rPr lang="en-US" dirty="0"/>
              <a:t> action </a:t>
            </a:r>
            <a:r>
              <a:rPr lang="en-US" dirty="0" smtClean="0"/>
              <a:t>method </a:t>
            </a:r>
            <a:r>
              <a:rPr lang="en-US" dirty="0" err="1" smtClean="0"/>
              <a:t>tên</a:t>
            </a:r>
            <a:r>
              <a:rPr lang="en-US" dirty="0"/>
              <a:t> List </a:t>
            </a:r>
            <a:r>
              <a:rPr lang="en-US" dirty="0" err="1"/>
              <a:t>trong</a:t>
            </a:r>
            <a:r>
              <a:rPr lang="en-US" dirty="0"/>
              <a:t> </a:t>
            </a:r>
            <a:r>
              <a:rPr lang="en-US" b="1" dirty="0" err="1" smtClean="0"/>
              <a:t>ProductController</a:t>
            </a:r>
            <a:r>
              <a:rPr lang="en-US" dirty="0" smtClean="0"/>
              <a:t>.</a:t>
            </a:r>
          </a:p>
          <a:p>
            <a:pPr marL="0" indent="0">
              <a:buNone/>
            </a:pPr>
            <a:endParaRPr lang="en-US" dirty="0"/>
          </a:p>
          <a:p>
            <a:pPr marL="0" indent="0">
              <a:buNone/>
            </a:pPr>
            <a:r>
              <a:rPr lang="vi-VN" dirty="0"/>
              <a:t>Action method sẽ gọi tầng service layer để phản hồi lại request. Service layer sẽ tương tác với database sử dụng tầng data access layer và map kết quả về model sau đó gửi lại cho Action method</a:t>
            </a:r>
            <a:r>
              <a:rPr lang="vi-VN" dirty="0" smtClean="0"/>
              <a:t>.</a:t>
            </a:r>
            <a:endParaRPr lang="en-US" dirty="0" smtClean="0"/>
          </a:p>
          <a:p>
            <a:pPr marL="0" indent="0">
              <a:buNone/>
            </a:pPr>
            <a:endParaRPr lang="en-US" dirty="0" smtClean="0"/>
          </a:p>
          <a:p>
            <a:pPr marL="0" indent="0">
              <a:buNone/>
            </a:pPr>
            <a:r>
              <a:rPr lang="vi-VN" dirty="0" smtClean="0"/>
              <a:t>Action </a:t>
            </a:r>
            <a:r>
              <a:rPr lang="vi-VN" dirty="0"/>
              <a:t>method sẽ gọi View với model để trả về kết quả cho người dùng</a:t>
            </a:r>
            <a:r>
              <a:rPr lang="vi-VN" dirty="0" smtClean="0"/>
              <a:t>.</a:t>
            </a:r>
            <a:endParaRPr lang="en-US" dirty="0" smtClean="0"/>
          </a:p>
          <a:p>
            <a:pPr marL="0" indent="0">
              <a:buNone/>
            </a:pPr>
            <a:r>
              <a:rPr lang="vi-VN" dirty="0"/>
              <a:t>Bất cứ public method trong controller có thể được gọi bởi bất cứ ai biết được URL của nó. Hãy cẩn thận khi bạn đặt một public method trong controller.</a:t>
            </a:r>
          </a:p>
        </p:txBody>
      </p:sp>
      <p:sp>
        <p:nvSpPr>
          <p:cNvPr id="4" name="Slide Number Placeholder 3"/>
          <p:cNvSpPr>
            <a:spLocks noGrp="1"/>
          </p:cNvSpPr>
          <p:nvPr>
            <p:ph type="sldNum" sz="quarter" idx="12"/>
          </p:nvPr>
        </p:nvSpPr>
        <p:spPr/>
        <p:txBody>
          <a:bodyPr/>
          <a:lstStyle/>
          <a:p>
            <a:fld id="{86CB4B4D-7CA3-9044-876B-883B54F8677D}" type="slidenum">
              <a:rPr lang="uk-UA" smtClean="0"/>
              <a:t>10</a:t>
            </a:fld>
            <a:endParaRPr lang="uk-UA"/>
          </a:p>
        </p:txBody>
      </p:sp>
    </p:spTree>
    <p:extLst>
      <p:ext uri="{BB962C8B-B14F-4D97-AF65-F5344CB8AC3E}">
        <p14:creationId xmlns:p14="http://schemas.microsoft.com/office/powerpoint/2010/main" val="254192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a:t>
            </a:r>
            <a:r>
              <a:rPr lang="en-US" dirty="0" smtClean="0"/>
              <a:t>Method</a:t>
            </a:r>
            <a:endParaRPr lang="en-US" dirty="0"/>
          </a:p>
        </p:txBody>
      </p:sp>
      <p:sp>
        <p:nvSpPr>
          <p:cNvPr id="3" name="Text Placeholder 2"/>
          <p:cNvSpPr>
            <a:spLocks noGrp="1"/>
          </p:cNvSpPr>
          <p:nvPr>
            <p:ph idx="1"/>
          </p:nvPr>
        </p:nvSpPr>
        <p:spPr/>
        <p:txBody>
          <a:bodyPr>
            <a:normAutofit lnSpcReduction="10000"/>
          </a:bodyPr>
          <a:lstStyle/>
          <a:p>
            <a:pPr marL="0" indent="0">
              <a:buNone/>
            </a:pPr>
            <a:r>
              <a:rPr lang="vi-VN" dirty="0"/>
              <a:t>Khi tạo một Action method </a:t>
            </a:r>
            <a:r>
              <a:rPr lang="vi-VN" dirty="0" smtClean="0"/>
              <a:t>cần </a:t>
            </a:r>
            <a:r>
              <a:rPr lang="vi-VN" dirty="0"/>
              <a:t>nhớ những điều sau</a:t>
            </a:r>
            <a:r>
              <a:rPr lang="vi-VN" dirty="0" smtClean="0"/>
              <a:t>:</a:t>
            </a:r>
            <a:endParaRPr lang="en-US" dirty="0" smtClean="0"/>
          </a:p>
          <a:p>
            <a:r>
              <a:rPr lang="vi-VN" dirty="0"/>
              <a:t>Action method phải là một public method</a:t>
            </a:r>
          </a:p>
          <a:p>
            <a:r>
              <a:rPr lang="vi-VN" dirty="0"/>
              <a:t>Action method không thể là static method hoặc một extension method.</a:t>
            </a:r>
          </a:p>
          <a:p>
            <a:r>
              <a:rPr lang="vi-VN" dirty="0"/>
              <a:t>Constructor, getter, setter không được sử dụng.</a:t>
            </a:r>
          </a:p>
          <a:p>
            <a:r>
              <a:rPr lang="vi-VN" dirty="0"/>
              <a:t>Các phương thức được kế thừa không được sử dụng như là một action method.</a:t>
            </a:r>
          </a:p>
          <a:p>
            <a:r>
              <a:rPr lang="vi-VN" dirty="0"/>
              <a:t>Action method không được chứa từ khóa ref hoặc out trên tham số.</a:t>
            </a:r>
          </a:p>
          <a:p>
            <a:r>
              <a:rPr lang="vi-VN" dirty="0"/>
              <a:t>Action method không được chứa thuộc tính [NonAction]</a:t>
            </a:r>
          </a:p>
          <a:p>
            <a:r>
              <a:rPr lang="vi-VN" dirty="0"/>
              <a:t>Ation method không thể được nạp chồng (overloaded)</a:t>
            </a:r>
          </a:p>
          <a:p>
            <a:pPr marL="0" indent="0">
              <a:buNone/>
            </a:pP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11</a:t>
            </a:fld>
            <a:endParaRPr lang="uk-UA"/>
          </a:p>
        </p:txBody>
      </p:sp>
    </p:spTree>
    <p:extLst>
      <p:ext uri="{BB962C8B-B14F-4D97-AF65-F5344CB8AC3E}">
        <p14:creationId xmlns:p14="http://schemas.microsoft.com/office/powerpoint/2010/main" val="2141421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Kiểu</a:t>
            </a:r>
            <a:r>
              <a:rPr lang="en-US" dirty="0"/>
              <a:t> </a:t>
            </a:r>
            <a:r>
              <a:rPr lang="en-US" dirty="0" err="1"/>
              <a:t>trả</a:t>
            </a:r>
            <a:r>
              <a:rPr lang="en-US" dirty="0"/>
              <a:t> </a:t>
            </a:r>
            <a:r>
              <a:rPr lang="en-US" dirty="0" err="1" smtClean="0"/>
              <a:t>về</a:t>
            </a:r>
            <a:endParaRPr lang="en-US" dirty="0"/>
          </a:p>
        </p:txBody>
      </p:sp>
      <p:sp>
        <p:nvSpPr>
          <p:cNvPr id="3" name="Text Placeholder 2"/>
          <p:cNvSpPr>
            <a:spLocks noGrp="1"/>
          </p:cNvSpPr>
          <p:nvPr>
            <p:ph idx="1"/>
          </p:nvPr>
        </p:nvSpPr>
        <p:spPr/>
        <p:txBody>
          <a:bodyPr>
            <a:normAutofit/>
          </a:bodyPr>
          <a:lstStyle/>
          <a:p>
            <a:r>
              <a:rPr lang="vi-VN" dirty="0"/>
              <a:t>Action method có trách nhiệm trong việc nhận các request và tạo ra response trả về cho người dùng. Response có thể là một trang HTML, JSON, XML hay một file để download.</a:t>
            </a:r>
          </a:p>
          <a:p>
            <a:r>
              <a:rPr lang="vi-VN" dirty="0"/>
              <a:t>Một controller action có thể trả về bất cứ kiểu nào bạn muốn. Ví dụ action method dưới đây trả về một string</a:t>
            </a:r>
            <a:r>
              <a:rPr lang="vi-VN" dirty="0" smtClean="0"/>
              <a:t>.</a:t>
            </a:r>
            <a:endParaRPr lang="en-US" dirty="0" smtClean="0"/>
          </a:p>
          <a:p>
            <a:pPr marL="0" indent="0">
              <a:buNone/>
            </a:pP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12</a:t>
            </a:fld>
            <a:endParaRPr lang="uk-U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8" y="3240890"/>
            <a:ext cx="9985310" cy="3324689"/>
          </a:xfrm>
          <a:prstGeom prst="rect">
            <a:avLst/>
          </a:prstGeom>
        </p:spPr>
      </p:pic>
    </p:spTree>
    <p:extLst>
      <p:ext uri="{BB962C8B-B14F-4D97-AF65-F5344CB8AC3E}">
        <p14:creationId xmlns:p14="http://schemas.microsoft.com/office/powerpoint/2010/main" val="294541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Kiểu</a:t>
            </a:r>
            <a:r>
              <a:rPr lang="en-US" dirty="0"/>
              <a:t> </a:t>
            </a:r>
            <a:r>
              <a:rPr lang="en-US" dirty="0" err="1"/>
              <a:t>trả</a:t>
            </a:r>
            <a:r>
              <a:rPr lang="en-US" dirty="0"/>
              <a:t> </a:t>
            </a:r>
            <a:r>
              <a:rPr lang="en-US" dirty="0" err="1" smtClean="0"/>
              <a:t>về</a:t>
            </a:r>
            <a:endParaRPr lang="en-US" dirty="0"/>
          </a:p>
        </p:txBody>
      </p:sp>
      <p:sp>
        <p:nvSpPr>
          <p:cNvPr id="3" name="Text Placeholder 2"/>
          <p:cNvSpPr>
            <a:spLocks noGrp="1"/>
          </p:cNvSpPr>
          <p:nvPr>
            <p:ph idx="1"/>
          </p:nvPr>
        </p:nvSpPr>
        <p:spPr/>
        <p:txBody>
          <a:bodyPr>
            <a:normAutofit/>
          </a:bodyPr>
          <a:lstStyle/>
          <a:p>
            <a:pPr marL="0" indent="0">
              <a:buNone/>
            </a:pPr>
            <a:r>
              <a:rPr lang="vi-VN" dirty="0"/>
              <a:t>Tổng quan, một controller action sẽ trả về một cái gì đó gọi là Action Result. Mỗi một kiểu trả về như là HTML, JSON hay string thì ddeuf là Action Result, nó kế thừa từ ActionResult class. ActionResult class là một lớp trừu tượng (abstract class</a:t>
            </a:r>
            <a:r>
              <a:rPr lang="vi-VN" dirty="0" smtClean="0"/>
              <a:t>).</a:t>
            </a:r>
            <a:endParaRPr lang="en-US" dirty="0" smtClean="0"/>
          </a:p>
          <a:p>
            <a:pPr marL="0" indent="0">
              <a:buNone/>
            </a:pPr>
            <a:endParaRPr lang="en-US" dirty="0" smtClean="0"/>
          </a:p>
          <a:p>
            <a:pPr marL="0" indent="0">
              <a:buNone/>
            </a:pPr>
            <a:r>
              <a:rPr lang="vi-VN" dirty="0"/>
              <a:t>Ví dụ để tạo ra một response dạng HTML thì chúng ta dùng ViewResult. Để tạo ra một string hoặc một văn bản thì chúng ta sử dụng ContentResult. Cả ViewResult và ContentResult đều kế thừa từ ActionResult.</a:t>
            </a:r>
          </a:p>
        </p:txBody>
      </p:sp>
      <p:sp>
        <p:nvSpPr>
          <p:cNvPr id="4" name="Slide Number Placeholder 3"/>
          <p:cNvSpPr>
            <a:spLocks noGrp="1"/>
          </p:cNvSpPr>
          <p:nvPr>
            <p:ph type="sldNum" sz="quarter" idx="1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2384763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Kiểu</a:t>
            </a:r>
            <a:r>
              <a:rPr lang="en-US" dirty="0"/>
              <a:t> </a:t>
            </a:r>
            <a:r>
              <a:rPr lang="en-US" dirty="0" err="1"/>
              <a:t>trả</a:t>
            </a:r>
            <a:r>
              <a:rPr lang="en-US" dirty="0"/>
              <a:t> </a:t>
            </a:r>
            <a:r>
              <a:rPr lang="en-US" dirty="0" err="1" smtClean="0"/>
              <a:t>về</a:t>
            </a:r>
            <a:endParaRPr lang="en-US" dirty="0"/>
          </a:p>
        </p:txBody>
      </p:sp>
      <p:sp>
        <p:nvSpPr>
          <p:cNvPr id="3" name="Text Placeholder 2"/>
          <p:cNvSpPr>
            <a:spLocks noGrp="1"/>
          </p:cNvSpPr>
          <p:nvPr>
            <p:ph idx="1"/>
          </p:nvPr>
        </p:nvSpPr>
        <p:spPr/>
        <p:txBody>
          <a:bodyPr>
            <a:normAutofit fontScale="92500" lnSpcReduction="10000"/>
          </a:bodyPr>
          <a:lstStyle/>
          <a:p>
            <a:pPr marL="0" indent="0">
              <a:buNone/>
            </a:pPr>
            <a:r>
              <a:rPr lang="vi-VN" dirty="0"/>
              <a:t>ASP.NET Core MVC đã xây dựng sẵn vài kiểu trả về của action result bao gồm</a:t>
            </a:r>
            <a:r>
              <a:rPr lang="vi-VN" dirty="0" smtClean="0"/>
              <a:t>:</a:t>
            </a:r>
            <a:endParaRPr lang="en-US" dirty="0" smtClean="0"/>
          </a:p>
          <a:p>
            <a:r>
              <a:rPr lang="vi-VN" dirty="0"/>
              <a:t>ViewResult - hiển thị HTML</a:t>
            </a:r>
          </a:p>
          <a:p>
            <a:r>
              <a:rPr lang="vi-VN" dirty="0"/>
              <a:t>EmptyResult - hiển thị không kết quả</a:t>
            </a:r>
          </a:p>
          <a:p>
            <a:r>
              <a:rPr lang="vi-VN" dirty="0"/>
              <a:t>RedirectResult - trình bày một lệnh chuyển hướng đến một URL mới</a:t>
            </a:r>
          </a:p>
          <a:p>
            <a:r>
              <a:rPr lang="vi-VN" dirty="0"/>
              <a:t>JsonResult - trình bày một JSON object được sử dụng cho ứng dụng AJAX.</a:t>
            </a:r>
          </a:p>
          <a:p>
            <a:r>
              <a:rPr lang="vi-VN" dirty="0"/>
              <a:t>JavaScriptResult - trả về một đoạn JavaScript</a:t>
            </a:r>
          </a:p>
          <a:p>
            <a:r>
              <a:rPr lang="vi-VN" dirty="0"/>
              <a:t>ContentResult - trả về một văn bản</a:t>
            </a:r>
          </a:p>
          <a:p>
            <a:r>
              <a:rPr lang="vi-VN" dirty="0"/>
              <a:t>FileContentResult - trả về một file có thể download dạng nhị phân</a:t>
            </a:r>
          </a:p>
          <a:p>
            <a:r>
              <a:rPr lang="vi-VN" dirty="0"/>
              <a:t>FilePathResult - trả về một file có thể download dạng đường dẫn</a:t>
            </a:r>
          </a:p>
          <a:p>
            <a:r>
              <a:rPr lang="vi-VN" dirty="0"/>
              <a:t>FileStreamResult - trả về một file có thể download dạng stream.</a:t>
            </a:r>
          </a:p>
          <a:p>
            <a:pPr marL="0" indent="0">
              <a:buNone/>
            </a:pP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4116871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Routing</a:t>
            </a:r>
            <a:endParaRPr lang="en-US" dirty="0"/>
          </a:p>
        </p:txBody>
      </p:sp>
      <p:sp>
        <p:nvSpPr>
          <p:cNvPr id="3" name="Text Placeholder 2"/>
          <p:cNvSpPr>
            <a:spLocks noGrp="1"/>
          </p:cNvSpPr>
          <p:nvPr>
            <p:ph idx="1"/>
          </p:nvPr>
        </p:nvSpPr>
        <p:spPr/>
        <p:txBody>
          <a:bodyPr>
            <a:normAutofit/>
          </a:bodyPr>
          <a:lstStyle/>
          <a:p>
            <a:pPr marL="0" indent="0">
              <a:buNone/>
            </a:pPr>
            <a:r>
              <a:rPr lang="vi-VN" dirty="0"/>
              <a:t>Routing là một quá trình khi ASP.NET Core xem xét các URL request gửi đến và "chỉ đường" cho nó đến Controller Actions. Nó cũng được sử dụng để tạo ra URL đầu ra. Quá trình này được đảm nhiệm bởi Routing Middleware. Routing Middleware có sẵn trong thư viện </a:t>
            </a:r>
            <a:r>
              <a:rPr lang="vi-VN" b="1" dirty="0"/>
              <a:t>Microsoft.AspNetCore.Routing</a:t>
            </a:r>
            <a:r>
              <a:rPr lang="vi-VN" dirty="0" smtClean="0"/>
              <a:t>.</a:t>
            </a:r>
            <a:endParaRPr lang="en-US" dirty="0" smtClean="0"/>
          </a:p>
          <a:p>
            <a:pPr marL="0" indent="0">
              <a:buNone/>
            </a:pPr>
            <a:endParaRPr lang="en-US" dirty="0"/>
          </a:p>
          <a:p>
            <a:pPr marL="0" indent="0">
              <a:buNone/>
            </a:pPr>
            <a:r>
              <a:rPr lang="vi-VN" dirty="0"/>
              <a:t>Routing có 2 trách nhiệm chính:</a:t>
            </a:r>
          </a:p>
          <a:p>
            <a:r>
              <a:rPr lang="vi-VN" dirty="0"/>
              <a:t>Nó map request đến vào Controller Action.</a:t>
            </a:r>
          </a:p>
          <a:p>
            <a:r>
              <a:rPr lang="vi-VN" dirty="0"/>
              <a:t>Tạo ra URL đầu ra tương ứng với Controller action.</a:t>
            </a:r>
          </a:p>
          <a:p>
            <a:pPr marL="0" indent="0">
              <a:buNone/>
            </a:pP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909755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Routing</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0102" y="973607"/>
            <a:ext cx="10263697" cy="5382744"/>
          </a:xfrm>
        </p:spPr>
      </p:pic>
      <p:sp>
        <p:nvSpPr>
          <p:cNvPr id="4" name="Slide Number Placeholder 3"/>
          <p:cNvSpPr>
            <a:spLocks noGrp="1"/>
          </p:cNvSpPr>
          <p:nvPr>
            <p:ph type="sldNum" sz="quarter" idx="12"/>
          </p:nvPr>
        </p:nvSpPr>
        <p:spPr/>
        <p:txBody>
          <a:bodyPr/>
          <a:lstStyle/>
          <a:p>
            <a:fld id="{86CB4B4D-7CA3-9044-876B-883B54F8677D}" type="slidenum">
              <a:rPr lang="uk-UA" smtClean="0"/>
              <a:t>16</a:t>
            </a:fld>
            <a:endParaRPr lang="uk-UA"/>
          </a:p>
        </p:txBody>
      </p:sp>
    </p:spTree>
    <p:extLst>
      <p:ext uri="{BB962C8B-B14F-4D97-AF65-F5344CB8AC3E}">
        <p14:creationId xmlns:p14="http://schemas.microsoft.com/office/powerpoint/2010/main" val="373131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 Routing</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17</a:t>
            </a:fld>
            <a:endParaRPr lang="uk-UA"/>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6367" y="1120775"/>
            <a:ext cx="10133045" cy="5056188"/>
          </a:xfrm>
        </p:spPr>
      </p:pic>
    </p:spTree>
    <p:extLst>
      <p:ext uri="{BB962C8B-B14F-4D97-AF65-F5344CB8AC3E}">
        <p14:creationId xmlns:p14="http://schemas.microsoft.com/office/powerpoint/2010/main" val="325034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 Routing</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18</a:t>
            </a:fld>
            <a:endParaRPr lang="uk-UA"/>
          </a:p>
        </p:txBody>
      </p:sp>
      <p:sp>
        <p:nvSpPr>
          <p:cNvPr id="3" name="Content Placeholder 2"/>
          <p:cNvSpPr>
            <a:spLocks noGrp="1"/>
          </p:cNvSpPr>
          <p:nvPr>
            <p:ph idx="1"/>
          </p:nvPr>
        </p:nvSpPr>
        <p:spPr/>
        <p:txBody>
          <a:bodyPr/>
          <a:lstStyle/>
          <a:p>
            <a:pPr marL="0" indent="0">
              <a:buNone/>
            </a:pPr>
            <a:r>
              <a:rPr lang="vi-VN" dirty="0"/>
              <a:t>Khi request đến thì Routing Middleware sẽ làm những việc sau đây</a:t>
            </a:r>
            <a:r>
              <a:rPr lang="vi-VN" dirty="0" smtClean="0"/>
              <a:t>:</a:t>
            </a:r>
            <a:endParaRPr lang="en-US" dirty="0" smtClean="0"/>
          </a:p>
          <a:p>
            <a:pPr marL="0" indent="0">
              <a:buNone/>
            </a:pPr>
            <a:r>
              <a:rPr lang="en-US" dirty="0" smtClean="0"/>
              <a:t>1. </a:t>
            </a:r>
            <a:r>
              <a:rPr lang="vi-VN" dirty="0" smtClean="0"/>
              <a:t>Phân </a:t>
            </a:r>
            <a:r>
              <a:rPr lang="vi-VN" dirty="0"/>
              <a:t>tích URL</a:t>
            </a:r>
          </a:p>
          <a:p>
            <a:pPr marL="0" indent="0">
              <a:buNone/>
            </a:pPr>
            <a:r>
              <a:rPr lang="en-US" dirty="0" smtClean="0"/>
              <a:t>2. </a:t>
            </a:r>
            <a:r>
              <a:rPr lang="vi-VN" dirty="0" smtClean="0"/>
              <a:t>Tìm </a:t>
            </a:r>
            <a:r>
              <a:rPr lang="vi-VN" dirty="0"/>
              <a:t>kiếm xem có cái Route nào match trong </a:t>
            </a:r>
            <a:r>
              <a:rPr lang="vi-VN" b="1" dirty="0"/>
              <a:t>RouteCollection</a:t>
            </a:r>
            <a:endParaRPr lang="vi-VN" dirty="0"/>
          </a:p>
          <a:p>
            <a:pPr marL="0" indent="0">
              <a:buNone/>
            </a:pPr>
            <a:r>
              <a:rPr lang="en-US" dirty="0" smtClean="0"/>
              <a:t>3. </a:t>
            </a:r>
            <a:r>
              <a:rPr lang="vi-VN" dirty="0" smtClean="0"/>
              <a:t>Nếu </a:t>
            </a:r>
            <a:r>
              <a:rPr lang="vi-VN" dirty="0"/>
              <a:t>Route tìm thấy thì đẩy nó sang </a:t>
            </a:r>
            <a:r>
              <a:rPr lang="vi-VN" b="1" dirty="0"/>
              <a:t>RouteHandler</a:t>
            </a:r>
            <a:endParaRPr lang="vi-VN" dirty="0"/>
          </a:p>
          <a:p>
            <a:pPr marL="0" indent="0">
              <a:buNone/>
            </a:pPr>
            <a:r>
              <a:rPr lang="en-US" dirty="0" smtClean="0"/>
              <a:t>4. </a:t>
            </a:r>
            <a:r>
              <a:rPr lang="vi-VN" dirty="0" smtClean="0"/>
              <a:t>Nếu </a:t>
            </a:r>
            <a:r>
              <a:rPr lang="vi-VN" dirty="0"/>
              <a:t>không tìm thấy Route nào thì bỏ qua và gọi middleware tiếp theo</a:t>
            </a:r>
          </a:p>
          <a:p>
            <a:pPr marL="0" indent="0">
              <a:buNone/>
            </a:pPr>
            <a:endParaRPr lang="en-US" dirty="0"/>
          </a:p>
        </p:txBody>
      </p:sp>
    </p:spTree>
    <p:extLst>
      <p:ext uri="{BB962C8B-B14F-4D97-AF65-F5344CB8AC3E}">
        <p14:creationId xmlns:p14="http://schemas.microsoft.com/office/powerpoint/2010/main" val="3703521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Route</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19</a:t>
            </a:fld>
            <a:endParaRPr lang="uk-UA"/>
          </a:p>
        </p:txBody>
      </p:sp>
      <p:sp>
        <p:nvSpPr>
          <p:cNvPr id="3" name="Content Placeholder 2"/>
          <p:cNvSpPr>
            <a:spLocks noGrp="1"/>
          </p:cNvSpPr>
          <p:nvPr>
            <p:ph idx="1"/>
          </p:nvPr>
        </p:nvSpPr>
        <p:spPr/>
        <p:txBody>
          <a:bodyPr/>
          <a:lstStyle/>
          <a:p>
            <a:pPr marL="0" indent="0">
              <a:buNone/>
            </a:pPr>
            <a:r>
              <a:rPr lang="vi-VN" dirty="0"/>
              <a:t>Route tương tự như bản đồ. Chúng ta sử dụng bản đồ để đi đến điểm đích. Tương tự như thế, ứng dụng ASP.NET Core sử dụng Route để đến controller action</a:t>
            </a:r>
            <a:r>
              <a:rPr lang="vi-VN" dirty="0" smtClean="0"/>
              <a:t>.</a:t>
            </a:r>
            <a:endParaRPr lang="en-US" dirty="0" smtClean="0"/>
          </a:p>
          <a:p>
            <a:pPr marL="0" indent="0">
              <a:buNone/>
            </a:pPr>
            <a:endParaRPr lang="en-US" dirty="0"/>
          </a:p>
          <a:p>
            <a:pPr marL="0" indent="0">
              <a:buNone/>
            </a:pPr>
            <a:r>
              <a:rPr lang="vi-VN" dirty="0"/>
              <a:t>Mỗi Route bao gồm các thông tin như tên, mẫu URL (URL pattern) hay còn gọi là template url, thông tin controller action mặc định và ràng buộc (constraints). URL pattern được so sánh với URL đến xem có đúng mẫu không. Một ví dụ của URL pattern là: {controller=Home}/{action=Index}/{id</a:t>
            </a:r>
            <a:r>
              <a:rPr lang="vi-VN" dirty="0" smtClean="0"/>
              <a:t>?}</a:t>
            </a:r>
            <a:endParaRPr lang="en-US" dirty="0" smtClean="0"/>
          </a:p>
          <a:p>
            <a:pPr marL="0" indent="0">
              <a:buNone/>
            </a:pPr>
            <a:endParaRPr lang="en-US" dirty="0"/>
          </a:p>
          <a:p>
            <a:pPr marL="0" indent="0">
              <a:buNone/>
            </a:pPr>
            <a:r>
              <a:rPr lang="vi-VN" dirty="0"/>
              <a:t>Route được định nghĩa trong Microsoft.AspNetCore.Routing.</a:t>
            </a:r>
            <a:endParaRPr lang="en-US" dirty="0"/>
          </a:p>
        </p:txBody>
      </p:sp>
    </p:spTree>
    <p:extLst>
      <p:ext uri="{BB962C8B-B14F-4D97-AF65-F5344CB8AC3E}">
        <p14:creationId xmlns:p14="http://schemas.microsoft.com/office/powerpoint/2010/main" val="90215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smtClean="0"/>
              <a:t>Hỏi và trao đổi về các khó khăn gặp phải trong bài “Tổng quan về ứng dụng WEB"</a:t>
            </a:r>
          </a:p>
          <a:p>
            <a:r>
              <a:rPr lang="vi-VN" dirty="0" smtClean="0"/>
              <a:t>Tóm tắt lại các phần đã học từ bài </a:t>
            </a:r>
            <a:r>
              <a:rPr lang="vi-VN" dirty="0"/>
              <a:t>“Tổng quan về ứng dụng WEB”</a:t>
            </a:r>
          </a:p>
        </p:txBody>
      </p:sp>
    </p:spTree>
    <p:extLst>
      <p:ext uri="{BB962C8B-B14F-4D97-AF65-F5344CB8AC3E}">
        <p14:creationId xmlns:p14="http://schemas.microsoft.com/office/powerpoint/2010/main" val="117170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Route </a:t>
            </a:r>
            <a:r>
              <a:rPr lang="en-US" dirty="0" smtClean="0"/>
              <a:t>Collection</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20</a:t>
            </a:fld>
            <a:endParaRPr lang="uk-UA"/>
          </a:p>
        </p:txBody>
      </p:sp>
      <p:sp>
        <p:nvSpPr>
          <p:cNvPr id="3" name="Content Placeholder 2"/>
          <p:cNvSpPr>
            <a:spLocks noGrp="1"/>
          </p:cNvSpPr>
          <p:nvPr>
            <p:ph idx="1"/>
          </p:nvPr>
        </p:nvSpPr>
        <p:spPr/>
        <p:txBody>
          <a:bodyPr/>
          <a:lstStyle/>
          <a:p>
            <a:pPr marL="0" indent="0">
              <a:buNone/>
            </a:pPr>
            <a:r>
              <a:rPr lang="vi-VN" dirty="0"/>
              <a:t>Route Collection là một tập hợp tất cả ác Route trong ứng dụng. Một ứng dụng sẽ lưu một tập hợp các route ở một nơi duy nhất trong bộ nhớ. Các Route này sẽ thêm vào collection khi ứng dụng khởi động. Route Module sẽ tìm kiếm một Route match với URL request đến trong mỗi một Route của Route Collection. Route Collection được định nghĩa </a:t>
            </a:r>
            <a:r>
              <a:rPr lang="vi-VN" dirty="0" smtClean="0"/>
              <a:t>trong</a:t>
            </a:r>
            <a:r>
              <a:rPr lang="en-US" dirty="0" smtClean="0"/>
              <a:t> </a:t>
            </a:r>
            <a:r>
              <a:rPr lang="en-US" b="1" dirty="0" err="1"/>
              <a:t>Microsoft.AspNetCore.Routing</a:t>
            </a:r>
            <a:r>
              <a:rPr lang="en-US" b="1" dirty="0"/>
              <a:t>.</a:t>
            </a:r>
            <a:endParaRPr lang="en-US" dirty="0"/>
          </a:p>
        </p:txBody>
      </p:sp>
    </p:spTree>
    <p:extLst>
      <p:ext uri="{BB962C8B-B14F-4D97-AF65-F5344CB8AC3E}">
        <p14:creationId xmlns:p14="http://schemas.microsoft.com/office/powerpoint/2010/main" val="4177357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Route </a:t>
            </a:r>
            <a:r>
              <a:rPr lang="en-US" dirty="0" smtClean="0"/>
              <a:t>Handler</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21</a:t>
            </a:fld>
            <a:endParaRPr lang="uk-UA"/>
          </a:p>
        </p:txBody>
      </p:sp>
      <p:sp>
        <p:nvSpPr>
          <p:cNvPr id="3" name="Content Placeholder 2"/>
          <p:cNvSpPr>
            <a:spLocks noGrp="1"/>
          </p:cNvSpPr>
          <p:nvPr>
            <p:ph idx="1"/>
          </p:nvPr>
        </p:nvSpPr>
        <p:spPr/>
        <p:txBody>
          <a:bodyPr/>
          <a:lstStyle/>
          <a:p>
            <a:pPr marL="0" indent="0">
              <a:buNone/>
            </a:pPr>
            <a:r>
              <a:rPr lang="vi-VN" dirty="0"/>
              <a:t>Route Handler là một thành phần quyết định sẽ làm gì với Route. Khi cơ chế routing tìm được một Route thích hợp cho một request đến, nó sẽ gọi </a:t>
            </a:r>
            <a:r>
              <a:rPr lang="vi-VN" dirty="0" smtClean="0"/>
              <a:t>đến</a:t>
            </a:r>
            <a:r>
              <a:rPr lang="en-US" dirty="0" smtClean="0"/>
              <a:t> </a:t>
            </a:r>
            <a:r>
              <a:rPr lang="en-US" b="1" dirty="0" err="1" smtClean="0"/>
              <a:t>RouteHandler</a:t>
            </a:r>
            <a:r>
              <a:rPr lang="en-US" b="1" dirty="0" smtClean="0"/>
              <a:t> </a:t>
            </a:r>
            <a:r>
              <a:rPr lang="vi-VN" dirty="0"/>
              <a:t>và gửi route đó cho </a:t>
            </a:r>
            <a:r>
              <a:rPr lang="vi-VN" b="1" dirty="0"/>
              <a:t>RouteHandler </a:t>
            </a:r>
            <a:r>
              <a:rPr lang="vi-VN" dirty="0"/>
              <a:t>xử lý. Route Handler là class triển khai từ interface </a:t>
            </a:r>
            <a:r>
              <a:rPr lang="vi-VN" b="1" dirty="0"/>
              <a:t>IRouteHandler</a:t>
            </a:r>
            <a:r>
              <a:rPr lang="vi-VN" dirty="0"/>
              <a:t>. Trong ASP.NET Core thì Route được xử lý </a:t>
            </a:r>
            <a:r>
              <a:rPr lang="vi-VN" dirty="0" smtClean="0"/>
              <a:t>bởi</a:t>
            </a:r>
            <a:r>
              <a:rPr lang="en-US" dirty="0" smtClean="0"/>
              <a:t> </a:t>
            </a:r>
            <a:r>
              <a:rPr lang="en-US" b="1" dirty="0" err="1" smtClean="0"/>
              <a:t>MvcRouteHandler</a:t>
            </a:r>
            <a:r>
              <a:rPr lang="en-US" b="1" dirty="0" smtClean="0"/>
              <a:t>.</a:t>
            </a:r>
            <a:endParaRPr lang="en-US" dirty="0"/>
          </a:p>
        </p:txBody>
      </p:sp>
    </p:spTree>
    <p:extLst>
      <p:ext uri="{BB962C8B-B14F-4D97-AF65-F5344CB8AC3E}">
        <p14:creationId xmlns:p14="http://schemas.microsoft.com/office/powerpoint/2010/main" val="167191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MVCRouteHandler</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22</a:t>
            </a:fld>
            <a:endParaRPr lang="uk-UA"/>
          </a:p>
        </p:txBody>
      </p:sp>
      <p:sp>
        <p:nvSpPr>
          <p:cNvPr id="3" name="Content Placeholder 2"/>
          <p:cNvSpPr>
            <a:spLocks noGrp="1"/>
          </p:cNvSpPr>
          <p:nvPr>
            <p:ph idx="1"/>
          </p:nvPr>
        </p:nvSpPr>
        <p:spPr/>
        <p:txBody>
          <a:bodyPr>
            <a:normAutofit lnSpcReduction="10000"/>
          </a:bodyPr>
          <a:lstStyle/>
          <a:p>
            <a:pPr marL="0" indent="0">
              <a:buNone/>
            </a:pPr>
            <a:r>
              <a:rPr lang="en-US" dirty="0" err="1"/>
              <a:t>Đây</a:t>
            </a:r>
            <a:r>
              <a:rPr lang="en-US" dirty="0"/>
              <a:t> </a:t>
            </a:r>
            <a:r>
              <a:rPr lang="en-US" dirty="0" err="1"/>
              <a:t>là</a:t>
            </a:r>
            <a:r>
              <a:rPr lang="en-US" dirty="0"/>
              <a:t> Route Handler </a:t>
            </a:r>
            <a:r>
              <a:rPr lang="en-US" dirty="0" err="1"/>
              <a:t>mặc</a:t>
            </a:r>
            <a:r>
              <a:rPr lang="en-US" dirty="0"/>
              <a:t> </a:t>
            </a:r>
            <a:r>
              <a:rPr lang="en-US" dirty="0" err="1"/>
              <a:t>định</a:t>
            </a:r>
            <a:r>
              <a:rPr lang="en-US" dirty="0"/>
              <a:t> </a:t>
            </a:r>
            <a:r>
              <a:rPr lang="en-US" dirty="0" err="1"/>
              <a:t>của</a:t>
            </a:r>
            <a:r>
              <a:rPr lang="en-US" dirty="0"/>
              <a:t> ASP.NET Core MVC Middleware</a:t>
            </a:r>
            <a:r>
              <a:rPr lang="en-US" dirty="0" smtClean="0"/>
              <a:t>. </a:t>
            </a:r>
            <a:r>
              <a:rPr lang="en-US" b="1" dirty="0" err="1" smtClean="0"/>
              <a:t>MVCRouteHandler</a:t>
            </a:r>
            <a:r>
              <a:rPr lang="en-US" b="1" dirty="0" smtClean="0"/>
              <a:t> </a:t>
            </a:r>
            <a:r>
              <a:rPr lang="vi-VN" dirty="0"/>
              <a:t>được đăng ký khi đăng ký MVC Middleware. Bạn có thể ghi đè việc này bằng cách tự tạo cho mình một custom implementation của Route Handler</a:t>
            </a:r>
            <a:r>
              <a:rPr lang="vi-VN" dirty="0" smtClean="0"/>
              <a:t>.</a:t>
            </a:r>
            <a:endParaRPr lang="en-US" dirty="0" smtClean="0"/>
          </a:p>
          <a:p>
            <a:pPr marL="0" indent="0">
              <a:buNone/>
            </a:pPr>
            <a:endParaRPr lang="en-US" dirty="0"/>
          </a:p>
          <a:p>
            <a:pPr marL="0" indent="0">
              <a:buNone/>
            </a:pPr>
            <a:r>
              <a:rPr lang="vi-VN" dirty="0"/>
              <a:t>MVCRouteHandler được định nghĩa trong namespace: </a:t>
            </a:r>
            <a:endParaRPr lang="en-US" dirty="0" smtClean="0"/>
          </a:p>
          <a:p>
            <a:pPr marL="0" indent="0">
              <a:buNone/>
            </a:pPr>
            <a:r>
              <a:rPr lang="en-US" b="1" dirty="0" err="1" smtClean="0"/>
              <a:t>Microsoft.AspnetCore.Mvc</a:t>
            </a:r>
            <a:endParaRPr lang="en-US" b="1" dirty="0" smtClean="0"/>
          </a:p>
          <a:p>
            <a:pPr marL="0" indent="0">
              <a:buNone/>
            </a:pPr>
            <a:endParaRPr lang="en-US" b="1" dirty="0"/>
          </a:p>
          <a:p>
            <a:pPr marL="0" indent="0">
              <a:buNone/>
            </a:pPr>
            <a:r>
              <a:rPr lang="vi-VN" dirty="0"/>
              <a:t>MVCRouteHandler có trách nhiệm gọi Controller Factory, sau đó nó sẽ tạo ra một thể hiện của Controller được ghi trong Route. Controller sẽ được nhận và nó sẽ gọi một Action Memthod và tạo ra View. Vậy là hoàn thành request.</a:t>
            </a:r>
            <a:endParaRPr lang="en-US" dirty="0"/>
          </a:p>
        </p:txBody>
      </p:sp>
    </p:spTree>
    <p:extLst>
      <p:ext uri="{BB962C8B-B14F-4D97-AF65-F5344CB8AC3E}">
        <p14:creationId xmlns:p14="http://schemas.microsoft.com/office/powerpoint/2010/main" val="441250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vi-VN" dirty="0" smtClean="0"/>
              <a:t>ài </a:t>
            </a:r>
            <a:r>
              <a:rPr lang="vi-VN" dirty="0"/>
              <a:t>đặt </a:t>
            </a:r>
            <a:r>
              <a:rPr lang="vi-VN" dirty="0" smtClean="0"/>
              <a:t>Routes</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23</a:t>
            </a:fld>
            <a:endParaRPr lang="uk-UA"/>
          </a:p>
        </p:txBody>
      </p:sp>
      <p:sp>
        <p:nvSpPr>
          <p:cNvPr id="3" name="Content Placeholder 2"/>
          <p:cNvSpPr>
            <a:spLocks noGrp="1"/>
          </p:cNvSpPr>
          <p:nvPr>
            <p:ph idx="1"/>
          </p:nvPr>
        </p:nvSpPr>
        <p:spPr/>
        <p:txBody>
          <a:bodyPr>
            <a:normAutofit fontScale="92500" lnSpcReduction="20000"/>
          </a:bodyPr>
          <a:lstStyle/>
          <a:p>
            <a:pPr marL="0" indent="0">
              <a:buNone/>
            </a:pPr>
            <a:r>
              <a:rPr lang="vi-VN" dirty="0"/>
              <a:t>Có hai cách khách nhau để cài đặt route:</a:t>
            </a:r>
          </a:p>
          <a:p>
            <a:r>
              <a:rPr lang="vi-VN" dirty="0"/>
              <a:t>Convention-based routing</a:t>
            </a:r>
          </a:p>
          <a:p>
            <a:r>
              <a:rPr lang="vi-VN" dirty="0"/>
              <a:t>Attribute </a:t>
            </a:r>
            <a:r>
              <a:rPr lang="vi-VN" dirty="0" smtClean="0"/>
              <a:t>routing</a:t>
            </a:r>
            <a:endParaRPr lang="en-US" dirty="0" smtClean="0"/>
          </a:p>
          <a:p>
            <a:endParaRPr lang="en-US" dirty="0"/>
          </a:p>
          <a:p>
            <a:pPr marL="0" indent="0">
              <a:buNone/>
            </a:pPr>
            <a:r>
              <a:rPr lang="en-US" b="1" dirty="0"/>
              <a:t>Convention-based routing</a:t>
            </a:r>
          </a:p>
          <a:p>
            <a:pPr marL="0" indent="0">
              <a:buNone/>
            </a:pPr>
            <a:r>
              <a:rPr lang="vi-VN" dirty="0"/>
              <a:t>Convention based routing tạo ra Route dựa trên một loạt các quy tắc được định nghĩa trong file </a:t>
            </a:r>
            <a:r>
              <a:rPr lang="vi-VN" b="1" dirty="0" smtClean="0"/>
              <a:t>Startup.cs</a:t>
            </a:r>
            <a:endParaRPr lang="en-US" b="1" dirty="0" smtClean="0"/>
          </a:p>
          <a:p>
            <a:pPr marL="0" indent="0">
              <a:buNone/>
            </a:pPr>
            <a:endParaRPr lang="en-US" b="1" dirty="0"/>
          </a:p>
          <a:p>
            <a:pPr marL="0" indent="0">
              <a:buNone/>
            </a:pPr>
            <a:r>
              <a:rPr lang="en-US" b="1" dirty="0"/>
              <a:t>Attribute routing</a:t>
            </a:r>
          </a:p>
          <a:p>
            <a:pPr marL="0" indent="0">
              <a:buNone/>
            </a:pPr>
            <a:r>
              <a:rPr lang="vi-VN" dirty="0"/>
              <a:t>Tạo các Route dựa trên các attribute đặt trong Controller action. 2 hệ thống routing này có thể cùng tồn tại trong một hệ thống. Đầu tiên chúng ta sẽ tìm hiểu về Convention-based routing, còn Attribute based routing sẽ tìm hiểu sau.</a:t>
            </a:r>
          </a:p>
        </p:txBody>
      </p:sp>
    </p:spTree>
    <p:extLst>
      <p:ext uri="{BB962C8B-B14F-4D97-AF65-F5344CB8AC3E}">
        <p14:creationId xmlns:p14="http://schemas.microsoft.com/office/powerpoint/2010/main" val="3158030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vi-VN" dirty="0" smtClean="0"/>
              <a:t>ài </a:t>
            </a:r>
            <a:r>
              <a:rPr lang="vi-VN" dirty="0"/>
              <a:t>đặt </a:t>
            </a:r>
            <a:r>
              <a:rPr lang="vi-VN" dirty="0" smtClean="0"/>
              <a:t>Routes</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24</a:t>
            </a:fld>
            <a:endParaRPr lang="uk-UA"/>
          </a:p>
        </p:txBody>
      </p:sp>
      <p:sp>
        <p:nvSpPr>
          <p:cNvPr id="3" name="Content Placeholder 2"/>
          <p:cNvSpPr>
            <a:spLocks noGrp="1"/>
          </p:cNvSpPr>
          <p:nvPr>
            <p:ph idx="1"/>
          </p:nvPr>
        </p:nvSpPr>
        <p:spPr/>
        <p:txBody>
          <a:bodyPr>
            <a:normAutofit/>
          </a:bodyPr>
          <a:lstStyle/>
          <a:p>
            <a:pPr marL="0" indent="0">
              <a:buNone/>
            </a:pPr>
            <a:r>
              <a:rPr lang="en-US" b="1" dirty="0"/>
              <a:t>Convention Based </a:t>
            </a:r>
            <a:r>
              <a:rPr lang="en-US" b="1" dirty="0" smtClean="0"/>
              <a:t>Routing</a:t>
            </a:r>
          </a:p>
          <a:p>
            <a:pPr marL="0" indent="0">
              <a:buNone/>
            </a:pPr>
            <a:r>
              <a:rPr lang="vi-VN" dirty="0"/>
              <a:t>Convention based Routes được cấu hình trong phương thức Configure của Startup class. Routing được xử lý bởi Router Middleware. ASP.NET MVC thêm Routing Middleware vào request pipeline khi sử </a:t>
            </a:r>
            <a:r>
              <a:rPr lang="vi-VN" dirty="0" smtClean="0"/>
              <a:t>dụng</a:t>
            </a:r>
            <a:r>
              <a:rPr lang="en-US" dirty="0" smtClean="0"/>
              <a:t> </a:t>
            </a:r>
            <a:r>
              <a:rPr lang="en-US" b="1" dirty="0" err="1"/>
              <a:t>app.UseMvc</a:t>
            </a:r>
            <a:r>
              <a:rPr lang="en-US" b="1" dirty="0" smtClean="0"/>
              <a:t>() </a:t>
            </a:r>
            <a:r>
              <a:rPr lang="en-US" dirty="0" err="1" smtClean="0"/>
              <a:t>hoặc</a:t>
            </a:r>
            <a:r>
              <a:rPr lang="en-US" dirty="0" smtClean="0"/>
              <a:t> </a:t>
            </a:r>
            <a:r>
              <a:rPr lang="en-US" b="1" dirty="0" err="1"/>
              <a:t>app.UseMvcWithDefaultRoute</a:t>
            </a:r>
            <a:r>
              <a:rPr lang="en-US" b="1" dirty="0" smtClean="0"/>
              <a:t>().</a:t>
            </a:r>
          </a:p>
          <a:p>
            <a:pPr marL="0" indent="0">
              <a:buNone/>
            </a:pPr>
            <a:endParaRPr lang="en-US" b="1" dirty="0"/>
          </a:p>
          <a:p>
            <a:pPr marL="0" indent="0">
              <a:buNone/>
            </a:pPr>
            <a:r>
              <a:rPr lang="vi-VN" dirty="0"/>
              <a:t>Phương </a:t>
            </a:r>
            <a:r>
              <a:rPr lang="vi-VN" dirty="0" smtClean="0"/>
              <a:t>thức</a:t>
            </a:r>
            <a:r>
              <a:rPr lang="en-US" dirty="0" smtClean="0"/>
              <a:t> </a:t>
            </a:r>
            <a:r>
              <a:rPr lang="en-US" b="1" dirty="0" err="1" smtClean="0"/>
              <a:t>app.UseMvc</a:t>
            </a:r>
            <a:r>
              <a:rPr lang="en-US" b="1" dirty="0" smtClean="0"/>
              <a:t> </a:t>
            </a:r>
            <a:r>
              <a:rPr lang="en-US" dirty="0" err="1"/>
              <a:t>tạo</a:t>
            </a:r>
            <a:r>
              <a:rPr lang="en-US" dirty="0"/>
              <a:t> </a:t>
            </a:r>
            <a:r>
              <a:rPr lang="en-US" dirty="0" err="1"/>
              <a:t>ra</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smtClean="0"/>
              <a:t>class </a:t>
            </a:r>
            <a:r>
              <a:rPr lang="en-US" b="1" dirty="0" err="1"/>
              <a:t>RouteBuilder</a:t>
            </a:r>
            <a:r>
              <a:rPr lang="en-US" dirty="0" smtClean="0"/>
              <a:t>. </a:t>
            </a:r>
            <a:r>
              <a:rPr lang="en-US" b="1" dirty="0" err="1" smtClean="0"/>
              <a:t>RouteBuilder</a:t>
            </a:r>
            <a:r>
              <a:rPr lang="en-US" b="1" dirty="0" smtClean="0"/>
              <a:t> </a:t>
            </a:r>
            <a:r>
              <a:rPr lang="fr-FR" dirty="0" err="1"/>
              <a:t>có</a:t>
            </a:r>
            <a:r>
              <a:rPr lang="fr-FR" dirty="0"/>
              <a:t> </a:t>
            </a:r>
            <a:r>
              <a:rPr lang="fr-FR" dirty="0" err="1"/>
              <a:t>một</a:t>
            </a:r>
            <a:r>
              <a:rPr lang="fr-FR" dirty="0"/>
              <a:t> extension </a:t>
            </a:r>
            <a:r>
              <a:rPr lang="fr-FR" dirty="0" err="1"/>
              <a:t>method</a:t>
            </a:r>
            <a:r>
              <a:rPr lang="fr-FR" dirty="0"/>
              <a:t> </a:t>
            </a:r>
            <a:r>
              <a:rPr lang="fr-FR" dirty="0" smtClean="0"/>
              <a:t>là </a:t>
            </a:r>
            <a:r>
              <a:rPr lang="en-US" b="1" dirty="0" err="1" smtClean="0"/>
              <a:t>MapRoute</a:t>
            </a:r>
            <a:r>
              <a:rPr lang="en-US" b="1" dirty="0" smtClean="0"/>
              <a:t> </a:t>
            </a:r>
            <a:r>
              <a:rPr lang="en-US" dirty="0" err="1"/>
              <a:t>cho</a:t>
            </a:r>
            <a:r>
              <a:rPr lang="en-US" dirty="0"/>
              <a:t> </a:t>
            </a:r>
            <a:r>
              <a:rPr lang="en-US" dirty="0" err="1"/>
              <a:t>phép</a:t>
            </a:r>
            <a:r>
              <a:rPr lang="en-US" dirty="0"/>
              <a:t> </a:t>
            </a:r>
            <a:r>
              <a:rPr lang="en-US" dirty="0" err="1"/>
              <a:t>chúng</a:t>
            </a:r>
            <a:r>
              <a:rPr lang="en-US" dirty="0"/>
              <a:t> ta </a:t>
            </a:r>
            <a:r>
              <a:rPr lang="en-US" dirty="0" err="1" smtClean="0"/>
              <a:t>thêm</a:t>
            </a:r>
            <a:r>
              <a:rPr lang="en-US" dirty="0" smtClean="0"/>
              <a:t> </a:t>
            </a:r>
            <a:r>
              <a:rPr lang="en-US" b="1" dirty="0" smtClean="0"/>
              <a:t>Route </a:t>
            </a:r>
            <a:r>
              <a:rPr lang="en-US" dirty="0" err="1"/>
              <a:t>vào</a:t>
            </a:r>
            <a:r>
              <a:rPr lang="en-US" dirty="0"/>
              <a:t> Route Collection.</a:t>
            </a:r>
            <a:endParaRPr lang="en-US" b="1" dirty="0"/>
          </a:p>
        </p:txBody>
      </p:sp>
    </p:spTree>
    <p:extLst>
      <p:ext uri="{BB962C8B-B14F-4D97-AF65-F5344CB8AC3E}">
        <p14:creationId xmlns:p14="http://schemas.microsoft.com/office/powerpoint/2010/main" val="14993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vi-VN" dirty="0" smtClean="0"/>
              <a:t>ài </a:t>
            </a:r>
            <a:r>
              <a:rPr lang="vi-VN" dirty="0"/>
              <a:t>đặt </a:t>
            </a:r>
            <a:r>
              <a:rPr lang="vi-VN" dirty="0" smtClean="0"/>
              <a:t>Routes</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25</a:t>
            </a:fld>
            <a:endParaRPr lang="uk-UA"/>
          </a:p>
        </p:txBody>
      </p:sp>
      <p:sp>
        <p:nvSpPr>
          <p:cNvPr id="3" name="Content Placeholder 2"/>
          <p:cNvSpPr>
            <a:spLocks noGrp="1"/>
          </p:cNvSpPr>
          <p:nvPr>
            <p:ph idx="1"/>
          </p:nvPr>
        </p:nvSpPr>
        <p:spPr/>
        <p:txBody>
          <a:bodyPr>
            <a:normAutofit/>
          </a:bodyPr>
          <a:lstStyle/>
          <a:p>
            <a:pPr marL="0" indent="0">
              <a:buNone/>
            </a:pPr>
            <a:r>
              <a:rPr lang="vi-VN" dirty="0"/>
              <a:t>Routing engine được nhận một Route sử dụng API routes.MapRoute</a:t>
            </a:r>
            <a:r>
              <a:rPr lang="vi-VN" dirty="0" smtClean="0"/>
              <a:t>:</a:t>
            </a:r>
            <a:endParaRPr lang="en-US" dirty="0" smtClean="0"/>
          </a:p>
          <a:p>
            <a:pPr marL="0" indent="0">
              <a:buNone/>
            </a:pPr>
            <a:r>
              <a:rPr lang="en-US" b="1" dirty="0" err="1" smtClean="0"/>
              <a:t>MapRoute</a:t>
            </a:r>
            <a:r>
              <a:rPr lang="en-US" b="1" dirty="0" smtClean="0"/>
              <a:t> </a:t>
            </a:r>
            <a:r>
              <a:rPr lang="vi-VN" dirty="0"/>
              <a:t>tạo một route đơn lẻ nó có tên là default và với URL Pattern của route là {controller=Home}/{action=Index}/{id?}</a:t>
            </a:r>
            <a:br>
              <a:rPr lang="vi-VN" dirty="0"/>
            </a:br>
            <a:endParaRPr lang="en-US" dirty="0" smtClean="0"/>
          </a:p>
          <a:p>
            <a:pPr marL="0" indent="0">
              <a:buNone/>
            </a:pP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407" y="2892490"/>
            <a:ext cx="9753441" cy="3153747"/>
          </a:xfrm>
          <a:prstGeom prst="rect">
            <a:avLst/>
          </a:prstGeom>
        </p:spPr>
      </p:pic>
    </p:spTree>
    <p:extLst>
      <p:ext uri="{BB962C8B-B14F-4D97-AF65-F5344CB8AC3E}">
        <p14:creationId xmlns:p14="http://schemas.microsoft.com/office/powerpoint/2010/main" val="2175340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URL </a:t>
            </a:r>
            <a:r>
              <a:rPr lang="en-US" dirty="0" smtClean="0"/>
              <a:t>Patterns</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26</a:t>
            </a:fld>
            <a:endParaRPr lang="uk-UA"/>
          </a:p>
        </p:txBody>
      </p:sp>
      <p:sp>
        <p:nvSpPr>
          <p:cNvPr id="3" name="Content Placeholder 2"/>
          <p:cNvSpPr>
            <a:spLocks noGrp="1"/>
          </p:cNvSpPr>
          <p:nvPr>
            <p:ph idx="1"/>
          </p:nvPr>
        </p:nvSpPr>
        <p:spPr/>
        <p:txBody>
          <a:bodyPr>
            <a:normAutofit/>
          </a:bodyPr>
          <a:lstStyle/>
          <a:p>
            <a:r>
              <a:rPr lang="vi-VN" dirty="0"/>
              <a:t>Mỗi Route phải chứa một URL Pattern. Pattern này sẽ được so sánh với URL requét. Nếu pattern đúng với URL thì nó sẽ được sử dụng bởi hệ thống routing để xử lý URL đó. Mỗi một URL Pattern bao gồm một hoặc nhiều phần. Các phần chia tách bởi dấu gạch chéo.</a:t>
            </a:r>
          </a:p>
          <a:p>
            <a:r>
              <a:rPr lang="vi-VN" dirty="0"/>
              <a:t>Mỗi phần có thể là một hằng số (constant) hoặc một Route Parameter.</a:t>
            </a:r>
          </a:p>
          <a:p>
            <a:r>
              <a:rPr lang="vi-VN" dirty="0"/>
              <a:t>Route Parameter được bao gọc bởi một cặp dấu ngoặc nhọn ví dụ {controller}, {action}.</a:t>
            </a:r>
          </a:p>
        </p:txBody>
      </p:sp>
    </p:spTree>
    <p:extLst>
      <p:ext uri="{BB962C8B-B14F-4D97-AF65-F5344CB8AC3E}">
        <p14:creationId xmlns:p14="http://schemas.microsoft.com/office/powerpoint/2010/main" val="197850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URL </a:t>
            </a:r>
            <a:r>
              <a:rPr lang="en-US" dirty="0" smtClean="0"/>
              <a:t>Patterns</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27</a:t>
            </a:fld>
            <a:endParaRPr lang="uk-UA"/>
          </a:p>
        </p:txBody>
      </p:sp>
      <p:sp>
        <p:nvSpPr>
          <p:cNvPr id="3" name="Content Placeholder 2"/>
          <p:cNvSpPr>
            <a:spLocks noGrp="1"/>
          </p:cNvSpPr>
          <p:nvPr>
            <p:ph idx="1"/>
          </p:nvPr>
        </p:nvSpPr>
        <p:spPr/>
        <p:txBody>
          <a:bodyPr>
            <a:normAutofit lnSpcReduction="10000"/>
          </a:bodyPr>
          <a:lstStyle/>
          <a:p>
            <a:pPr marL="0" indent="0">
              <a:buNone/>
            </a:pPr>
            <a:r>
              <a:rPr lang="vi-VN" dirty="0"/>
              <a:t>Route Parameter có thể có giá trị mặc định </a:t>
            </a:r>
            <a:r>
              <a:rPr lang="vi-VN" dirty="0" smtClean="0"/>
              <a:t>như</a:t>
            </a:r>
            <a:r>
              <a:rPr lang="en-US" dirty="0" smtClean="0"/>
              <a:t> </a:t>
            </a:r>
            <a:r>
              <a:rPr lang="en-US" dirty="0">
                <a:solidFill>
                  <a:srgbClr val="FF0000"/>
                </a:solidFill>
              </a:rPr>
              <a:t>{controller=Home</a:t>
            </a:r>
            <a:r>
              <a:rPr lang="en-US" dirty="0" smtClean="0">
                <a:solidFill>
                  <a:srgbClr val="FF0000"/>
                </a:solidFill>
              </a:rPr>
              <a:t>}</a:t>
            </a:r>
            <a:r>
              <a:rPr lang="en-US" dirty="0" smtClean="0"/>
              <a:t> </a:t>
            </a:r>
            <a:r>
              <a:rPr lang="vi-VN" dirty="0"/>
              <a:t>khi Home là giá trị mặc định của controller. Một dấu = sẽ gán giá trị cho tên parameter</a:t>
            </a:r>
            <a:r>
              <a:rPr lang="vi-VN" dirty="0" smtClean="0"/>
              <a:t>.</a:t>
            </a:r>
            <a:endParaRPr lang="en-US" dirty="0" smtClean="0"/>
          </a:p>
          <a:p>
            <a:pPr marL="0" indent="0">
              <a:buNone/>
            </a:pPr>
            <a:endParaRPr lang="en-US" dirty="0"/>
          </a:p>
          <a:p>
            <a:pPr marL="0" indent="0">
              <a:buNone/>
            </a:pPr>
            <a:r>
              <a:rPr lang="en-US" dirty="0" err="1"/>
              <a:t>Bạn</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dạng</a:t>
            </a:r>
            <a:r>
              <a:rPr lang="en-US" dirty="0"/>
              <a:t> </a:t>
            </a:r>
            <a:r>
              <a:rPr lang="en-US" dirty="0" err="1"/>
              <a:t>hằng</a:t>
            </a:r>
            <a:r>
              <a:rPr lang="en-US" dirty="0"/>
              <a:t> </a:t>
            </a:r>
            <a:r>
              <a:rPr lang="en-US" dirty="0" err="1"/>
              <a:t>số</a:t>
            </a:r>
            <a:r>
              <a:rPr lang="en-US" dirty="0"/>
              <a:t>. </a:t>
            </a:r>
            <a:r>
              <a:rPr lang="en-US" dirty="0" err="1"/>
              <a:t>Ví</a:t>
            </a:r>
            <a:r>
              <a:rPr lang="en-US" dirty="0"/>
              <a:t> </a:t>
            </a:r>
            <a:r>
              <a:rPr lang="en-US" dirty="0" err="1"/>
              <a:t>dụ</a:t>
            </a:r>
            <a:r>
              <a:rPr lang="en-US" dirty="0" smtClean="0"/>
              <a:t>:</a:t>
            </a:r>
          </a:p>
          <a:p>
            <a:pPr marL="0" indent="0">
              <a:buNone/>
            </a:pPr>
            <a:r>
              <a:rPr lang="en-US" dirty="0">
                <a:solidFill>
                  <a:srgbClr val="FF0000"/>
                </a:solidFill>
              </a:rPr>
              <a:t>admin/{controller=Home}/{action=Index}/{id</a:t>
            </a:r>
            <a:r>
              <a:rPr lang="en-US" dirty="0" smtClean="0">
                <a:solidFill>
                  <a:srgbClr val="FF0000"/>
                </a:solidFill>
              </a:rPr>
              <a:t>?}</a:t>
            </a:r>
          </a:p>
          <a:p>
            <a:pPr marL="0" indent="0">
              <a:buNone/>
            </a:pPr>
            <a:r>
              <a:rPr lang="vi-VN" dirty="0"/>
              <a:t>Ở đây thì "admin" là một hằng tức là một chuỗi cố định phải tồn tại trên URL</a:t>
            </a:r>
            <a:r>
              <a:rPr lang="vi-VN" dirty="0" smtClean="0"/>
              <a:t>.</a:t>
            </a:r>
            <a:endParaRPr lang="en-US" dirty="0" smtClean="0"/>
          </a:p>
          <a:p>
            <a:pPr marL="0" indent="0">
              <a:buNone/>
            </a:pPr>
            <a:endParaRPr lang="en-US" dirty="0">
              <a:solidFill>
                <a:srgbClr val="FF0000"/>
              </a:solidFill>
            </a:endParaRPr>
          </a:p>
          <a:p>
            <a:pPr marL="0" indent="0">
              <a:buNone/>
            </a:pPr>
            <a:r>
              <a:rPr lang="vi-VN" dirty="0"/>
              <a:t>Dấu ? trong </a:t>
            </a:r>
            <a:r>
              <a:rPr lang="vi-VN" dirty="0">
                <a:solidFill>
                  <a:srgbClr val="FF0000"/>
                </a:solidFill>
              </a:rPr>
              <a:t>{id?}</a:t>
            </a:r>
            <a:r>
              <a:rPr lang="vi-VN" dirty="0"/>
              <a:t> chỉ ra là tham số này không bắt buộc. Một dấu ? sau tên tham số chỉ ra tham số đó không yêu cầu phải có giá trị.</a:t>
            </a:r>
            <a:endParaRPr lang="vi-VN" dirty="0">
              <a:solidFill>
                <a:srgbClr val="FF0000"/>
              </a:solidFill>
            </a:endParaRPr>
          </a:p>
        </p:txBody>
      </p:sp>
    </p:spTree>
    <p:extLst>
      <p:ext uri="{BB962C8B-B14F-4D97-AF65-F5344CB8AC3E}">
        <p14:creationId xmlns:p14="http://schemas.microsoft.com/office/powerpoint/2010/main" val="1532750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URL </a:t>
            </a:r>
            <a:r>
              <a:rPr lang="en-US" dirty="0" smtClean="0"/>
              <a:t>Patterns</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28</a:t>
            </a:fld>
            <a:endParaRPr lang="uk-UA"/>
          </a:p>
        </p:txBody>
      </p:sp>
      <p:sp>
        <p:nvSpPr>
          <p:cNvPr id="3" name="Content Placeholder 2"/>
          <p:cNvSpPr>
            <a:spLocks noGrp="1"/>
          </p:cNvSpPr>
          <p:nvPr>
            <p:ph idx="1"/>
          </p:nvPr>
        </p:nvSpPr>
        <p:spPr/>
        <p:txBody>
          <a:bodyPr>
            <a:normAutofit/>
          </a:bodyPr>
          <a:lstStyle/>
          <a:p>
            <a:pPr marL="0" indent="0">
              <a:buNone/>
            </a:pPr>
            <a:r>
              <a:rPr lang="vi-VN" dirty="0"/>
              <a:t>URL Pattern </a:t>
            </a:r>
            <a:r>
              <a:rPr lang="vi-VN" dirty="0">
                <a:solidFill>
                  <a:srgbClr val="FF0000"/>
                </a:solidFill>
              </a:rPr>
              <a:t>{controller=Home}/{action=Index}/{id?}</a:t>
            </a:r>
            <a:r>
              <a:rPr lang="vi-VN" dirty="0"/>
              <a:t>.</a:t>
            </a:r>
            <a:r>
              <a:rPr lang="vi-VN" dirty="0">
                <a:solidFill>
                  <a:srgbClr val="FF0000"/>
                </a:solidFill>
              </a:rPr>
              <a:t> </a:t>
            </a:r>
            <a:r>
              <a:rPr lang="vi-VN" dirty="0"/>
              <a:t>Đăng ký một route có thành phần đầu tiên trên URL là một controller, phần thứ 2 là Action method trong controller đó. Và phần cuối là dữ liệu thêm vào tên là id</a:t>
            </a:r>
            <a:r>
              <a:rPr lang="vi-VN" dirty="0" smtClean="0"/>
              <a:t>.</a:t>
            </a:r>
            <a:endParaRPr lang="en-US" dirty="0" smtClean="0"/>
          </a:p>
          <a:p>
            <a:pPr marL="0" indent="0">
              <a:buNone/>
            </a:pPr>
            <a:endParaRPr lang="vi-VN"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300" y="2807246"/>
            <a:ext cx="9047969" cy="3549104"/>
          </a:xfrm>
          <a:prstGeom prst="rect">
            <a:avLst/>
          </a:prstGeom>
        </p:spPr>
      </p:pic>
    </p:spTree>
    <p:extLst>
      <p:ext uri="{BB962C8B-B14F-4D97-AF65-F5344CB8AC3E}">
        <p14:creationId xmlns:p14="http://schemas.microsoft.com/office/powerpoint/2010/main" val="345680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URL Matching</a:t>
            </a:r>
          </a:p>
        </p:txBody>
      </p:sp>
      <p:sp>
        <p:nvSpPr>
          <p:cNvPr id="4" name="Slide Number Placeholder 3"/>
          <p:cNvSpPr>
            <a:spLocks noGrp="1"/>
          </p:cNvSpPr>
          <p:nvPr>
            <p:ph type="sldNum" sz="quarter" idx="12"/>
          </p:nvPr>
        </p:nvSpPr>
        <p:spPr/>
        <p:txBody>
          <a:bodyPr/>
          <a:lstStyle/>
          <a:p>
            <a:fld id="{86CB4B4D-7CA3-9044-876B-883B54F8677D}" type="slidenum">
              <a:rPr lang="uk-UA" smtClean="0"/>
              <a:t>29</a:t>
            </a:fld>
            <a:endParaRPr lang="uk-UA"/>
          </a:p>
        </p:txBody>
      </p:sp>
      <p:sp>
        <p:nvSpPr>
          <p:cNvPr id="3" name="Content Placeholder 2"/>
          <p:cNvSpPr>
            <a:spLocks noGrp="1"/>
          </p:cNvSpPr>
          <p:nvPr>
            <p:ph idx="1"/>
          </p:nvPr>
        </p:nvSpPr>
        <p:spPr/>
        <p:txBody>
          <a:bodyPr>
            <a:normAutofit/>
          </a:bodyPr>
          <a:lstStyle/>
          <a:p>
            <a:pPr marL="0" indent="0">
              <a:buNone/>
            </a:pPr>
            <a:r>
              <a:rPr lang="vi-VN" dirty="0"/>
              <a:t>Mỗi phần trong URL request đến sẽ match tương ứng với thành phần của URL Pattern. </a:t>
            </a:r>
            <a:r>
              <a:rPr lang="vi-VN" dirty="0" smtClean="0"/>
              <a:t>Route</a:t>
            </a:r>
            <a:r>
              <a:rPr lang="en-US" dirty="0" smtClean="0"/>
              <a:t> </a:t>
            </a:r>
            <a:r>
              <a:rPr lang="en-US" dirty="0">
                <a:solidFill>
                  <a:srgbClr val="FF0000"/>
                </a:solidFill>
              </a:rPr>
              <a:t>{controller=Home}/{</a:t>
            </a:r>
            <a:r>
              <a:rPr lang="en-US" dirty="0" smtClean="0">
                <a:solidFill>
                  <a:srgbClr val="FF0000"/>
                </a:solidFill>
              </a:rPr>
              <a:t>action=Index</a:t>
            </a:r>
            <a:r>
              <a:rPr lang="en-US" dirty="0">
                <a:solidFill>
                  <a:srgbClr val="FF0000"/>
                </a:solidFill>
              </a:rPr>
              <a:t>}/{id</a:t>
            </a:r>
            <a:r>
              <a:rPr lang="en-US" dirty="0" smtClean="0">
                <a:solidFill>
                  <a:srgbClr val="FF0000"/>
                </a:solidFill>
              </a:rPr>
              <a:t>?} </a:t>
            </a:r>
            <a:r>
              <a:rPr lang="en-US" dirty="0" err="1"/>
              <a:t>có</a:t>
            </a:r>
            <a:r>
              <a:rPr lang="en-US" dirty="0"/>
              <a:t> 3 </a:t>
            </a:r>
            <a:r>
              <a:rPr lang="en-US" dirty="0" err="1"/>
              <a:t>thành</a:t>
            </a:r>
            <a:r>
              <a:rPr lang="en-US" dirty="0"/>
              <a:t> </a:t>
            </a:r>
            <a:r>
              <a:rPr lang="en-US" dirty="0" err="1"/>
              <a:t>phần</a:t>
            </a:r>
            <a:r>
              <a:rPr lang="en-US" dirty="0"/>
              <a:t>. </a:t>
            </a:r>
            <a:r>
              <a:rPr lang="en-US" dirty="0" err="1"/>
              <a:t>Phần</a:t>
            </a:r>
            <a:r>
              <a:rPr lang="en-US" dirty="0"/>
              <a:t> </a:t>
            </a:r>
            <a:r>
              <a:rPr lang="en-US" dirty="0" err="1"/>
              <a:t>cuối</a:t>
            </a:r>
            <a:r>
              <a:rPr lang="en-US" dirty="0"/>
              <a:t> </a:t>
            </a:r>
            <a:r>
              <a:rPr lang="en-US" dirty="0" err="1"/>
              <a:t>là</a:t>
            </a:r>
            <a:r>
              <a:rPr lang="en-US" dirty="0"/>
              <a:t> </a:t>
            </a:r>
            <a:r>
              <a:rPr lang="en-US" dirty="0" err="1"/>
              <a:t>tùy</a:t>
            </a:r>
            <a:r>
              <a:rPr lang="en-US" dirty="0"/>
              <a:t> </a:t>
            </a:r>
            <a:r>
              <a:rPr lang="en-US" dirty="0" err="1"/>
              <a:t>chọn</a:t>
            </a:r>
            <a:r>
              <a:rPr lang="en-US" dirty="0"/>
              <a:t>. </a:t>
            </a:r>
            <a:r>
              <a:rPr lang="en-US" dirty="0" err="1"/>
              <a:t>Xem</a:t>
            </a:r>
            <a:r>
              <a:rPr lang="en-US" dirty="0"/>
              <a:t> </a:t>
            </a:r>
            <a:r>
              <a:rPr lang="en-US" dirty="0" err="1"/>
              <a:t>xét</a:t>
            </a:r>
            <a:r>
              <a:rPr lang="en-US" dirty="0"/>
              <a:t> </a:t>
            </a:r>
            <a:r>
              <a:rPr lang="en-US" dirty="0" err="1"/>
              <a:t>ví</a:t>
            </a:r>
            <a:r>
              <a:rPr lang="en-US" dirty="0"/>
              <a:t> </a:t>
            </a:r>
            <a:r>
              <a:rPr lang="en-US" dirty="0" err="1"/>
              <a:t>dụ</a:t>
            </a:r>
            <a:r>
              <a:rPr lang="en-US" dirty="0"/>
              <a:t> URL </a:t>
            </a:r>
            <a:r>
              <a:rPr lang="en-US" dirty="0">
                <a:solidFill>
                  <a:srgbClr val="FF0000"/>
                </a:solidFill>
              </a:rPr>
              <a:t>www.example.com/product/list</a:t>
            </a:r>
            <a:r>
              <a:rPr lang="en-US" dirty="0"/>
              <a:t> </a:t>
            </a:r>
            <a:r>
              <a:rPr lang="en-US" dirty="0" err="1"/>
              <a:t>thì</a:t>
            </a:r>
            <a:r>
              <a:rPr lang="en-US" dirty="0"/>
              <a:t> URL </a:t>
            </a:r>
            <a:r>
              <a:rPr lang="en-US" dirty="0" err="1"/>
              <a:t>này</a:t>
            </a:r>
            <a:r>
              <a:rPr lang="en-US" dirty="0"/>
              <a:t> </a:t>
            </a:r>
            <a:r>
              <a:rPr lang="en-US" dirty="0" err="1"/>
              <a:t>có</a:t>
            </a:r>
            <a:r>
              <a:rPr lang="en-US" dirty="0"/>
              <a:t> 2 </a:t>
            </a:r>
            <a:r>
              <a:rPr lang="en-US" dirty="0" err="1"/>
              <a:t>thành</a:t>
            </a:r>
            <a:r>
              <a:rPr lang="en-US" dirty="0"/>
              <a:t> </a:t>
            </a:r>
            <a:r>
              <a:rPr lang="en-US" dirty="0" err="1"/>
              <a:t>phần</a:t>
            </a:r>
            <a:r>
              <a:rPr lang="en-US" dirty="0"/>
              <a:t>. URL </a:t>
            </a:r>
            <a:r>
              <a:rPr lang="en-US" dirty="0" err="1"/>
              <a:t>này</a:t>
            </a:r>
            <a:r>
              <a:rPr lang="en-US" dirty="0"/>
              <a:t> </a:t>
            </a:r>
            <a:r>
              <a:rPr lang="en-US" dirty="0" err="1"/>
              <a:t>vẫn</a:t>
            </a:r>
            <a:r>
              <a:rPr lang="en-US" dirty="0"/>
              <a:t> match </a:t>
            </a:r>
            <a:r>
              <a:rPr lang="en-US" dirty="0" err="1"/>
              <a:t>với</a:t>
            </a:r>
            <a:r>
              <a:rPr lang="en-US" dirty="0"/>
              <a:t> pattern ở </a:t>
            </a:r>
            <a:r>
              <a:rPr lang="en-US" dirty="0" err="1"/>
              <a:t>trên</a:t>
            </a:r>
            <a:r>
              <a:rPr lang="en-US" dirty="0"/>
              <a:t> </a:t>
            </a:r>
            <a:r>
              <a:rPr lang="en-US" dirty="0" err="1"/>
              <a:t>vì</a:t>
            </a:r>
            <a:r>
              <a:rPr lang="en-US" dirty="0"/>
              <a:t> </a:t>
            </a:r>
            <a:r>
              <a:rPr lang="en-US" dirty="0" err="1"/>
              <a:t>phần</a:t>
            </a:r>
            <a:r>
              <a:rPr lang="en-US" dirty="0"/>
              <a:t> </a:t>
            </a:r>
            <a:r>
              <a:rPr lang="en-US" dirty="0" err="1"/>
              <a:t>thứ</a:t>
            </a:r>
            <a:r>
              <a:rPr lang="en-US" dirty="0"/>
              <a:t> 3 </a:t>
            </a:r>
            <a:r>
              <a:rPr lang="en-US" dirty="0" err="1"/>
              <a:t>không</a:t>
            </a:r>
            <a:r>
              <a:rPr lang="en-US" dirty="0"/>
              <a:t> </a:t>
            </a:r>
            <a:r>
              <a:rPr lang="en-US" dirty="0" err="1"/>
              <a:t>yêu</a:t>
            </a:r>
            <a:r>
              <a:rPr lang="en-US" dirty="0"/>
              <a:t> </a:t>
            </a:r>
            <a:r>
              <a:rPr lang="en-US" dirty="0" err="1"/>
              <a:t>cầu</a:t>
            </a:r>
            <a:r>
              <a:rPr lang="en-US" dirty="0" smtClean="0"/>
              <a:t>.</a:t>
            </a:r>
          </a:p>
          <a:p>
            <a:pPr marL="0" indent="0">
              <a:buNone/>
            </a:pPr>
            <a:endParaRPr lang="en-US" dirty="0">
              <a:solidFill>
                <a:srgbClr val="FF0000"/>
              </a:solidFill>
            </a:endParaRPr>
          </a:p>
          <a:p>
            <a:pPr marL="0" indent="0">
              <a:buNone/>
            </a:pPr>
            <a:r>
              <a:rPr lang="en-US" dirty="0"/>
              <a:t>Routing Engine </a:t>
            </a:r>
            <a:r>
              <a:rPr lang="en-US" dirty="0" err="1"/>
              <a:t>sẽ</a:t>
            </a:r>
            <a:r>
              <a:rPr lang="en-US" dirty="0"/>
              <a:t> </a:t>
            </a:r>
            <a:r>
              <a:rPr lang="en-US" dirty="0" err="1"/>
              <a:t>nhận</a:t>
            </a:r>
            <a:r>
              <a:rPr lang="en-US" dirty="0"/>
              <a:t> </a:t>
            </a:r>
            <a:r>
              <a:rPr lang="en-US" dirty="0" err="1"/>
              <a:t>diện</a:t>
            </a:r>
            <a:r>
              <a:rPr lang="en-US" dirty="0"/>
              <a:t> {controller}= Product &amp; {action}= List</a:t>
            </a:r>
            <a:endParaRPr lang="vi-VN" dirty="0">
              <a:solidFill>
                <a:srgbClr val="FF0000"/>
              </a:solidFill>
            </a:endParaRPr>
          </a:p>
        </p:txBody>
      </p:sp>
    </p:spTree>
    <p:extLst>
      <p:ext uri="{BB962C8B-B14F-4D97-AF65-F5344CB8AC3E}">
        <p14:creationId xmlns:p14="http://schemas.microsoft.com/office/powerpoint/2010/main" val="239337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96"/>
          <p:cNvSpPr txBox="1">
            <a:spLocks noGrp="1"/>
          </p:cNvSpPr>
          <p:nvPr>
            <p:ph type="title"/>
          </p:nvPr>
        </p:nvSpPr>
        <p:spPr>
          <a:prstGeom prst="rect">
            <a:avLst/>
          </a:prstGeom>
        </p:spPr>
        <p:txBody>
          <a:bodyPr lIns="45699" tIns="45699" rIns="45699" bIns="45699"/>
          <a:lstStyle>
            <a:lvl1pPr marL="279400" indent="-558800"/>
          </a:lstStyle>
          <a:p>
            <a:r>
              <a:t>Mục tiêu</a:t>
            </a:r>
          </a:p>
        </p:txBody>
      </p:sp>
      <p:sp>
        <p:nvSpPr>
          <p:cNvPr id="134" name="Shape 97"/>
          <p:cNvSpPr txBox="1">
            <a:spLocks noGrp="1"/>
          </p:cNvSpPr>
          <p:nvPr>
            <p:ph idx="1"/>
          </p:nvPr>
        </p:nvSpPr>
        <p:spPr>
          <a:xfrm>
            <a:off x="838200" y="1317826"/>
            <a:ext cx="10168467" cy="4198737"/>
          </a:xfrm>
          <a:prstGeom prst="rect">
            <a:avLst/>
          </a:prstGeom>
        </p:spPr>
        <p:txBody>
          <a:bodyPr lIns="45699" tIns="45699" rIns="45699" bIns="45699"/>
          <a:lstStyle/>
          <a:p>
            <a:pPr indent="-228600">
              <a:spcBef>
                <a:spcPts val="0"/>
              </a:spcBef>
            </a:pPr>
            <a:r>
              <a:rPr lang="en-US" dirty="0" smtClean="0"/>
              <a:t>Trình </a:t>
            </a:r>
            <a:r>
              <a:rPr lang="en-US" dirty="0" err="1" smtClean="0"/>
              <a:t>bày</a:t>
            </a:r>
            <a:r>
              <a:rPr lang="en-US" dirty="0" smtClean="0"/>
              <a:t> </a:t>
            </a:r>
            <a:r>
              <a:rPr lang="en-US" dirty="0" err="1" smtClean="0"/>
              <a:t>được</a:t>
            </a:r>
            <a:r>
              <a:rPr lang="en-US" dirty="0" smtClean="0"/>
              <a:t> </a:t>
            </a:r>
            <a:r>
              <a:rPr lang="en-US" dirty="0" err="1" smtClean="0"/>
              <a:t>cơ</a:t>
            </a:r>
            <a:r>
              <a:rPr lang="en-US" dirty="0" smtClean="0"/>
              <a:t> </a:t>
            </a:r>
            <a:r>
              <a:rPr lang="en-US" dirty="0" err="1" smtClean="0"/>
              <a:t>chế</a:t>
            </a:r>
            <a:r>
              <a:rPr lang="en-US" dirty="0" smtClean="0"/>
              <a:t> Routing</a:t>
            </a:r>
          </a:p>
          <a:p>
            <a:pPr indent="-228600">
              <a:spcBef>
                <a:spcPts val="0"/>
              </a:spcBef>
            </a:pPr>
            <a:r>
              <a:rPr lang="en-US" dirty="0" smtClean="0"/>
              <a:t>Trình </a:t>
            </a:r>
            <a:r>
              <a:rPr lang="en-US" dirty="0" err="1" smtClean="0"/>
              <a:t>bày</a:t>
            </a:r>
            <a:r>
              <a:rPr lang="en-US" dirty="0" smtClean="0"/>
              <a:t> </a:t>
            </a:r>
            <a:r>
              <a:rPr lang="en-US" dirty="0" err="1" smtClean="0"/>
              <a:t>được</a:t>
            </a:r>
            <a:r>
              <a:rPr lang="en-US" dirty="0" smtClean="0"/>
              <a:t> controller basic</a:t>
            </a:r>
          </a:p>
          <a:p>
            <a:pPr indent="-228600">
              <a:spcBef>
                <a:spcPts val="0"/>
              </a:spcBef>
            </a:pPr>
            <a:r>
              <a:rPr lang="en-US" dirty="0" err="1" smtClean="0"/>
              <a:t>Trình</a:t>
            </a:r>
            <a:r>
              <a:rPr lang="en-US" dirty="0" smtClean="0"/>
              <a:t> </a:t>
            </a:r>
            <a:r>
              <a:rPr lang="en-US" dirty="0" err="1" smtClean="0"/>
              <a:t>bày</a:t>
            </a:r>
            <a:r>
              <a:rPr lang="en-US" dirty="0" smtClean="0"/>
              <a:t> </a:t>
            </a:r>
            <a:r>
              <a:rPr lang="en-US" dirty="0" err="1" smtClean="0"/>
              <a:t>được</a:t>
            </a:r>
            <a:r>
              <a:rPr lang="en-US" dirty="0" smtClean="0"/>
              <a:t> Action Results</a:t>
            </a:r>
          </a:p>
          <a:p>
            <a:pPr indent="-228600">
              <a:spcBef>
                <a:spcPts val="0"/>
              </a:spcBef>
            </a:pPr>
            <a:r>
              <a:rPr lang="en-US" dirty="0" err="1" smtClean="0"/>
              <a:t>Trình</a:t>
            </a:r>
            <a:r>
              <a:rPr lang="en-US" dirty="0" smtClean="0"/>
              <a:t> </a:t>
            </a:r>
            <a:r>
              <a:rPr lang="en-US" dirty="0" err="1" smtClean="0"/>
              <a:t>bày</a:t>
            </a:r>
            <a:r>
              <a:rPr lang="en-US" dirty="0" smtClean="0"/>
              <a:t> </a:t>
            </a:r>
            <a:r>
              <a:rPr lang="en-US" dirty="0" err="1" smtClean="0"/>
              <a:t>được</a:t>
            </a:r>
            <a:r>
              <a:rPr lang="en-US" dirty="0" smtClean="0"/>
              <a:t> Selectors</a:t>
            </a:r>
          </a:p>
          <a:p>
            <a:pPr indent="-228600">
              <a:spcBef>
                <a:spcPts val="0"/>
              </a:spcBef>
            </a:pPr>
            <a:r>
              <a:rPr lang="en-US" dirty="0" err="1" smtClean="0"/>
              <a:t>Trình</a:t>
            </a:r>
            <a:r>
              <a:rPr lang="en-US" dirty="0" smtClean="0"/>
              <a:t> </a:t>
            </a:r>
            <a:r>
              <a:rPr lang="en-US" dirty="0" err="1" smtClean="0"/>
              <a:t>bày</a:t>
            </a:r>
            <a:r>
              <a:rPr lang="en-US" dirty="0" smtClean="0"/>
              <a:t> </a:t>
            </a:r>
            <a:r>
              <a:rPr lang="en-US" dirty="0" err="1" smtClean="0"/>
              <a:t>được</a:t>
            </a:r>
            <a:r>
              <a:rPr lang="en-US" dirty="0" smtClean="0"/>
              <a:t> Verbs</a:t>
            </a:r>
          </a:p>
          <a:p>
            <a:pPr indent="-228600">
              <a:spcBef>
                <a:spcPts val="0"/>
              </a:spcBef>
            </a:pPr>
            <a:r>
              <a:rPr lang="en-US" dirty="0" err="1" smtClean="0"/>
              <a:t>Triển</a:t>
            </a:r>
            <a:r>
              <a:rPr lang="en-US" dirty="0" smtClean="0"/>
              <a:t> </a:t>
            </a:r>
            <a:r>
              <a:rPr lang="en-US" dirty="0" err="1" smtClean="0"/>
              <a:t>khai</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ASP.NET Core MVC</a:t>
            </a:r>
          </a:p>
        </p:txBody>
      </p:sp>
      <p:sp>
        <p:nvSpPr>
          <p:cNvPr id="135" name="Slide Number"/>
          <p:cNvSpPr txBox="1">
            <a:spLocks noGrp="1"/>
          </p:cNvSpPr>
          <p:nvPr>
            <p:ph type="sldNum" sz="quarter" idx="12"/>
          </p:nvPr>
        </p:nvSpPr>
        <p:spPr>
          <a:xfrm>
            <a:off x="11166641" y="6407030"/>
            <a:ext cx="187159" cy="26376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Tree>
    <p:extLst>
      <p:ext uri="{BB962C8B-B14F-4D97-AF65-F5344CB8AC3E}">
        <p14:creationId xmlns:p14="http://schemas.microsoft.com/office/powerpoint/2010/main" val="169142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URL Matching</a:t>
            </a:r>
          </a:p>
        </p:txBody>
      </p:sp>
      <p:sp>
        <p:nvSpPr>
          <p:cNvPr id="4" name="Slide Number Placeholder 3"/>
          <p:cNvSpPr>
            <a:spLocks noGrp="1"/>
          </p:cNvSpPr>
          <p:nvPr>
            <p:ph type="sldNum" sz="quarter" idx="12"/>
          </p:nvPr>
        </p:nvSpPr>
        <p:spPr/>
        <p:txBody>
          <a:bodyPr/>
          <a:lstStyle/>
          <a:p>
            <a:fld id="{86CB4B4D-7CA3-9044-876B-883B54F8677D}" type="slidenum">
              <a:rPr lang="uk-UA" smtClean="0"/>
              <a:t>30</a:t>
            </a:fld>
            <a:endParaRPr lang="uk-UA"/>
          </a:p>
        </p:txBody>
      </p:sp>
      <p:sp>
        <p:nvSpPr>
          <p:cNvPr id="6" name="Content Placeholder 5"/>
          <p:cNvSpPr>
            <a:spLocks noGrp="1"/>
          </p:cNvSpPr>
          <p:nvPr>
            <p:ph idx="1"/>
          </p:nvPr>
        </p:nvSpPr>
        <p:spPr/>
        <p:txBody>
          <a:bodyPr/>
          <a:lstStyle/>
          <a:p>
            <a:pPr marL="0" indent="0">
              <a:buNone/>
            </a:pPr>
            <a:r>
              <a:rPr lang="vi-VN" dirty="0"/>
              <a:t>URL www.example.com/product cũng match với URL pattern ở trên mặc dù nó chỉ có một thành phần. Vì phần cho action có giá trị mặc định là Index. Nếu không có thành phần tương ứng trong URL và thành phần đó có giá trị mặc định trong Pattern thì giá trị mặc định sẽ được chọn bởi Routing Engine</a:t>
            </a:r>
            <a:r>
              <a:rPr lang="vi-VN" dirty="0" smtClean="0"/>
              <a:t>.</a:t>
            </a:r>
            <a:endParaRPr lang="en-US" dirty="0" smtClean="0"/>
          </a:p>
          <a:p>
            <a:pPr marL="0" indent="0">
              <a:buNone/>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170" y="3193609"/>
            <a:ext cx="8714793" cy="3162741"/>
          </a:xfrm>
          <a:prstGeom prst="rect">
            <a:avLst/>
          </a:prstGeom>
        </p:spPr>
      </p:pic>
    </p:spTree>
    <p:extLst>
      <p:ext uri="{BB962C8B-B14F-4D97-AF65-F5344CB8AC3E}">
        <p14:creationId xmlns:p14="http://schemas.microsoft.com/office/powerpoint/2010/main" val="2630178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URL Matching</a:t>
            </a:r>
          </a:p>
        </p:txBody>
      </p:sp>
      <p:sp>
        <p:nvSpPr>
          <p:cNvPr id="4" name="Slide Number Placeholder 3"/>
          <p:cNvSpPr>
            <a:spLocks noGrp="1"/>
          </p:cNvSpPr>
          <p:nvPr>
            <p:ph type="sldNum" sz="quarter" idx="12"/>
          </p:nvPr>
        </p:nvSpPr>
        <p:spPr/>
        <p:txBody>
          <a:bodyPr/>
          <a:lstStyle/>
          <a:p>
            <a:fld id="{86CB4B4D-7CA3-9044-876B-883B54F8677D}" type="slidenum">
              <a:rPr lang="uk-UA" smtClean="0"/>
              <a:t>31</a:t>
            </a:fld>
            <a:endParaRPr lang="uk-UA"/>
          </a:p>
        </p:txBody>
      </p:sp>
      <p:sp>
        <p:nvSpPr>
          <p:cNvPr id="6" name="Content Placeholder 5"/>
          <p:cNvSpPr>
            <a:spLocks noGrp="1"/>
          </p:cNvSpPr>
          <p:nvPr>
            <p:ph idx="1"/>
          </p:nvPr>
        </p:nvSpPr>
        <p:spPr/>
        <p:txBody>
          <a:bodyPr>
            <a:normAutofit lnSpcReduction="10000"/>
          </a:bodyPr>
          <a:lstStyle/>
          <a:p>
            <a:pPr marL="0" indent="0">
              <a:buNone/>
            </a:pPr>
            <a:r>
              <a:rPr lang="vi-VN" dirty="0"/>
              <a:t>Vì thế mà URL được nhận diện như là </a:t>
            </a:r>
            <a:r>
              <a:rPr lang="en-US" dirty="0"/>
              <a:t>{controller}=</a:t>
            </a:r>
            <a:r>
              <a:rPr lang="en-US" dirty="0" smtClean="0"/>
              <a:t>Product and </a:t>
            </a:r>
            <a:r>
              <a:rPr lang="en-US" dirty="0"/>
              <a:t>{action}=</a:t>
            </a:r>
            <a:r>
              <a:rPr lang="en-US" dirty="0" smtClean="0"/>
              <a:t>Index</a:t>
            </a:r>
          </a:p>
          <a:p>
            <a:pPr marL="0" indent="0">
              <a:buNone/>
            </a:pPr>
            <a:endParaRPr lang="en-US" dirty="0"/>
          </a:p>
          <a:p>
            <a:pPr marL="0" indent="0">
              <a:buNone/>
            </a:pPr>
            <a:r>
              <a:rPr lang="vi-VN" dirty="0"/>
              <a:t>Ví dụ www.example.com cũng được match với URL Pattern ở trên vì là thành phần đầu tiên controller cũng có giá trị mặc định là Home. URL này được nhận </a:t>
            </a:r>
            <a:r>
              <a:rPr lang="vi-VN" dirty="0" smtClean="0"/>
              <a:t>diện</a:t>
            </a:r>
            <a:r>
              <a:rPr lang="en-US" dirty="0" smtClean="0"/>
              <a:t>: {</a:t>
            </a:r>
            <a:r>
              <a:rPr lang="en-US" dirty="0"/>
              <a:t>controller}=</a:t>
            </a:r>
            <a:r>
              <a:rPr lang="en-US" dirty="0" smtClean="0"/>
              <a:t>Home </a:t>
            </a:r>
            <a:r>
              <a:rPr lang="en-US" dirty="0" err="1" smtClean="0"/>
              <a:t>và</a:t>
            </a:r>
            <a:r>
              <a:rPr lang="en-US" dirty="0" smtClean="0"/>
              <a:t> </a:t>
            </a:r>
            <a:r>
              <a:rPr lang="en-US" dirty="0"/>
              <a:t>{action}=</a:t>
            </a:r>
            <a:r>
              <a:rPr lang="en-US" dirty="0" smtClean="0"/>
              <a:t>Index</a:t>
            </a:r>
          </a:p>
          <a:p>
            <a:pPr marL="0" indent="0">
              <a:buNone/>
            </a:pPr>
            <a:r>
              <a:rPr lang="fr-FR" dirty="0"/>
              <a:t>URL </a:t>
            </a:r>
            <a:r>
              <a:rPr lang="fr-FR" dirty="0">
                <a:solidFill>
                  <a:srgbClr val="FF0000"/>
                </a:solidFill>
              </a:rPr>
              <a:t>www.example.com/product/list/10</a:t>
            </a:r>
            <a:r>
              <a:rPr lang="fr-FR" dirty="0"/>
              <a:t> </a:t>
            </a:r>
            <a:r>
              <a:rPr lang="fr-FR" dirty="0" err="1"/>
              <a:t>được</a:t>
            </a:r>
            <a:r>
              <a:rPr lang="fr-FR" dirty="0"/>
              <a:t> </a:t>
            </a:r>
            <a:r>
              <a:rPr lang="fr-FR" dirty="0" err="1"/>
              <a:t>nhận</a:t>
            </a:r>
            <a:r>
              <a:rPr lang="fr-FR" dirty="0"/>
              <a:t> </a:t>
            </a:r>
            <a:r>
              <a:rPr lang="fr-FR" dirty="0" err="1"/>
              <a:t>diện</a:t>
            </a:r>
            <a:r>
              <a:rPr lang="fr-FR" dirty="0"/>
              <a:t> </a:t>
            </a:r>
            <a:r>
              <a:rPr lang="fr-FR" dirty="0" err="1"/>
              <a:t>như</a:t>
            </a:r>
            <a:r>
              <a:rPr lang="fr-FR" dirty="0"/>
              <a:t> </a:t>
            </a:r>
            <a:r>
              <a:rPr lang="fr-FR" dirty="0" smtClean="0"/>
              <a:t>là </a:t>
            </a:r>
            <a:r>
              <a:rPr lang="en-US" dirty="0"/>
              <a:t>{controller}=Home</a:t>
            </a:r>
            <a:r>
              <a:rPr lang="en-US" dirty="0" smtClean="0"/>
              <a:t>, </a:t>
            </a:r>
            <a:r>
              <a:rPr lang="en-US" dirty="0"/>
              <a:t>{action}=</a:t>
            </a:r>
            <a:r>
              <a:rPr lang="en-US" dirty="0" smtClean="0"/>
              <a:t>Index </a:t>
            </a:r>
            <a:r>
              <a:rPr lang="en-US" dirty="0" err="1" smtClean="0"/>
              <a:t>và</a:t>
            </a:r>
            <a:r>
              <a:rPr lang="en-US" dirty="0" smtClean="0"/>
              <a:t> {</a:t>
            </a:r>
            <a:r>
              <a:rPr lang="en-US" dirty="0"/>
              <a:t>id}=10</a:t>
            </a:r>
            <a:r>
              <a:rPr lang="en-US" dirty="0" smtClean="0"/>
              <a:t>.</a:t>
            </a:r>
          </a:p>
          <a:p>
            <a:pPr marL="0" indent="0">
              <a:buNone/>
            </a:pPr>
            <a:r>
              <a:rPr lang="vi-VN" dirty="0"/>
              <a:t>URL </a:t>
            </a:r>
            <a:r>
              <a:rPr lang="vi-VN" dirty="0">
                <a:solidFill>
                  <a:srgbClr val="FF0000"/>
                </a:solidFill>
              </a:rPr>
              <a:t>www.example.com/product/list/10/detail</a:t>
            </a:r>
            <a:r>
              <a:rPr lang="vi-VN" dirty="0"/>
              <a:t> thì không đúng vì URL này có 4 thành phần trong khi URL Pattern lại chỉ có 3 thành phần.</a:t>
            </a:r>
            <a:endParaRPr lang="en-US" dirty="0"/>
          </a:p>
        </p:txBody>
      </p:sp>
    </p:spTree>
    <p:extLst>
      <p:ext uri="{BB962C8B-B14F-4D97-AF65-F5344CB8AC3E}">
        <p14:creationId xmlns:p14="http://schemas.microsoft.com/office/powerpoint/2010/main" val="119742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URL Matching</a:t>
            </a:r>
          </a:p>
        </p:txBody>
      </p:sp>
      <p:sp>
        <p:nvSpPr>
          <p:cNvPr id="4" name="Slide Number Placeholder 3"/>
          <p:cNvSpPr>
            <a:spLocks noGrp="1"/>
          </p:cNvSpPr>
          <p:nvPr>
            <p:ph type="sldNum" sz="quarter" idx="12"/>
          </p:nvPr>
        </p:nvSpPr>
        <p:spPr/>
        <p:txBody>
          <a:bodyPr/>
          <a:lstStyle/>
          <a:p>
            <a:fld id="{86CB4B4D-7CA3-9044-876B-883B54F8677D}" type="slidenum">
              <a:rPr lang="uk-UA" smtClean="0"/>
              <a:t>32</a:t>
            </a:fld>
            <a:endParaRPr lang="uk-UA"/>
          </a:p>
        </p:txBody>
      </p:sp>
      <p:sp>
        <p:nvSpPr>
          <p:cNvPr id="6" name="Content Placeholder 5"/>
          <p:cNvSpPr>
            <a:spLocks noGrp="1"/>
          </p:cNvSpPr>
          <p:nvPr>
            <p:ph idx="1"/>
          </p:nvPr>
        </p:nvSpPr>
        <p:spPr/>
        <p:txBody>
          <a:bodyPr>
            <a:normAutofit/>
          </a:bodyPr>
          <a:lstStyle/>
          <a:p>
            <a:pPr marL="0" indent="0">
              <a:buNone/>
            </a:pPr>
            <a:r>
              <a:rPr lang="vi-VN" dirty="0"/>
              <a:t>Phiên bản trước của ASP.NET thì lại là match ngay cả nếu Controller Action method không tồn tại và ứng dụng trả về lỗi 404.</a:t>
            </a:r>
          </a:p>
          <a:p>
            <a:pPr marL="0" indent="0">
              <a:buNone/>
            </a:pPr>
            <a:r>
              <a:rPr lang="vi-VN" dirty="0"/>
              <a:t>ASP.NET Core routing engine kiểm tra sự tồn tại của Controller và Action method cho mỗi route. Nếu không có controller và action method tương ứng trong ứng dụng thì cũng không được match ngay cả khi Route tồn tại.</a:t>
            </a:r>
            <a:br>
              <a:rPr lang="vi-VN" dirty="0"/>
            </a:br>
            <a:endParaRPr lang="en-US" dirty="0"/>
          </a:p>
        </p:txBody>
      </p:sp>
    </p:spTree>
    <p:extLst>
      <p:ext uri="{BB962C8B-B14F-4D97-AF65-F5344CB8AC3E}">
        <p14:creationId xmlns:p14="http://schemas.microsoft.com/office/powerpoint/2010/main" val="282342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Đăng ký </a:t>
            </a:r>
            <a:r>
              <a:rPr lang="vi-VN" dirty="0" smtClean="0"/>
              <a:t>Route</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33</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r>
              <a:rPr lang="vi-VN" dirty="0"/>
              <a:t>Vào phương thức </a:t>
            </a:r>
            <a:r>
              <a:rPr lang="vi-VN" b="1" dirty="0"/>
              <a:t>Configure </a:t>
            </a:r>
            <a:r>
              <a:rPr lang="vi-VN" dirty="0"/>
              <a:t>của class </a:t>
            </a:r>
            <a:r>
              <a:rPr lang="vi-VN" b="1" dirty="0"/>
              <a:t>Startup </a:t>
            </a:r>
            <a:r>
              <a:rPr lang="vi-VN" dirty="0"/>
              <a:t>và thay </a:t>
            </a:r>
            <a:r>
              <a:rPr lang="vi-VN" dirty="0" smtClean="0"/>
              <a:t>đổi</a:t>
            </a:r>
            <a:r>
              <a:rPr lang="en-US" dirty="0" smtClean="0"/>
              <a:t> </a:t>
            </a:r>
            <a:r>
              <a:rPr lang="en-US" b="1" dirty="0" err="1" smtClean="0"/>
              <a:t>app.UseMvc</a:t>
            </a:r>
            <a:r>
              <a:rPr lang="en-US" b="1" dirty="0" smtClean="0"/>
              <a:t> </a:t>
            </a:r>
            <a:r>
              <a:rPr lang="vi-VN" dirty="0"/>
              <a:t>như sau</a:t>
            </a:r>
            <a:r>
              <a:rPr lang="vi-VN" dirty="0" smtClean="0"/>
              <a:t>:</a:t>
            </a:r>
            <a:endParaRPr lang="en-US" dirty="0"/>
          </a:p>
          <a:p>
            <a:pPr marL="0" indent="0">
              <a:buNone/>
            </a:pPr>
            <a:r>
              <a:rPr lang="vi-VN" dirty="0"/>
              <a:t>Chúng ta không chỉ ra bất cứ mặc định nào. Vì cả Controller và Action đều có trên URL</a:t>
            </a:r>
            <a:r>
              <a:rPr lang="vi-VN" dirty="0" smtClean="0"/>
              <a:t>:</a:t>
            </a: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620" y="4770480"/>
            <a:ext cx="6885992" cy="156432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65636476"/>
              </p:ext>
            </p:extLst>
          </p:nvPr>
        </p:nvGraphicFramePr>
        <p:xfrm>
          <a:off x="997339" y="2923900"/>
          <a:ext cx="10023150" cy="1846580"/>
        </p:xfrm>
        <a:graphic>
          <a:graphicData uri="http://schemas.openxmlformats.org/drawingml/2006/table">
            <a:tbl>
              <a:tblPr firstRow="1" bandRow="1">
                <a:tableStyleId>{5C22544A-7EE6-4342-B048-85BDC9FD1C3A}</a:tableStyleId>
              </a:tblPr>
              <a:tblGrid>
                <a:gridCol w="3341050"/>
                <a:gridCol w="3341050"/>
                <a:gridCol w="3341050"/>
              </a:tblGrid>
              <a:tr h="370840">
                <a:tc>
                  <a:txBody>
                    <a:bodyPr/>
                    <a:lstStyle/>
                    <a:p>
                      <a:pPr algn="l"/>
                      <a:r>
                        <a:rPr lang="en-US" sz="1800" b="1" i="0" kern="1200" cap="all" dirty="0" smtClean="0">
                          <a:solidFill>
                            <a:schemeClr val="tx1"/>
                          </a:solidFill>
                          <a:effectLst/>
                          <a:latin typeface="+mn-lt"/>
                          <a:ea typeface="+mn-ea"/>
                          <a:cs typeface="+mn-cs"/>
                        </a:rPr>
                        <a:t>URL</a:t>
                      </a:r>
                      <a:endParaRPr lang="en-US" dirty="0">
                        <a:solidFill>
                          <a:schemeClr val="tx1"/>
                        </a:solidFill>
                      </a:endParaRPr>
                    </a:p>
                  </a:txBody>
                  <a:tcPr/>
                </a:tc>
                <a:tc>
                  <a:txBody>
                    <a:bodyPr/>
                    <a:lstStyle/>
                    <a:p>
                      <a:pPr algn="l" fontAlgn="ctr"/>
                      <a:r>
                        <a:rPr lang="en-US" b="1" cap="all" dirty="0">
                          <a:solidFill>
                            <a:schemeClr val="tx1"/>
                          </a:solidFill>
                          <a:effectLst/>
                        </a:rPr>
                        <a:t>ĐÚNG?</a:t>
                      </a:r>
                    </a:p>
                  </a:txBody>
                  <a:tcPr marL="95250" marR="95250" marT="95250" marB="95250" anchor="ctr"/>
                </a:tc>
                <a:tc>
                  <a:txBody>
                    <a:bodyPr/>
                    <a:lstStyle/>
                    <a:p>
                      <a:pPr algn="l"/>
                      <a:r>
                        <a:rPr lang="en-US" dirty="0" smtClean="0">
                          <a:solidFill>
                            <a:schemeClr val="tx1"/>
                          </a:solidFill>
                        </a:rPr>
                        <a:t>NHẬN</a:t>
                      </a:r>
                      <a:r>
                        <a:rPr lang="en-US" baseline="0" dirty="0" smtClean="0">
                          <a:solidFill>
                            <a:schemeClr val="tx1"/>
                          </a:solidFill>
                        </a:rPr>
                        <a:t> DIỆN</a:t>
                      </a:r>
                      <a:endParaRPr lang="en-US" dirty="0">
                        <a:solidFill>
                          <a:schemeClr val="tx1"/>
                        </a:solidFill>
                      </a:endParaRPr>
                    </a:p>
                  </a:txBody>
                  <a:tcPr/>
                </a:tc>
              </a:tr>
              <a:tr h="370840">
                <a:tc>
                  <a:txBody>
                    <a:bodyPr/>
                    <a:lstStyle/>
                    <a:p>
                      <a:pPr algn="l"/>
                      <a:r>
                        <a:rPr lang="en-US" dirty="0">
                          <a:solidFill>
                            <a:schemeClr val="tx1"/>
                          </a:solidFill>
                          <a:effectLst/>
                        </a:rPr>
                        <a:t>/</a:t>
                      </a:r>
                    </a:p>
                  </a:txBody>
                  <a:tcPr anchor="ctr"/>
                </a:tc>
                <a:tc>
                  <a:txBody>
                    <a:bodyPr/>
                    <a:lstStyle/>
                    <a:p>
                      <a:pPr algn="l"/>
                      <a:r>
                        <a:rPr lang="en-US" dirty="0" err="1">
                          <a:solidFill>
                            <a:schemeClr val="tx1"/>
                          </a:solidFill>
                          <a:effectLst/>
                        </a:rPr>
                        <a:t>Không</a:t>
                      </a:r>
                      <a:endParaRPr lang="en-US" dirty="0">
                        <a:solidFill>
                          <a:schemeClr val="tx1"/>
                        </a:solidFill>
                        <a:effectLst/>
                      </a:endParaRPr>
                    </a:p>
                  </a:txBody>
                  <a:tcPr anchor="ctr"/>
                </a:tc>
                <a:tc>
                  <a:txBody>
                    <a:bodyPr/>
                    <a:lstStyle/>
                    <a:p>
                      <a:pPr algn="l"/>
                      <a:r>
                        <a:rPr lang="en-US">
                          <a:solidFill>
                            <a:schemeClr val="tx1"/>
                          </a:solidFill>
                          <a:effectLst/>
                        </a:rPr>
                        <a:t> </a:t>
                      </a:r>
                    </a:p>
                  </a:txBody>
                  <a:tcPr anchor="ctr"/>
                </a:tc>
              </a:tr>
              <a:tr h="370840">
                <a:tc>
                  <a:txBody>
                    <a:bodyPr/>
                    <a:lstStyle/>
                    <a:p>
                      <a:pPr algn="l"/>
                      <a:r>
                        <a:rPr lang="en-US">
                          <a:solidFill>
                            <a:schemeClr val="tx1"/>
                          </a:solidFill>
                          <a:effectLst/>
                        </a:rPr>
                        <a:t>/Home</a:t>
                      </a:r>
                    </a:p>
                  </a:txBody>
                  <a:tcPr anchor="ctr"/>
                </a:tc>
                <a:tc>
                  <a:txBody>
                    <a:bodyPr/>
                    <a:lstStyle/>
                    <a:p>
                      <a:pPr algn="l"/>
                      <a:r>
                        <a:rPr lang="en-US" dirty="0" err="1">
                          <a:solidFill>
                            <a:schemeClr val="tx1"/>
                          </a:solidFill>
                          <a:effectLst/>
                        </a:rPr>
                        <a:t>Không</a:t>
                      </a:r>
                      <a:endParaRPr lang="en-US" dirty="0">
                        <a:solidFill>
                          <a:schemeClr val="tx1"/>
                        </a:solidFill>
                        <a:effectLst/>
                      </a:endParaRPr>
                    </a:p>
                  </a:txBody>
                  <a:tcPr anchor="ctr"/>
                </a:tc>
                <a:tc>
                  <a:txBody>
                    <a:bodyPr/>
                    <a:lstStyle/>
                    <a:p>
                      <a:pPr algn="l"/>
                      <a:r>
                        <a:rPr lang="en-US">
                          <a:solidFill>
                            <a:schemeClr val="tx1"/>
                          </a:solidFill>
                          <a:effectLst/>
                        </a:rPr>
                        <a:t> </a:t>
                      </a:r>
                    </a:p>
                  </a:txBody>
                  <a:tcPr anchor="ctr"/>
                </a:tc>
              </a:tr>
              <a:tr h="370840">
                <a:tc>
                  <a:txBody>
                    <a:bodyPr/>
                    <a:lstStyle/>
                    <a:p>
                      <a:pPr algn="l"/>
                      <a:r>
                        <a:rPr lang="en-US">
                          <a:solidFill>
                            <a:schemeClr val="tx1"/>
                          </a:solidFill>
                          <a:effectLst/>
                        </a:rPr>
                        <a:t>/Home/Index</a:t>
                      </a:r>
                    </a:p>
                  </a:txBody>
                  <a:tcPr anchor="ctr"/>
                </a:tc>
                <a:tc>
                  <a:txBody>
                    <a:bodyPr/>
                    <a:lstStyle/>
                    <a:p>
                      <a:pPr algn="l"/>
                      <a:r>
                        <a:rPr lang="en-US">
                          <a:solidFill>
                            <a:schemeClr val="tx1"/>
                          </a:solidFill>
                          <a:effectLst/>
                        </a:rPr>
                        <a:t>Có</a:t>
                      </a:r>
                    </a:p>
                  </a:txBody>
                  <a:tcPr anchor="ctr"/>
                </a:tc>
                <a:tc>
                  <a:txBody>
                    <a:bodyPr/>
                    <a:lstStyle/>
                    <a:p>
                      <a:pPr algn="l"/>
                      <a:r>
                        <a:rPr lang="en-US" dirty="0">
                          <a:solidFill>
                            <a:schemeClr val="tx1"/>
                          </a:solidFill>
                          <a:effectLst/>
                        </a:rPr>
                        <a:t>Controller=Home</a:t>
                      </a:r>
                      <a:br>
                        <a:rPr lang="en-US" dirty="0">
                          <a:solidFill>
                            <a:schemeClr val="tx1"/>
                          </a:solidFill>
                          <a:effectLst/>
                        </a:rPr>
                      </a:br>
                      <a:r>
                        <a:rPr lang="en-US" dirty="0">
                          <a:solidFill>
                            <a:schemeClr val="tx1"/>
                          </a:solidFill>
                          <a:effectLst/>
                        </a:rPr>
                        <a:t>Action=Index</a:t>
                      </a:r>
                    </a:p>
                  </a:txBody>
                  <a:tcPr anchor="ctr"/>
                </a:tc>
              </a:tr>
            </a:tbl>
          </a:graphicData>
        </a:graphic>
      </p:graphicFrame>
    </p:spTree>
    <p:extLst>
      <p:ext uri="{BB962C8B-B14F-4D97-AF65-F5344CB8AC3E}">
        <p14:creationId xmlns:p14="http://schemas.microsoft.com/office/powerpoint/2010/main" val="196508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Đăng ký </a:t>
            </a:r>
            <a:r>
              <a:rPr lang="vi-VN" dirty="0" smtClean="0"/>
              <a:t>Route</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34</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r>
              <a:rPr lang="en-US" dirty="0" err="1" smtClean="0"/>
              <a:t>Giờ</a:t>
            </a:r>
            <a:r>
              <a:rPr lang="en-US" dirty="0" smtClean="0"/>
              <a:t> </a:t>
            </a:r>
            <a:r>
              <a:rPr lang="en-US" dirty="0" err="1" smtClean="0"/>
              <a:t>hãy</a:t>
            </a:r>
            <a:r>
              <a:rPr lang="en-US" dirty="0" smtClean="0"/>
              <a:t> </a:t>
            </a:r>
            <a:r>
              <a:rPr lang="en-US" dirty="0" err="1" smtClean="0"/>
              <a:t>thay</a:t>
            </a:r>
            <a:r>
              <a:rPr lang="en-US" dirty="0" smtClean="0"/>
              <a:t> </a:t>
            </a:r>
            <a:r>
              <a:rPr lang="en-US" dirty="0" err="1" smtClean="0"/>
              <a:t>đổi</a:t>
            </a:r>
            <a:r>
              <a:rPr lang="en-US" dirty="0" smtClean="0"/>
              <a:t> route.</a:t>
            </a:r>
          </a:p>
          <a:p>
            <a:pPr marL="0" indent="0">
              <a:buNone/>
            </a:pPr>
            <a:r>
              <a:rPr lang="vi-VN" dirty="0"/>
              <a:t>Giờ chúng ta có giá trị mặc định trên URL Parameter:</a:t>
            </a:r>
            <a:endParaRPr lang="en-US" dirty="0" smtClean="0"/>
          </a:p>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00323064"/>
              </p:ext>
            </p:extLst>
          </p:nvPr>
        </p:nvGraphicFramePr>
        <p:xfrm>
          <a:off x="688392" y="2466309"/>
          <a:ext cx="10023150" cy="2115820"/>
        </p:xfrm>
        <a:graphic>
          <a:graphicData uri="http://schemas.openxmlformats.org/drawingml/2006/table">
            <a:tbl>
              <a:tblPr firstRow="1" bandRow="1">
                <a:tableStyleId>{5C22544A-7EE6-4342-B048-85BDC9FD1C3A}</a:tableStyleId>
              </a:tblPr>
              <a:tblGrid>
                <a:gridCol w="3341050"/>
                <a:gridCol w="3341050"/>
                <a:gridCol w="3341050"/>
              </a:tblGrid>
              <a:tr h="370840">
                <a:tc>
                  <a:txBody>
                    <a:bodyPr/>
                    <a:lstStyle/>
                    <a:p>
                      <a:pPr algn="l"/>
                      <a:r>
                        <a:rPr lang="en-US" sz="1800" b="1" i="0" kern="1200" cap="all" dirty="0" smtClean="0">
                          <a:solidFill>
                            <a:schemeClr val="tx1"/>
                          </a:solidFill>
                          <a:effectLst/>
                          <a:latin typeface="+mn-lt"/>
                          <a:ea typeface="+mn-ea"/>
                          <a:cs typeface="+mn-cs"/>
                        </a:rPr>
                        <a:t>URL</a:t>
                      </a:r>
                      <a:endParaRPr lang="en-US" dirty="0">
                        <a:solidFill>
                          <a:schemeClr val="tx1"/>
                        </a:solidFill>
                      </a:endParaRPr>
                    </a:p>
                  </a:txBody>
                  <a:tcPr/>
                </a:tc>
                <a:tc>
                  <a:txBody>
                    <a:bodyPr/>
                    <a:lstStyle/>
                    <a:p>
                      <a:pPr algn="l" fontAlgn="ctr"/>
                      <a:r>
                        <a:rPr lang="en-US" b="1" cap="all" dirty="0">
                          <a:solidFill>
                            <a:schemeClr val="tx1"/>
                          </a:solidFill>
                          <a:effectLst/>
                        </a:rPr>
                        <a:t>ĐÚNG?</a:t>
                      </a:r>
                    </a:p>
                  </a:txBody>
                  <a:tcPr marL="95250" marR="95250" marT="95250" marB="95250" anchor="ctr"/>
                </a:tc>
                <a:tc>
                  <a:txBody>
                    <a:bodyPr/>
                    <a:lstStyle/>
                    <a:p>
                      <a:pPr algn="l"/>
                      <a:r>
                        <a:rPr lang="en-US" dirty="0" smtClean="0">
                          <a:solidFill>
                            <a:schemeClr val="tx1"/>
                          </a:solidFill>
                        </a:rPr>
                        <a:t>NHẬN</a:t>
                      </a:r>
                      <a:r>
                        <a:rPr lang="en-US" baseline="0" dirty="0" smtClean="0">
                          <a:solidFill>
                            <a:schemeClr val="tx1"/>
                          </a:solidFill>
                        </a:rPr>
                        <a:t> DIỆN</a:t>
                      </a:r>
                      <a:endParaRPr lang="en-US" dirty="0">
                        <a:solidFill>
                          <a:schemeClr val="tx1"/>
                        </a:solidFill>
                      </a:endParaRPr>
                    </a:p>
                  </a:txBody>
                  <a:tcPr/>
                </a:tc>
              </a:tr>
              <a:tr h="370840">
                <a:tc>
                  <a:txBody>
                    <a:bodyPr/>
                    <a:lstStyle/>
                    <a:p>
                      <a:pPr algn="l"/>
                      <a:r>
                        <a:rPr lang="en-US" dirty="0">
                          <a:solidFill>
                            <a:schemeClr val="tx1"/>
                          </a:solidFill>
                          <a:effectLst/>
                        </a:rPr>
                        <a:t>/</a:t>
                      </a:r>
                    </a:p>
                  </a:txBody>
                  <a:tcPr anchor="ctr"/>
                </a:tc>
                <a:tc>
                  <a:txBody>
                    <a:bodyPr/>
                    <a:lstStyle/>
                    <a:p>
                      <a:pPr algn="l"/>
                      <a:r>
                        <a:rPr lang="en-US">
                          <a:solidFill>
                            <a:schemeClr val="tx1"/>
                          </a:solidFill>
                          <a:effectLst/>
                        </a:rPr>
                        <a:t>Không</a:t>
                      </a:r>
                    </a:p>
                  </a:txBody>
                  <a:tcPr anchor="ctr"/>
                </a:tc>
                <a:tc>
                  <a:txBody>
                    <a:bodyPr/>
                    <a:lstStyle/>
                    <a:p>
                      <a:pPr algn="l"/>
                      <a:r>
                        <a:rPr lang="en-US">
                          <a:solidFill>
                            <a:schemeClr val="tx1"/>
                          </a:solidFill>
                          <a:effectLst/>
                        </a:rPr>
                        <a:t> </a:t>
                      </a:r>
                    </a:p>
                  </a:txBody>
                  <a:tcPr anchor="ctr"/>
                </a:tc>
              </a:tr>
              <a:tr h="370840">
                <a:tc>
                  <a:txBody>
                    <a:bodyPr/>
                    <a:lstStyle/>
                    <a:p>
                      <a:pPr algn="l"/>
                      <a:r>
                        <a:rPr lang="en-US">
                          <a:solidFill>
                            <a:schemeClr val="tx1"/>
                          </a:solidFill>
                          <a:effectLst/>
                        </a:rPr>
                        <a:t>/Home</a:t>
                      </a:r>
                    </a:p>
                  </a:txBody>
                  <a:tcPr anchor="ctr"/>
                </a:tc>
                <a:tc>
                  <a:txBody>
                    <a:bodyPr/>
                    <a:lstStyle/>
                    <a:p>
                      <a:pPr algn="l"/>
                      <a:r>
                        <a:rPr lang="en-US" dirty="0" err="1" smtClean="0">
                          <a:solidFill>
                            <a:schemeClr val="tx1"/>
                          </a:solidFill>
                          <a:effectLst/>
                        </a:rPr>
                        <a:t>Có</a:t>
                      </a:r>
                      <a:endParaRPr lang="en-US" dirty="0">
                        <a:solidFill>
                          <a:schemeClr val="tx1"/>
                        </a:solidFill>
                        <a:effectLst/>
                      </a:endParaRPr>
                    </a:p>
                  </a:txBody>
                  <a:tcPr anchor="ctr"/>
                </a:tc>
                <a:tc>
                  <a:txBody>
                    <a:bodyPr/>
                    <a:lstStyle/>
                    <a:p>
                      <a:r>
                        <a:rPr lang="en-US" dirty="0" smtClean="0">
                          <a:effectLst/>
                        </a:rPr>
                        <a:t>Controller=Home</a:t>
                      </a:r>
                      <a:r>
                        <a:rPr lang="en-US" dirty="0">
                          <a:effectLst/>
                        </a:rPr>
                        <a:t/>
                      </a:r>
                      <a:br>
                        <a:rPr lang="en-US" dirty="0">
                          <a:effectLst/>
                        </a:rPr>
                      </a:br>
                      <a:r>
                        <a:rPr lang="en-US" dirty="0">
                          <a:effectLst/>
                        </a:rPr>
                        <a:t>Action=Index</a:t>
                      </a:r>
                    </a:p>
                  </a:txBody>
                  <a:tcPr anchor="ctr"/>
                </a:tc>
              </a:tr>
              <a:tr h="370840">
                <a:tc>
                  <a:txBody>
                    <a:bodyPr/>
                    <a:lstStyle/>
                    <a:p>
                      <a:pPr algn="l"/>
                      <a:r>
                        <a:rPr lang="en-US">
                          <a:solidFill>
                            <a:schemeClr val="tx1"/>
                          </a:solidFill>
                          <a:effectLst/>
                        </a:rPr>
                        <a:t>/Home/Index</a:t>
                      </a:r>
                    </a:p>
                  </a:txBody>
                  <a:tcPr anchor="ctr"/>
                </a:tc>
                <a:tc>
                  <a:txBody>
                    <a:bodyPr/>
                    <a:lstStyle/>
                    <a:p>
                      <a:pPr algn="l"/>
                      <a:r>
                        <a:rPr lang="en-US">
                          <a:solidFill>
                            <a:schemeClr val="tx1"/>
                          </a:solidFill>
                          <a:effectLst/>
                        </a:rPr>
                        <a:t>Có</a:t>
                      </a:r>
                    </a:p>
                  </a:txBody>
                  <a:tcPr anchor="ctr"/>
                </a:tc>
                <a:tc>
                  <a:txBody>
                    <a:bodyPr/>
                    <a:lstStyle/>
                    <a:p>
                      <a:pPr algn="l"/>
                      <a:r>
                        <a:rPr lang="en-US" dirty="0">
                          <a:solidFill>
                            <a:schemeClr val="tx1"/>
                          </a:solidFill>
                          <a:effectLst/>
                        </a:rPr>
                        <a:t>Controller=Home</a:t>
                      </a:r>
                      <a:br>
                        <a:rPr lang="en-US" dirty="0">
                          <a:solidFill>
                            <a:schemeClr val="tx1"/>
                          </a:solidFill>
                          <a:effectLst/>
                        </a:rPr>
                      </a:br>
                      <a:r>
                        <a:rPr lang="en-US" dirty="0">
                          <a:solidFill>
                            <a:schemeClr val="tx1"/>
                          </a:solidFill>
                          <a:effectLst/>
                        </a:rPr>
                        <a:t>Action=Index</a:t>
                      </a:r>
                    </a:p>
                  </a:txBody>
                  <a:tcPr anchor="ct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807" y="4553661"/>
            <a:ext cx="6814820" cy="1687050"/>
          </a:xfrm>
          <a:prstGeom prst="rect">
            <a:avLst/>
          </a:prstGeom>
        </p:spPr>
      </p:pic>
    </p:spTree>
    <p:extLst>
      <p:ext uri="{BB962C8B-B14F-4D97-AF65-F5344CB8AC3E}">
        <p14:creationId xmlns:p14="http://schemas.microsoft.com/office/powerpoint/2010/main" val="116017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Đăng ký </a:t>
            </a:r>
            <a:r>
              <a:rPr lang="vi-VN" dirty="0" smtClean="0"/>
              <a:t>Route</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35</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43073380"/>
              </p:ext>
            </p:extLst>
          </p:nvPr>
        </p:nvGraphicFramePr>
        <p:xfrm>
          <a:off x="1042956" y="2591223"/>
          <a:ext cx="10023150" cy="2385060"/>
        </p:xfrm>
        <a:graphic>
          <a:graphicData uri="http://schemas.openxmlformats.org/drawingml/2006/table">
            <a:tbl>
              <a:tblPr firstRow="1" bandRow="1">
                <a:tableStyleId>{5C22544A-7EE6-4342-B048-85BDC9FD1C3A}</a:tableStyleId>
              </a:tblPr>
              <a:tblGrid>
                <a:gridCol w="3341050"/>
                <a:gridCol w="3341050"/>
                <a:gridCol w="3341050"/>
              </a:tblGrid>
              <a:tr h="370840">
                <a:tc>
                  <a:txBody>
                    <a:bodyPr/>
                    <a:lstStyle/>
                    <a:p>
                      <a:pPr algn="l"/>
                      <a:r>
                        <a:rPr lang="en-US" sz="1800" b="1" i="0" kern="1200" cap="all" dirty="0" smtClean="0">
                          <a:solidFill>
                            <a:schemeClr val="tx1"/>
                          </a:solidFill>
                          <a:effectLst/>
                          <a:latin typeface="+mn-lt"/>
                          <a:ea typeface="+mn-ea"/>
                          <a:cs typeface="+mn-cs"/>
                        </a:rPr>
                        <a:t>URL</a:t>
                      </a:r>
                      <a:endParaRPr lang="en-US" dirty="0">
                        <a:solidFill>
                          <a:schemeClr val="tx1"/>
                        </a:solidFill>
                      </a:endParaRPr>
                    </a:p>
                  </a:txBody>
                  <a:tcPr/>
                </a:tc>
                <a:tc>
                  <a:txBody>
                    <a:bodyPr/>
                    <a:lstStyle/>
                    <a:p>
                      <a:pPr algn="l" fontAlgn="ctr"/>
                      <a:r>
                        <a:rPr lang="en-US" b="1" cap="all" dirty="0">
                          <a:solidFill>
                            <a:schemeClr val="tx1"/>
                          </a:solidFill>
                          <a:effectLst/>
                        </a:rPr>
                        <a:t>ĐÚNG?</a:t>
                      </a:r>
                    </a:p>
                  </a:txBody>
                  <a:tcPr marL="95250" marR="95250" marT="95250" marB="95250" anchor="ctr"/>
                </a:tc>
                <a:tc>
                  <a:txBody>
                    <a:bodyPr/>
                    <a:lstStyle/>
                    <a:p>
                      <a:pPr algn="l"/>
                      <a:r>
                        <a:rPr lang="en-US" dirty="0" smtClean="0">
                          <a:solidFill>
                            <a:schemeClr val="tx1"/>
                          </a:solidFill>
                        </a:rPr>
                        <a:t>NHẬN</a:t>
                      </a:r>
                      <a:r>
                        <a:rPr lang="en-US" baseline="0" dirty="0" smtClean="0">
                          <a:solidFill>
                            <a:schemeClr val="tx1"/>
                          </a:solidFill>
                        </a:rPr>
                        <a:t> DIỆN</a:t>
                      </a:r>
                      <a:endParaRPr lang="en-US" dirty="0">
                        <a:solidFill>
                          <a:schemeClr val="tx1"/>
                        </a:solidFill>
                      </a:endParaRPr>
                    </a:p>
                  </a:txBody>
                  <a:tcPr/>
                </a:tc>
              </a:tr>
              <a:tr h="370840">
                <a:tc>
                  <a:txBody>
                    <a:bodyPr/>
                    <a:lstStyle/>
                    <a:p>
                      <a:pPr algn="l"/>
                      <a:r>
                        <a:rPr lang="en-US" dirty="0">
                          <a:solidFill>
                            <a:schemeClr val="tx1"/>
                          </a:solidFill>
                          <a:effectLst/>
                        </a:rPr>
                        <a:t>/</a:t>
                      </a:r>
                    </a:p>
                  </a:txBody>
                  <a:tcPr anchor="ctr"/>
                </a:tc>
                <a:tc>
                  <a:txBody>
                    <a:bodyPr/>
                    <a:lstStyle/>
                    <a:p>
                      <a:pPr algn="l"/>
                      <a:r>
                        <a:rPr lang="en-US" dirty="0" err="1" smtClean="0">
                          <a:solidFill>
                            <a:schemeClr val="tx1"/>
                          </a:solidFill>
                          <a:effectLst/>
                        </a:rPr>
                        <a:t>Có</a:t>
                      </a:r>
                      <a:endParaRPr lang="en-US" dirty="0">
                        <a:solidFill>
                          <a:schemeClr val="tx1"/>
                        </a:solidFill>
                        <a:effectLst/>
                      </a:endParaRPr>
                    </a:p>
                  </a:txBody>
                  <a:tcPr anchor="ctr"/>
                </a:tc>
                <a:tc>
                  <a:txBody>
                    <a:bodyPr/>
                    <a:lstStyle/>
                    <a:p>
                      <a:r>
                        <a:rPr lang="en-US" dirty="0" smtClean="0">
                          <a:effectLst/>
                        </a:rPr>
                        <a:t>Controller=Home</a:t>
                      </a:r>
                      <a:r>
                        <a:rPr lang="en-US" dirty="0">
                          <a:effectLst/>
                        </a:rPr>
                        <a:t/>
                      </a:r>
                      <a:br>
                        <a:rPr lang="en-US" dirty="0">
                          <a:effectLst/>
                        </a:rPr>
                      </a:br>
                      <a:r>
                        <a:rPr lang="en-US" dirty="0">
                          <a:effectLst/>
                        </a:rPr>
                        <a:t>Action=Index</a:t>
                      </a:r>
                    </a:p>
                  </a:txBody>
                  <a:tcPr anchor="ctr"/>
                </a:tc>
              </a:tr>
              <a:tr h="370840">
                <a:tc>
                  <a:txBody>
                    <a:bodyPr/>
                    <a:lstStyle/>
                    <a:p>
                      <a:pPr algn="l"/>
                      <a:r>
                        <a:rPr lang="en-US">
                          <a:solidFill>
                            <a:schemeClr val="tx1"/>
                          </a:solidFill>
                          <a:effectLst/>
                        </a:rPr>
                        <a:t>/Home</a:t>
                      </a:r>
                    </a:p>
                  </a:txBody>
                  <a:tcPr anchor="ctr"/>
                </a:tc>
                <a:tc>
                  <a:txBody>
                    <a:bodyPr/>
                    <a:lstStyle/>
                    <a:p>
                      <a:pPr algn="l"/>
                      <a:r>
                        <a:rPr lang="en-US" dirty="0" err="1" smtClean="0">
                          <a:solidFill>
                            <a:schemeClr val="tx1"/>
                          </a:solidFill>
                          <a:effectLst/>
                        </a:rPr>
                        <a:t>Có</a:t>
                      </a:r>
                      <a:endParaRPr lang="en-US" dirty="0">
                        <a:solidFill>
                          <a:schemeClr val="tx1"/>
                        </a:solidFill>
                        <a:effectLst/>
                      </a:endParaRPr>
                    </a:p>
                  </a:txBody>
                  <a:tcPr anchor="ctr"/>
                </a:tc>
                <a:tc>
                  <a:txBody>
                    <a:bodyPr/>
                    <a:lstStyle/>
                    <a:p>
                      <a:r>
                        <a:rPr lang="en-US" dirty="0" smtClean="0">
                          <a:effectLst/>
                        </a:rPr>
                        <a:t>Controller=Home</a:t>
                      </a:r>
                      <a:r>
                        <a:rPr lang="en-US" dirty="0">
                          <a:effectLst/>
                        </a:rPr>
                        <a:t/>
                      </a:r>
                      <a:br>
                        <a:rPr lang="en-US" dirty="0">
                          <a:effectLst/>
                        </a:rPr>
                      </a:br>
                      <a:r>
                        <a:rPr lang="en-US" dirty="0">
                          <a:effectLst/>
                        </a:rPr>
                        <a:t>Action=Index</a:t>
                      </a:r>
                    </a:p>
                  </a:txBody>
                  <a:tcPr anchor="ctr"/>
                </a:tc>
              </a:tr>
              <a:tr h="370840">
                <a:tc>
                  <a:txBody>
                    <a:bodyPr/>
                    <a:lstStyle/>
                    <a:p>
                      <a:pPr algn="l"/>
                      <a:r>
                        <a:rPr lang="en-US">
                          <a:solidFill>
                            <a:schemeClr val="tx1"/>
                          </a:solidFill>
                          <a:effectLst/>
                        </a:rPr>
                        <a:t>/Home/Index</a:t>
                      </a:r>
                    </a:p>
                  </a:txBody>
                  <a:tcPr anchor="ctr"/>
                </a:tc>
                <a:tc>
                  <a:txBody>
                    <a:bodyPr/>
                    <a:lstStyle/>
                    <a:p>
                      <a:pPr algn="l"/>
                      <a:r>
                        <a:rPr lang="en-US">
                          <a:solidFill>
                            <a:schemeClr val="tx1"/>
                          </a:solidFill>
                          <a:effectLst/>
                        </a:rPr>
                        <a:t>Có</a:t>
                      </a:r>
                    </a:p>
                  </a:txBody>
                  <a:tcPr anchor="ctr"/>
                </a:tc>
                <a:tc>
                  <a:txBody>
                    <a:bodyPr/>
                    <a:lstStyle/>
                    <a:p>
                      <a:pPr algn="l"/>
                      <a:r>
                        <a:rPr lang="en-US" dirty="0">
                          <a:solidFill>
                            <a:schemeClr val="tx1"/>
                          </a:solidFill>
                          <a:effectLst/>
                        </a:rPr>
                        <a:t>Controller=Home</a:t>
                      </a:r>
                      <a:br>
                        <a:rPr lang="en-US" dirty="0">
                          <a:solidFill>
                            <a:schemeClr val="tx1"/>
                          </a:solidFill>
                          <a:effectLst/>
                        </a:rPr>
                      </a:br>
                      <a:r>
                        <a:rPr lang="en-US" dirty="0">
                          <a:solidFill>
                            <a:schemeClr val="tx1"/>
                          </a:solidFill>
                          <a:effectLst/>
                        </a:rPr>
                        <a:t>Action=Index</a:t>
                      </a:r>
                    </a:p>
                  </a:txBody>
                  <a:tcPr anchor="ct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64820"/>
            <a:ext cx="10515600" cy="1105155"/>
          </a:xfrm>
          <a:prstGeom prst="rect">
            <a:avLst/>
          </a:prstGeom>
        </p:spPr>
      </p:pic>
    </p:spTree>
    <p:extLst>
      <p:ext uri="{BB962C8B-B14F-4D97-AF65-F5344CB8AC3E}">
        <p14:creationId xmlns:p14="http://schemas.microsoft.com/office/powerpoint/2010/main" val="3627697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Đăng ký </a:t>
            </a:r>
            <a:r>
              <a:rPr lang="vi-VN" dirty="0" smtClean="0"/>
              <a:t>Route</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36</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406205"/>
              </p:ext>
            </p:extLst>
          </p:nvPr>
        </p:nvGraphicFramePr>
        <p:xfrm>
          <a:off x="410548" y="1810139"/>
          <a:ext cx="11327363" cy="4792980"/>
        </p:xfrm>
        <a:graphic>
          <a:graphicData uri="http://schemas.openxmlformats.org/drawingml/2006/table">
            <a:tbl>
              <a:tblPr firstRow="1" bandRow="1">
                <a:tableStyleId>{5C22544A-7EE6-4342-B048-85BDC9FD1C3A}</a:tableStyleId>
              </a:tblPr>
              <a:tblGrid>
                <a:gridCol w="1695124"/>
                <a:gridCol w="7355569"/>
                <a:gridCol w="2276670"/>
              </a:tblGrid>
              <a:tr h="370840">
                <a:tc>
                  <a:txBody>
                    <a:bodyPr/>
                    <a:lstStyle/>
                    <a:p>
                      <a:pPr algn="l"/>
                      <a:r>
                        <a:rPr lang="en-US" sz="1400" b="1" i="0" kern="1200" cap="all" dirty="0" smtClean="0">
                          <a:solidFill>
                            <a:schemeClr val="tx1"/>
                          </a:solidFill>
                          <a:effectLst/>
                          <a:latin typeface="+mn-lt"/>
                          <a:ea typeface="+mn-ea"/>
                          <a:cs typeface="+mn-cs"/>
                        </a:rPr>
                        <a:t>URL</a:t>
                      </a:r>
                      <a:endParaRPr lang="en-US" sz="1400" dirty="0">
                        <a:solidFill>
                          <a:schemeClr val="tx1"/>
                        </a:solidFill>
                      </a:endParaRPr>
                    </a:p>
                  </a:txBody>
                  <a:tcPr/>
                </a:tc>
                <a:tc>
                  <a:txBody>
                    <a:bodyPr/>
                    <a:lstStyle/>
                    <a:p>
                      <a:pPr algn="l" fontAlgn="ctr"/>
                      <a:r>
                        <a:rPr lang="en-US" sz="1400" b="1" cap="all" dirty="0">
                          <a:solidFill>
                            <a:schemeClr val="tx1"/>
                          </a:solidFill>
                          <a:effectLst/>
                        </a:rPr>
                        <a:t>ĐÚNG?</a:t>
                      </a:r>
                    </a:p>
                  </a:txBody>
                  <a:tcPr marL="95250" marR="95250" marT="95250" marB="95250" anchor="ctr"/>
                </a:tc>
                <a:tc>
                  <a:txBody>
                    <a:bodyPr/>
                    <a:lstStyle/>
                    <a:p>
                      <a:pPr algn="l"/>
                      <a:r>
                        <a:rPr lang="en-US" sz="1400" dirty="0" smtClean="0">
                          <a:solidFill>
                            <a:schemeClr val="tx1"/>
                          </a:solidFill>
                        </a:rPr>
                        <a:t>NHẬN</a:t>
                      </a:r>
                      <a:r>
                        <a:rPr lang="en-US" sz="1400" baseline="0" dirty="0" smtClean="0">
                          <a:solidFill>
                            <a:schemeClr val="tx1"/>
                          </a:solidFill>
                        </a:rPr>
                        <a:t> DIỆN</a:t>
                      </a:r>
                      <a:endParaRPr lang="en-US" sz="1400" dirty="0">
                        <a:solidFill>
                          <a:schemeClr val="tx1"/>
                        </a:solidFill>
                      </a:endParaRPr>
                    </a:p>
                  </a:txBody>
                  <a:tcPr/>
                </a:tc>
              </a:tr>
              <a:tr h="370840">
                <a:tc>
                  <a:txBody>
                    <a:bodyPr/>
                    <a:lstStyle/>
                    <a:p>
                      <a:r>
                        <a:rPr lang="en-US" sz="1400">
                          <a:effectLst/>
                        </a:rPr>
                        <a:t>/</a:t>
                      </a:r>
                    </a:p>
                  </a:txBody>
                  <a:tcPr anchor="ctr"/>
                </a:tc>
                <a:tc>
                  <a:txBody>
                    <a:bodyPr/>
                    <a:lstStyle/>
                    <a:p>
                      <a:r>
                        <a:rPr lang="vi-VN" sz="1400" dirty="0">
                          <a:effectLst/>
                        </a:rPr>
                        <a:t>Không</a:t>
                      </a:r>
                      <a:br>
                        <a:rPr lang="vi-VN" sz="1400" dirty="0">
                          <a:effectLst/>
                        </a:rPr>
                      </a:br>
                      <a:r>
                        <a:rPr lang="vi-VN" sz="1400" dirty="0">
                          <a:effectLst/>
                        </a:rPr>
                        <a:t>Không có mặc định cho admin. Vì thế phần này bắt buộc</a:t>
                      </a:r>
                    </a:p>
                  </a:txBody>
                  <a:tcPr anchor="ctr"/>
                </a:tc>
                <a:tc>
                  <a:txBody>
                    <a:bodyPr/>
                    <a:lstStyle/>
                    <a:p>
                      <a:r>
                        <a:rPr lang="en-US" sz="1400">
                          <a:effectLst/>
                        </a:rPr>
                        <a:t> </a:t>
                      </a:r>
                    </a:p>
                  </a:txBody>
                  <a:tcPr anchor="ctr"/>
                </a:tc>
              </a:tr>
              <a:tr h="370840">
                <a:tc>
                  <a:txBody>
                    <a:bodyPr/>
                    <a:lstStyle/>
                    <a:p>
                      <a:r>
                        <a:rPr lang="en-US" sz="1400" dirty="0">
                          <a:effectLst/>
                        </a:rPr>
                        <a:t>/Home</a:t>
                      </a:r>
                    </a:p>
                  </a:txBody>
                  <a:tcPr anchor="ctr"/>
                </a:tc>
                <a:tc>
                  <a:txBody>
                    <a:bodyPr/>
                    <a:lstStyle/>
                    <a:p>
                      <a:r>
                        <a:rPr lang="vi-VN" sz="1400">
                          <a:effectLst/>
                        </a:rPr>
                        <a:t>Có</a:t>
                      </a:r>
                      <a:br>
                        <a:rPr lang="vi-VN" sz="1400">
                          <a:effectLst/>
                        </a:rPr>
                      </a:br>
                      <a:r>
                        <a:rPr lang="vi-VN" sz="1400">
                          <a:effectLst/>
                        </a:rPr>
                        <a:t/>
                      </a:r>
                      <a:br>
                        <a:rPr lang="vi-VN" sz="1400">
                          <a:effectLst/>
                        </a:rPr>
                      </a:br>
                      <a:r>
                        <a:rPr lang="vi-VN" sz="1400">
                          <a:effectLst/>
                        </a:rPr>
                        <a:t>Thành phần đầu tiên match với admin</a:t>
                      </a:r>
                    </a:p>
                  </a:txBody>
                  <a:tcPr anchor="ctr"/>
                </a:tc>
                <a:tc>
                  <a:txBody>
                    <a:bodyPr/>
                    <a:lstStyle/>
                    <a:p>
                      <a:r>
                        <a:rPr lang="en-US" sz="1400">
                          <a:effectLst/>
                        </a:rPr>
                        <a:t>Admin=Home</a:t>
                      </a:r>
                      <a:br>
                        <a:rPr lang="en-US" sz="1400">
                          <a:effectLst/>
                        </a:rPr>
                      </a:br>
                      <a:r>
                        <a:rPr lang="en-US" sz="1400">
                          <a:effectLst/>
                        </a:rPr>
                        <a:t>Controller=Home</a:t>
                      </a:r>
                      <a:br>
                        <a:rPr lang="en-US" sz="1400">
                          <a:effectLst/>
                        </a:rPr>
                      </a:br>
                      <a:r>
                        <a:rPr lang="en-US" sz="1400">
                          <a:effectLst/>
                        </a:rPr>
                        <a:t>Action=Index</a:t>
                      </a:r>
                    </a:p>
                  </a:txBody>
                  <a:tcPr anchor="ctr"/>
                </a:tc>
              </a:tr>
              <a:tr h="370840">
                <a:tc>
                  <a:txBody>
                    <a:bodyPr/>
                    <a:lstStyle/>
                    <a:p>
                      <a:r>
                        <a:rPr lang="en-US" sz="1400">
                          <a:effectLst/>
                        </a:rPr>
                        <a:t>/Abc</a:t>
                      </a:r>
                    </a:p>
                  </a:txBody>
                  <a:tcPr anchor="ctr"/>
                </a:tc>
                <a:tc>
                  <a:txBody>
                    <a:bodyPr/>
                    <a:lstStyle/>
                    <a:p>
                      <a:r>
                        <a:rPr lang="en-US" sz="1400">
                          <a:effectLst/>
                        </a:rPr>
                        <a:t>Có</a:t>
                      </a:r>
                    </a:p>
                  </a:txBody>
                  <a:tcPr anchor="ctr"/>
                </a:tc>
                <a:tc>
                  <a:txBody>
                    <a:bodyPr/>
                    <a:lstStyle/>
                    <a:p>
                      <a:r>
                        <a:rPr lang="en-US" sz="1400" dirty="0">
                          <a:effectLst/>
                        </a:rPr>
                        <a:t>Admin=</a:t>
                      </a:r>
                      <a:r>
                        <a:rPr lang="en-US" sz="1400" dirty="0" err="1">
                          <a:effectLst/>
                        </a:rPr>
                        <a:t>Abc</a:t>
                      </a:r>
                      <a:r>
                        <a:rPr lang="en-US" sz="1400" dirty="0">
                          <a:effectLst/>
                        </a:rPr>
                        <a:t/>
                      </a:r>
                      <a:br>
                        <a:rPr lang="en-US" sz="1400" dirty="0">
                          <a:effectLst/>
                        </a:rPr>
                      </a:br>
                      <a:r>
                        <a:rPr lang="en-US" sz="1400" dirty="0">
                          <a:effectLst/>
                        </a:rPr>
                        <a:t>Controller=Home</a:t>
                      </a:r>
                      <a:br>
                        <a:rPr lang="en-US" sz="1400" dirty="0">
                          <a:effectLst/>
                        </a:rPr>
                      </a:br>
                      <a:r>
                        <a:rPr lang="en-US" sz="1400" dirty="0">
                          <a:effectLst/>
                        </a:rPr>
                        <a:t>Action=Index</a:t>
                      </a:r>
                    </a:p>
                  </a:txBody>
                  <a:tcPr anchor="ctr"/>
                </a:tc>
              </a:tr>
              <a:tr h="370840">
                <a:tc>
                  <a:txBody>
                    <a:bodyPr/>
                    <a:lstStyle/>
                    <a:p>
                      <a:r>
                        <a:rPr lang="en-US" sz="1400" b="0" i="0" kern="1200" dirty="0" smtClean="0">
                          <a:solidFill>
                            <a:schemeClr val="dk1"/>
                          </a:solidFill>
                          <a:effectLst/>
                          <a:latin typeface="+mn-lt"/>
                          <a:ea typeface="+mn-ea"/>
                          <a:cs typeface="+mn-cs"/>
                        </a:rPr>
                        <a:t>/Home/Index</a:t>
                      </a:r>
                      <a:endParaRPr lang="en-US" sz="1400" dirty="0">
                        <a:effectLst/>
                      </a:endParaRPr>
                    </a:p>
                  </a:txBody>
                  <a:tcPr anchor="ctr"/>
                </a:tc>
                <a:tc>
                  <a:txBody>
                    <a:bodyPr/>
                    <a:lstStyle/>
                    <a:p>
                      <a:r>
                        <a:rPr lang="en-US" sz="1400" b="0" i="0" kern="1200" dirty="0" err="1" smtClean="0">
                          <a:solidFill>
                            <a:schemeClr val="dk1"/>
                          </a:solidFill>
                          <a:effectLst/>
                          <a:latin typeface="+mn-lt"/>
                          <a:ea typeface="+mn-ea"/>
                          <a:cs typeface="+mn-cs"/>
                        </a:rPr>
                        <a:t>Không</a:t>
                      </a:r>
                      <a:endParaRPr lang="en-US" sz="1400" b="0" i="0" kern="1200" dirty="0" smtClean="0">
                        <a:solidFill>
                          <a:schemeClr val="dk1"/>
                        </a:solidFill>
                        <a:effectLst/>
                        <a:latin typeface="+mn-lt"/>
                        <a:ea typeface="+mn-ea"/>
                        <a:cs typeface="+mn-cs"/>
                      </a:endParaRPr>
                    </a:p>
                    <a:p>
                      <a:r>
                        <a:rPr lang="en-US" sz="1400" b="0" i="0" kern="1200" dirty="0" smtClean="0">
                          <a:solidFill>
                            <a:schemeClr val="dk1"/>
                          </a:solidFill>
                          <a:effectLst/>
                          <a:latin typeface="+mn-lt"/>
                          <a:ea typeface="+mn-ea"/>
                          <a:cs typeface="+mn-cs"/>
                        </a:rPr>
                        <a:t>Admin=Home</a:t>
                      </a:r>
                      <a:r>
                        <a:rPr lang="en-US" sz="1400" dirty="0" smtClean="0"/>
                        <a:t/>
                      </a:r>
                      <a:br>
                        <a:rPr lang="en-US" sz="1400" dirty="0" smtClean="0"/>
                      </a:br>
                      <a:r>
                        <a:rPr lang="en-US" sz="1400" b="0" i="0" kern="1200" dirty="0" smtClean="0">
                          <a:solidFill>
                            <a:schemeClr val="dk1"/>
                          </a:solidFill>
                          <a:effectLst/>
                          <a:latin typeface="+mn-lt"/>
                          <a:ea typeface="+mn-ea"/>
                          <a:cs typeface="+mn-cs"/>
                        </a:rPr>
                        <a:t>Controller=Index</a:t>
                      </a:r>
                    </a:p>
                    <a:p>
                      <a:r>
                        <a:rPr lang="vi-VN" sz="1400" b="0" i="0" kern="1200" dirty="0" smtClean="0">
                          <a:solidFill>
                            <a:schemeClr val="dk1"/>
                          </a:solidFill>
                          <a:effectLst/>
                          <a:latin typeface="+mn-lt"/>
                          <a:ea typeface="+mn-ea"/>
                          <a:cs typeface="+mn-cs"/>
                        </a:rPr>
                        <a:t>Không có controller nào là IndexController,vì thế không đúng</a:t>
                      </a:r>
                      <a:endParaRPr lang="en-US" sz="1400" dirty="0">
                        <a:effectLst/>
                      </a:endParaRPr>
                    </a:p>
                  </a:txBody>
                  <a:tcPr anchor="ctr"/>
                </a:tc>
                <a:tc>
                  <a:txBody>
                    <a:bodyPr/>
                    <a:lstStyle/>
                    <a:p>
                      <a:endParaRPr lang="en-US" sz="1400" dirty="0">
                        <a:effectLst/>
                      </a:endParaRPr>
                    </a:p>
                  </a:txBody>
                  <a:tcPr anchor="ctr"/>
                </a:tc>
              </a:tr>
              <a:tr h="370840">
                <a:tc>
                  <a:txBody>
                    <a:bodyPr/>
                    <a:lstStyle/>
                    <a:p>
                      <a:r>
                        <a:rPr lang="en-US" sz="1400" dirty="0">
                          <a:effectLst/>
                        </a:rPr>
                        <a:t>/Xyz/Home</a:t>
                      </a:r>
                    </a:p>
                  </a:txBody>
                  <a:tcPr anchor="ctr"/>
                </a:tc>
                <a:tc>
                  <a:txBody>
                    <a:bodyPr/>
                    <a:lstStyle/>
                    <a:p>
                      <a:r>
                        <a:rPr lang="en-US" sz="1400">
                          <a:effectLst/>
                        </a:rPr>
                        <a:t>Có</a:t>
                      </a:r>
                    </a:p>
                  </a:txBody>
                  <a:tcPr anchor="ctr"/>
                </a:tc>
                <a:tc>
                  <a:txBody>
                    <a:bodyPr/>
                    <a:lstStyle/>
                    <a:p>
                      <a:r>
                        <a:rPr lang="en-US" sz="1400">
                          <a:effectLst/>
                        </a:rPr>
                        <a:t>Admin=Xyz</a:t>
                      </a:r>
                      <a:br>
                        <a:rPr lang="en-US" sz="1400">
                          <a:effectLst/>
                        </a:rPr>
                      </a:br>
                      <a:r>
                        <a:rPr lang="en-US" sz="1400">
                          <a:effectLst/>
                        </a:rPr>
                        <a:t>Controller=Home</a:t>
                      </a:r>
                      <a:br>
                        <a:rPr lang="en-US" sz="1400">
                          <a:effectLst/>
                        </a:rPr>
                      </a:br>
                      <a:r>
                        <a:rPr lang="en-US" sz="1400">
                          <a:effectLst/>
                        </a:rPr>
                        <a:t>Action=Index</a:t>
                      </a:r>
                    </a:p>
                  </a:txBody>
                  <a:tcPr anchor="ctr"/>
                </a:tc>
              </a:tr>
              <a:tr h="370840">
                <a:tc>
                  <a:txBody>
                    <a:bodyPr/>
                    <a:lstStyle/>
                    <a:p>
                      <a:r>
                        <a:rPr lang="en-US" sz="1400" dirty="0">
                          <a:effectLst/>
                        </a:rPr>
                        <a:t>/Admin/Home</a:t>
                      </a:r>
                    </a:p>
                  </a:txBody>
                  <a:tcPr anchor="ctr"/>
                </a:tc>
                <a:tc>
                  <a:txBody>
                    <a:bodyPr/>
                    <a:lstStyle/>
                    <a:p>
                      <a:r>
                        <a:rPr lang="en-US" sz="1400" dirty="0" err="1">
                          <a:effectLst/>
                        </a:rPr>
                        <a:t>Có</a:t>
                      </a:r>
                      <a:endParaRPr lang="en-US" sz="1400" dirty="0">
                        <a:effectLst/>
                      </a:endParaRPr>
                    </a:p>
                  </a:txBody>
                  <a:tcPr anchor="ctr"/>
                </a:tc>
                <a:tc>
                  <a:txBody>
                    <a:bodyPr/>
                    <a:lstStyle/>
                    <a:p>
                      <a:r>
                        <a:rPr lang="en-US" sz="1400" dirty="0">
                          <a:effectLst/>
                        </a:rPr>
                        <a:t>Admin=Admin</a:t>
                      </a:r>
                      <a:br>
                        <a:rPr lang="en-US" sz="1400" dirty="0">
                          <a:effectLst/>
                        </a:rPr>
                      </a:br>
                      <a:r>
                        <a:rPr lang="en-US" sz="1400" dirty="0">
                          <a:effectLst/>
                        </a:rPr>
                        <a:t>Controller=Home</a:t>
                      </a:r>
                      <a:br>
                        <a:rPr lang="en-US" sz="1400" dirty="0">
                          <a:effectLst/>
                        </a:rPr>
                      </a:br>
                      <a:r>
                        <a:rPr lang="en-US" sz="1400" dirty="0">
                          <a:effectLst/>
                        </a:rPr>
                        <a:t>Action=Index</a:t>
                      </a:r>
                    </a:p>
                  </a:txBody>
                  <a:tcPr anchor="ct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56" y="973606"/>
            <a:ext cx="10023150" cy="836533"/>
          </a:xfrm>
          <a:prstGeom prst="rect">
            <a:avLst/>
          </a:prstGeom>
        </p:spPr>
      </p:pic>
    </p:spTree>
    <p:extLst>
      <p:ext uri="{BB962C8B-B14F-4D97-AF65-F5344CB8AC3E}">
        <p14:creationId xmlns:p14="http://schemas.microsoft.com/office/powerpoint/2010/main" val="2050715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Đăng ký </a:t>
            </a:r>
            <a:r>
              <a:rPr lang="vi-VN" dirty="0" smtClean="0"/>
              <a:t>Route</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37</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07042637"/>
              </p:ext>
            </p:extLst>
          </p:nvPr>
        </p:nvGraphicFramePr>
        <p:xfrm>
          <a:off x="410548" y="2101491"/>
          <a:ext cx="11205769" cy="4366826"/>
        </p:xfrm>
        <a:graphic>
          <a:graphicData uri="http://schemas.openxmlformats.org/drawingml/2006/table">
            <a:tbl>
              <a:tblPr firstRow="1" bandRow="1">
                <a:tableStyleId>{5C22544A-7EE6-4342-B048-85BDC9FD1C3A}</a:tableStyleId>
              </a:tblPr>
              <a:tblGrid>
                <a:gridCol w="1573530"/>
                <a:gridCol w="7355569"/>
                <a:gridCol w="2276670"/>
              </a:tblGrid>
              <a:tr h="630631">
                <a:tc>
                  <a:txBody>
                    <a:bodyPr/>
                    <a:lstStyle/>
                    <a:p>
                      <a:pPr algn="l"/>
                      <a:r>
                        <a:rPr lang="en-US" sz="1400" b="1" i="0" kern="1200" cap="all" dirty="0" smtClean="0">
                          <a:solidFill>
                            <a:schemeClr val="tx1"/>
                          </a:solidFill>
                          <a:effectLst/>
                          <a:latin typeface="+mn-lt"/>
                          <a:ea typeface="+mn-ea"/>
                          <a:cs typeface="+mn-cs"/>
                        </a:rPr>
                        <a:t>URL</a:t>
                      </a:r>
                      <a:endParaRPr lang="en-US" sz="1400" dirty="0">
                        <a:solidFill>
                          <a:schemeClr val="tx1"/>
                        </a:solidFill>
                      </a:endParaRPr>
                    </a:p>
                  </a:txBody>
                  <a:tcPr/>
                </a:tc>
                <a:tc>
                  <a:txBody>
                    <a:bodyPr/>
                    <a:lstStyle/>
                    <a:p>
                      <a:pPr algn="l" fontAlgn="ctr"/>
                      <a:r>
                        <a:rPr lang="en-US" sz="1400" b="1" cap="all" dirty="0">
                          <a:solidFill>
                            <a:schemeClr val="tx1"/>
                          </a:solidFill>
                          <a:effectLst/>
                        </a:rPr>
                        <a:t>ĐÚNG?</a:t>
                      </a:r>
                    </a:p>
                  </a:txBody>
                  <a:tcPr marL="95250" marR="95250" marT="95250" marB="95250" anchor="ctr"/>
                </a:tc>
                <a:tc>
                  <a:txBody>
                    <a:bodyPr/>
                    <a:lstStyle/>
                    <a:p>
                      <a:pPr algn="l"/>
                      <a:r>
                        <a:rPr lang="en-US" sz="1400" dirty="0" smtClean="0">
                          <a:solidFill>
                            <a:schemeClr val="tx1"/>
                          </a:solidFill>
                        </a:rPr>
                        <a:t>NHẬN</a:t>
                      </a:r>
                      <a:r>
                        <a:rPr lang="en-US" sz="1400" baseline="0" dirty="0" smtClean="0">
                          <a:solidFill>
                            <a:schemeClr val="tx1"/>
                          </a:solidFill>
                        </a:rPr>
                        <a:t> DIỆN</a:t>
                      </a:r>
                      <a:endParaRPr lang="en-US" sz="1400" dirty="0">
                        <a:solidFill>
                          <a:schemeClr val="tx1"/>
                        </a:solidFill>
                      </a:endParaRPr>
                    </a:p>
                  </a:txBody>
                  <a:tcPr/>
                </a:tc>
              </a:tr>
              <a:tr h="579071">
                <a:tc>
                  <a:txBody>
                    <a:bodyPr/>
                    <a:lstStyle/>
                    <a:p>
                      <a:r>
                        <a:rPr lang="en-US">
                          <a:effectLst/>
                        </a:rPr>
                        <a:t>/</a:t>
                      </a:r>
                    </a:p>
                  </a:txBody>
                  <a:tcPr anchor="ctr"/>
                </a:tc>
                <a:tc>
                  <a:txBody>
                    <a:bodyPr/>
                    <a:lstStyle/>
                    <a:p>
                      <a:r>
                        <a:rPr lang="vi-VN" dirty="0">
                          <a:effectLst/>
                        </a:rPr>
                        <a:t>Không, vì thành phần đầu tiên bắt buộc</a:t>
                      </a:r>
                    </a:p>
                  </a:txBody>
                  <a:tcPr anchor="ctr"/>
                </a:tc>
                <a:tc>
                  <a:txBody>
                    <a:bodyPr/>
                    <a:lstStyle/>
                    <a:p>
                      <a:r>
                        <a:rPr lang="en-US">
                          <a:effectLst/>
                        </a:rPr>
                        <a:t> </a:t>
                      </a:r>
                    </a:p>
                  </a:txBody>
                  <a:tcPr anchor="ctr"/>
                </a:tc>
              </a:tr>
              <a:tr h="579071">
                <a:tc>
                  <a:txBody>
                    <a:bodyPr/>
                    <a:lstStyle/>
                    <a:p>
                      <a:r>
                        <a:rPr lang="en-US">
                          <a:effectLst/>
                        </a:rPr>
                        <a:t>/Home</a:t>
                      </a:r>
                    </a:p>
                  </a:txBody>
                  <a:tcPr anchor="ctr"/>
                </a:tc>
                <a:tc>
                  <a:txBody>
                    <a:bodyPr/>
                    <a:lstStyle/>
                    <a:p>
                      <a:r>
                        <a:rPr lang="vi-VN" dirty="0">
                          <a:effectLst/>
                        </a:rPr>
                        <a:t>Không, vì thành phần đầu tiên phải chứa từ admin</a:t>
                      </a:r>
                    </a:p>
                  </a:txBody>
                  <a:tcPr anchor="ctr"/>
                </a:tc>
                <a:tc>
                  <a:txBody>
                    <a:bodyPr/>
                    <a:lstStyle/>
                    <a:p>
                      <a:r>
                        <a:rPr lang="en-US">
                          <a:effectLst/>
                        </a:rPr>
                        <a:t> </a:t>
                      </a:r>
                    </a:p>
                  </a:txBody>
                  <a:tcPr anchor="ctr"/>
                </a:tc>
              </a:tr>
              <a:tr h="579071">
                <a:tc>
                  <a:txBody>
                    <a:bodyPr/>
                    <a:lstStyle/>
                    <a:p>
                      <a:r>
                        <a:rPr lang="en-US">
                          <a:effectLst/>
                        </a:rPr>
                        <a:t>/Abc</a:t>
                      </a:r>
                    </a:p>
                  </a:txBody>
                  <a:tcPr anchor="ctr"/>
                </a:tc>
                <a:tc>
                  <a:txBody>
                    <a:bodyPr/>
                    <a:lstStyle/>
                    <a:p>
                      <a:r>
                        <a:rPr lang="vi-VN">
                          <a:effectLst/>
                        </a:rPr>
                        <a:t>Không, vì thành phần đầu tiên phải chứa từ admin</a:t>
                      </a:r>
                    </a:p>
                  </a:txBody>
                  <a:tcPr anchor="ctr"/>
                </a:tc>
                <a:tc>
                  <a:txBody>
                    <a:bodyPr/>
                    <a:lstStyle/>
                    <a:p>
                      <a:r>
                        <a:rPr lang="en-US">
                          <a:effectLst/>
                        </a:rPr>
                        <a:t> </a:t>
                      </a:r>
                    </a:p>
                  </a:txBody>
                  <a:tcPr anchor="ctr"/>
                </a:tc>
              </a:tr>
              <a:tr h="999491">
                <a:tc>
                  <a:txBody>
                    <a:bodyPr/>
                    <a:lstStyle/>
                    <a:p>
                      <a:r>
                        <a:rPr lang="en-US">
                          <a:effectLst/>
                        </a:rPr>
                        <a:t>/Admin</a:t>
                      </a:r>
                    </a:p>
                  </a:txBody>
                  <a:tcPr anchor="ctr"/>
                </a:tc>
                <a:tc>
                  <a:txBody>
                    <a:bodyPr/>
                    <a:lstStyle/>
                    <a:p>
                      <a:r>
                        <a:rPr lang="en-US" dirty="0" err="1">
                          <a:effectLst/>
                        </a:rPr>
                        <a:t>Có</a:t>
                      </a:r>
                      <a:endParaRPr lang="en-US" dirty="0">
                        <a:effectLst/>
                      </a:endParaRPr>
                    </a:p>
                  </a:txBody>
                  <a:tcPr anchor="ctr"/>
                </a:tc>
                <a:tc>
                  <a:txBody>
                    <a:bodyPr/>
                    <a:lstStyle/>
                    <a:p>
                      <a:r>
                        <a:rPr lang="en-US">
                          <a:effectLst/>
                        </a:rPr>
                        <a:t>Controller=Home</a:t>
                      </a:r>
                      <a:br>
                        <a:rPr lang="en-US">
                          <a:effectLst/>
                        </a:rPr>
                      </a:br>
                      <a:r>
                        <a:rPr lang="en-US">
                          <a:effectLst/>
                        </a:rPr>
                        <a:t>Action=Index</a:t>
                      </a:r>
                    </a:p>
                  </a:txBody>
                  <a:tcPr anchor="ctr"/>
                </a:tc>
              </a:tr>
              <a:tr h="999491">
                <a:tc>
                  <a:txBody>
                    <a:bodyPr/>
                    <a:lstStyle/>
                    <a:p>
                      <a:r>
                        <a:rPr lang="en-US">
                          <a:effectLst/>
                        </a:rPr>
                        <a:t>/Admin/Home</a:t>
                      </a:r>
                    </a:p>
                  </a:txBody>
                  <a:tcPr anchor="ctr"/>
                </a:tc>
                <a:tc>
                  <a:txBody>
                    <a:bodyPr/>
                    <a:lstStyle/>
                    <a:p>
                      <a:r>
                        <a:rPr lang="en-US">
                          <a:effectLst/>
                        </a:rPr>
                        <a:t>Có</a:t>
                      </a:r>
                    </a:p>
                  </a:txBody>
                  <a:tcPr anchor="ctr"/>
                </a:tc>
                <a:tc>
                  <a:txBody>
                    <a:bodyPr/>
                    <a:lstStyle/>
                    <a:p>
                      <a:r>
                        <a:rPr lang="en-US" dirty="0">
                          <a:effectLst/>
                        </a:rPr>
                        <a:t>Controller=Home</a:t>
                      </a:r>
                      <a:br>
                        <a:rPr lang="en-US" dirty="0">
                          <a:effectLst/>
                        </a:rPr>
                      </a:br>
                      <a:r>
                        <a:rPr lang="en-US" dirty="0">
                          <a:effectLst/>
                        </a:rPr>
                        <a:t>Action=Index</a:t>
                      </a:r>
                    </a:p>
                  </a:txBody>
                  <a:tcPr anchor="ct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106" y="947671"/>
            <a:ext cx="10119694" cy="862467"/>
          </a:xfrm>
          <a:prstGeom prst="rect">
            <a:avLst/>
          </a:prstGeom>
        </p:spPr>
      </p:pic>
    </p:spTree>
    <p:extLst>
      <p:ext uri="{BB962C8B-B14F-4D97-AF65-F5344CB8AC3E}">
        <p14:creationId xmlns:p14="http://schemas.microsoft.com/office/powerpoint/2010/main" val="171704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Tham</a:t>
            </a:r>
            <a:r>
              <a:rPr lang="en-US" dirty="0" smtClean="0"/>
              <a:t> </a:t>
            </a:r>
            <a:r>
              <a:rPr lang="en-US" dirty="0" err="1" smtClean="0"/>
              <a:t>số</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38</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5444"/>
            <a:ext cx="5277587" cy="2217650"/>
          </a:xfrm>
          <a:prstGeom prst="rect">
            <a:avLst/>
          </a:prstGeom>
        </p:spPr>
      </p:pic>
      <p:sp>
        <p:nvSpPr>
          <p:cNvPr id="8" name="TextBox 7"/>
          <p:cNvSpPr txBox="1"/>
          <p:nvPr/>
        </p:nvSpPr>
        <p:spPr>
          <a:xfrm>
            <a:off x="6115787" y="1320170"/>
            <a:ext cx="5673011" cy="3970318"/>
          </a:xfrm>
          <a:prstGeom prst="rect">
            <a:avLst/>
          </a:prstGeom>
          <a:noFill/>
        </p:spPr>
        <p:txBody>
          <a:bodyPr wrap="square" rtlCol="0">
            <a:spAutoFit/>
          </a:bodyPr>
          <a:lstStyle/>
          <a:p>
            <a:r>
              <a:rPr lang="vi-VN" sz="2800" dirty="0"/>
              <a:t>Nó có 3 thành phần và phần thứ 3 có tên là id, nó không bắt buộc. Phần id này có thể được gán như một tham số vào Controller action method.</a:t>
            </a:r>
          </a:p>
          <a:p>
            <a:r>
              <a:rPr lang="vi-VN" sz="2800" dirty="0"/>
              <a:t>Bất cứ tham số trên route nào trừ {controller} và {action} có thể được gán như các tham số vào action method.</a:t>
            </a:r>
          </a:p>
        </p:txBody>
      </p:sp>
    </p:spTree>
    <p:extLst>
      <p:ext uri="{BB962C8B-B14F-4D97-AF65-F5344CB8AC3E}">
        <p14:creationId xmlns:p14="http://schemas.microsoft.com/office/powerpoint/2010/main" val="338265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Tham</a:t>
            </a:r>
            <a:r>
              <a:rPr lang="en-US" dirty="0" smtClean="0"/>
              <a:t> </a:t>
            </a:r>
            <a:r>
              <a:rPr lang="en-US" dirty="0" err="1" smtClean="0"/>
              <a:t>số</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39</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6115787" y="1320170"/>
            <a:ext cx="5673011" cy="3539430"/>
          </a:xfrm>
          <a:prstGeom prst="rect">
            <a:avLst/>
          </a:prstGeom>
          <a:noFill/>
        </p:spPr>
        <p:txBody>
          <a:bodyPr wrap="square" rtlCol="0">
            <a:spAutoFit/>
          </a:bodyPr>
          <a:lstStyle/>
          <a:p>
            <a:r>
              <a:rPr lang="vi-VN" sz="2800" dirty="0"/>
              <a:t>Thay đổi phương thức Index của HomeController</a:t>
            </a:r>
            <a:r>
              <a:rPr lang="vi-VN" sz="2800" dirty="0" smtClean="0"/>
              <a:t>:</a:t>
            </a:r>
            <a:endParaRPr lang="en-US" sz="2800" dirty="0" smtClean="0"/>
          </a:p>
          <a:p>
            <a:endParaRPr lang="en-US" sz="2800" dirty="0"/>
          </a:p>
          <a:p>
            <a:r>
              <a:rPr lang="vi-VN" sz="2800" dirty="0"/>
              <a:t>Một </a:t>
            </a:r>
            <a:r>
              <a:rPr lang="vi-VN" sz="2800" dirty="0" smtClean="0"/>
              <a:t>request cho</a:t>
            </a:r>
            <a:r>
              <a:rPr lang="vi-VN" sz="2800" dirty="0"/>
              <a:t> "/Home/Index/10" sẽ match với rouet trên và giá trị 10 sẽ được gán vào tham số id của action Index.</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20021"/>
            <a:ext cx="4877481" cy="4011815"/>
          </a:xfrm>
          <a:prstGeom prst="rect">
            <a:avLst/>
          </a:prstGeom>
        </p:spPr>
      </p:pic>
    </p:spTree>
    <p:extLst>
      <p:ext uri="{BB962C8B-B14F-4D97-AF65-F5344CB8AC3E}">
        <p14:creationId xmlns:p14="http://schemas.microsoft.com/office/powerpoint/2010/main" val="42720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Text Placeholder 2"/>
          <p:cNvSpPr>
            <a:spLocks noGrp="1"/>
          </p:cNvSpPr>
          <p:nvPr>
            <p:ph idx="1"/>
          </p:nvPr>
        </p:nvSpPr>
        <p:spPr/>
        <p:txBody>
          <a:bodyPr>
            <a:normAutofit fontScale="92500" lnSpcReduction="10000"/>
          </a:bodyPr>
          <a:lstStyle/>
          <a:p>
            <a:pPr algn="just"/>
            <a:r>
              <a:rPr lang="vi-VN" dirty="0"/>
              <a:t>Controller là thành phần đầu tiên nhận request từ người dùng. Khi người dùng truy cập URL qua trình duyệt, ASP.NET Core routing sẽ map request đó vào controller cụ thể</a:t>
            </a:r>
            <a:r>
              <a:rPr lang="vi-VN" dirty="0" smtClean="0"/>
              <a:t>.</a:t>
            </a:r>
            <a:endParaRPr lang="en-US" dirty="0" smtClean="0"/>
          </a:p>
          <a:p>
            <a:pPr algn="just"/>
            <a:r>
              <a:rPr lang="vi-VN" dirty="0"/>
              <a:t>Ví dụ: Request URL như sau: </a:t>
            </a:r>
            <a:r>
              <a:rPr lang="vi-VN" b="1" dirty="0"/>
              <a:t>http://</a:t>
            </a:r>
            <a:r>
              <a:rPr lang="vi-VN" b="1" dirty="0" smtClean="0"/>
              <a:t>localhost/</a:t>
            </a:r>
            <a:r>
              <a:rPr lang="en-US" b="1" dirty="0" smtClean="0"/>
              <a:t>Product</a:t>
            </a:r>
            <a:r>
              <a:rPr lang="vi-VN" b="1" dirty="0" smtClean="0"/>
              <a:t>/List</a:t>
            </a:r>
            <a:endParaRPr lang="en-US" b="1" dirty="0" smtClean="0"/>
          </a:p>
          <a:p>
            <a:pPr algn="just"/>
            <a:r>
              <a:rPr lang="vi-VN" dirty="0"/>
              <a:t>Trường hợp này, Controller có tên là </a:t>
            </a:r>
            <a:r>
              <a:rPr lang="vi-VN" b="1" dirty="0"/>
              <a:t>ProductController</a:t>
            </a:r>
            <a:r>
              <a:rPr lang="vi-VN" dirty="0"/>
              <a:t> được gọi. Sau đó nó sẽ gọi đến Action metod tên List rồi tạo ra response trả về cho user</a:t>
            </a:r>
            <a:r>
              <a:rPr lang="vi-VN" dirty="0" smtClean="0"/>
              <a:t>.</a:t>
            </a:r>
            <a:endParaRPr lang="en-US" dirty="0" smtClean="0"/>
          </a:p>
          <a:p>
            <a:pPr marL="0" indent="0" algn="just">
              <a:buNone/>
            </a:pPr>
            <a:endParaRPr lang="vi-VN" dirty="0"/>
          </a:p>
          <a:p>
            <a:pPr algn="just"/>
            <a:r>
              <a:rPr lang="en-US" b="1" dirty="0" err="1"/>
              <a:t>Trách</a:t>
            </a:r>
            <a:r>
              <a:rPr lang="en-US" b="1" dirty="0"/>
              <a:t> </a:t>
            </a:r>
            <a:r>
              <a:rPr lang="en-US" b="1" dirty="0" err="1"/>
              <a:t>nhiệm</a:t>
            </a:r>
            <a:r>
              <a:rPr lang="en-US" b="1" dirty="0"/>
              <a:t> </a:t>
            </a:r>
            <a:r>
              <a:rPr lang="en-US" b="1" dirty="0" err="1"/>
              <a:t>của</a:t>
            </a:r>
            <a:r>
              <a:rPr lang="en-US" b="1" dirty="0"/>
              <a:t> Controller</a:t>
            </a:r>
          </a:p>
          <a:p>
            <a:pPr marL="0" indent="0" algn="just">
              <a:buNone/>
            </a:pPr>
            <a:r>
              <a:rPr lang="en-US" b="1" dirty="0" smtClean="0"/>
              <a:t>- </a:t>
            </a:r>
            <a:r>
              <a:rPr lang="en-US" dirty="0" err="1"/>
              <a:t>Nhận</a:t>
            </a:r>
            <a:r>
              <a:rPr lang="en-US" dirty="0"/>
              <a:t> request</a:t>
            </a:r>
          </a:p>
          <a:p>
            <a:pPr marL="0" indent="0" algn="just">
              <a:buNone/>
            </a:pPr>
            <a:r>
              <a:rPr lang="en-US" b="1" dirty="0" smtClean="0"/>
              <a:t>- </a:t>
            </a:r>
            <a:r>
              <a:rPr lang="en-US" dirty="0" err="1"/>
              <a:t>Dựng</a:t>
            </a:r>
            <a:r>
              <a:rPr lang="en-US" dirty="0"/>
              <a:t> model</a:t>
            </a:r>
          </a:p>
          <a:p>
            <a:pPr marL="0" indent="0" algn="just">
              <a:buNone/>
            </a:pPr>
            <a:r>
              <a:rPr lang="en-US" b="1" dirty="0" smtClean="0"/>
              <a:t>- </a:t>
            </a:r>
            <a:r>
              <a:rPr lang="en-US" dirty="0" err="1"/>
              <a:t>Gửi</a:t>
            </a:r>
            <a:r>
              <a:rPr lang="en-US" dirty="0"/>
              <a:t> </a:t>
            </a:r>
            <a:r>
              <a:rPr lang="en-US" dirty="0" err="1"/>
              <a:t>trả</a:t>
            </a:r>
            <a:r>
              <a:rPr lang="en-US" dirty="0"/>
              <a:t> response</a:t>
            </a:r>
          </a:p>
          <a:p>
            <a:pPr marL="0" indent="0" algn="just">
              <a:buNone/>
            </a:pPr>
            <a:endParaRPr lang="en-US" b="1"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74647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Route mặc định</a:t>
            </a:r>
          </a:p>
        </p:txBody>
      </p:sp>
      <p:sp>
        <p:nvSpPr>
          <p:cNvPr id="4" name="Slide Number Placeholder 3"/>
          <p:cNvSpPr>
            <a:spLocks noGrp="1"/>
          </p:cNvSpPr>
          <p:nvPr>
            <p:ph type="sldNum" sz="quarter" idx="12"/>
          </p:nvPr>
        </p:nvSpPr>
        <p:spPr/>
        <p:txBody>
          <a:bodyPr/>
          <a:lstStyle/>
          <a:p>
            <a:fld id="{86CB4B4D-7CA3-9044-876B-883B54F8677D}" type="slidenum">
              <a:rPr lang="uk-UA" smtClean="0"/>
              <a:t>40</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5928048" y="1041493"/>
            <a:ext cx="5860749" cy="5693866"/>
          </a:xfrm>
          <a:prstGeom prst="rect">
            <a:avLst/>
          </a:prstGeom>
          <a:noFill/>
        </p:spPr>
        <p:txBody>
          <a:bodyPr wrap="square" rtlCol="0">
            <a:spAutoFit/>
          </a:bodyPr>
          <a:lstStyle/>
          <a:p>
            <a:r>
              <a:rPr lang="vi-VN" sz="2800" dirty="0"/>
              <a:t>Route mặc định có thể được chỉ ra bằng 2 cách. Cách đầu tiên là sử dụng dấu bằng (=)  ({controller=Home</a:t>
            </a:r>
            <a:r>
              <a:rPr lang="vi-VN" sz="2800" dirty="0" smtClean="0"/>
              <a:t>})</a:t>
            </a:r>
            <a:endParaRPr lang="en-US" sz="2800" dirty="0" smtClean="0"/>
          </a:p>
          <a:p>
            <a:r>
              <a:rPr lang="vi-VN" sz="2800" dirty="0"/>
              <a:t>Cách khác là sử dụng tham số thứ 3 của phương thức MapRoute</a:t>
            </a:r>
            <a:r>
              <a:rPr lang="vi-VN" sz="2800" dirty="0" smtClean="0"/>
              <a:t>.</a:t>
            </a:r>
            <a:endParaRPr lang="en-US" sz="2800" dirty="0" smtClean="0"/>
          </a:p>
          <a:p>
            <a:endParaRPr lang="en-US" sz="2800" dirty="0"/>
          </a:p>
          <a:p>
            <a:r>
              <a:rPr lang="vi-VN" sz="2800" dirty="0"/>
              <a:t>Chúng ta tạo ra một thể hiện của một kiểu nặc danh, nó chứa các thuộc tính được trình bày trên URL. Các giá trị đó trở thành giá trị mặc định của URL Parameter. </a:t>
            </a:r>
            <a:endParaRPr lang="en-US" sz="2800" dirty="0" smtClean="0"/>
          </a:p>
          <a:p>
            <a:r>
              <a:rPr lang="en-US" sz="2800" dirty="0"/>
              <a:t> </a:t>
            </a:r>
            <a:r>
              <a:rPr lang="en-US" sz="2800" dirty="0">
                <a:solidFill>
                  <a:srgbClr val="FF0000"/>
                </a:solidFill>
              </a:rPr>
              <a:t>{controller=Home}/{action=Index}</a:t>
            </a:r>
            <a:endParaRPr lang="vi-VN" sz="2800"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47" y="1320170"/>
            <a:ext cx="5391902" cy="3233169"/>
          </a:xfrm>
          <a:prstGeom prst="rect">
            <a:avLst/>
          </a:prstGeom>
        </p:spPr>
      </p:pic>
    </p:spTree>
    <p:extLst>
      <p:ext uri="{BB962C8B-B14F-4D97-AF65-F5344CB8AC3E}">
        <p14:creationId xmlns:p14="http://schemas.microsoft.com/office/powerpoint/2010/main" val="3950464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t>
            </a:r>
            <a:r>
              <a:rPr lang="en-US" dirty="0" smtClean="0"/>
              <a:t>Route</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41</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5928048" y="1041493"/>
            <a:ext cx="5860749" cy="4401205"/>
          </a:xfrm>
          <a:prstGeom prst="rect">
            <a:avLst/>
          </a:prstGeom>
          <a:noFill/>
        </p:spPr>
        <p:txBody>
          <a:bodyPr wrap="square" rtlCol="0">
            <a:spAutoFit/>
          </a:bodyPr>
          <a:lstStyle/>
          <a:p>
            <a:r>
              <a:rPr lang="vi-VN" sz="2800" dirty="0">
                <a:latin typeface="Arial (Body)"/>
              </a:rPr>
              <a:t>Ví dụ </a:t>
            </a:r>
            <a:r>
              <a:rPr lang="en-US" sz="2800" dirty="0" err="1" smtClean="0">
                <a:latin typeface="Arial (Body)"/>
              </a:rPr>
              <a:t>bên</a:t>
            </a:r>
            <a:r>
              <a:rPr lang="vi-VN" sz="2800" dirty="0" smtClean="0">
                <a:latin typeface="Arial (Body)"/>
              </a:rPr>
              <a:t> </a:t>
            </a:r>
            <a:r>
              <a:rPr lang="vi-VN" sz="2800" dirty="0">
                <a:latin typeface="Arial (Body)"/>
              </a:rPr>
              <a:t>có 2 route. Mỗi route phải có một tên duy nhất. Chúng ta đặt là "secure"và "</a:t>
            </a:r>
            <a:r>
              <a:rPr lang="vi-VN" sz="2800" dirty="0" smtClean="0">
                <a:latin typeface="Arial (Body)"/>
              </a:rPr>
              <a:t>default“</a:t>
            </a:r>
            <a:endParaRPr lang="en-US" sz="2800" dirty="0" smtClean="0">
              <a:latin typeface="Arial (Body)"/>
            </a:endParaRPr>
          </a:p>
          <a:p>
            <a:endParaRPr lang="en-US" sz="2800" dirty="0">
              <a:solidFill>
                <a:srgbClr val="FF0000"/>
              </a:solidFill>
              <a:latin typeface="Arial (Body)"/>
            </a:endParaRPr>
          </a:p>
          <a:p>
            <a:r>
              <a:rPr lang="vi-VN" sz="2800" dirty="0">
                <a:latin typeface="Arial (Body)"/>
              </a:rPr>
              <a:t>Route đầu tiên </a:t>
            </a:r>
            <a:r>
              <a:rPr lang="en-US" sz="2800" dirty="0" err="1" smtClean="0">
                <a:latin typeface="Arial (Body)"/>
              </a:rPr>
              <a:t>nó</a:t>
            </a:r>
            <a:r>
              <a:rPr lang="en-US" sz="2800" dirty="0" smtClean="0">
                <a:latin typeface="Arial (Body)"/>
              </a:rPr>
              <a:t> </a:t>
            </a:r>
            <a:r>
              <a:rPr lang="vi-VN" sz="2800" dirty="0" smtClean="0">
                <a:latin typeface="Arial (Body)"/>
              </a:rPr>
              <a:t>chỉ </a:t>
            </a:r>
            <a:r>
              <a:rPr lang="vi-VN" sz="2800" dirty="0">
                <a:latin typeface="Arial (Body)"/>
              </a:rPr>
              <a:t>có một thành phần. Chúng ta cài đặt giá trị mặc định cho Controller và Action method trên route này. Controller và Action mặc định là phương thức Index của AdminController.</a:t>
            </a:r>
            <a:endParaRPr lang="vi-VN" sz="2800" dirty="0">
              <a:solidFill>
                <a:srgbClr val="FF0000"/>
              </a:solidFill>
              <a:latin typeface="Arial (Body)"/>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20022"/>
            <a:ext cx="4853474" cy="4478345"/>
          </a:xfrm>
          <a:prstGeom prst="rect">
            <a:avLst/>
          </a:prstGeom>
        </p:spPr>
      </p:pic>
    </p:spTree>
    <p:extLst>
      <p:ext uri="{BB962C8B-B14F-4D97-AF65-F5344CB8AC3E}">
        <p14:creationId xmlns:p14="http://schemas.microsoft.com/office/powerpoint/2010/main" val="294071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t>
            </a:r>
            <a:r>
              <a:rPr lang="en-US" dirty="0" smtClean="0"/>
              <a:t>Route</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42</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5928048" y="1041493"/>
            <a:ext cx="5860749" cy="954107"/>
          </a:xfrm>
          <a:prstGeom prst="rect">
            <a:avLst/>
          </a:prstGeom>
          <a:noFill/>
        </p:spPr>
        <p:txBody>
          <a:bodyPr wrap="square" rtlCol="0">
            <a:spAutoFit/>
          </a:bodyPr>
          <a:lstStyle/>
          <a:p>
            <a:r>
              <a:rPr lang="en-US" sz="2800" dirty="0" err="1" smtClean="0">
                <a:latin typeface="Arial (Body)"/>
              </a:rPr>
              <a:t>Tạo</a:t>
            </a:r>
            <a:r>
              <a:rPr lang="en-US" sz="2800" dirty="0" smtClean="0">
                <a:latin typeface="Arial (Body)"/>
              </a:rPr>
              <a:t> </a:t>
            </a:r>
            <a:r>
              <a:rPr lang="en-US" sz="2800" dirty="0" err="1" smtClean="0">
                <a:latin typeface="Arial (Body)"/>
              </a:rPr>
              <a:t>thêm</a:t>
            </a:r>
            <a:r>
              <a:rPr lang="en-US" sz="2800" dirty="0" smtClean="0">
                <a:latin typeface="Arial (Body)"/>
              </a:rPr>
              <a:t> </a:t>
            </a:r>
            <a:r>
              <a:rPr lang="en-US" sz="2800" dirty="0" err="1" smtClean="0"/>
              <a:t>AdminController</a:t>
            </a:r>
            <a:endParaRPr lang="en-US" sz="2800" dirty="0" smtClean="0"/>
          </a:p>
          <a:p>
            <a:r>
              <a:rPr lang="en-US" sz="2800" dirty="0" err="1" smtClean="0">
                <a:latin typeface="Arial (Body)"/>
              </a:rPr>
              <a:t>Thay</a:t>
            </a:r>
            <a:r>
              <a:rPr lang="en-US" sz="2800" dirty="0" smtClean="0">
                <a:latin typeface="Arial (Body)"/>
              </a:rPr>
              <a:t> </a:t>
            </a:r>
            <a:r>
              <a:rPr lang="en-US" sz="2800" dirty="0" err="1" smtClean="0">
                <a:latin typeface="Arial (Body)"/>
              </a:rPr>
              <a:t>đổi</a:t>
            </a:r>
            <a:r>
              <a:rPr lang="en-US" sz="2800" dirty="0" smtClean="0">
                <a:latin typeface="Arial (Body)"/>
              </a:rPr>
              <a:t> </a:t>
            </a:r>
            <a:r>
              <a:rPr lang="en-US" sz="2800" dirty="0" err="1" smtClean="0">
                <a:latin typeface="Arial (Body)"/>
              </a:rPr>
              <a:t>phương</a:t>
            </a:r>
            <a:r>
              <a:rPr lang="en-US" sz="2800" dirty="0" smtClean="0">
                <a:latin typeface="Arial (Body)"/>
              </a:rPr>
              <a:t> </a:t>
            </a:r>
            <a:r>
              <a:rPr lang="en-US" sz="2800" dirty="0" err="1" smtClean="0">
                <a:latin typeface="Arial (Body)"/>
              </a:rPr>
              <a:t>thức</a:t>
            </a:r>
            <a:r>
              <a:rPr lang="en-US" sz="2800" dirty="0" smtClean="0">
                <a:latin typeface="Arial (Body)"/>
              </a:rPr>
              <a:t> Index</a:t>
            </a:r>
            <a:endParaRPr lang="vi-VN" sz="2800" dirty="0">
              <a:latin typeface="Arial (Body)"/>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14182"/>
            <a:ext cx="4648849" cy="3493720"/>
          </a:xfrm>
          <a:prstGeom prst="rect">
            <a:avLst/>
          </a:prstGeom>
        </p:spPr>
      </p:pic>
    </p:spTree>
    <p:extLst>
      <p:ext uri="{BB962C8B-B14F-4D97-AF65-F5344CB8AC3E}">
        <p14:creationId xmlns:p14="http://schemas.microsoft.com/office/powerpoint/2010/main" val="1930778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t>
            </a:r>
            <a:r>
              <a:rPr lang="en-US" dirty="0" smtClean="0"/>
              <a:t>Route</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43</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2083836" y="1120022"/>
            <a:ext cx="5860749" cy="523220"/>
          </a:xfrm>
          <a:prstGeom prst="rect">
            <a:avLst/>
          </a:prstGeom>
          <a:noFill/>
        </p:spPr>
        <p:txBody>
          <a:bodyPr wrap="square" rtlCol="0">
            <a:spAutoFit/>
          </a:bodyPr>
          <a:lstStyle/>
          <a:p>
            <a:r>
              <a:rPr lang="en-US" sz="2800" dirty="0" err="1"/>
              <a:t>Giờ</a:t>
            </a:r>
            <a:r>
              <a:rPr lang="en-US" sz="2800" dirty="0"/>
              <a:t> </a:t>
            </a:r>
            <a:r>
              <a:rPr lang="en-US" sz="2800" dirty="0" err="1"/>
              <a:t>chúng</a:t>
            </a:r>
            <a:r>
              <a:rPr lang="en-US" sz="2800" dirty="0"/>
              <a:t> ta </a:t>
            </a:r>
            <a:r>
              <a:rPr lang="en-US" sz="2800" dirty="0" err="1"/>
              <a:t>hãy</a:t>
            </a:r>
            <a:r>
              <a:rPr lang="en-US" sz="2800" dirty="0"/>
              <a:t> </a:t>
            </a:r>
            <a:r>
              <a:rPr lang="en-US" sz="2800" dirty="0" err="1"/>
              <a:t>thử</a:t>
            </a:r>
            <a:r>
              <a:rPr lang="en-US" sz="2800" dirty="0"/>
              <a:t> </a:t>
            </a:r>
            <a:r>
              <a:rPr lang="en-US" sz="2800" dirty="0" err="1"/>
              <a:t>chạy</a:t>
            </a:r>
            <a:r>
              <a:rPr lang="en-US" sz="2800" dirty="0"/>
              <a:t> </a:t>
            </a:r>
            <a:r>
              <a:rPr lang="en-US" sz="2800" dirty="0" err="1"/>
              <a:t>các</a:t>
            </a:r>
            <a:r>
              <a:rPr lang="en-US" sz="2800" dirty="0"/>
              <a:t> URL </a:t>
            </a:r>
            <a:r>
              <a:rPr lang="en-US" sz="2800" dirty="0" err="1"/>
              <a:t>sau</a:t>
            </a:r>
            <a:r>
              <a:rPr lang="en-US" sz="2800" dirty="0"/>
              <a:t>:</a:t>
            </a:r>
            <a:endParaRPr lang="vi-VN" sz="2800" dirty="0">
              <a:latin typeface="Arial (Body)"/>
            </a:endParaRPr>
          </a:p>
        </p:txBody>
      </p:sp>
      <p:graphicFrame>
        <p:nvGraphicFramePr>
          <p:cNvPr id="7" name="Table 6"/>
          <p:cNvGraphicFramePr>
            <a:graphicFrameLocks noGrp="1"/>
          </p:cNvGraphicFramePr>
          <p:nvPr>
            <p:extLst>
              <p:ext uri="{D42A27DB-BD31-4B8C-83A1-F6EECF244321}">
                <p14:modId xmlns:p14="http://schemas.microsoft.com/office/powerpoint/2010/main" val="2535462713"/>
              </p:ext>
            </p:extLst>
          </p:nvPr>
        </p:nvGraphicFramePr>
        <p:xfrm>
          <a:off x="1175659" y="2101490"/>
          <a:ext cx="9647852" cy="4075473"/>
        </p:xfrm>
        <a:graphic>
          <a:graphicData uri="http://schemas.openxmlformats.org/drawingml/2006/table">
            <a:tbl>
              <a:tblPr firstRow="1" bandRow="1">
                <a:tableStyleId>{5C22544A-7EE6-4342-B048-85BDC9FD1C3A}</a:tableStyleId>
              </a:tblPr>
              <a:tblGrid>
                <a:gridCol w="1354765"/>
                <a:gridCol w="6332938"/>
                <a:gridCol w="1960149"/>
              </a:tblGrid>
              <a:tr h="698671">
                <a:tc>
                  <a:txBody>
                    <a:bodyPr/>
                    <a:lstStyle/>
                    <a:p>
                      <a:pPr algn="l"/>
                      <a:r>
                        <a:rPr lang="en-US" sz="1400" b="1" i="0" kern="1200" cap="all" dirty="0" smtClean="0">
                          <a:solidFill>
                            <a:schemeClr val="tx1"/>
                          </a:solidFill>
                          <a:effectLst/>
                          <a:latin typeface="+mn-lt"/>
                          <a:ea typeface="+mn-ea"/>
                          <a:cs typeface="+mn-cs"/>
                        </a:rPr>
                        <a:t>URL</a:t>
                      </a:r>
                      <a:endParaRPr lang="en-US" sz="1400" dirty="0">
                        <a:solidFill>
                          <a:schemeClr val="tx1"/>
                        </a:solidFill>
                      </a:endParaRPr>
                    </a:p>
                  </a:txBody>
                  <a:tcPr/>
                </a:tc>
                <a:tc>
                  <a:txBody>
                    <a:bodyPr/>
                    <a:lstStyle/>
                    <a:p>
                      <a:pPr algn="l" fontAlgn="ctr"/>
                      <a:r>
                        <a:rPr lang="en-US" sz="1400" b="1" cap="all" dirty="0">
                          <a:solidFill>
                            <a:schemeClr val="tx1"/>
                          </a:solidFill>
                          <a:effectLst/>
                        </a:rPr>
                        <a:t>ĐÚNG?</a:t>
                      </a:r>
                    </a:p>
                  </a:txBody>
                  <a:tcPr marL="95250" marR="95250" marT="95250" marB="95250" anchor="ctr"/>
                </a:tc>
                <a:tc>
                  <a:txBody>
                    <a:bodyPr/>
                    <a:lstStyle/>
                    <a:p>
                      <a:pPr algn="l"/>
                      <a:r>
                        <a:rPr lang="en-US" sz="1400" dirty="0" smtClean="0">
                          <a:solidFill>
                            <a:schemeClr val="tx1"/>
                          </a:solidFill>
                        </a:rPr>
                        <a:t>NHẬN</a:t>
                      </a:r>
                      <a:r>
                        <a:rPr lang="en-US" sz="1400" baseline="0" dirty="0" smtClean="0">
                          <a:solidFill>
                            <a:schemeClr val="tx1"/>
                          </a:solidFill>
                        </a:rPr>
                        <a:t> DIỆN</a:t>
                      </a:r>
                      <a:endParaRPr lang="en-US" sz="1400" dirty="0">
                        <a:solidFill>
                          <a:schemeClr val="tx1"/>
                        </a:solidFill>
                      </a:endParaRPr>
                    </a:p>
                  </a:txBody>
                  <a:tcPr/>
                </a:tc>
              </a:tr>
              <a:tr h="709140">
                <a:tc>
                  <a:txBody>
                    <a:bodyPr/>
                    <a:lstStyle/>
                    <a:p>
                      <a:r>
                        <a:rPr lang="en-US">
                          <a:effectLst/>
                        </a:rPr>
                        <a:t>/</a:t>
                      </a:r>
                    </a:p>
                  </a:txBody>
                  <a:tcPr anchor="ctr"/>
                </a:tc>
                <a:tc>
                  <a:txBody>
                    <a:bodyPr/>
                    <a:lstStyle/>
                    <a:p>
                      <a:r>
                        <a:rPr lang="en-US">
                          <a:effectLst/>
                        </a:rPr>
                        <a:t>Có</a:t>
                      </a:r>
                    </a:p>
                  </a:txBody>
                  <a:tcPr anchor="ctr"/>
                </a:tc>
                <a:tc>
                  <a:txBody>
                    <a:bodyPr/>
                    <a:lstStyle/>
                    <a:p>
                      <a:r>
                        <a:rPr lang="en-US">
                          <a:effectLst/>
                        </a:rPr>
                        <a:t>Controller=Home</a:t>
                      </a:r>
                      <a:br>
                        <a:rPr lang="en-US">
                          <a:effectLst/>
                        </a:rPr>
                      </a:br>
                      <a:r>
                        <a:rPr lang="en-US">
                          <a:effectLst/>
                        </a:rPr>
                        <a:t>Action=Index</a:t>
                      </a:r>
                    </a:p>
                  </a:txBody>
                  <a:tcPr anchor="ctr"/>
                </a:tc>
              </a:tr>
              <a:tr h="709140">
                <a:tc>
                  <a:txBody>
                    <a:bodyPr/>
                    <a:lstStyle/>
                    <a:p>
                      <a:r>
                        <a:rPr lang="en-US">
                          <a:effectLst/>
                        </a:rPr>
                        <a:t>/Secure</a:t>
                      </a:r>
                    </a:p>
                  </a:txBody>
                  <a:tcPr anchor="ctr"/>
                </a:tc>
                <a:tc>
                  <a:txBody>
                    <a:bodyPr/>
                    <a:lstStyle/>
                    <a:p>
                      <a:r>
                        <a:rPr lang="en-US">
                          <a:effectLst/>
                        </a:rPr>
                        <a:t>Có</a:t>
                      </a:r>
                    </a:p>
                  </a:txBody>
                  <a:tcPr anchor="ctr"/>
                </a:tc>
                <a:tc>
                  <a:txBody>
                    <a:bodyPr/>
                    <a:lstStyle/>
                    <a:p>
                      <a:r>
                        <a:rPr lang="en-US">
                          <a:effectLst/>
                        </a:rPr>
                        <a:t>Controller=Admin</a:t>
                      </a:r>
                      <a:br>
                        <a:rPr lang="en-US">
                          <a:effectLst/>
                        </a:rPr>
                      </a:br>
                      <a:r>
                        <a:rPr lang="en-US">
                          <a:effectLst/>
                        </a:rPr>
                        <a:t>Action=Index</a:t>
                      </a:r>
                    </a:p>
                  </a:txBody>
                  <a:tcPr anchor="ctr"/>
                </a:tc>
              </a:tr>
              <a:tr h="641548">
                <a:tc>
                  <a:txBody>
                    <a:bodyPr/>
                    <a:lstStyle/>
                    <a:p>
                      <a:r>
                        <a:rPr lang="en-US">
                          <a:effectLst/>
                        </a:rPr>
                        <a:t>/Secure/Test</a:t>
                      </a:r>
                    </a:p>
                  </a:txBody>
                  <a:tcPr anchor="ctr"/>
                </a:tc>
                <a:tc>
                  <a:txBody>
                    <a:bodyPr/>
                    <a:lstStyle/>
                    <a:p>
                      <a:r>
                        <a:rPr lang="en-US">
                          <a:effectLst/>
                        </a:rPr>
                        <a:t>Không</a:t>
                      </a:r>
                    </a:p>
                  </a:txBody>
                  <a:tcPr anchor="ctr"/>
                </a:tc>
                <a:tc>
                  <a:txBody>
                    <a:bodyPr/>
                    <a:lstStyle/>
                    <a:p>
                      <a:r>
                        <a:rPr lang="en-US">
                          <a:effectLst/>
                        </a:rPr>
                        <a:t> </a:t>
                      </a:r>
                    </a:p>
                  </a:txBody>
                  <a:tcPr anchor="ctr"/>
                </a:tc>
              </a:tr>
              <a:tr h="1316974">
                <a:tc>
                  <a:txBody>
                    <a:bodyPr/>
                    <a:lstStyle/>
                    <a:p>
                      <a:r>
                        <a:rPr lang="en-US">
                          <a:effectLst/>
                        </a:rPr>
                        <a:t>/Admin</a:t>
                      </a:r>
                    </a:p>
                  </a:txBody>
                  <a:tcPr anchor="ctr"/>
                </a:tc>
                <a:tc>
                  <a:txBody>
                    <a:bodyPr/>
                    <a:lstStyle/>
                    <a:p>
                      <a:r>
                        <a:rPr lang="vi-VN">
                          <a:effectLst/>
                        </a:rPr>
                        <a:t>Có</a:t>
                      </a:r>
                      <a:br>
                        <a:rPr lang="vi-VN">
                          <a:effectLst/>
                        </a:rPr>
                      </a:br>
                      <a:r>
                        <a:rPr lang="vi-VN">
                          <a:effectLst/>
                        </a:rPr>
                        <a:t/>
                      </a:r>
                      <a:br>
                        <a:rPr lang="vi-VN">
                          <a:effectLst/>
                        </a:rPr>
                      </a:br>
                      <a:r>
                        <a:rPr lang="vi-VN">
                          <a:effectLst/>
                        </a:rPr>
                        <a:t>Sẽ đến AdminController không qua rouet đầu tiên, những sẽ là route thứ 2</a:t>
                      </a:r>
                    </a:p>
                  </a:txBody>
                  <a:tcPr anchor="ctr"/>
                </a:tc>
                <a:tc>
                  <a:txBody>
                    <a:bodyPr/>
                    <a:lstStyle/>
                    <a:p>
                      <a:r>
                        <a:rPr lang="en-US" dirty="0">
                          <a:effectLst/>
                        </a:rPr>
                        <a:t>Controller=Admin</a:t>
                      </a:r>
                      <a:br>
                        <a:rPr lang="en-US" dirty="0">
                          <a:effectLst/>
                        </a:rPr>
                      </a:br>
                      <a:r>
                        <a:rPr lang="en-US" dirty="0">
                          <a:effectLst/>
                        </a:rPr>
                        <a:t>Action=Index</a:t>
                      </a:r>
                    </a:p>
                  </a:txBody>
                  <a:tcPr anchor="ctr"/>
                </a:tc>
              </a:tr>
            </a:tbl>
          </a:graphicData>
        </a:graphic>
      </p:graphicFrame>
    </p:spTree>
    <p:extLst>
      <p:ext uri="{BB962C8B-B14F-4D97-AF65-F5344CB8AC3E}">
        <p14:creationId xmlns:p14="http://schemas.microsoft.com/office/powerpoint/2010/main" val="13724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t>
            </a:r>
            <a:r>
              <a:rPr lang="en-US" dirty="0" smtClean="0"/>
              <a:t>Route</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44</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1815882"/>
          </a:xfrm>
          <a:prstGeom prst="rect">
            <a:avLst/>
          </a:prstGeom>
          <a:noFill/>
        </p:spPr>
        <p:txBody>
          <a:bodyPr wrap="square" rtlCol="0">
            <a:spAutoFit/>
          </a:bodyPr>
          <a:lstStyle/>
          <a:p>
            <a:r>
              <a:rPr lang="vi-VN" sz="2800" dirty="0"/>
              <a:t>Thứ tự route nào được đăng ký rất quan trọng. URL Matching bắt đầu chạy từ trên xuống của tập Route Collection và tìm xem có Route nào match với URL không. Nó sẽ dừng lại khi tìm thấy Route match đầu tiên.</a:t>
            </a:r>
            <a:endParaRPr lang="vi-VN" sz="2800" dirty="0">
              <a:latin typeface="Arial (Body)"/>
            </a:endParaRPr>
          </a:p>
        </p:txBody>
      </p:sp>
    </p:spTree>
    <p:extLst>
      <p:ext uri="{BB962C8B-B14F-4D97-AF65-F5344CB8AC3E}">
        <p14:creationId xmlns:p14="http://schemas.microsoft.com/office/powerpoint/2010/main" val="1753680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Selector</a:t>
            </a:r>
          </a:p>
        </p:txBody>
      </p:sp>
      <p:sp>
        <p:nvSpPr>
          <p:cNvPr id="4" name="Slide Number Placeholder 3"/>
          <p:cNvSpPr>
            <a:spLocks noGrp="1"/>
          </p:cNvSpPr>
          <p:nvPr>
            <p:ph type="sldNum" sz="quarter" idx="12"/>
          </p:nvPr>
        </p:nvSpPr>
        <p:spPr/>
        <p:txBody>
          <a:bodyPr/>
          <a:lstStyle/>
          <a:p>
            <a:fld id="{86CB4B4D-7CA3-9044-876B-883B54F8677D}" type="slidenum">
              <a:rPr lang="uk-UA" smtClean="0"/>
              <a:t>45</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3539430"/>
          </a:xfrm>
          <a:prstGeom prst="rect">
            <a:avLst/>
          </a:prstGeom>
          <a:noFill/>
        </p:spPr>
        <p:txBody>
          <a:bodyPr wrap="square" rtlCol="0">
            <a:spAutoFit/>
          </a:bodyPr>
          <a:lstStyle/>
          <a:p>
            <a:r>
              <a:rPr lang="vi-VN" sz="2800" dirty="0"/>
              <a:t>Action selector là một attribute có thể được áp dụng co controller action. Các attribute này giúp Routing Engine chọn đúng action method để xử lý request. ASP.NET Core bao gồm 3 kiểu Action Selector</a:t>
            </a:r>
            <a:r>
              <a:rPr lang="vi-VN" sz="2800" dirty="0" smtClean="0"/>
              <a:t>:</a:t>
            </a:r>
            <a:endParaRPr lang="en-US" sz="2800" dirty="0" smtClean="0"/>
          </a:p>
          <a:p>
            <a:endParaRPr lang="en-US" sz="2800" dirty="0">
              <a:latin typeface="Arial (Body)"/>
            </a:endParaRPr>
          </a:p>
          <a:p>
            <a:r>
              <a:rPr lang="en-US" sz="2800" dirty="0" smtClean="0"/>
              <a:t>1. Action </a:t>
            </a:r>
            <a:r>
              <a:rPr lang="en-US" sz="2800" dirty="0"/>
              <a:t>Name</a:t>
            </a:r>
          </a:p>
          <a:p>
            <a:r>
              <a:rPr lang="en-US" sz="2800" dirty="0" smtClean="0"/>
              <a:t>2. Non </a:t>
            </a:r>
            <a:r>
              <a:rPr lang="en-US" sz="2800" dirty="0"/>
              <a:t>Action</a:t>
            </a:r>
          </a:p>
          <a:p>
            <a:r>
              <a:rPr lang="en-US" sz="2800" dirty="0" smtClean="0"/>
              <a:t>3. Action </a:t>
            </a:r>
            <a:r>
              <a:rPr lang="en-US" sz="2800" dirty="0"/>
              <a:t>Verbs</a:t>
            </a:r>
          </a:p>
        </p:txBody>
      </p:sp>
    </p:spTree>
    <p:extLst>
      <p:ext uri="{BB962C8B-B14F-4D97-AF65-F5344CB8AC3E}">
        <p14:creationId xmlns:p14="http://schemas.microsoft.com/office/powerpoint/2010/main" val="117935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a:t>
            </a:r>
            <a:r>
              <a:rPr lang="en-US" dirty="0" smtClean="0"/>
              <a:t>Name</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46</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1815882"/>
          </a:xfrm>
          <a:prstGeom prst="rect">
            <a:avLst/>
          </a:prstGeom>
          <a:noFill/>
        </p:spPr>
        <p:txBody>
          <a:bodyPr wrap="square" rtlCol="0">
            <a:spAutoFit/>
          </a:bodyPr>
          <a:lstStyle/>
          <a:p>
            <a:r>
              <a:rPr lang="vi-VN" sz="2800" dirty="0"/>
              <a:t>ActionName attribute định nghĩa tên của một action. Routing engine sẽ sử dụng tên này thay vì tên phương thức để match với action name trong routing. Bạn sẽ dùng attribute này khi bạn muốn một alias cho tên phương thức:</a:t>
            </a:r>
            <a:endParaRPr lang="vi-VN" sz="2800" dirty="0">
              <a:latin typeface="Arial (Body)"/>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420" y="3291848"/>
            <a:ext cx="4125686" cy="2474469"/>
          </a:xfrm>
          <a:prstGeom prst="rect">
            <a:avLst/>
          </a:prstGeom>
        </p:spPr>
      </p:pic>
      <p:sp>
        <p:nvSpPr>
          <p:cNvPr id="5" name="TextBox 4"/>
          <p:cNvSpPr txBox="1"/>
          <p:nvPr/>
        </p:nvSpPr>
        <p:spPr>
          <a:xfrm>
            <a:off x="670249" y="2935904"/>
            <a:ext cx="5571932" cy="3539430"/>
          </a:xfrm>
          <a:prstGeom prst="rect">
            <a:avLst/>
          </a:prstGeom>
          <a:noFill/>
        </p:spPr>
        <p:txBody>
          <a:bodyPr wrap="square" rtlCol="0">
            <a:spAutoFit/>
          </a:bodyPr>
          <a:lstStyle/>
          <a:p>
            <a:r>
              <a:rPr lang="vi-VN" sz="2800" dirty="0">
                <a:latin typeface="Arial (Body)"/>
              </a:rPr>
              <a:t>Trong code phía </a:t>
            </a:r>
            <a:r>
              <a:rPr lang="en-US" sz="2800" dirty="0" err="1" smtClean="0">
                <a:latin typeface="Arial (Body)"/>
              </a:rPr>
              <a:t>bên</a:t>
            </a:r>
            <a:r>
              <a:rPr lang="vi-VN" sz="2800" dirty="0" smtClean="0">
                <a:latin typeface="Arial (Body)"/>
              </a:rPr>
              <a:t>, </a:t>
            </a:r>
            <a:r>
              <a:rPr lang="vi-VN" sz="2800" dirty="0">
                <a:latin typeface="Arial (Body)"/>
              </a:rPr>
              <a:t>Action Name cho hành đồng Edit được thay đổi sang Modify sử dụng ActionName attribute. Chúng ta có thể không còn gọi phương thức này sử dụng tên Edit. Chúng ta phải sử dụng tên mới là "Modify" trong URL.</a:t>
            </a:r>
            <a:endParaRPr lang="en-US" sz="2800" dirty="0">
              <a:latin typeface="Arial (Body)"/>
            </a:endParaRPr>
          </a:p>
        </p:txBody>
      </p:sp>
    </p:spTree>
    <p:extLst>
      <p:ext uri="{BB962C8B-B14F-4D97-AF65-F5344CB8AC3E}">
        <p14:creationId xmlns:p14="http://schemas.microsoft.com/office/powerpoint/2010/main" val="117935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a:t>
            </a:r>
            <a:r>
              <a:rPr lang="en-US" dirty="0" smtClean="0"/>
              <a:t>Name</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47</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954107"/>
          </a:xfrm>
          <a:prstGeom prst="rect">
            <a:avLst/>
          </a:prstGeom>
          <a:noFill/>
        </p:spPr>
        <p:txBody>
          <a:bodyPr wrap="square" rtlCol="0">
            <a:spAutoFit/>
          </a:bodyPr>
          <a:lstStyle/>
          <a:p>
            <a:r>
              <a:rPr lang="en-US" sz="2800" dirty="0" err="1" smtClean="0">
                <a:latin typeface="Calibri (Body)"/>
              </a:rPr>
              <a:t>Hoặc</a:t>
            </a:r>
            <a:r>
              <a:rPr lang="en-US" sz="2800" dirty="0" smtClean="0">
                <a:latin typeface="Calibri (Body)"/>
              </a:rPr>
              <a:t> </a:t>
            </a:r>
            <a:r>
              <a:rPr lang="vi-VN" sz="2800" dirty="0">
                <a:latin typeface="Calibri (Body)"/>
              </a:rPr>
              <a:t>cũng có thể sử dụng route attribute để thay đổi Action Name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044" y="2390270"/>
            <a:ext cx="4592217" cy="2275036"/>
          </a:xfrm>
          <a:prstGeom prst="rect">
            <a:avLst/>
          </a:prstGeom>
        </p:spPr>
      </p:pic>
    </p:spTree>
    <p:extLst>
      <p:ext uri="{BB962C8B-B14F-4D97-AF65-F5344CB8AC3E}">
        <p14:creationId xmlns:p14="http://schemas.microsoft.com/office/powerpoint/2010/main" val="260846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 </a:t>
            </a:r>
            <a:r>
              <a:rPr lang="en-US" dirty="0" smtClean="0"/>
              <a:t>Action</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48</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2677656"/>
          </a:xfrm>
          <a:prstGeom prst="rect">
            <a:avLst/>
          </a:prstGeom>
          <a:noFill/>
        </p:spPr>
        <p:txBody>
          <a:bodyPr wrap="square" rtlCol="0">
            <a:spAutoFit/>
          </a:bodyPr>
          <a:lstStyle/>
          <a:p>
            <a:r>
              <a:rPr lang="vi-VN" sz="2800" dirty="0"/>
              <a:t>Public method trong class controller được gọi như Action methods. Các phương thức này có thể được gọi bởi bất cứ ai ở bất cứ đâu trên thế giới đơn giản chỉ cần gõ URL lên trình duyệt. Bạn có thể cho Routing Engine biết đó là một phương thức đặc biệt không phải là một Action method bằng cách đặt attribute NonAction như sau</a:t>
            </a:r>
            <a:endParaRPr lang="vi-VN" sz="2800" dirty="0">
              <a:latin typeface="Calibri (Body)"/>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762" y="3886378"/>
            <a:ext cx="4708850" cy="2211236"/>
          </a:xfrm>
          <a:prstGeom prst="rect">
            <a:avLst/>
          </a:prstGeom>
        </p:spPr>
      </p:pic>
    </p:spTree>
    <p:extLst>
      <p:ext uri="{BB962C8B-B14F-4D97-AF65-F5344CB8AC3E}">
        <p14:creationId xmlns:p14="http://schemas.microsoft.com/office/powerpoint/2010/main" val="307270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Verbs</a:t>
            </a:r>
          </a:p>
        </p:txBody>
      </p:sp>
      <p:sp>
        <p:nvSpPr>
          <p:cNvPr id="4" name="Slide Number Placeholder 3"/>
          <p:cNvSpPr>
            <a:spLocks noGrp="1"/>
          </p:cNvSpPr>
          <p:nvPr>
            <p:ph type="sldNum" sz="quarter" idx="12"/>
          </p:nvPr>
        </p:nvSpPr>
        <p:spPr/>
        <p:txBody>
          <a:bodyPr/>
          <a:lstStyle/>
          <a:p>
            <a:fld id="{86CB4B4D-7CA3-9044-876B-883B54F8677D}" type="slidenum">
              <a:rPr lang="uk-UA" smtClean="0"/>
              <a:t>49</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4401205"/>
          </a:xfrm>
          <a:prstGeom prst="rect">
            <a:avLst/>
          </a:prstGeom>
          <a:noFill/>
        </p:spPr>
        <p:txBody>
          <a:bodyPr wrap="square" rtlCol="0">
            <a:spAutoFit/>
          </a:bodyPr>
          <a:lstStyle/>
          <a:p>
            <a:r>
              <a:rPr lang="vi-VN" sz="2800" dirty="0"/>
              <a:t>Action verbs selector được sử dụng khi bạn muốn điều kiển action method dựa trên HTTP Request method. Điều này được đảm nhiệm sử dụng tập các attribute bởi MVC, ví dụ như HttpGet và HttpPost. Nó được gọi là Http Attributes</a:t>
            </a:r>
            <a:r>
              <a:rPr lang="vi-VN" sz="2800" dirty="0" smtClean="0"/>
              <a:t>.</a:t>
            </a:r>
            <a:endParaRPr lang="en-US" sz="2800" dirty="0" smtClean="0"/>
          </a:p>
          <a:p>
            <a:endParaRPr lang="vi-VN" sz="2800" dirty="0"/>
          </a:p>
          <a:p>
            <a:r>
              <a:rPr lang="vi-VN" sz="2800" dirty="0"/>
              <a:t>Một số HTTP Verbs có sẵn trong ưng dụng ASP.NET Core. Chúng là GET, POST, PUT, DELETE, HEAD, OPTIONS, PATCH. Mỗi verbs này kết hợp với HTTP Method Attributes được định nghĩa trong namespace Microsoft.AspNetCore.Mvc.Routing.</a:t>
            </a:r>
          </a:p>
        </p:txBody>
      </p:sp>
    </p:spTree>
    <p:extLst>
      <p:ext uri="{BB962C8B-B14F-4D97-AF65-F5344CB8AC3E}">
        <p14:creationId xmlns:p14="http://schemas.microsoft.com/office/powerpoint/2010/main" val="325823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Text Placeholder 2"/>
          <p:cNvSpPr>
            <a:spLocks noGrp="1"/>
          </p:cNvSpPr>
          <p:nvPr>
            <p:ph idx="1"/>
          </p:nvPr>
        </p:nvSpPr>
        <p:spPr/>
        <p:txBody>
          <a:bodyPr>
            <a:normAutofit/>
          </a:bodyPr>
          <a:lstStyle/>
          <a:p>
            <a:pPr marL="0" indent="0">
              <a:buNone/>
            </a:pPr>
            <a:r>
              <a:rPr lang="en-US" b="1" dirty="0" smtClean="0"/>
              <a:t>1 </a:t>
            </a:r>
            <a:r>
              <a:rPr lang="vi-VN" b="1" dirty="0" smtClean="0"/>
              <a:t>Nhận </a:t>
            </a:r>
            <a:r>
              <a:rPr lang="vi-VN" b="1" dirty="0"/>
              <a:t>request</a:t>
            </a:r>
          </a:p>
          <a:p>
            <a:r>
              <a:rPr lang="vi-VN" dirty="0"/>
              <a:t>Controller có trách nhiệm nhận request từ user</a:t>
            </a:r>
            <a:r>
              <a:rPr lang="vi-VN" dirty="0" smtClean="0"/>
              <a:t>.</a:t>
            </a:r>
            <a:endParaRPr lang="en-US" dirty="0" smtClean="0"/>
          </a:p>
          <a:p>
            <a:endParaRPr lang="vi-VN" dirty="0"/>
          </a:p>
          <a:p>
            <a:pPr marL="0" indent="0">
              <a:buNone/>
            </a:pPr>
            <a:r>
              <a:rPr lang="en-US" b="1" dirty="0" smtClean="0"/>
              <a:t>2. </a:t>
            </a:r>
            <a:r>
              <a:rPr lang="vi-VN" b="1" dirty="0" smtClean="0"/>
              <a:t>Dựng </a:t>
            </a:r>
            <a:r>
              <a:rPr lang="vi-VN" b="1" dirty="0"/>
              <a:t>model</a:t>
            </a:r>
          </a:p>
          <a:p>
            <a:r>
              <a:rPr lang="vi-VN" dirty="0"/>
              <a:t>Controller Action method thực thi logic của ứng dụng và xây dựng nên model</a:t>
            </a:r>
            <a:r>
              <a:rPr lang="vi-VN" dirty="0" smtClean="0"/>
              <a:t>.</a:t>
            </a:r>
            <a:endParaRPr lang="en-US" dirty="0" smtClean="0"/>
          </a:p>
          <a:p>
            <a:endParaRPr lang="vi-VN" dirty="0"/>
          </a:p>
          <a:p>
            <a:pPr marL="0" indent="0">
              <a:buNone/>
            </a:pPr>
            <a:r>
              <a:rPr lang="en-US" b="1" dirty="0" smtClean="0"/>
              <a:t>3. </a:t>
            </a:r>
            <a:r>
              <a:rPr lang="vi-VN" b="1" dirty="0" smtClean="0"/>
              <a:t>Gửi </a:t>
            </a:r>
            <a:r>
              <a:rPr lang="vi-VN" b="1" dirty="0"/>
              <a:t>trả kết quả</a:t>
            </a:r>
          </a:p>
          <a:p>
            <a:r>
              <a:rPr lang="vi-VN" dirty="0"/>
              <a:t>Cuối cùng nó sẽ trả về kết quả trong HTML, File, JSON, XML hoặc bất cứ định dạng nào về cho user.</a:t>
            </a:r>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23062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Verbs</a:t>
            </a:r>
          </a:p>
        </p:txBody>
      </p:sp>
      <p:sp>
        <p:nvSpPr>
          <p:cNvPr id="4" name="Slide Number Placeholder 3"/>
          <p:cNvSpPr>
            <a:spLocks noGrp="1"/>
          </p:cNvSpPr>
          <p:nvPr>
            <p:ph type="sldNum" sz="quarter" idx="12"/>
          </p:nvPr>
        </p:nvSpPr>
        <p:spPr/>
        <p:txBody>
          <a:bodyPr/>
          <a:lstStyle/>
          <a:p>
            <a:fld id="{86CB4B4D-7CA3-9044-876B-883B54F8677D}" type="slidenum">
              <a:rPr lang="uk-UA" smtClean="0"/>
              <a:t>50</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5262979"/>
          </a:xfrm>
          <a:prstGeom prst="rect">
            <a:avLst/>
          </a:prstGeom>
          <a:noFill/>
        </p:spPr>
        <p:txBody>
          <a:bodyPr wrap="square" rtlCol="0">
            <a:spAutoFit/>
          </a:bodyPr>
          <a:lstStyle/>
          <a:p>
            <a:r>
              <a:rPr lang="vi-VN" sz="2800" dirty="0"/>
              <a:t>Bạn có thể áp dụng các attribute này cho Controller action method. Khi khách hàng gửi request sử dụng một verb cụ thể, routing engine sẽ tìm controller action với một attribute tương ứng và gọi nó</a:t>
            </a:r>
            <a:r>
              <a:rPr lang="vi-VN" sz="2800" dirty="0" smtClean="0"/>
              <a:t>.</a:t>
            </a:r>
            <a:endParaRPr lang="en-US" sz="2800" dirty="0" smtClean="0"/>
          </a:p>
          <a:p>
            <a:endParaRPr lang="vi-VN" sz="2800" dirty="0"/>
          </a:p>
          <a:p>
            <a:r>
              <a:rPr lang="vi-VN" sz="2800" dirty="0"/>
              <a:t>HTTP Attribute cho phép chúng ta định nghĩa 2 phương thức với cùng tên nhưng khác kiểu response với HTTP Verb khác nhau</a:t>
            </a:r>
            <a:r>
              <a:rPr lang="vi-VN" sz="2800" dirty="0" smtClean="0"/>
              <a:t>.</a:t>
            </a:r>
            <a:endParaRPr lang="en-US" sz="2800" dirty="0" smtClean="0"/>
          </a:p>
          <a:p>
            <a:endParaRPr lang="vi-VN" sz="2800" dirty="0"/>
          </a:p>
          <a:p>
            <a:r>
              <a:rPr lang="vi-VN" sz="2800" dirty="0"/>
              <a:t>Ví dụ tốt nhất là phương thức Edit. Một phương thức Edit trả về một Get Request và tạo ra Edit Form. Phương thức khác nhận Post request và cập nhật database.</a:t>
            </a:r>
          </a:p>
        </p:txBody>
      </p:sp>
    </p:spTree>
    <p:extLst>
      <p:ext uri="{BB962C8B-B14F-4D97-AF65-F5344CB8AC3E}">
        <p14:creationId xmlns:p14="http://schemas.microsoft.com/office/powerpoint/2010/main" val="92320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Verbs</a:t>
            </a:r>
          </a:p>
        </p:txBody>
      </p:sp>
      <p:sp>
        <p:nvSpPr>
          <p:cNvPr id="4" name="Slide Number Placeholder 3"/>
          <p:cNvSpPr>
            <a:spLocks noGrp="1"/>
          </p:cNvSpPr>
          <p:nvPr>
            <p:ph type="sldNum" sz="quarter" idx="12"/>
          </p:nvPr>
        </p:nvSpPr>
        <p:spPr/>
        <p:txBody>
          <a:bodyPr/>
          <a:lstStyle/>
          <a:p>
            <a:fld id="{86CB4B4D-7CA3-9044-876B-883B54F8677D}" type="slidenum">
              <a:rPr lang="uk-UA" smtClean="0"/>
              <a:t>51</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954107"/>
          </a:xfrm>
          <a:prstGeom prst="rect">
            <a:avLst/>
          </a:prstGeom>
          <a:noFill/>
        </p:spPr>
        <p:txBody>
          <a:bodyPr wrap="square" rtlCol="0">
            <a:spAutoFit/>
          </a:bodyPr>
          <a:lstStyle/>
          <a:p>
            <a:r>
              <a:rPr lang="en-US" sz="2800" dirty="0" err="1"/>
              <a:t>C</a:t>
            </a:r>
            <a:r>
              <a:rPr lang="en-US" sz="2800" dirty="0" err="1" smtClean="0"/>
              <a:t>ó</a:t>
            </a:r>
            <a:r>
              <a:rPr lang="en-US" sz="2800" dirty="0" smtClean="0"/>
              <a:t> </a:t>
            </a:r>
            <a:r>
              <a:rPr lang="en-US" sz="2800" dirty="0" err="1"/>
              <a:t>thể</a:t>
            </a:r>
            <a:r>
              <a:rPr lang="en-US" sz="2800" dirty="0"/>
              <a:t> </a:t>
            </a:r>
            <a:r>
              <a:rPr lang="en-US" sz="2800" dirty="0" err="1"/>
              <a:t>sử</a:t>
            </a:r>
            <a:r>
              <a:rPr lang="en-US" sz="2800" dirty="0"/>
              <a:t> </a:t>
            </a:r>
            <a:r>
              <a:rPr lang="en-US" sz="2800" dirty="0" err="1"/>
              <a:t>dụng</a:t>
            </a:r>
            <a:r>
              <a:rPr lang="en-US" sz="2800" dirty="0"/>
              <a:t> HTTP Action </a:t>
            </a:r>
            <a:r>
              <a:rPr lang="en-US" sz="2800" dirty="0" smtClean="0"/>
              <a:t>verb  </a:t>
            </a:r>
            <a:r>
              <a:rPr lang="en-US" sz="2800" dirty="0" err="1" smtClean="0"/>
              <a:t>cấu</a:t>
            </a:r>
            <a:r>
              <a:rPr lang="en-US" sz="2800" dirty="0" smtClean="0"/>
              <a:t> </a:t>
            </a:r>
            <a:r>
              <a:rPr lang="en-US" sz="2800" dirty="0" err="1"/>
              <a:t>hình</a:t>
            </a:r>
            <a:r>
              <a:rPr lang="en-US" sz="2800" dirty="0"/>
              <a:t> route </a:t>
            </a:r>
            <a:r>
              <a:rPr lang="en-US" sz="2800" dirty="0" err="1"/>
              <a:t>trong</a:t>
            </a:r>
            <a:r>
              <a:rPr lang="en-US" sz="2800" dirty="0"/>
              <a:t> Route Attribute</a:t>
            </a:r>
            <a:endParaRPr lang="vi-VN"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125" y="2074129"/>
            <a:ext cx="7157405" cy="3969263"/>
          </a:xfrm>
          <a:prstGeom prst="rect">
            <a:avLst/>
          </a:prstGeom>
        </p:spPr>
      </p:pic>
    </p:spTree>
    <p:extLst>
      <p:ext uri="{BB962C8B-B14F-4D97-AF65-F5344CB8AC3E}">
        <p14:creationId xmlns:p14="http://schemas.microsoft.com/office/powerpoint/2010/main" val="417246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Attribute</a:t>
            </a:r>
          </a:p>
        </p:txBody>
      </p:sp>
      <p:sp>
        <p:nvSpPr>
          <p:cNvPr id="4" name="Slide Number Placeholder 3"/>
          <p:cNvSpPr>
            <a:spLocks noGrp="1"/>
          </p:cNvSpPr>
          <p:nvPr>
            <p:ph type="sldNum" sz="quarter" idx="12"/>
          </p:nvPr>
        </p:nvSpPr>
        <p:spPr/>
        <p:txBody>
          <a:bodyPr/>
          <a:lstStyle/>
          <a:p>
            <a:fld id="{86CB4B4D-7CA3-9044-876B-883B54F8677D}" type="slidenum">
              <a:rPr lang="uk-UA" smtClean="0"/>
              <a:t>52</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4832092"/>
          </a:xfrm>
          <a:prstGeom prst="rect">
            <a:avLst/>
          </a:prstGeom>
          <a:noFill/>
        </p:spPr>
        <p:txBody>
          <a:bodyPr wrap="square" rtlCol="0">
            <a:spAutoFit/>
          </a:bodyPr>
          <a:lstStyle/>
          <a:p>
            <a:r>
              <a:rPr lang="vi-VN" sz="2800" b="1" dirty="0"/>
              <a:t>HttpGet</a:t>
            </a:r>
          </a:p>
          <a:p>
            <a:r>
              <a:rPr lang="vi-VN" sz="2800" dirty="0"/>
              <a:t>HttpGet attribute giới hạn Action method chỉ cấp nhận các request sử dụng GET verb. Các tham số trên URL (query string) tự động được thêm vào như các tham số. HttpGet được dùng để nhận một resource từ server</a:t>
            </a:r>
            <a:r>
              <a:rPr lang="vi-VN" sz="2800" dirty="0" smtClean="0"/>
              <a:t>.</a:t>
            </a:r>
            <a:endParaRPr lang="en-US" sz="2800" dirty="0" smtClean="0"/>
          </a:p>
          <a:p>
            <a:endParaRPr lang="en-US" sz="2800" dirty="0"/>
          </a:p>
          <a:p>
            <a:r>
              <a:rPr lang="vi-VN" sz="2800" b="1" dirty="0"/>
              <a:t>HttpPost</a:t>
            </a:r>
          </a:p>
          <a:p>
            <a:r>
              <a:rPr lang="vi-VN" sz="2800" dirty="0"/>
              <a:t>HttpPost attribute giới hạn action method chấp nhận HTTP Request sử dụng Post verb. Post verb được dùng để tạo mới bản ghi.</a:t>
            </a:r>
          </a:p>
          <a:p>
            <a:endParaRPr lang="vi-VN" sz="2800" dirty="0"/>
          </a:p>
        </p:txBody>
      </p:sp>
    </p:spTree>
    <p:extLst>
      <p:ext uri="{BB962C8B-B14F-4D97-AF65-F5344CB8AC3E}">
        <p14:creationId xmlns:p14="http://schemas.microsoft.com/office/powerpoint/2010/main" val="1087359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Attribute</a:t>
            </a:r>
          </a:p>
        </p:txBody>
      </p:sp>
      <p:sp>
        <p:nvSpPr>
          <p:cNvPr id="4" name="Slide Number Placeholder 3"/>
          <p:cNvSpPr>
            <a:spLocks noGrp="1"/>
          </p:cNvSpPr>
          <p:nvPr>
            <p:ph type="sldNum" sz="quarter" idx="12"/>
          </p:nvPr>
        </p:nvSpPr>
        <p:spPr/>
        <p:txBody>
          <a:bodyPr/>
          <a:lstStyle/>
          <a:p>
            <a:fld id="{86CB4B4D-7CA3-9044-876B-883B54F8677D}" type="slidenum">
              <a:rPr lang="uk-UA" smtClean="0"/>
              <a:t>53</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3970318"/>
          </a:xfrm>
          <a:prstGeom prst="rect">
            <a:avLst/>
          </a:prstGeom>
          <a:noFill/>
        </p:spPr>
        <p:txBody>
          <a:bodyPr wrap="square" rtlCol="0">
            <a:spAutoFit/>
          </a:bodyPr>
          <a:lstStyle/>
          <a:p>
            <a:r>
              <a:rPr lang="vi-VN" sz="2800" b="1" dirty="0"/>
              <a:t>HttpDelete</a:t>
            </a:r>
          </a:p>
          <a:p>
            <a:r>
              <a:rPr lang="vi-VN" sz="2800" dirty="0"/>
              <a:t>HttpDelete attribute giới hạn Action method chỉ chấp nhận HTTP Request sử dụng Delete verb. Delete verb được dùng để xóa tài nguyên đang tồn tại</a:t>
            </a:r>
          </a:p>
          <a:p>
            <a:endParaRPr lang="en-US" sz="2800" dirty="0"/>
          </a:p>
          <a:p>
            <a:r>
              <a:rPr lang="vi-VN" sz="2800" b="1" dirty="0"/>
              <a:t>HttpPut</a:t>
            </a:r>
          </a:p>
          <a:p>
            <a:r>
              <a:rPr lang="vi-VN" sz="2800" dirty="0"/>
              <a:t>HttpPut attribute giới hạn action method chỉ chấp nhận các HTTP Request sử dụng Put verb. Put verb được dùng để cập nhật hoặc tạo mới tài nguyên</a:t>
            </a:r>
            <a:r>
              <a:rPr lang="vi-VN" sz="2800" dirty="0" smtClean="0"/>
              <a:t>.</a:t>
            </a:r>
            <a:endParaRPr lang="vi-VN" sz="2800" dirty="0"/>
          </a:p>
        </p:txBody>
      </p:sp>
    </p:spTree>
    <p:extLst>
      <p:ext uri="{BB962C8B-B14F-4D97-AF65-F5344CB8AC3E}">
        <p14:creationId xmlns:p14="http://schemas.microsoft.com/office/powerpoint/2010/main" val="90353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Attribute</a:t>
            </a:r>
          </a:p>
        </p:txBody>
      </p:sp>
      <p:sp>
        <p:nvSpPr>
          <p:cNvPr id="4" name="Slide Number Placeholder 3"/>
          <p:cNvSpPr>
            <a:spLocks noGrp="1"/>
          </p:cNvSpPr>
          <p:nvPr>
            <p:ph type="sldNum" sz="quarter" idx="12"/>
          </p:nvPr>
        </p:nvSpPr>
        <p:spPr/>
        <p:txBody>
          <a:bodyPr/>
          <a:lstStyle/>
          <a:p>
            <a:fld id="{86CB4B4D-7CA3-9044-876B-883B54F8677D}" type="slidenum">
              <a:rPr lang="uk-UA" smtClean="0"/>
              <a:t>54</a:t>
            </a:fld>
            <a:endParaRPr lang="uk-UA"/>
          </a:p>
        </p:txBody>
      </p:sp>
      <p:sp>
        <p:nvSpPr>
          <p:cNvPr id="6" name="Content Placeholder 5"/>
          <p:cNvSpPr>
            <a:spLocks noGrp="1"/>
          </p:cNvSpPr>
          <p:nvPr>
            <p:ph idx="1"/>
          </p:nvPr>
        </p:nvSpPr>
        <p:spPr>
          <a:xfrm>
            <a:off x="838200" y="1120022"/>
            <a:ext cx="10227906" cy="5056942"/>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4401205"/>
          </a:xfrm>
          <a:prstGeom prst="rect">
            <a:avLst/>
          </a:prstGeom>
          <a:noFill/>
        </p:spPr>
        <p:txBody>
          <a:bodyPr wrap="square" rtlCol="0">
            <a:spAutoFit/>
          </a:bodyPr>
          <a:lstStyle/>
          <a:p>
            <a:r>
              <a:rPr lang="vi-VN" sz="2800" b="1" dirty="0"/>
              <a:t>HttpHead</a:t>
            </a:r>
          </a:p>
          <a:p>
            <a:r>
              <a:rPr lang="vi-VN" sz="2800" dirty="0"/>
              <a:t>HttpHead attribute giới hạn action method chỉ chấp nhận HTTP Request sử dụng Head verb. Head verb được dùng để nhận các HTTP Header. Phương thức này được định danh cho GET ngoại trừ các serrver không trả về message body</a:t>
            </a:r>
            <a:r>
              <a:rPr lang="vi-VN" sz="2800" dirty="0" smtClean="0"/>
              <a:t>.</a:t>
            </a:r>
            <a:endParaRPr lang="vi-VN" sz="2800" dirty="0"/>
          </a:p>
          <a:p>
            <a:endParaRPr lang="en-US" sz="2800" dirty="0"/>
          </a:p>
          <a:p>
            <a:r>
              <a:rPr lang="vi-VN" sz="2800" b="1" dirty="0"/>
              <a:t>HttpOptions</a:t>
            </a:r>
          </a:p>
          <a:p>
            <a:r>
              <a:rPr lang="vi-VN" sz="2800" dirty="0"/>
              <a:t>HttpOptions attribute giới hạn action method chỉ chấp nhận các request sử dụng Options verb. Method này nhận thông tin về tùy chọn giao tiếp được hỗ trợ bởi web server</a:t>
            </a:r>
            <a:r>
              <a:rPr lang="vi-VN" sz="2800" dirty="0" smtClean="0"/>
              <a:t>.</a:t>
            </a:r>
            <a:endParaRPr lang="vi-VN" sz="2800" dirty="0"/>
          </a:p>
        </p:txBody>
      </p:sp>
    </p:spTree>
    <p:extLst>
      <p:ext uri="{BB962C8B-B14F-4D97-AF65-F5344CB8AC3E}">
        <p14:creationId xmlns:p14="http://schemas.microsoft.com/office/powerpoint/2010/main" val="501634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Attribute</a:t>
            </a:r>
          </a:p>
        </p:txBody>
      </p:sp>
      <p:sp>
        <p:nvSpPr>
          <p:cNvPr id="4" name="Slide Number Placeholder 3"/>
          <p:cNvSpPr>
            <a:spLocks noGrp="1"/>
          </p:cNvSpPr>
          <p:nvPr>
            <p:ph type="sldNum" sz="quarter" idx="12"/>
          </p:nvPr>
        </p:nvSpPr>
        <p:spPr/>
        <p:txBody>
          <a:bodyPr/>
          <a:lstStyle/>
          <a:p>
            <a:fld id="{86CB4B4D-7CA3-9044-876B-883B54F8677D}" type="slidenum">
              <a:rPr lang="uk-UA" smtClean="0"/>
              <a:t>55</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3539430"/>
          </a:xfrm>
          <a:prstGeom prst="rect">
            <a:avLst/>
          </a:prstGeom>
          <a:noFill/>
        </p:spPr>
        <p:txBody>
          <a:bodyPr wrap="square" rtlCol="0">
            <a:spAutoFit/>
          </a:bodyPr>
          <a:lstStyle/>
          <a:p>
            <a:r>
              <a:rPr lang="en-US" sz="2800" b="1" dirty="0" err="1"/>
              <a:t>HttpPatch</a:t>
            </a:r>
            <a:endParaRPr lang="en-US" sz="2800" b="1" dirty="0"/>
          </a:p>
          <a:p>
            <a:r>
              <a:rPr lang="en-US" sz="2800" dirty="0" err="1"/>
              <a:t>HttPatch</a:t>
            </a:r>
            <a:r>
              <a:rPr lang="en-US" sz="2800" dirty="0"/>
              <a:t> attribute </a:t>
            </a:r>
            <a:r>
              <a:rPr lang="en-US" sz="2800" dirty="0" err="1"/>
              <a:t>giới</a:t>
            </a:r>
            <a:r>
              <a:rPr lang="en-US" sz="2800" dirty="0"/>
              <a:t> </a:t>
            </a:r>
            <a:r>
              <a:rPr lang="en-US" sz="2800" dirty="0" err="1"/>
              <a:t>hạn</a:t>
            </a:r>
            <a:r>
              <a:rPr lang="en-US" sz="2800" dirty="0"/>
              <a:t> action method </a:t>
            </a:r>
            <a:r>
              <a:rPr lang="en-US" sz="2800" dirty="0" err="1"/>
              <a:t>chỉ</a:t>
            </a:r>
            <a:r>
              <a:rPr lang="en-US" sz="2800" dirty="0"/>
              <a:t> </a:t>
            </a:r>
            <a:r>
              <a:rPr lang="en-US" sz="2800" dirty="0" err="1"/>
              <a:t>nhận</a:t>
            </a:r>
            <a:r>
              <a:rPr lang="en-US" sz="2800" dirty="0"/>
              <a:t> </a:t>
            </a:r>
            <a:r>
              <a:rPr lang="en-US" sz="2800" dirty="0" err="1"/>
              <a:t>các</a:t>
            </a:r>
            <a:r>
              <a:rPr lang="en-US" sz="2800" dirty="0"/>
              <a:t> HTTP Request </a:t>
            </a:r>
            <a:r>
              <a:rPr lang="en-US" sz="2800" dirty="0" err="1"/>
              <a:t>sử</a:t>
            </a:r>
            <a:r>
              <a:rPr lang="en-US" sz="2800" dirty="0"/>
              <a:t> </a:t>
            </a:r>
            <a:r>
              <a:rPr lang="en-US" sz="2800" dirty="0" err="1"/>
              <a:t>dụng</a:t>
            </a:r>
            <a:r>
              <a:rPr lang="en-US" sz="2800" dirty="0"/>
              <a:t> Options verb. Method </a:t>
            </a:r>
            <a:r>
              <a:rPr lang="en-US" sz="2800" dirty="0" err="1"/>
              <a:t>nà</a:t>
            </a:r>
            <a:r>
              <a:rPr lang="en-US" sz="2800" dirty="0"/>
              <a:t> </a:t>
            </a:r>
            <a:r>
              <a:rPr lang="en-US" sz="2800" dirty="0" err="1"/>
              <a:t>sử</a:t>
            </a:r>
            <a:r>
              <a:rPr lang="en-US" sz="2800" dirty="0"/>
              <a:t> </a:t>
            </a:r>
            <a:r>
              <a:rPr lang="en-US" sz="2800" dirty="0" err="1"/>
              <a:t>dụng</a:t>
            </a:r>
            <a:r>
              <a:rPr lang="en-US" sz="2800" dirty="0"/>
              <a:t> </a:t>
            </a:r>
            <a:r>
              <a:rPr lang="en-US" sz="2800" dirty="0" err="1"/>
              <a:t>cho</a:t>
            </a:r>
            <a:r>
              <a:rPr lang="en-US" sz="2800" dirty="0"/>
              <a:t> </a:t>
            </a:r>
            <a:r>
              <a:rPr lang="en-US" sz="2800" dirty="0" err="1"/>
              <a:t>toàn</a:t>
            </a:r>
            <a:r>
              <a:rPr lang="en-US" sz="2800" dirty="0"/>
              <a:t> </a:t>
            </a:r>
            <a:r>
              <a:rPr lang="en-US" sz="2800" dirty="0" err="1"/>
              <a:t>bộ</a:t>
            </a:r>
            <a:r>
              <a:rPr lang="en-US" sz="2800" dirty="0"/>
              <a:t> </a:t>
            </a:r>
            <a:r>
              <a:rPr lang="en-US" sz="2800" dirty="0" err="1"/>
              <a:t>hoặc</a:t>
            </a:r>
            <a:r>
              <a:rPr lang="en-US" sz="2800" dirty="0"/>
              <a:t> </a:t>
            </a:r>
            <a:r>
              <a:rPr lang="en-US" sz="2800" dirty="0" err="1"/>
              <a:t>một</a:t>
            </a:r>
            <a:r>
              <a:rPr lang="en-US" sz="2800" dirty="0"/>
              <a:t> </a:t>
            </a:r>
            <a:r>
              <a:rPr lang="en-US" sz="2800" dirty="0" err="1"/>
              <a:t>phần</a:t>
            </a:r>
            <a:r>
              <a:rPr lang="en-US" sz="2800" dirty="0"/>
              <a:t> </a:t>
            </a:r>
            <a:r>
              <a:rPr lang="en-US" sz="2800" dirty="0" err="1"/>
              <a:t>việc</a:t>
            </a:r>
            <a:r>
              <a:rPr lang="en-US" sz="2800" dirty="0"/>
              <a:t> </a:t>
            </a:r>
            <a:r>
              <a:rPr lang="en-US" sz="2800" dirty="0" err="1"/>
              <a:t>cập</a:t>
            </a:r>
            <a:r>
              <a:rPr lang="en-US" sz="2800" dirty="0"/>
              <a:t> </a:t>
            </a:r>
            <a:r>
              <a:rPr lang="en-US" sz="2800" dirty="0" err="1"/>
              <a:t>nhật</a:t>
            </a:r>
            <a:r>
              <a:rPr lang="en-US" sz="2800" dirty="0"/>
              <a:t> </a:t>
            </a:r>
            <a:r>
              <a:rPr lang="en-US" sz="2800" dirty="0" err="1"/>
              <a:t>tài</a:t>
            </a:r>
            <a:r>
              <a:rPr lang="en-US" sz="2800" dirty="0"/>
              <a:t> </a:t>
            </a:r>
            <a:r>
              <a:rPr lang="en-US" sz="2800" dirty="0" err="1"/>
              <a:t>nguyên</a:t>
            </a:r>
            <a:r>
              <a:rPr lang="en-US" sz="2800" dirty="0" smtClean="0"/>
              <a:t>.</a:t>
            </a:r>
          </a:p>
          <a:p>
            <a:endParaRPr lang="en-US" sz="2800" dirty="0"/>
          </a:p>
          <a:p>
            <a:r>
              <a:rPr lang="en-US" sz="2800" b="1" dirty="0" err="1"/>
              <a:t>Sử</a:t>
            </a:r>
            <a:r>
              <a:rPr lang="en-US" sz="2800" b="1" dirty="0"/>
              <a:t> </a:t>
            </a:r>
            <a:r>
              <a:rPr lang="en-US" sz="2800" b="1" dirty="0" err="1"/>
              <a:t>dụng</a:t>
            </a:r>
            <a:r>
              <a:rPr lang="en-US" sz="2800" b="1" dirty="0"/>
              <a:t> </a:t>
            </a:r>
            <a:r>
              <a:rPr lang="en-US" sz="2800" b="1" dirty="0" err="1"/>
              <a:t>nhiều</a:t>
            </a:r>
            <a:r>
              <a:rPr lang="en-US" sz="2800" b="1" dirty="0"/>
              <a:t> Action Verbs</a:t>
            </a:r>
          </a:p>
          <a:p>
            <a:r>
              <a:rPr lang="en-US" sz="2800" dirty="0" err="1"/>
              <a:t>AcceptVerbs</a:t>
            </a:r>
            <a:r>
              <a:rPr lang="en-US" sz="2800" dirty="0"/>
              <a:t>  attribute </a:t>
            </a:r>
            <a:r>
              <a:rPr lang="en-US" sz="2800" dirty="0" err="1"/>
              <a:t>cho</a:t>
            </a:r>
            <a:r>
              <a:rPr lang="en-US" sz="2800" dirty="0"/>
              <a:t> </a:t>
            </a:r>
            <a:r>
              <a:rPr lang="en-US" sz="2800" dirty="0" err="1"/>
              <a:t>phép</a:t>
            </a:r>
            <a:r>
              <a:rPr lang="en-US" sz="2800" dirty="0"/>
              <a:t> </a:t>
            </a:r>
            <a:r>
              <a:rPr lang="en-US" sz="2800" dirty="0" err="1"/>
              <a:t>sử</a:t>
            </a:r>
            <a:r>
              <a:rPr lang="en-US" sz="2800" dirty="0"/>
              <a:t> </a:t>
            </a:r>
            <a:r>
              <a:rPr lang="en-US" sz="2800" dirty="0" err="1"/>
              <a:t>dụng</a:t>
            </a:r>
            <a:r>
              <a:rPr lang="en-US" sz="2800" dirty="0"/>
              <a:t> </a:t>
            </a:r>
            <a:r>
              <a:rPr lang="en-US" sz="2800" dirty="0" err="1"/>
              <a:t>nhiều</a:t>
            </a:r>
            <a:r>
              <a:rPr lang="en-US" sz="2800" dirty="0"/>
              <a:t> action verb </a:t>
            </a:r>
            <a:r>
              <a:rPr lang="en-US" sz="2800" dirty="0" err="1"/>
              <a:t>trên</a:t>
            </a:r>
            <a:r>
              <a:rPr lang="en-US" sz="2800" dirty="0"/>
              <a:t> action method:</a:t>
            </a:r>
            <a:endParaRPr lang="vi-VN" sz="2800" dirty="0"/>
          </a:p>
        </p:txBody>
      </p:sp>
    </p:spTree>
    <p:extLst>
      <p:ext uri="{BB962C8B-B14F-4D97-AF65-F5344CB8AC3E}">
        <p14:creationId xmlns:p14="http://schemas.microsoft.com/office/powerpoint/2010/main" val="334031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a:t>
            </a:r>
            <a:r>
              <a:rPr lang="en-US" dirty="0" smtClean="0"/>
              <a:t>Result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56</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5262979"/>
          </a:xfrm>
          <a:prstGeom prst="rect">
            <a:avLst/>
          </a:prstGeom>
          <a:noFill/>
        </p:spPr>
        <p:txBody>
          <a:bodyPr wrap="square" rtlCol="0">
            <a:spAutoFit/>
          </a:bodyPr>
          <a:lstStyle/>
          <a:p>
            <a:r>
              <a:rPr lang="vi-VN" sz="2800" dirty="0"/>
              <a:t>Controller Action sẽ trả về kết quả cho client. Client có thể mong muốn một kết quả đơn giản như là chuỗi hay số nguyên hoặc một kết quả phức tạp như là JSON hay HTML view hoặc file để download</a:t>
            </a:r>
            <a:r>
              <a:rPr lang="vi-VN" sz="2800" dirty="0" smtClean="0"/>
              <a:t>.</a:t>
            </a:r>
            <a:endParaRPr lang="en-US" sz="2800" dirty="0" smtClean="0"/>
          </a:p>
          <a:p>
            <a:endParaRPr lang="vi-VN" sz="2800" dirty="0"/>
          </a:p>
          <a:p>
            <a:r>
              <a:rPr lang="vi-VN" sz="2800" dirty="0"/>
              <a:t>Controller trong ASP.NET Core chỉ đơn giản là các class C#. Nó không cần phải kế thừa từ bất cứ base class nào.Nhưng ASP.NET Core cung cấp một class Controller nó kế thừa từ một ControllerBase class. Điều này giúp class cung cấp rất nhiều các method hữu ích, nó giúp Controller làm việc dễ dàng hơn. Vì thế thông thường các controller của chúng ta đều kế thừa từ Controller class.</a:t>
            </a:r>
          </a:p>
        </p:txBody>
      </p:sp>
    </p:spTree>
    <p:extLst>
      <p:ext uri="{BB962C8B-B14F-4D97-AF65-F5344CB8AC3E}">
        <p14:creationId xmlns:p14="http://schemas.microsoft.com/office/powerpoint/2010/main" val="394032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 </a:t>
            </a:r>
            <a:r>
              <a:rPr lang="en-US" dirty="0" smtClean="0"/>
              <a:t>Result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57</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2677656"/>
          </a:xfrm>
          <a:prstGeom prst="rect">
            <a:avLst/>
          </a:prstGeom>
          <a:noFill/>
        </p:spPr>
        <p:txBody>
          <a:bodyPr wrap="square" rtlCol="0">
            <a:spAutoFit/>
          </a:bodyPr>
          <a:lstStyle/>
          <a:p>
            <a:r>
              <a:rPr lang="vi-VN" sz="2800" dirty="0"/>
              <a:t>Controller Base class triển khai các loại Action Result khác nhau sẵn có giúp xây dựng các loại kết quả trả về khác nhau cho client. Ví dụ, ViewResult trả về một HTML response. Một RedirectResult chuyển hướng đến URL khác. Content Result trả về một chuỗi văn bản. Các kiểu trả về này được biết đến là Action Result.</a:t>
            </a:r>
          </a:p>
        </p:txBody>
      </p:sp>
    </p:spTree>
    <p:extLst>
      <p:ext uri="{BB962C8B-B14F-4D97-AF65-F5344CB8AC3E}">
        <p14:creationId xmlns:p14="http://schemas.microsoft.com/office/powerpoint/2010/main" val="372875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Các</a:t>
            </a:r>
            <a:r>
              <a:rPr lang="en-US" dirty="0"/>
              <a:t> </a:t>
            </a:r>
            <a:r>
              <a:rPr lang="en-US" dirty="0" err="1"/>
              <a:t>loại</a:t>
            </a:r>
            <a:r>
              <a:rPr lang="en-US" dirty="0"/>
              <a:t> Action Result</a:t>
            </a:r>
          </a:p>
        </p:txBody>
      </p:sp>
      <p:sp>
        <p:nvSpPr>
          <p:cNvPr id="4" name="Slide Number Placeholder 3"/>
          <p:cNvSpPr>
            <a:spLocks noGrp="1"/>
          </p:cNvSpPr>
          <p:nvPr>
            <p:ph type="sldNum" sz="quarter" idx="12"/>
          </p:nvPr>
        </p:nvSpPr>
        <p:spPr/>
        <p:txBody>
          <a:bodyPr/>
          <a:lstStyle/>
          <a:p>
            <a:fld id="{86CB4B4D-7CA3-9044-876B-883B54F8677D}" type="slidenum">
              <a:rPr lang="uk-UA" smtClean="0"/>
              <a:t>58</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4401205"/>
          </a:xfrm>
          <a:prstGeom prst="rect">
            <a:avLst/>
          </a:prstGeom>
          <a:noFill/>
        </p:spPr>
        <p:txBody>
          <a:bodyPr wrap="square" rtlCol="0">
            <a:spAutoFit/>
          </a:bodyPr>
          <a:lstStyle/>
          <a:p>
            <a:r>
              <a:rPr lang="vi-VN" sz="2800" dirty="0"/>
              <a:t>Có nhiều loại Action Result có sẵn trong Microsoft.AspNetCore.Mvc namespace. Nó được phân loại theo công năng sử dụng</a:t>
            </a:r>
            <a:r>
              <a:rPr lang="vi-VN" sz="2800" dirty="0" smtClean="0"/>
              <a:t>:</a:t>
            </a:r>
            <a:endParaRPr lang="en-US" sz="2800" dirty="0" smtClean="0"/>
          </a:p>
          <a:p>
            <a:endParaRPr lang="en-US" sz="2800" dirty="0"/>
          </a:p>
          <a:p>
            <a:r>
              <a:rPr lang="en-US" sz="2800" dirty="0" smtClean="0"/>
              <a:t>1. </a:t>
            </a:r>
            <a:r>
              <a:rPr lang="vi-VN" sz="2800" dirty="0" smtClean="0"/>
              <a:t>Trả </a:t>
            </a:r>
            <a:r>
              <a:rPr lang="vi-VN" sz="2800" dirty="0"/>
              <a:t>về HTML</a:t>
            </a:r>
          </a:p>
          <a:p>
            <a:r>
              <a:rPr lang="en-US" sz="2800" dirty="0" smtClean="0"/>
              <a:t>2. </a:t>
            </a:r>
            <a:r>
              <a:rPr lang="vi-VN" sz="2800" dirty="0" smtClean="0"/>
              <a:t>Chuyển </a:t>
            </a:r>
            <a:r>
              <a:rPr lang="vi-VN" sz="2800" dirty="0"/>
              <a:t>hướng người dùng</a:t>
            </a:r>
          </a:p>
          <a:p>
            <a:r>
              <a:rPr lang="en-US" sz="2800" dirty="0" smtClean="0"/>
              <a:t>3. </a:t>
            </a:r>
            <a:r>
              <a:rPr lang="vi-VN" sz="2800" dirty="0" smtClean="0"/>
              <a:t>Trả </a:t>
            </a:r>
            <a:r>
              <a:rPr lang="vi-VN" sz="2800" dirty="0"/>
              <a:t>về file</a:t>
            </a:r>
          </a:p>
          <a:p>
            <a:r>
              <a:rPr lang="en-US" sz="2800" dirty="0" smtClean="0"/>
              <a:t>4. </a:t>
            </a:r>
            <a:r>
              <a:rPr lang="vi-VN" sz="2800" dirty="0" smtClean="0"/>
              <a:t>Trả </a:t>
            </a:r>
            <a:r>
              <a:rPr lang="vi-VN" sz="2800" dirty="0"/>
              <a:t>về nội dung văn bản</a:t>
            </a:r>
          </a:p>
          <a:p>
            <a:r>
              <a:rPr lang="en-US" sz="2800" dirty="0" smtClean="0"/>
              <a:t>5. </a:t>
            </a:r>
            <a:r>
              <a:rPr lang="vi-VN" sz="2800" dirty="0" smtClean="0"/>
              <a:t>Trả </a:t>
            </a:r>
            <a:r>
              <a:rPr lang="vi-VN" sz="2800" dirty="0"/>
              <a:t>về lỗi và HTTP Code</a:t>
            </a:r>
          </a:p>
          <a:p>
            <a:r>
              <a:rPr lang="en-US" sz="2800" dirty="0" smtClean="0"/>
              <a:t>6. </a:t>
            </a:r>
            <a:r>
              <a:rPr lang="vi-VN" sz="2800" dirty="0" smtClean="0"/>
              <a:t>Kết </a:t>
            </a:r>
            <a:r>
              <a:rPr lang="vi-VN" sz="2800" dirty="0"/>
              <a:t>quả liên quan đến bảo </a:t>
            </a:r>
            <a:r>
              <a:rPr lang="vi-VN" sz="2800" dirty="0" smtClean="0"/>
              <a:t>mật</a:t>
            </a:r>
            <a:endParaRPr lang="vi-VN" sz="2800" dirty="0"/>
          </a:p>
        </p:txBody>
      </p:sp>
    </p:spTree>
    <p:extLst>
      <p:ext uri="{BB962C8B-B14F-4D97-AF65-F5344CB8AC3E}">
        <p14:creationId xmlns:p14="http://schemas.microsoft.com/office/powerpoint/2010/main" val="49284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Trả</a:t>
            </a:r>
            <a:r>
              <a:rPr lang="en-US" dirty="0"/>
              <a:t> </a:t>
            </a:r>
            <a:r>
              <a:rPr lang="en-US" dirty="0" err="1"/>
              <a:t>về</a:t>
            </a:r>
            <a:r>
              <a:rPr lang="en-US" dirty="0"/>
              <a:t> </a:t>
            </a:r>
            <a:r>
              <a:rPr lang="en-US" dirty="0" smtClean="0"/>
              <a:t>HTML</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59</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3170099"/>
          </a:xfrm>
          <a:prstGeom prst="rect">
            <a:avLst/>
          </a:prstGeom>
          <a:noFill/>
        </p:spPr>
        <p:txBody>
          <a:bodyPr wrap="square" rtlCol="0">
            <a:spAutoFit/>
          </a:bodyPr>
          <a:lstStyle/>
          <a:p>
            <a:r>
              <a:rPr lang="en-US" sz="2800" dirty="0" err="1"/>
              <a:t>Có</a:t>
            </a:r>
            <a:r>
              <a:rPr lang="en-US" sz="2800" dirty="0"/>
              <a:t> 2 Action result </a:t>
            </a:r>
            <a:r>
              <a:rPr lang="en-US" sz="2800" dirty="0" err="1"/>
              <a:t>trả</a:t>
            </a:r>
            <a:r>
              <a:rPr lang="en-US" sz="2800" dirty="0"/>
              <a:t> </a:t>
            </a:r>
            <a:r>
              <a:rPr lang="en-US" sz="2800" dirty="0" err="1"/>
              <a:t>về</a:t>
            </a:r>
            <a:r>
              <a:rPr lang="en-US" sz="2800" dirty="0"/>
              <a:t> HTML Response. </a:t>
            </a:r>
            <a:r>
              <a:rPr lang="en-US" sz="2800" dirty="0" err="1"/>
              <a:t>ViewResult</a:t>
            </a:r>
            <a:r>
              <a:rPr lang="en-US" sz="2800" dirty="0"/>
              <a:t> </a:t>
            </a:r>
            <a:r>
              <a:rPr lang="en-US" sz="2800" dirty="0" err="1"/>
              <a:t>và</a:t>
            </a:r>
            <a:r>
              <a:rPr lang="en-US" sz="2800" dirty="0"/>
              <a:t> </a:t>
            </a:r>
            <a:r>
              <a:rPr lang="en-US" sz="2800" dirty="0" err="1"/>
              <a:t>PartialViewResult</a:t>
            </a:r>
            <a:r>
              <a:rPr lang="en-US" sz="2800" dirty="0" smtClean="0"/>
              <a:t>.</a:t>
            </a:r>
          </a:p>
          <a:p>
            <a:endParaRPr lang="en-US" sz="2800" dirty="0"/>
          </a:p>
          <a:p>
            <a:r>
              <a:rPr lang="en-US" sz="2800" b="1" dirty="0" err="1" smtClean="0"/>
              <a:t>ViewResult</a:t>
            </a:r>
            <a:endParaRPr lang="en-US" sz="2800" b="1" dirty="0" smtClean="0"/>
          </a:p>
          <a:p>
            <a:r>
              <a:rPr lang="vi-VN" sz="2000" dirty="0"/>
              <a:t>Phương thức View() tìm kiếm View trong thư mục Views/&lt;Controller&gt; để tìm file .cshtml và chuyển nó cho Razor View Engine. Bạn có thể gán cho nó model dữ liệu. View sẽ trả về một ViewResult và kết quả là một HTML Response.</a:t>
            </a:r>
            <a:endParaRPr lang="en-US" sz="2000" b="1" dirty="0"/>
          </a:p>
          <a:p>
            <a:endParaRPr lang="vi-VN"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87691"/>
            <a:ext cx="8287139" cy="1705213"/>
          </a:xfrm>
          <a:prstGeom prst="rect">
            <a:avLst/>
          </a:prstGeom>
        </p:spPr>
      </p:pic>
    </p:spTree>
    <p:extLst>
      <p:ext uri="{BB962C8B-B14F-4D97-AF65-F5344CB8AC3E}">
        <p14:creationId xmlns:p14="http://schemas.microsoft.com/office/powerpoint/2010/main" val="1409625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Controller</a:t>
            </a:r>
            <a:endParaRPr lang="en-US" dirty="0"/>
          </a:p>
        </p:txBody>
      </p:sp>
      <p:sp>
        <p:nvSpPr>
          <p:cNvPr id="3" name="Text Placeholder 2"/>
          <p:cNvSpPr>
            <a:spLocks noGrp="1"/>
          </p:cNvSpPr>
          <p:nvPr>
            <p:ph idx="1"/>
          </p:nvPr>
        </p:nvSpPr>
        <p:spPr/>
        <p:txBody>
          <a:bodyPr>
            <a:normAutofit/>
          </a:bodyPr>
          <a:lstStyle/>
          <a:p>
            <a:pPr marL="0" indent="0">
              <a:buNone/>
            </a:pPr>
            <a:r>
              <a:rPr lang="vi-VN" dirty="0"/>
              <a:t>Controller không khác gì so với .NET Class thông thường. Chỉ có điều nó nằm trong thư mục </a:t>
            </a:r>
            <a:r>
              <a:rPr lang="vi-VN" b="1" dirty="0"/>
              <a:t>Controllers </a:t>
            </a:r>
            <a:r>
              <a:rPr lang="vi-VN" dirty="0"/>
              <a:t>là thư mục nằm trong thư mục gốc của ứng dụng. Bạn có thể tạo mới controller bằng cách chọn thư mục </a:t>
            </a:r>
            <a:r>
              <a:rPr lang="vi-VN" b="1" dirty="0"/>
              <a:t>Controllers </a:t>
            </a:r>
            <a:r>
              <a:rPr lang="vi-VN" dirty="0"/>
              <a:t>và chuột phải chọn </a:t>
            </a:r>
            <a:r>
              <a:rPr lang="vi-VN" b="1" dirty="0"/>
              <a:t>Add-&gt; Controller.</a:t>
            </a:r>
          </a:p>
        </p:txBody>
      </p:sp>
      <p:sp>
        <p:nvSpPr>
          <p:cNvPr id="4" name="Slide Number Placeholder 3"/>
          <p:cNvSpPr>
            <a:spLocks noGrp="1"/>
          </p:cNvSpPr>
          <p:nvPr>
            <p:ph type="sldNum" sz="quarter" idx="12"/>
          </p:nvPr>
        </p:nvSpPr>
        <p:spPr/>
        <p:txBody>
          <a:bodyPr/>
          <a:lstStyle/>
          <a:p>
            <a:fld id="{86CB4B4D-7CA3-9044-876B-883B54F8677D}" type="slidenum">
              <a:rPr lang="uk-UA" smtClean="0"/>
              <a:t>6</a:t>
            </a:fld>
            <a:endParaRPr lang="uk-U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08" y="3071975"/>
            <a:ext cx="10058400" cy="3284375"/>
          </a:xfrm>
          <a:prstGeom prst="rect">
            <a:avLst/>
          </a:prstGeom>
        </p:spPr>
      </p:pic>
    </p:spTree>
    <p:extLst>
      <p:ext uri="{BB962C8B-B14F-4D97-AF65-F5344CB8AC3E}">
        <p14:creationId xmlns:p14="http://schemas.microsoft.com/office/powerpoint/2010/main" val="3363633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Trả</a:t>
            </a:r>
            <a:r>
              <a:rPr lang="en-US" dirty="0"/>
              <a:t> </a:t>
            </a:r>
            <a:r>
              <a:rPr lang="en-US" dirty="0" err="1"/>
              <a:t>về</a:t>
            </a:r>
            <a:r>
              <a:rPr lang="en-US" dirty="0"/>
              <a:t> </a:t>
            </a:r>
            <a:r>
              <a:rPr lang="en-US" dirty="0" smtClean="0"/>
              <a:t>HTML</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60</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1754326"/>
          </a:xfrm>
          <a:prstGeom prst="rect">
            <a:avLst/>
          </a:prstGeom>
          <a:noFill/>
        </p:spPr>
        <p:txBody>
          <a:bodyPr wrap="square" rtlCol="0">
            <a:spAutoFit/>
          </a:bodyPr>
          <a:lstStyle/>
          <a:p>
            <a:r>
              <a:rPr lang="en-US" sz="2800" b="1" dirty="0" err="1"/>
              <a:t>PartialViewResult</a:t>
            </a:r>
            <a:endParaRPr lang="en-US" sz="2800" b="1" dirty="0"/>
          </a:p>
          <a:p>
            <a:r>
              <a:rPr lang="vi-VN" sz="2000" dirty="0"/>
              <a:t>PartialView Result sử dụng model để tạo ra một phần của View. Chúng ta sử dụng ViewResult để tạo ra một view hoàn chỉnh còn PartialView trả về một phần của View. Kiểu trả về này hữu ích với Single Page Application (SPA) ki bạn muốn cập nhật một phần của View thông qua AJAX.</a:t>
            </a:r>
            <a:endParaRPr lang="vi-VN" sz="2800" dirty="0"/>
          </a:p>
        </p:txBody>
      </p:sp>
    </p:spTree>
    <p:extLst>
      <p:ext uri="{BB962C8B-B14F-4D97-AF65-F5344CB8AC3E}">
        <p14:creationId xmlns:p14="http://schemas.microsoft.com/office/powerpoint/2010/main" val="2355478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Redirect Result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61</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5262979"/>
          </a:xfrm>
          <a:prstGeom prst="rect">
            <a:avLst/>
          </a:prstGeom>
          <a:noFill/>
        </p:spPr>
        <p:txBody>
          <a:bodyPr wrap="square" rtlCol="0">
            <a:spAutoFit/>
          </a:bodyPr>
          <a:lstStyle/>
          <a:p>
            <a:r>
              <a:rPr lang="vi-VN" sz="2800" dirty="0"/>
              <a:t>Redriect result được dùng khi bạn muốn chuyển hướng người dùng đến một URL khác. Có 4 loại redirect result có sẵn. RedirectResult, LocalRedirectResult, RedirectToActionResult và RedirectToRouteResult</a:t>
            </a:r>
            <a:r>
              <a:rPr lang="vi-VN" sz="2800" dirty="0" smtClean="0"/>
              <a:t>.</a:t>
            </a:r>
            <a:endParaRPr lang="en-US" sz="2800" dirty="0" smtClean="0"/>
          </a:p>
          <a:p>
            <a:endParaRPr lang="en-US" sz="2800" dirty="0"/>
          </a:p>
          <a:p>
            <a:r>
              <a:rPr lang="vi-VN" sz="2800" dirty="0"/>
              <a:t>Mỗi một redirect này có thể trả về bất cứ mã trạng thái (status code) dưới đây:</a:t>
            </a:r>
          </a:p>
          <a:p>
            <a:r>
              <a:rPr lang="vi-VN" sz="2800" dirty="0">
                <a:hlinkClick r:id="rId3"/>
              </a:rPr>
              <a:t>302 Found (Chuyển tạp thời)</a:t>
            </a:r>
            <a:r>
              <a:rPr lang="vi-VN" sz="2800" dirty="0"/>
              <a:t>   </a:t>
            </a:r>
          </a:p>
          <a:p>
            <a:r>
              <a:rPr lang="vi-VN" sz="2800" dirty="0">
                <a:hlinkClick r:id="rId4"/>
              </a:rPr>
              <a:t>301 Moved Permanently</a:t>
            </a:r>
            <a:r>
              <a:rPr lang="vi-VN" sz="2800" dirty="0"/>
              <a:t> </a:t>
            </a:r>
          </a:p>
          <a:p>
            <a:r>
              <a:rPr lang="vi-VN" sz="2800" dirty="0">
                <a:hlinkClick r:id="rId5"/>
              </a:rPr>
              <a:t>307 Temporary Redirect</a:t>
            </a:r>
            <a:r>
              <a:rPr lang="vi-VN" sz="2800" dirty="0"/>
              <a:t> </a:t>
            </a:r>
          </a:p>
          <a:p>
            <a:r>
              <a:rPr lang="vi-VN" sz="2800" dirty="0">
                <a:hlinkClick r:id="rId6"/>
              </a:rPr>
              <a:t>308 Permanent Redirect</a:t>
            </a:r>
            <a:r>
              <a:rPr lang="vi-VN" sz="2800" dirty="0"/>
              <a:t> </a:t>
            </a:r>
          </a:p>
          <a:p>
            <a:endParaRPr lang="vi-VN" sz="2800" dirty="0"/>
          </a:p>
        </p:txBody>
      </p:sp>
    </p:spTree>
    <p:extLst>
      <p:ext uri="{BB962C8B-B14F-4D97-AF65-F5344CB8AC3E}">
        <p14:creationId xmlns:p14="http://schemas.microsoft.com/office/powerpoint/2010/main" val="210028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RedirectResult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62</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954107"/>
          </a:xfrm>
          <a:prstGeom prst="rect">
            <a:avLst/>
          </a:prstGeom>
          <a:noFill/>
        </p:spPr>
        <p:txBody>
          <a:bodyPr wrap="square" rtlCol="0">
            <a:spAutoFit/>
          </a:bodyPr>
          <a:lstStyle/>
          <a:p>
            <a:r>
              <a:rPr lang="vi-VN" sz="2800" dirty="0"/>
              <a:t>RedirectResult sẽ trả về cho user bằng cách cung cấp đường dẫn tuyệt đối hoặc tương đối:</a:t>
            </a:r>
          </a:p>
        </p:txBody>
      </p:sp>
      <p:graphicFrame>
        <p:nvGraphicFramePr>
          <p:cNvPr id="3" name="Table 2"/>
          <p:cNvGraphicFramePr>
            <a:graphicFrameLocks noGrp="1"/>
          </p:cNvGraphicFramePr>
          <p:nvPr>
            <p:extLst>
              <p:ext uri="{D42A27DB-BD31-4B8C-83A1-F6EECF244321}">
                <p14:modId xmlns:p14="http://schemas.microsoft.com/office/powerpoint/2010/main" val="3760008484"/>
              </p:ext>
            </p:extLst>
          </p:nvPr>
        </p:nvGraphicFramePr>
        <p:xfrm>
          <a:off x="838200" y="2343193"/>
          <a:ext cx="9593424" cy="3482340"/>
        </p:xfrm>
        <a:graphic>
          <a:graphicData uri="http://schemas.openxmlformats.org/drawingml/2006/table">
            <a:tbl>
              <a:tblPr firstRow="1" bandRow="1">
                <a:tableStyleId>{5C22544A-7EE6-4342-B048-85BDC9FD1C3A}</a:tableStyleId>
              </a:tblPr>
              <a:tblGrid>
                <a:gridCol w="2146248"/>
                <a:gridCol w="3723588"/>
                <a:gridCol w="3723588"/>
              </a:tblGrid>
              <a:tr h="370840">
                <a:tc>
                  <a:txBody>
                    <a:bodyPr/>
                    <a:lstStyle/>
                    <a:p>
                      <a:pPr algn="ctr" fontAlgn="ctr"/>
                      <a:r>
                        <a:rPr lang="en-US" sz="2400" b="1" cap="all" dirty="0">
                          <a:solidFill>
                            <a:srgbClr val="7A7A7A"/>
                          </a:solidFill>
                          <a:effectLst/>
                        </a:rPr>
                        <a:t>ACTION RESULT</a:t>
                      </a:r>
                    </a:p>
                  </a:txBody>
                  <a:tcPr marL="95250" marR="95250" marT="95250" marB="95250" anchor="ctr"/>
                </a:tc>
                <a:tc>
                  <a:txBody>
                    <a:bodyPr/>
                    <a:lstStyle/>
                    <a:p>
                      <a:pPr algn="ctr" fontAlgn="ctr"/>
                      <a:r>
                        <a:rPr lang="en-US" sz="2400" b="1" cap="all" dirty="0">
                          <a:solidFill>
                            <a:srgbClr val="7A7A7A"/>
                          </a:solidFill>
                          <a:effectLst/>
                        </a:rPr>
                        <a:t>CONTROLLER METHOD</a:t>
                      </a:r>
                    </a:p>
                  </a:txBody>
                  <a:tcPr marL="95250" marR="95250" marT="95250" marB="95250" anchor="ctr"/>
                </a:tc>
                <a:tc>
                  <a:txBody>
                    <a:bodyPr/>
                    <a:lstStyle/>
                    <a:p>
                      <a:pPr algn="ctr" fontAlgn="ctr"/>
                      <a:r>
                        <a:rPr lang="en-US" sz="2400" b="1" cap="all" dirty="0">
                          <a:solidFill>
                            <a:srgbClr val="7A7A7A"/>
                          </a:solidFill>
                          <a:effectLst/>
                        </a:rPr>
                        <a:t>STATUS CODE</a:t>
                      </a:r>
                    </a:p>
                  </a:txBody>
                  <a:tcPr marL="95250" marR="95250" marT="95250" marB="95250" anchor="ctr"/>
                </a:tc>
              </a:tr>
              <a:tr h="370840">
                <a:tc rowSpan="4">
                  <a:txBody>
                    <a:bodyPr/>
                    <a:lstStyle/>
                    <a:p>
                      <a:pPr algn="l"/>
                      <a:r>
                        <a:rPr lang="en-US" sz="2400" dirty="0" err="1">
                          <a:effectLst/>
                        </a:rPr>
                        <a:t>RedirectResult</a:t>
                      </a:r>
                      <a:endParaRPr lang="en-US" sz="2400" dirty="0">
                        <a:effectLst/>
                      </a:endParaRPr>
                    </a:p>
                  </a:txBody>
                  <a:tcPr anchor="ctr"/>
                </a:tc>
                <a:tc>
                  <a:txBody>
                    <a:bodyPr/>
                    <a:lstStyle/>
                    <a:p>
                      <a:pPr algn="l"/>
                      <a:r>
                        <a:rPr lang="en-US" sz="2400" dirty="0">
                          <a:effectLst/>
                        </a:rPr>
                        <a:t>Redirect</a:t>
                      </a:r>
                    </a:p>
                  </a:txBody>
                  <a:tcPr anchor="ctr"/>
                </a:tc>
                <a:tc>
                  <a:txBody>
                    <a:bodyPr/>
                    <a:lstStyle/>
                    <a:p>
                      <a:pPr algn="l"/>
                      <a:r>
                        <a:rPr lang="en-US" sz="2400">
                          <a:effectLst/>
                        </a:rPr>
                        <a:t>302 Found (Temporarily moved)   </a:t>
                      </a:r>
                    </a:p>
                  </a:txBody>
                  <a:tcPr anchor="ctr"/>
                </a:tc>
              </a:tr>
              <a:tr h="370840">
                <a:tc vMerge="1">
                  <a:txBody>
                    <a:bodyPr/>
                    <a:lstStyle/>
                    <a:p>
                      <a:endParaRPr lang="en-US" dirty="0"/>
                    </a:p>
                  </a:txBody>
                  <a:tcPr/>
                </a:tc>
                <a:tc>
                  <a:txBody>
                    <a:bodyPr/>
                    <a:lstStyle/>
                    <a:p>
                      <a:pPr algn="l"/>
                      <a:r>
                        <a:rPr lang="en-US" sz="2400" dirty="0" err="1">
                          <a:effectLst/>
                        </a:rPr>
                        <a:t>RedirectPermanent</a:t>
                      </a:r>
                      <a:endParaRPr lang="en-US" sz="2400" dirty="0">
                        <a:effectLst/>
                      </a:endParaRPr>
                    </a:p>
                  </a:txBody>
                  <a:tcPr anchor="ctr"/>
                </a:tc>
                <a:tc>
                  <a:txBody>
                    <a:bodyPr/>
                    <a:lstStyle/>
                    <a:p>
                      <a:pPr algn="l"/>
                      <a:r>
                        <a:rPr lang="en-US" sz="2400">
                          <a:effectLst/>
                        </a:rPr>
                        <a:t>301 Moved Permanently</a:t>
                      </a:r>
                    </a:p>
                  </a:txBody>
                  <a:tcPr anchor="ctr"/>
                </a:tc>
              </a:tr>
              <a:tr h="370840">
                <a:tc vMerge="1">
                  <a:txBody>
                    <a:bodyPr/>
                    <a:lstStyle/>
                    <a:p>
                      <a:endParaRPr lang="en-US" dirty="0"/>
                    </a:p>
                  </a:txBody>
                  <a:tcPr/>
                </a:tc>
                <a:tc>
                  <a:txBody>
                    <a:bodyPr/>
                    <a:lstStyle/>
                    <a:p>
                      <a:pPr algn="l"/>
                      <a:r>
                        <a:rPr lang="en-US" sz="2400" dirty="0" err="1">
                          <a:effectLst/>
                        </a:rPr>
                        <a:t>RedirectPermanentPreserveMethod</a:t>
                      </a:r>
                      <a:endParaRPr lang="en-US" sz="2400" dirty="0">
                        <a:effectLst/>
                      </a:endParaRPr>
                    </a:p>
                  </a:txBody>
                  <a:tcPr anchor="ctr"/>
                </a:tc>
                <a:tc>
                  <a:txBody>
                    <a:bodyPr/>
                    <a:lstStyle/>
                    <a:p>
                      <a:pPr algn="l"/>
                      <a:r>
                        <a:rPr lang="en-US" sz="2400" dirty="0">
                          <a:effectLst/>
                        </a:rPr>
                        <a:t>308 Permanent Redirect</a:t>
                      </a:r>
                    </a:p>
                  </a:txBody>
                  <a:tcPr anchor="ctr"/>
                </a:tc>
              </a:tr>
              <a:tr h="370840">
                <a:tc vMerge="1">
                  <a:txBody>
                    <a:bodyPr/>
                    <a:lstStyle/>
                    <a:p>
                      <a:endParaRPr lang="en-US" dirty="0"/>
                    </a:p>
                  </a:txBody>
                  <a:tcPr/>
                </a:tc>
                <a:tc>
                  <a:txBody>
                    <a:bodyPr/>
                    <a:lstStyle/>
                    <a:p>
                      <a:pPr algn="l"/>
                      <a:r>
                        <a:rPr lang="en-US" sz="2400">
                          <a:effectLst/>
                        </a:rPr>
                        <a:t>RedirectPreserveMethod</a:t>
                      </a:r>
                    </a:p>
                  </a:txBody>
                  <a:tcPr anchor="ctr"/>
                </a:tc>
                <a:tc>
                  <a:txBody>
                    <a:bodyPr/>
                    <a:lstStyle/>
                    <a:p>
                      <a:pPr algn="l"/>
                      <a:r>
                        <a:rPr lang="en-US" sz="2400" dirty="0">
                          <a:effectLst/>
                        </a:rPr>
                        <a:t>307 Temporary Redirect </a:t>
                      </a:r>
                    </a:p>
                  </a:txBody>
                  <a:tcPr anchor="ctr"/>
                </a:tc>
              </a:tr>
            </a:tbl>
          </a:graphicData>
        </a:graphic>
      </p:graphicFrame>
    </p:spTree>
    <p:extLst>
      <p:ext uri="{BB962C8B-B14F-4D97-AF65-F5344CB8AC3E}">
        <p14:creationId xmlns:p14="http://schemas.microsoft.com/office/powerpoint/2010/main" val="102450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LocalRedirectResult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63</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2246769"/>
          </a:xfrm>
          <a:prstGeom prst="rect">
            <a:avLst/>
          </a:prstGeom>
          <a:noFill/>
        </p:spPr>
        <p:txBody>
          <a:bodyPr wrap="square" rtlCol="0">
            <a:spAutoFit/>
          </a:bodyPr>
          <a:lstStyle/>
          <a:p>
            <a:r>
              <a:rPr lang="vi-VN" sz="2800" dirty="0"/>
              <a:t>Action result này tương tự như RedirectResult nhưng chỉ khác một điều. Chỉ các local URL mới được chấp nhận. Nếu bạn cung cấp bất cứ một URL ngoài nào, phương thức này sẽ trả về một lỗi InvalidOperationException. Điều này tránh việc bị tất công </a:t>
            </a:r>
            <a:r>
              <a:rPr lang="vi-VN" sz="2800" dirty="0">
                <a:hlinkClick r:id="rId3"/>
              </a:rPr>
              <a:t>open redirect attack</a:t>
            </a:r>
            <a:r>
              <a:rPr lang="vi-VN" sz="2800" dirty="0"/>
              <a:t>.</a:t>
            </a:r>
          </a:p>
        </p:txBody>
      </p:sp>
      <p:graphicFrame>
        <p:nvGraphicFramePr>
          <p:cNvPr id="3" name="Table 2"/>
          <p:cNvGraphicFramePr>
            <a:graphicFrameLocks noGrp="1"/>
          </p:cNvGraphicFramePr>
          <p:nvPr>
            <p:extLst>
              <p:ext uri="{D42A27DB-BD31-4B8C-83A1-F6EECF244321}">
                <p14:modId xmlns:p14="http://schemas.microsoft.com/office/powerpoint/2010/main" val="3900196898"/>
              </p:ext>
            </p:extLst>
          </p:nvPr>
        </p:nvGraphicFramePr>
        <p:xfrm>
          <a:off x="1155441" y="3625098"/>
          <a:ext cx="9593424" cy="2603661"/>
        </p:xfrm>
        <a:graphic>
          <a:graphicData uri="http://schemas.openxmlformats.org/drawingml/2006/table">
            <a:tbl>
              <a:tblPr firstRow="1" bandRow="1">
                <a:tableStyleId>{5C22544A-7EE6-4342-B048-85BDC9FD1C3A}</a:tableStyleId>
              </a:tblPr>
              <a:tblGrid>
                <a:gridCol w="2146248"/>
                <a:gridCol w="3723588"/>
                <a:gridCol w="3723588"/>
              </a:tblGrid>
              <a:tr h="651002">
                <a:tc>
                  <a:txBody>
                    <a:bodyPr/>
                    <a:lstStyle/>
                    <a:p>
                      <a:pPr algn="ctr" fontAlgn="ctr"/>
                      <a:r>
                        <a:rPr lang="en-US" sz="1800" b="1" cap="all" dirty="0">
                          <a:solidFill>
                            <a:srgbClr val="7A7A7A"/>
                          </a:solidFill>
                          <a:effectLst/>
                        </a:rPr>
                        <a:t>ACTION RESULT</a:t>
                      </a:r>
                    </a:p>
                  </a:txBody>
                  <a:tcPr marL="95250" marR="95250" marT="95250" marB="95250" anchor="ctr"/>
                </a:tc>
                <a:tc>
                  <a:txBody>
                    <a:bodyPr/>
                    <a:lstStyle/>
                    <a:p>
                      <a:pPr algn="ctr" fontAlgn="ctr"/>
                      <a:r>
                        <a:rPr lang="en-US" sz="1800" b="1" cap="all" dirty="0">
                          <a:solidFill>
                            <a:srgbClr val="7A7A7A"/>
                          </a:solidFill>
                          <a:effectLst/>
                        </a:rPr>
                        <a:t>CONTROLLER METHOD</a:t>
                      </a:r>
                    </a:p>
                  </a:txBody>
                  <a:tcPr marL="95250" marR="95250" marT="95250" marB="95250" anchor="ctr"/>
                </a:tc>
                <a:tc>
                  <a:txBody>
                    <a:bodyPr/>
                    <a:lstStyle/>
                    <a:p>
                      <a:pPr algn="ctr" fontAlgn="ctr"/>
                      <a:r>
                        <a:rPr lang="en-US" sz="1800" b="1" cap="all" dirty="0">
                          <a:solidFill>
                            <a:srgbClr val="7A7A7A"/>
                          </a:solidFill>
                          <a:effectLst/>
                        </a:rPr>
                        <a:t>STATUS CODE</a:t>
                      </a:r>
                    </a:p>
                  </a:txBody>
                  <a:tcPr marL="95250" marR="95250" marT="95250" marB="95250" anchor="ctr"/>
                </a:tc>
              </a:tr>
              <a:tr h="581059">
                <a:tc rowSpan="4">
                  <a:txBody>
                    <a:bodyPr/>
                    <a:lstStyle/>
                    <a:p>
                      <a:pPr algn="l"/>
                      <a:r>
                        <a:rPr lang="en-US" sz="1800" b="0" i="0" kern="1200" dirty="0" err="1" smtClean="0">
                          <a:solidFill>
                            <a:schemeClr val="dk1"/>
                          </a:solidFill>
                          <a:effectLst/>
                          <a:latin typeface="+mn-lt"/>
                          <a:ea typeface="+mn-ea"/>
                          <a:cs typeface="+mn-cs"/>
                        </a:rPr>
                        <a:t>LocalRedirectResult</a:t>
                      </a:r>
                      <a:endParaRPr lang="en-US" sz="1800" dirty="0">
                        <a:effectLst/>
                      </a:endParaRPr>
                    </a:p>
                  </a:txBody>
                  <a:tcPr anchor="ctr"/>
                </a:tc>
                <a:tc>
                  <a:txBody>
                    <a:bodyPr/>
                    <a:lstStyle/>
                    <a:p>
                      <a:r>
                        <a:rPr lang="en-US">
                          <a:effectLst/>
                        </a:rPr>
                        <a:t>LocalRedirect</a:t>
                      </a:r>
                    </a:p>
                  </a:txBody>
                  <a:tcPr anchor="ctr"/>
                </a:tc>
                <a:tc>
                  <a:txBody>
                    <a:bodyPr/>
                    <a:lstStyle/>
                    <a:p>
                      <a:r>
                        <a:rPr lang="en-US">
                          <a:effectLst/>
                        </a:rPr>
                        <a:t>302 Found (Temporarily moved)   </a:t>
                      </a:r>
                    </a:p>
                  </a:txBody>
                  <a:tcPr anchor="ctr"/>
                </a:tc>
              </a:tr>
              <a:tr h="322811">
                <a:tc vMerge="1">
                  <a:txBody>
                    <a:bodyPr/>
                    <a:lstStyle/>
                    <a:p>
                      <a:endParaRPr lang="en-US" dirty="0"/>
                    </a:p>
                  </a:txBody>
                  <a:tcPr/>
                </a:tc>
                <a:tc>
                  <a:txBody>
                    <a:bodyPr/>
                    <a:lstStyle/>
                    <a:p>
                      <a:r>
                        <a:rPr lang="en-US">
                          <a:effectLst/>
                        </a:rPr>
                        <a:t>LocalRedirectPermanent</a:t>
                      </a:r>
                    </a:p>
                  </a:txBody>
                  <a:tcPr anchor="ctr"/>
                </a:tc>
                <a:tc>
                  <a:txBody>
                    <a:bodyPr/>
                    <a:lstStyle/>
                    <a:p>
                      <a:r>
                        <a:rPr lang="en-US">
                          <a:effectLst/>
                        </a:rPr>
                        <a:t>301 Moved Permanently</a:t>
                      </a:r>
                    </a:p>
                  </a:txBody>
                  <a:tcPr anchor="ctr"/>
                </a:tc>
              </a:tr>
              <a:tr h="581059">
                <a:tc vMerge="1">
                  <a:txBody>
                    <a:bodyPr/>
                    <a:lstStyle/>
                    <a:p>
                      <a:endParaRPr lang="en-US" dirty="0"/>
                    </a:p>
                  </a:txBody>
                  <a:tcPr/>
                </a:tc>
                <a:tc>
                  <a:txBody>
                    <a:bodyPr/>
                    <a:lstStyle/>
                    <a:p>
                      <a:r>
                        <a:rPr lang="en-US">
                          <a:effectLst/>
                        </a:rPr>
                        <a:t>LocalRedirectPermanentPreserveMethod</a:t>
                      </a:r>
                    </a:p>
                  </a:txBody>
                  <a:tcPr anchor="ctr"/>
                </a:tc>
                <a:tc>
                  <a:txBody>
                    <a:bodyPr/>
                    <a:lstStyle/>
                    <a:p>
                      <a:r>
                        <a:rPr lang="en-US">
                          <a:effectLst/>
                        </a:rPr>
                        <a:t>308 Permanent Redirect</a:t>
                      </a:r>
                    </a:p>
                  </a:txBody>
                  <a:tcPr anchor="ctr"/>
                </a:tc>
              </a:tr>
              <a:tr h="322811">
                <a:tc vMerge="1">
                  <a:txBody>
                    <a:bodyPr/>
                    <a:lstStyle/>
                    <a:p>
                      <a:endParaRPr lang="en-US" dirty="0"/>
                    </a:p>
                  </a:txBody>
                  <a:tcPr/>
                </a:tc>
                <a:tc>
                  <a:txBody>
                    <a:bodyPr/>
                    <a:lstStyle/>
                    <a:p>
                      <a:r>
                        <a:rPr lang="en-US">
                          <a:effectLst/>
                        </a:rPr>
                        <a:t>LocalRedirectPreserveMethod</a:t>
                      </a:r>
                    </a:p>
                  </a:txBody>
                  <a:tcPr anchor="ctr"/>
                </a:tc>
                <a:tc>
                  <a:txBody>
                    <a:bodyPr/>
                    <a:lstStyle/>
                    <a:p>
                      <a:r>
                        <a:rPr lang="en-US" dirty="0">
                          <a:effectLst/>
                        </a:rPr>
                        <a:t>307 Temporary Redirect </a:t>
                      </a:r>
                    </a:p>
                  </a:txBody>
                  <a:tcPr anchor="ctr"/>
                </a:tc>
              </a:tr>
            </a:tbl>
          </a:graphicData>
        </a:graphic>
      </p:graphicFrame>
    </p:spTree>
    <p:extLst>
      <p:ext uri="{BB962C8B-B14F-4D97-AF65-F5344CB8AC3E}">
        <p14:creationId xmlns:p14="http://schemas.microsoft.com/office/powerpoint/2010/main" val="384246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LocalRedirectResult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64</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1384995"/>
          </a:xfrm>
          <a:prstGeom prst="rect">
            <a:avLst/>
          </a:prstGeom>
          <a:noFill/>
        </p:spPr>
        <p:txBody>
          <a:bodyPr wrap="square" rtlCol="0">
            <a:spAutoFit/>
          </a:bodyPr>
          <a:lstStyle/>
          <a:p>
            <a:r>
              <a:rPr lang="vi-VN" sz="2800" dirty="0"/>
              <a:t>Action result này chuyển client đến một action và controller cụ thể. Nó nhận một tên Action method, một tên controller và các giá trị tham số:</a:t>
            </a:r>
          </a:p>
        </p:txBody>
      </p:sp>
      <p:graphicFrame>
        <p:nvGraphicFramePr>
          <p:cNvPr id="3" name="Table 2"/>
          <p:cNvGraphicFramePr>
            <a:graphicFrameLocks noGrp="1"/>
          </p:cNvGraphicFramePr>
          <p:nvPr>
            <p:extLst>
              <p:ext uri="{D42A27DB-BD31-4B8C-83A1-F6EECF244321}">
                <p14:modId xmlns:p14="http://schemas.microsoft.com/office/powerpoint/2010/main" val="486732910"/>
              </p:ext>
            </p:extLst>
          </p:nvPr>
        </p:nvGraphicFramePr>
        <p:xfrm>
          <a:off x="989045" y="2705878"/>
          <a:ext cx="9759820" cy="3522881"/>
        </p:xfrm>
        <a:graphic>
          <a:graphicData uri="http://schemas.openxmlformats.org/drawingml/2006/table">
            <a:tbl>
              <a:tblPr firstRow="1" bandRow="1">
                <a:tableStyleId>{5C22544A-7EE6-4342-B048-85BDC9FD1C3A}</a:tableStyleId>
              </a:tblPr>
              <a:tblGrid>
                <a:gridCol w="2388637"/>
                <a:gridCol w="3583010"/>
                <a:gridCol w="3788173"/>
              </a:tblGrid>
              <a:tr h="880838">
                <a:tc>
                  <a:txBody>
                    <a:bodyPr/>
                    <a:lstStyle/>
                    <a:p>
                      <a:pPr algn="ctr" fontAlgn="ctr"/>
                      <a:r>
                        <a:rPr lang="en-US" sz="1800" b="1" cap="all" dirty="0">
                          <a:solidFill>
                            <a:srgbClr val="7A7A7A"/>
                          </a:solidFill>
                          <a:effectLst/>
                        </a:rPr>
                        <a:t>ACTION RESULT</a:t>
                      </a:r>
                    </a:p>
                  </a:txBody>
                  <a:tcPr marL="95250" marR="95250" marT="95250" marB="95250" anchor="ctr"/>
                </a:tc>
                <a:tc>
                  <a:txBody>
                    <a:bodyPr/>
                    <a:lstStyle/>
                    <a:p>
                      <a:pPr algn="ctr" fontAlgn="ctr"/>
                      <a:r>
                        <a:rPr lang="en-US" sz="1800" b="1" cap="all" dirty="0">
                          <a:solidFill>
                            <a:srgbClr val="7A7A7A"/>
                          </a:solidFill>
                          <a:effectLst/>
                        </a:rPr>
                        <a:t>CONTROLLER METHOD</a:t>
                      </a:r>
                    </a:p>
                  </a:txBody>
                  <a:tcPr marL="95250" marR="95250" marT="95250" marB="95250" anchor="ctr"/>
                </a:tc>
                <a:tc>
                  <a:txBody>
                    <a:bodyPr/>
                    <a:lstStyle/>
                    <a:p>
                      <a:pPr algn="ctr" fontAlgn="ctr"/>
                      <a:r>
                        <a:rPr lang="en-US" sz="1800" b="1" cap="all" dirty="0">
                          <a:solidFill>
                            <a:srgbClr val="7A7A7A"/>
                          </a:solidFill>
                          <a:effectLst/>
                        </a:rPr>
                        <a:t>STATUS CODE</a:t>
                      </a:r>
                    </a:p>
                  </a:txBody>
                  <a:tcPr marL="95250" marR="95250" marT="95250" marB="95250" anchor="ctr"/>
                </a:tc>
              </a:tr>
              <a:tr h="786201">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effectLst/>
                          <a:latin typeface="+mn-lt"/>
                          <a:ea typeface="+mn-ea"/>
                          <a:cs typeface="+mn-cs"/>
                        </a:rPr>
                        <a:t>RedirectToActionResult</a:t>
                      </a:r>
                      <a:endParaRPr lang="en-US" sz="1800" b="1" i="0" kern="1200" dirty="0" smtClean="0">
                        <a:solidFill>
                          <a:schemeClr val="dk1"/>
                        </a:solidFill>
                        <a:effectLst/>
                        <a:latin typeface="+mn-lt"/>
                        <a:ea typeface="+mn-ea"/>
                        <a:cs typeface="+mn-cs"/>
                      </a:endParaRPr>
                    </a:p>
                  </a:txBody>
                  <a:tcPr anchor="ctr"/>
                </a:tc>
                <a:tc>
                  <a:txBody>
                    <a:bodyPr/>
                    <a:lstStyle/>
                    <a:p>
                      <a:r>
                        <a:rPr lang="en-US">
                          <a:effectLst/>
                        </a:rPr>
                        <a:t>RedirectToAction</a:t>
                      </a:r>
                    </a:p>
                  </a:txBody>
                  <a:tcPr anchor="ctr"/>
                </a:tc>
                <a:tc>
                  <a:txBody>
                    <a:bodyPr/>
                    <a:lstStyle/>
                    <a:p>
                      <a:r>
                        <a:rPr lang="en-US">
                          <a:effectLst/>
                        </a:rPr>
                        <a:t>302 Found (Temporarily moved)   </a:t>
                      </a:r>
                    </a:p>
                  </a:txBody>
                  <a:tcPr anchor="ctr"/>
                </a:tc>
              </a:tr>
              <a:tr h="494891">
                <a:tc vMerge="1">
                  <a:txBody>
                    <a:bodyPr/>
                    <a:lstStyle/>
                    <a:p>
                      <a:endParaRPr lang="en-US" dirty="0"/>
                    </a:p>
                  </a:txBody>
                  <a:tcPr/>
                </a:tc>
                <a:tc>
                  <a:txBody>
                    <a:bodyPr/>
                    <a:lstStyle/>
                    <a:p>
                      <a:r>
                        <a:rPr lang="en-US">
                          <a:effectLst/>
                        </a:rPr>
                        <a:t>RedirectToActionPermanent</a:t>
                      </a:r>
                    </a:p>
                  </a:txBody>
                  <a:tcPr anchor="ctr"/>
                </a:tc>
                <a:tc>
                  <a:txBody>
                    <a:bodyPr/>
                    <a:lstStyle/>
                    <a:p>
                      <a:r>
                        <a:rPr lang="en-US">
                          <a:effectLst/>
                        </a:rPr>
                        <a:t>301 Moved Permanently</a:t>
                      </a:r>
                    </a:p>
                  </a:txBody>
                  <a:tcPr anchor="ctr"/>
                </a:tc>
              </a:tr>
              <a:tr h="866060">
                <a:tc vMerge="1">
                  <a:txBody>
                    <a:bodyPr/>
                    <a:lstStyle/>
                    <a:p>
                      <a:endParaRPr lang="en-US" dirty="0"/>
                    </a:p>
                  </a:txBody>
                  <a:tcPr/>
                </a:tc>
                <a:tc>
                  <a:txBody>
                    <a:bodyPr/>
                    <a:lstStyle/>
                    <a:p>
                      <a:r>
                        <a:rPr lang="en-US">
                          <a:effectLst/>
                        </a:rPr>
                        <a:t>RedirectToActionPermanentPreserveMethod</a:t>
                      </a:r>
                    </a:p>
                  </a:txBody>
                  <a:tcPr anchor="ctr"/>
                </a:tc>
                <a:tc>
                  <a:txBody>
                    <a:bodyPr/>
                    <a:lstStyle/>
                    <a:p>
                      <a:r>
                        <a:rPr lang="en-US">
                          <a:effectLst/>
                        </a:rPr>
                        <a:t>308 Permanent Redirect</a:t>
                      </a:r>
                    </a:p>
                  </a:txBody>
                  <a:tcPr anchor="ctr"/>
                </a:tc>
              </a:tr>
              <a:tr h="494891">
                <a:tc vMerge="1">
                  <a:txBody>
                    <a:bodyPr/>
                    <a:lstStyle/>
                    <a:p>
                      <a:endParaRPr lang="en-US" dirty="0"/>
                    </a:p>
                  </a:txBody>
                  <a:tcPr/>
                </a:tc>
                <a:tc>
                  <a:txBody>
                    <a:bodyPr/>
                    <a:lstStyle/>
                    <a:p>
                      <a:r>
                        <a:rPr lang="en-US">
                          <a:effectLst/>
                        </a:rPr>
                        <a:t>RedirectToActionPreserveMethod</a:t>
                      </a:r>
                    </a:p>
                  </a:txBody>
                  <a:tcPr anchor="ctr"/>
                </a:tc>
                <a:tc>
                  <a:txBody>
                    <a:bodyPr/>
                    <a:lstStyle/>
                    <a:p>
                      <a:r>
                        <a:rPr lang="en-US" dirty="0">
                          <a:effectLst/>
                        </a:rPr>
                        <a:t>307 Temporary Redirect </a:t>
                      </a:r>
                    </a:p>
                  </a:txBody>
                  <a:tcPr anchor="ctr"/>
                </a:tc>
              </a:tr>
            </a:tbl>
          </a:graphicData>
        </a:graphic>
      </p:graphicFrame>
    </p:spTree>
    <p:extLst>
      <p:ext uri="{BB962C8B-B14F-4D97-AF65-F5344CB8AC3E}">
        <p14:creationId xmlns:p14="http://schemas.microsoft.com/office/powerpoint/2010/main" val="45198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RedirectToRouteResult</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65</a:t>
            </a:fld>
            <a:endParaRPr lang="uk-UA"/>
          </a:p>
        </p:txBody>
      </p:sp>
      <p:sp>
        <p:nvSpPr>
          <p:cNvPr id="6" name="Content Placeholder 5"/>
          <p:cNvSpPr>
            <a:spLocks noGrp="1"/>
          </p:cNvSpPr>
          <p:nvPr>
            <p:ph idx="1"/>
          </p:nvPr>
        </p:nvSpPr>
        <p:spPr>
          <a:xfrm>
            <a:off x="838200" y="1120022"/>
            <a:ext cx="10227906" cy="2015064"/>
          </a:xfrm>
        </p:spPr>
        <p:txBody>
          <a:bodyPr>
            <a:normAutofit/>
          </a:bodyPr>
          <a:lstStyle/>
          <a:p>
            <a:pPr marL="0" indent="0">
              <a:buNone/>
            </a:pPr>
            <a:endParaRPr lang="en-US" dirty="0"/>
          </a:p>
          <a:p>
            <a:pPr marL="0" indent="0">
              <a:buNone/>
            </a:pPr>
            <a:endParaRPr lang="en-US" dirty="0"/>
          </a:p>
        </p:txBody>
      </p:sp>
      <p:sp>
        <p:nvSpPr>
          <p:cNvPr id="8" name="TextBox 7"/>
          <p:cNvSpPr txBox="1"/>
          <p:nvPr/>
        </p:nvSpPr>
        <p:spPr>
          <a:xfrm>
            <a:off x="838200" y="1120022"/>
            <a:ext cx="10227906" cy="1384995"/>
          </a:xfrm>
          <a:prstGeom prst="rect">
            <a:avLst/>
          </a:prstGeom>
          <a:noFill/>
        </p:spPr>
        <p:txBody>
          <a:bodyPr wrap="square" rtlCol="0">
            <a:spAutoFit/>
          </a:bodyPr>
          <a:lstStyle/>
          <a:p>
            <a:r>
              <a:rPr lang="vi-VN" sz="2800" dirty="0"/>
              <a:t>Action result này chuyển khách hàng đến một route cụ thể. Nó nhận tên route, giá trị của route và chuyển chúng ta đến vị trí mà route cung cấp:</a:t>
            </a:r>
          </a:p>
        </p:txBody>
      </p:sp>
      <p:graphicFrame>
        <p:nvGraphicFramePr>
          <p:cNvPr id="3" name="Table 2"/>
          <p:cNvGraphicFramePr>
            <a:graphicFrameLocks noGrp="1"/>
          </p:cNvGraphicFramePr>
          <p:nvPr>
            <p:extLst>
              <p:ext uri="{D42A27DB-BD31-4B8C-83A1-F6EECF244321}">
                <p14:modId xmlns:p14="http://schemas.microsoft.com/office/powerpoint/2010/main" val="2373811085"/>
              </p:ext>
            </p:extLst>
          </p:nvPr>
        </p:nvGraphicFramePr>
        <p:xfrm>
          <a:off x="989045" y="2705878"/>
          <a:ext cx="9759820" cy="3522881"/>
        </p:xfrm>
        <a:graphic>
          <a:graphicData uri="http://schemas.openxmlformats.org/drawingml/2006/table">
            <a:tbl>
              <a:tblPr firstRow="1" bandRow="1">
                <a:tableStyleId>{5C22544A-7EE6-4342-B048-85BDC9FD1C3A}</a:tableStyleId>
              </a:tblPr>
              <a:tblGrid>
                <a:gridCol w="2388637"/>
                <a:gridCol w="3583010"/>
                <a:gridCol w="3788173"/>
              </a:tblGrid>
              <a:tr h="880838">
                <a:tc>
                  <a:txBody>
                    <a:bodyPr/>
                    <a:lstStyle/>
                    <a:p>
                      <a:pPr algn="ctr" fontAlgn="ctr"/>
                      <a:r>
                        <a:rPr lang="en-US" sz="1800" b="1" cap="all" dirty="0">
                          <a:solidFill>
                            <a:srgbClr val="7A7A7A"/>
                          </a:solidFill>
                          <a:effectLst/>
                        </a:rPr>
                        <a:t>ACTION RESULT</a:t>
                      </a:r>
                    </a:p>
                  </a:txBody>
                  <a:tcPr marL="95250" marR="95250" marT="95250" marB="95250" anchor="ctr"/>
                </a:tc>
                <a:tc>
                  <a:txBody>
                    <a:bodyPr/>
                    <a:lstStyle/>
                    <a:p>
                      <a:pPr algn="ctr" fontAlgn="ctr"/>
                      <a:r>
                        <a:rPr lang="en-US" sz="1800" b="1" cap="all" dirty="0">
                          <a:solidFill>
                            <a:srgbClr val="7A7A7A"/>
                          </a:solidFill>
                          <a:effectLst/>
                        </a:rPr>
                        <a:t>CONTROLLER METHOD</a:t>
                      </a:r>
                    </a:p>
                  </a:txBody>
                  <a:tcPr marL="95250" marR="95250" marT="95250" marB="95250" anchor="ctr"/>
                </a:tc>
                <a:tc>
                  <a:txBody>
                    <a:bodyPr/>
                    <a:lstStyle/>
                    <a:p>
                      <a:pPr algn="ctr" fontAlgn="ctr"/>
                      <a:r>
                        <a:rPr lang="en-US" sz="1800" b="1" cap="all" dirty="0">
                          <a:solidFill>
                            <a:srgbClr val="7A7A7A"/>
                          </a:solidFill>
                          <a:effectLst/>
                        </a:rPr>
                        <a:t>STATUS CODE</a:t>
                      </a:r>
                    </a:p>
                  </a:txBody>
                  <a:tcPr marL="95250" marR="95250" marT="95250" marB="95250" anchor="ctr"/>
                </a:tc>
              </a:tr>
              <a:tr h="786201">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RedirectToRouteResult</a:t>
                      </a:r>
                      <a:endParaRPr lang="en-US" sz="1800" b="1" i="0" kern="1200" dirty="0" smtClean="0">
                        <a:solidFill>
                          <a:schemeClr val="dk1"/>
                        </a:solidFill>
                        <a:effectLst/>
                        <a:latin typeface="+mn-lt"/>
                        <a:ea typeface="+mn-ea"/>
                        <a:cs typeface="+mn-cs"/>
                      </a:endParaRPr>
                    </a:p>
                  </a:txBody>
                  <a:tcPr anchor="ctr"/>
                </a:tc>
                <a:tc>
                  <a:txBody>
                    <a:bodyPr/>
                    <a:lstStyle/>
                    <a:p>
                      <a:r>
                        <a:rPr lang="en-US">
                          <a:effectLst/>
                        </a:rPr>
                        <a:t>RedirectToRoute</a:t>
                      </a:r>
                    </a:p>
                  </a:txBody>
                  <a:tcPr anchor="ctr"/>
                </a:tc>
                <a:tc>
                  <a:txBody>
                    <a:bodyPr/>
                    <a:lstStyle/>
                    <a:p>
                      <a:r>
                        <a:rPr lang="en-US">
                          <a:effectLst/>
                        </a:rPr>
                        <a:t>302 Found (Temporarily moved)   </a:t>
                      </a:r>
                    </a:p>
                  </a:txBody>
                  <a:tcPr anchor="ctr"/>
                </a:tc>
              </a:tr>
              <a:tr h="494891">
                <a:tc vMerge="1">
                  <a:txBody>
                    <a:bodyPr/>
                    <a:lstStyle/>
                    <a:p>
                      <a:endParaRPr lang="en-US" dirty="0"/>
                    </a:p>
                  </a:txBody>
                  <a:tcPr/>
                </a:tc>
                <a:tc>
                  <a:txBody>
                    <a:bodyPr/>
                    <a:lstStyle/>
                    <a:p>
                      <a:r>
                        <a:rPr lang="en-US">
                          <a:effectLst/>
                        </a:rPr>
                        <a:t>RedirectToRoutePermanent</a:t>
                      </a:r>
                    </a:p>
                  </a:txBody>
                  <a:tcPr anchor="ctr"/>
                </a:tc>
                <a:tc>
                  <a:txBody>
                    <a:bodyPr/>
                    <a:lstStyle/>
                    <a:p>
                      <a:r>
                        <a:rPr lang="en-US">
                          <a:effectLst/>
                        </a:rPr>
                        <a:t>301 Moved Permanently</a:t>
                      </a:r>
                    </a:p>
                  </a:txBody>
                  <a:tcPr anchor="ctr"/>
                </a:tc>
              </a:tr>
              <a:tr h="866060">
                <a:tc vMerge="1">
                  <a:txBody>
                    <a:bodyPr/>
                    <a:lstStyle/>
                    <a:p>
                      <a:endParaRPr lang="en-US" dirty="0"/>
                    </a:p>
                  </a:txBody>
                  <a:tcPr/>
                </a:tc>
                <a:tc>
                  <a:txBody>
                    <a:bodyPr/>
                    <a:lstStyle/>
                    <a:p>
                      <a:r>
                        <a:rPr lang="en-US">
                          <a:effectLst/>
                        </a:rPr>
                        <a:t>RedirectToRoutePermanentPreserveMethod</a:t>
                      </a:r>
                    </a:p>
                  </a:txBody>
                  <a:tcPr anchor="ctr"/>
                </a:tc>
                <a:tc>
                  <a:txBody>
                    <a:bodyPr/>
                    <a:lstStyle/>
                    <a:p>
                      <a:r>
                        <a:rPr lang="en-US">
                          <a:effectLst/>
                        </a:rPr>
                        <a:t>308 Permanent Redirect</a:t>
                      </a:r>
                    </a:p>
                  </a:txBody>
                  <a:tcPr anchor="ctr"/>
                </a:tc>
              </a:tr>
              <a:tr h="494891">
                <a:tc vMerge="1">
                  <a:txBody>
                    <a:bodyPr/>
                    <a:lstStyle/>
                    <a:p>
                      <a:endParaRPr lang="en-US" dirty="0"/>
                    </a:p>
                  </a:txBody>
                  <a:tcPr/>
                </a:tc>
                <a:tc>
                  <a:txBody>
                    <a:bodyPr/>
                    <a:lstStyle/>
                    <a:p>
                      <a:r>
                        <a:rPr lang="en-US">
                          <a:effectLst/>
                        </a:rPr>
                        <a:t>RedirectToRoutePreserveMethod</a:t>
                      </a:r>
                    </a:p>
                  </a:txBody>
                  <a:tcPr anchor="ctr"/>
                </a:tc>
                <a:tc>
                  <a:txBody>
                    <a:bodyPr/>
                    <a:lstStyle/>
                    <a:p>
                      <a:r>
                        <a:rPr lang="en-US" dirty="0">
                          <a:effectLst/>
                        </a:rPr>
                        <a:t>307 Temporary Redirect </a:t>
                      </a:r>
                    </a:p>
                  </a:txBody>
                  <a:tcPr anchor="ctr"/>
                </a:tc>
              </a:tr>
            </a:tbl>
          </a:graphicData>
        </a:graphic>
      </p:graphicFrame>
    </p:spTree>
    <p:extLst>
      <p:ext uri="{BB962C8B-B14F-4D97-AF65-F5344CB8AC3E}">
        <p14:creationId xmlns:p14="http://schemas.microsoft.com/office/powerpoint/2010/main" val="195637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i="1" dirty="0" smtClean="0"/>
              <a:t>Tổng quan về Spring MVC</a:t>
            </a:r>
            <a:endParaRPr lang="vi-VN" i="1" dirty="0"/>
          </a:p>
        </p:txBody>
      </p:sp>
    </p:spTree>
    <p:extLst>
      <p:ext uri="{BB962C8B-B14F-4D97-AF65-F5344CB8AC3E}">
        <p14:creationId xmlns:p14="http://schemas.microsoft.com/office/powerpoint/2010/main" val="109207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Controller</a:t>
            </a:r>
            <a:endParaRPr lang="en-US" dirty="0"/>
          </a:p>
        </p:txBody>
      </p:sp>
      <p:sp>
        <p:nvSpPr>
          <p:cNvPr id="3" name="Text Placeholder 2"/>
          <p:cNvSpPr>
            <a:spLocks noGrp="1"/>
          </p:cNvSpPr>
          <p:nvPr>
            <p:ph idx="1"/>
          </p:nvPr>
        </p:nvSpPr>
        <p:spPr/>
        <p:txBody>
          <a:bodyPr>
            <a:normAutofit lnSpcReduction="10000"/>
          </a:bodyPr>
          <a:lstStyle/>
          <a:p>
            <a:pPr marL="0" indent="0">
              <a:buNone/>
            </a:pPr>
            <a:r>
              <a:rPr lang="vi-VN" dirty="0" smtClean="0"/>
              <a:t>Có </a:t>
            </a:r>
            <a:r>
              <a:rPr lang="vi-VN" dirty="0"/>
              <a:t>2 tùy chọn chính:</a:t>
            </a:r>
          </a:p>
          <a:p>
            <a:pPr marL="0" indent="0">
              <a:buNone/>
            </a:pPr>
            <a:r>
              <a:rPr lang="en-US" dirty="0" smtClean="0"/>
              <a:t>- </a:t>
            </a:r>
            <a:r>
              <a:rPr lang="vi-VN" dirty="0" smtClean="0"/>
              <a:t>MVC </a:t>
            </a:r>
            <a:r>
              <a:rPr lang="vi-VN" dirty="0"/>
              <a:t>Controller</a:t>
            </a:r>
          </a:p>
          <a:p>
            <a:pPr>
              <a:buFontTx/>
              <a:buChar char="-"/>
            </a:pPr>
            <a:r>
              <a:rPr lang="vi-VN" dirty="0" smtClean="0"/>
              <a:t>API Controller</a:t>
            </a:r>
            <a:endParaRPr lang="en-US" dirty="0" smtClean="0"/>
          </a:p>
          <a:p>
            <a:pPr>
              <a:buFontTx/>
              <a:buChar char="-"/>
            </a:pPr>
            <a:endParaRPr lang="en-US" dirty="0"/>
          </a:p>
          <a:p>
            <a:pPr marL="0" indent="0">
              <a:buNone/>
            </a:pPr>
            <a:r>
              <a:rPr lang="vi-VN" dirty="0"/>
              <a:t>Cả MVC và API controller đều kế thừa từ cùng class Controller nên nó không khác nhau nhiều. Ngoại trừ API controller nhằm mục đích trả về dữ liệu được định dạng cho client</a:t>
            </a:r>
            <a:r>
              <a:rPr lang="vi-VN" dirty="0" smtClean="0"/>
              <a:t>.</a:t>
            </a:r>
            <a:r>
              <a:rPr lang="en-US" dirty="0" smtClean="0"/>
              <a:t> </a:t>
            </a:r>
            <a:r>
              <a:rPr lang="en-US" dirty="0"/>
              <a:t> </a:t>
            </a:r>
            <a:r>
              <a:rPr lang="en-US" dirty="0" err="1"/>
              <a:t>C</a:t>
            </a:r>
            <a:r>
              <a:rPr lang="en-US" dirty="0" err="1" smtClean="0"/>
              <a:t>ó</a:t>
            </a:r>
            <a:r>
              <a:rPr lang="en-US" dirty="0" smtClean="0"/>
              <a:t> </a:t>
            </a:r>
            <a:r>
              <a:rPr lang="en-US" dirty="0"/>
              <a:t>3 </a:t>
            </a:r>
            <a:r>
              <a:rPr lang="en-US" dirty="0" err="1"/>
              <a:t>tùy</a:t>
            </a:r>
            <a:r>
              <a:rPr lang="en-US" dirty="0"/>
              <a:t> </a:t>
            </a:r>
            <a:r>
              <a:rPr lang="en-US" dirty="0" err="1"/>
              <a:t>chọn</a:t>
            </a:r>
            <a:r>
              <a:rPr lang="en-US" dirty="0"/>
              <a:t> </a:t>
            </a:r>
            <a:r>
              <a:rPr lang="en-US" dirty="0" err="1"/>
              <a:t>cho</a:t>
            </a:r>
            <a:r>
              <a:rPr lang="en-US" dirty="0"/>
              <a:t> </a:t>
            </a:r>
            <a:r>
              <a:rPr lang="en-US" dirty="0" err="1"/>
              <a:t>mỗi</a:t>
            </a:r>
            <a:r>
              <a:rPr lang="en-US" dirty="0"/>
              <a:t> </a:t>
            </a:r>
            <a:r>
              <a:rPr lang="en-US" dirty="0" err="1"/>
              <a:t>loại</a:t>
            </a:r>
            <a:r>
              <a:rPr lang="en-US" dirty="0"/>
              <a:t> </a:t>
            </a:r>
            <a:r>
              <a:rPr lang="en-US" dirty="0" err="1"/>
              <a:t>trên</a:t>
            </a:r>
            <a:r>
              <a:rPr lang="en-US" dirty="0" smtClean="0"/>
              <a:t>:</a:t>
            </a:r>
          </a:p>
          <a:p>
            <a:pPr marL="0" indent="0">
              <a:buNone/>
            </a:pPr>
            <a:r>
              <a:rPr lang="en-US" dirty="0" smtClean="0"/>
              <a:t>- Empty</a:t>
            </a:r>
            <a:endParaRPr lang="en-US" dirty="0"/>
          </a:p>
          <a:p>
            <a:pPr marL="0" indent="0">
              <a:buNone/>
            </a:pPr>
            <a:r>
              <a:rPr lang="en-US" dirty="0" smtClean="0"/>
              <a:t>- With </a:t>
            </a:r>
            <a:r>
              <a:rPr lang="en-US" dirty="0"/>
              <a:t>Read/Write Actions</a:t>
            </a:r>
          </a:p>
          <a:p>
            <a:pPr marL="0" indent="0">
              <a:buNone/>
            </a:pPr>
            <a:r>
              <a:rPr lang="en-US" dirty="0" smtClean="0"/>
              <a:t>- With </a:t>
            </a:r>
            <a:r>
              <a:rPr lang="en-US" dirty="0"/>
              <a:t>Views, using entity framework </a:t>
            </a:r>
          </a:p>
          <a:p>
            <a:pPr marL="0" indent="0">
              <a:buNone/>
            </a:pP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531710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Controller</a:t>
            </a:r>
            <a:endParaRPr lang="en-US" dirty="0"/>
          </a:p>
        </p:txBody>
      </p:sp>
      <p:sp>
        <p:nvSpPr>
          <p:cNvPr id="3" name="Text Placeholder 2"/>
          <p:cNvSpPr>
            <a:spLocks noGrp="1"/>
          </p:cNvSpPr>
          <p:nvPr>
            <p:ph idx="1"/>
          </p:nvPr>
        </p:nvSpPr>
        <p:spPr/>
        <p:txBody>
          <a:bodyPr>
            <a:normAutofit/>
          </a:bodyPr>
          <a:lstStyle/>
          <a:p>
            <a:pPr marL="0" indent="0">
              <a:buNone/>
            </a:pPr>
            <a:r>
              <a:rPr lang="vi-VN" dirty="0"/>
              <a:t>Có cách khác tạo Controller là chuột phải vào </a:t>
            </a:r>
            <a:r>
              <a:rPr lang="vi-VN" dirty="0" smtClean="0"/>
              <a:t>thư</a:t>
            </a:r>
            <a:r>
              <a:rPr lang="en-US" dirty="0" smtClean="0"/>
              <a:t> </a:t>
            </a:r>
            <a:r>
              <a:rPr lang="vi-VN" dirty="0" smtClean="0"/>
              <a:t>mục</a:t>
            </a:r>
            <a:r>
              <a:rPr lang="vi-VN" dirty="0"/>
              <a:t> Controllers chọn Add new item và chọn MVC Controller trong template. Nó sẽ tạo ra một Empty Controller</a:t>
            </a:r>
            <a:r>
              <a:rPr lang="vi-VN" dirty="0" smtClean="0"/>
              <a:t>.</a:t>
            </a:r>
            <a:r>
              <a:rPr lang="en-US" dirty="0" smtClean="0"/>
              <a:t>										</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388637"/>
            <a:ext cx="10153261" cy="3750603"/>
          </a:xfrm>
          <a:prstGeom prst="rect">
            <a:avLst/>
          </a:prstGeom>
        </p:spPr>
      </p:pic>
    </p:spTree>
    <p:extLst>
      <p:ext uri="{BB962C8B-B14F-4D97-AF65-F5344CB8AC3E}">
        <p14:creationId xmlns:p14="http://schemas.microsoft.com/office/powerpoint/2010/main" val="3079383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Controller</a:t>
            </a:r>
            <a:endParaRPr lang="en-US" dirty="0"/>
          </a:p>
        </p:txBody>
      </p:sp>
      <p:sp>
        <p:nvSpPr>
          <p:cNvPr id="3" name="Text Placeholder 2"/>
          <p:cNvSpPr>
            <a:spLocks noGrp="1"/>
          </p:cNvSpPr>
          <p:nvPr>
            <p:ph idx="1"/>
          </p:nvPr>
        </p:nvSpPr>
        <p:spPr/>
        <p:txBody>
          <a:bodyPr>
            <a:normAutofit/>
          </a:bodyPr>
          <a:lstStyle/>
          <a:p>
            <a:pPr marL="0" indent="0">
              <a:buNone/>
            </a:pPr>
            <a:r>
              <a:rPr lang="vi-VN" dirty="0" smtClean="0"/>
              <a:t>Các</a:t>
            </a:r>
            <a:r>
              <a:rPr lang="en-US" dirty="0" smtClean="0"/>
              <a:t> </a:t>
            </a:r>
            <a:r>
              <a:rPr lang="vi-VN" dirty="0" smtClean="0"/>
              <a:t>controller </a:t>
            </a:r>
            <a:r>
              <a:rPr lang="vi-VN" dirty="0"/>
              <a:t>trong ASP.NET Core kế thừa từ class Controller</a:t>
            </a:r>
            <a:r>
              <a:rPr lang="vi-VN" b="1" dirty="0"/>
              <a:t> </a:t>
            </a:r>
            <a:r>
              <a:rPr lang="vi-VN" dirty="0"/>
              <a:t>và nó lại kế thừa từ class ControllerBaseClass. 2 base class này cung cấp nhiều các phương thức hữu ích</a:t>
            </a:r>
            <a:r>
              <a:rPr lang="vi-VN" dirty="0" smtClean="0"/>
              <a:t>.</a:t>
            </a:r>
            <a:endParaRPr lang="en-US" dirty="0" smtClean="0"/>
          </a:p>
          <a:p>
            <a:pPr marL="0" indent="0">
              <a:buNone/>
            </a:pPr>
            <a:endParaRPr lang="en-US" dirty="0"/>
          </a:p>
          <a:p>
            <a:pPr marL="0" indent="0">
              <a:buNone/>
            </a:pPr>
            <a:r>
              <a:rPr lang="vi-VN" dirty="0"/>
              <a:t>Controller class phải thỏa mãn ít nhất một trong các điều kiện sau</a:t>
            </a:r>
            <a:r>
              <a:rPr lang="vi-VN" dirty="0" smtClean="0"/>
              <a:t>:</a:t>
            </a:r>
            <a:endParaRPr lang="en-US" dirty="0"/>
          </a:p>
          <a:p>
            <a:r>
              <a:rPr lang="vi-VN" dirty="0"/>
              <a:t>Tên class phải có đuôi "Controller"</a:t>
            </a:r>
          </a:p>
          <a:p>
            <a:r>
              <a:rPr lang="vi-VN" dirty="0"/>
              <a:t>Class kế thừa từ một class cung phải có tên đuôi là "Controller"</a:t>
            </a:r>
          </a:p>
          <a:p>
            <a:r>
              <a:rPr lang="vi-VN" dirty="0"/>
              <a:t>Class được đặt thuộc tính [Controller]</a:t>
            </a:r>
          </a:p>
          <a:p>
            <a:pPr marL="0" indent="0">
              <a:buNone/>
            </a:pP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4206907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6426</TotalTime>
  <Words>3190</Words>
  <Application>Microsoft Office PowerPoint</Application>
  <PresentationFormat>Custom</PresentationFormat>
  <Paragraphs>503</Paragraphs>
  <Slides>66</Slides>
  <Notes>64</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SlideTheme2</vt:lpstr>
      <vt:lpstr>Bài 15 Kiến trúc ASP.NET Core MVC </vt:lpstr>
      <vt:lpstr>Kiểm tra bài trước</vt:lpstr>
      <vt:lpstr>Mục tiêu</vt:lpstr>
      <vt:lpstr>Controller</vt:lpstr>
      <vt:lpstr>Controller</vt:lpstr>
      <vt:lpstr>Add Controller</vt:lpstr>
      <vt:lpstr>Add Controller</vt:lpstr>
      <vt:lpstr>Add Controller</vt:lpstr>
      <vt:lpstr>Add Controller</vt:lpstr>
      <vt:lpstr>Action Method</vt:lpstr>
      <vt:lpstr>Action Method</vt:lpstr>
      <vt:lpstr>Kiểu trả về</vt:lpstr>
      <vt:lpstr>Kiểu trả về</vt:lpstr>
      <vt:lpstr>Kiểu trả về</vt:lpstr>
      <vt:lpstr>Routing</vt:lpstr>
      <vt:lpstr>Routing</vt:lpstr>
      <vt:lpstr>Flow Routing</vt:lpstr>
      <vt:lpstr>Flow Routing</vt:lpstr>
      <vt:lpstr>Route</vt:lpstr>
      <vt:lpstr>Route Collection</vt:lpstr>
      <vt:lpstr>Route Handler</vt:lpstr>
      <vt:lpstr>MVCRouteHandler</vt:lpstr>
      <vt:lpstr>Cài đặt Routes</vt:lpstr>
      <vt:lpstr>Cài đặt Routes</vt:lpstr>
      <vt:lpstr>Cài đặt Routes</vt:lpstr>
      <vt:lpstr>URL Patterns</vt:lpstr>
      <vt:lpstr>URL Patterns</vt:lpstr>
      <vt:lpstr>URL Patterns</vt:lpstr>
      <vt:lpstr>URL Matching</vt:lpstr>
      <vt:lpstr>URL Matching</vt:lpstr>
      <vt:lpstr>URL Matching</vt:lpstr>
      <vt:lpstr>URL Matching</vt:lpstr>
      <vt:lpstr>Đăng ký Route</vt:lpstr>
      <vt:lpstr>Đăng ký Route</vt:lpstr>
      <vt:lpstr>Đăng ký Route</vt:lpstr>
      <vt:lpstr>Đăng ký Route</vt:lpstr>
      <vt:lpstr>Đăng ký Route</vt:lpstr>
      <vt:lpstr>Tham số</vt:lpstr>
      <vt:lpstr>Tham số</vt:lpstr>
      <vt:lpstr>Route mặc định</vt:lpstr>
      <vt:lpstr>Multiple Route</vt:lpstr>
      <vt:lpstr>Multiple Route</vt:lpstr>
      <vt:lpstr>Multiple Route</vt:lpstr>
      <vt:lpstr>Multiple Route</vt:lpstr>
      <vt:lpstr>Action Selector</vt:lpstr>
      <vt:lpstr>Action Name</vt:lpstr>
      <vt:lpstr>Action Name</vt:lpstr>
      <vt:lpstr>Non Action</vt:lpstr>
      <vt:lpstr>Action Verbs</vt:lpstr>
      <vt:lpstr>Action Verbs</vt:lpstr>
      <vt:lpstr>Action Verbs</vt:lpstr>
      <vt:lpstr>HTTP Attribute</vt:lpstr>
      <vt:lpstr>HTTP Attribute</vt:lpstr>
      <vt:lpstr>HTTP Attribute</vt:lpstr>
      <vt:lpstr>HTTP Attribute</vt:lpstr>
      <vt:lpstr>Action Result</vt:lpstr>
      <vt:lpstr>Action Result</vt:lpstr>
      <vt:lpstr>Các loại Action Result</vt:lpstr>
      <vt:lpstr>Trả về HTML</vt:lpstr>
      <vt:lpstr>Trả về HTML</vt:lpstr>
      <vt:lpstr>Redirect Result</vt:lpstr>
      <vt:lpstr>RedirectResult</vt:lpstr>
      <vt:lpstr>LocalRedirectResult</vt:lpstr>
      <vt:lpstr>LocalRedirectResult</vt:lpstr>
      <vt:lpstr>RedirectToRouteResult</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Windows User</cp:lastModifiedBy>
  <cp:revision>208</cp:revision>
  <dcterms:created xsi:type="dcterms:W3CDTF">2018-03-21T10:39:28Z</dcterms:created>
  <dcterms:modified xsi:type="dcterms:W3CDTF">2019-08-05T09:25:01Z</dcterms:modified>
</cp:coreProperties>
</file>