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56" r:id="rId2"/>
    <p:sldId id="350" r:id="rId3"/>
    <p:sldId id="317" r:id="rId4"/>
    <p:sldId id="318" r:id="rId5"/>
    <p:sldId id="351" r:id="rId6"/>
    <p:sldId id="352" r:id="rId7"/>
    <p:sldId id="354" r:id="rId8"/>
    <p:sldId id="355" r:id="rId9"/>
    <p:sldId id="356" r:id="rId10"/>
    <p:sldId id="357" r:id="rId11"/>
    <p:sldId id="358" r:id="rId12"/>
    <p:sldId id="359" r:id="rId13"/>
    <p:sldId id="360" r:id="rId14"/>
    <p:sldId id="361" r:id="rId15"/>
    <p:sldId id="362" r:id="rId16"/>
    <p:sldId id="363" r:id="rId17"/>
    <p:sldId id="364" r:id="rId18"/>
    <p:sldId id="353"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1" r:id="rId35"/>
    <p:sldId id="380" r:id="rId36"/>
    <p:sldId id="382" r:id="rId37"/>
    <p:sldId id="383" r:id="rId38"/>
    <p:sldId id="384" r:id="rId39"/>
    <p:sldId id="385" r:id="rId40"/>
    <p:sldId id="265" r:id="rId41"/>
    <p:sldId id="34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74245"/>
  </p:normalViewPr>
  <p:slideViewPr>
    <p:cSldViewPr snapToGrid="0" snapToObjects="1">
      <p:cViewPr varScale="1">
        <p:scale>
          <a:sx n="54" d="100"/>
          <a:sy n="54" d="100"/>
        </p:scale>
        <p:origin x="14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88AA6-9EC2-7641-B97B-B2FA1AFCB23E}" type="datetimeFigureOut">
              <a:rPr lang="en-US" smtClean="0"/>
              <a:t>7/24/2019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D50AC-D014-A740-817C-6032A97C551D}" type="slidenum">
              <a:rPr lang="en-US" smtClean="0"/>
              <a:t>‹#›</a:t>
            </a:fld>
            <a:endParaRPr lang="en-US"/>
          </a:p>
        </p:txBody>
      </p:sp>
    </p:spTree>
    <p:extLst>
      <p:ext uri="{BB962C8B-B14F-4D97-AF65-F5344CB8AC3E}">
        <p14:creationId xmlns:p14="http://schemas.microsoft.com/office/powerpoint/2010/main" val="135841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Phần này có thể để học viên tự đọc. Nếu hướng dẫn thì tổ chức theo dạng thảo luận</a:t>
            </a:r>
            <a:r>
              <a:rPr lang="vi-VN" baseline="0" dirty="0" smtClean="0"/>
              <a:t> hỏi về những không hiểu sau khi nghe video.</a:t>
            </a: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380546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073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17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7385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1202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5019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47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3686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7970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5599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2580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a:t>
            </a:r>
            <a:r>
              <a:rPr lang="en-US" dirty="0" err="1" smtClean="0"/>
              <a:t>www.safaribooksonline.com</a:t>
            </a:r>
            <a:r>
              <a:rPr lang="en-US" dirty="0" smtClean="0"/>
              <a:t>/library/view/software-architecture-patterns/9781491971437/ch01.html</a:t>
            </a:r>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3760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2862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6314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179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285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6158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2380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7860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7605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633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a:t>
            </a:r>
            <a:r>
              <a:rPr lang="en-US" dirty="0" err="1" smtClean="0"/>
              <a:t>www.safaribooksonline.com</a:t>
            </a:r>
            <a:r>
              <a:rPr lang="en-US" dirty="0" smtClean="0"/>
              <a:t>/library/view/software-architecture-patterns/9781491971437/ch01.html</a:t>
            </a:r>
            <a:endParaRPr lang="en-US" dirty="0"/>
          </a:p>
        </p:txBody>
      </p:sp>
    </p:spTree>
    <p:extLst>
      <p:ext uri="{BB962C8B-B14F-4D97-AF65-F5344CB8AC3E}">
        <p14:creationId xmlns:p14="http://schemas.microsoft.com/office/powerpoint/2010/main" val="3525676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1099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0584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5727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2565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0450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1207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7961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7255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41</a:t>
            </a:fld>
            <a:endParaRPr lang="en-US"/>
          </a:p>
        </p:txBody>
      </p:sp>
    </p:spTree>
    <p:extLst>
      <p:ext uri="{BB962C8B-B14F-4D97-AF65-F5344CB8AC3E}">
        <p14:creationId xmlns:p14="http://schemas.microsoft.com/office/powerpoint/2010/main" val="1975358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7774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125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996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5317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97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345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24/07/2019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8D39-94F7-4F47-B971-C1008F728D70}" type="datetimeFigureOut">
              <a:rPr lang="vi-VN" smtClean="0"/>
              <a:t>24/07/2019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24/07/2019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24/07/2019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A8D39-94F7-4F47-B971-C1008F728D70}" type="datetimeFigureOut">
              <a:rPr lang="vi-VN" smtClean="0"/>
              <a:t>24/07/2019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A8D39-94F7-4F47-B971-C1008F728D70}" type="datetimeFigureOut">
              <a:rPr lang="vi-VN" smtClean="0"/>
              <a:t>24/07/2019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A8D39-94F7-4F47-B971-C1008F728D70}" type="datetimeFigureOut">
              <a:rPr lang="vi-VN" smtClean="0"/>
              <a:t>24/07/2019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A8D39-94F7-4F47-B971-C1008F728D70}" type="datetimeFigureOut">
              <a:rPr lang="vi-VN" smtClean="0"/>
              <a:t>24/07/2019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8D39-94F7-4F47-B971-C1008F728D70}" type="datetimeFigureOut">
              <a:rPr lang="vi-VN" smtClean="0"/>
              <a:t>24/07/2019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24/07/2019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24/07/2019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894A8D39-94F7-4F47-B971-C1008F728D70}" type="datetimeFigureOut">
              <a:rPr lang="vi-VN" smtClean="0"/>
              <a:t>24/07/2019</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C1E5C7E-3841-C845-93C8-C23B212D0F5F}" type="slidenum">
              <a:rPr lang="vi-VN" smtClean="0"/>
              <a:t>‹#›</a:t>
            </a:fld>
            <a:endParaRPr lang="vi-VN"/>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51271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29685"/>
          </a:xfrm>
        </p:spPr>
        <p:txBody>
          <a:bodyPr>
            <a:normAutofit/>
          </a:bodyPr>
          <a:lstStyle/>
          <a:p>
            <a:r>
              <a:rPr lang="vi-VN" dirty="0" smtClean="0"/>
              <a:t>Bài </a:t>
            </a:r>
            <a:r>
              <a:rPr lang="en-US" dirty="0" smtClean="0"/>
              <a:t>3.3.1</a:t>
            </a:r>
            <a:r>
              <a:rPr lang="vi-VN" dirty="0" smtClean="0"/>
              <a:t/>
            </a:r>
            <a:br>
              <a:rPr lang="vi-VN" dirty="0" smtClean="0"/>
            </a:br>
            <a:r>
              <a:rPr lang="en-US" dirty="0" smtClean="0"/>
              <a:t>ASP.NET Core MVC</a:t>
            </a:r>
            <a:br>
              <a:rPr lang="en-US" dirty="0" smtClean="0"/>
            </a:br>
            <a:r>
              <a:rPr lang="vi-VN" dirty="0" smtClean="0"/>
              <a:t> </a:t>
            </a:r>
            <a:r>
              <a:rPr lang="en-US" dirty="0" smtClean="0"/>
              <a:t/>
            </a:r>
            <a:br>
              <a:rPr lang="en-US" dirty="0" smtClean="0"/>
            </a:br>
            <a:r>
              <a:rPr lang="en-US" sz="2000" dirty="0" smtClean="0"/>
              <a:t>Razor View Engine, Strongly Typed View, Tag Helpers, Layouts, Sections</a:t>
            </a:r>
            <a:endParaRPr lang="vi-VN" dirty="0"/>
          </a:p>
        </p:txBody>
      </p:sp>
      <p:sp>
        <p:nvSpPr>
          <p:cNvPr id="3" name="Subtitle 2"/>
          <p:cNvSpPr>
            <a:spLocks noGrp="1"/>
          </p:cNvSpPr>
          <p:nvPr>
            <p:ph type="subTitle" idx="1"/>
          </p:nvPr>
        </p:nvSpPr>
        <p:spPr>
          <a:xfrm>
            <a:off x="1524000" y="5090181"/>
            <a:ext cx="9144000" cy="1655762"/>
          </a:xfrm>
        </p:spPr>
        <p:txBody>
          <a:bodyPr/>
          <a:lstStyle/>
          <a:p>
            <a:r>
              <a:rPr lang="vi-VN" dirty="0"/>
              <a:t>Module: </a:t>
            </a:r>
            <a:r>
              <a:rPr lang="vi-VN" dirty="0" smtClean="0"/>
              <a:t>BOOTCAMP</a:t>
            </a:r>
            <a:r>
              <a:rPr lang="en-US" dirty="0" smtClean="0"/>
              <a:t> -</a:t>
            </a:r>
            <a:r>
              <a:rPr lang="vi-VN" dirty="0" smtClean="0"/>
              <a:t> </a:t>
            </a:r>
            <a:r>
              <a:rPr lang="en-US" dirty="0" smtClean="0"/>
              <a:t>DOTNET</a:t>
            </a:r>
            <a:endParaRPr lang="vi-VN" dirty="0"/>
          </a:p>
        </p:txBody>
      </p:sp>
    </p:spTree>
    <p:extLst>
      <p:ext uri="{BB962C8B-B14F-4D97-AF65-F5344CB8AC3E}">
        <p14:creationId xmlns:p14="http://schemas.microsoft.com/office/powerpoint/2010/main" val="1889606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Biểu</a:t>
            </a:r>
            <a:r>
              <a:rPr lang="en-US" dirty="0" smtClean="0"/>
              <a:t> </a:t>
            </a:r>
            <a:r>
              <a:rPr lang="en-US" dirty="0" err="1" smtClean="0"/>
              <a:t>thức</a:t>
            </a:r>
            <a:r>
              <a:rPr lang="en-US" dirty="0" smtClean="0"/>
              <a:t> </a:t>
            </a:r>
            <a:r>
              <a:rPr lang="en-US" dirty="0" err="1" smtClean="0"/>
              <a:t>mã</a:t>
            </a:r>
            <a:r>
              <a:rPr lang="en-US" dirty="0" smtClean="0"/>
              <a:t> Razor</a:t>
            </a:r>
            <a:endParaRPr lang="en-US" dirty="0"/>
          </a:p>
        </p:txBody>
      </p:sp>
      <p:sp>
        <p:nvSpPr>
          <p:cNvPr id="3" name="Text Placeholder 2"/>
          <p:cNvSpPr>
            <a:spLocks noGrp="1"/>
          </p:cNvSpPr>
          <p:nvPr>
            <p:ph idx="1"/>
          </p:nvPr>
        </p:nvSpPr>
        <p:spPr/>
        <p:txBody>
          <a:bodyPr/>
          <a:lstStyle/>
          <a:p>
            <a:pPr algn="just"/>
            <a:r>
              <a:rPr lang="en-US" dirty="0" err="1" smtClean="0"/>
              <a:t>Biểu</a:t>
            </a:r>
            <a:r>
              <a:rPr lang="en-US" dirty="0" smtClean="0"/>
              <a:t> </a:t>
            </a:r>
            <a:r>
              <a:rPr lang="en-US" dirty="0" err="1" smtClean="0"/>
              <a:t>thúc</a:t>
            </a:r>
            <a:r>
              <a:rPr lang="en-US" dirty="0" smtClean="0"/>
              <a:t> </a:t>
            </a:r>
            <a:r>
              <a:rPr lang="en-US" dirty="0" err="1" smtClean="0"/>
              <a:t>mã</a:t>
            </a:r>
            <a:r>
              <a:rPr lang="en-US" dirty="0" smtClean="0"/>
              <a:t> Razor </a:t>
            </a:r>
            <a:r>
              <a:rPr lang="en-US" dirty="0" err="1" smtClean="0"/>
              <a:t>bắt</a:t>
            </a:r>
            <a:r>
              <a:rPr lang="en-US" dirty="0" smtClean="0"/>
              <a:t> </a:t>
            </a:r>
            <a:r>
              <a:rPr lang="en-US" dirty="0" err="1" smtClean="0"/>
              <a:t>đầu</a:t>
            </a:r>
            <a:r>
              <a:rPr lang="en-US" dirty="0" smtClean="0"/>
              <a:t> </a:t>
            </a:r>
            <a:r>
              <a:rPr lang="en-US" dirty="0" err="1" smtClean="0"/>
              <a:t>bởi</a:t>
            </a:r>
            <a:r>
              <a:rPr lang="en-US" dirty="0" smtClean="0"/>
              <a:t> </a:t>
            </a:r>
            <a:r>
              <a:rPr lang="en-US" dirty="0" err="1" smtClean="0"/>
              <a:t>ký</a:t>
            </a:r>
            <a:r>
              <a:rPr lang="en-US" dirty="0" smtClean="0"/>
              <a:t> </a:t>
            </a:r>
            <a:r>
              <a:rPr lang="en-US" dirty="0" err="1" smtClean="0"/>
              <a:t>hiệu</a:t>
            </a:r>
            <a:r>
              <a:rPr lang="en-US" dirty="0" smtClean="0"/>
              <a:t> @ </a:t>
            </a:r>
            <a:r>
              <a:rPr lang="en-US" dirty="0" err="1" smtClean="0"/>
              <a:t>và</a:t>
            </a:r>
            <a:r>
              <a:rPr lang="en-US" dirty="0" smtClean="0"/>
              <a:t> </a:t>
            </a:r>
            <a:r>
              <a:rPr lang="en-US" dirty="0" err="1" smtClean="0"/>
              <a:t>sau</a:t>
            </a:r>
            <a:r>
              <a:rPr lang="en-US" dirty="0" smtClean="0"/>
              <a:t> </a:t>
            </a:r>
            <a:r>
              <a:rPr lang="en-US" dirty="0" err="1" smtClean="0"/>
              <a:t>đó</a:t>
            </a:r>
            <a:r>
              <a:rPr lang="en-US" dirty="0" smtClean="0"/>
              <a:t> </a:t>
            </a:r>
            <a:r>
              <a:rPr lang="en-US" dirty="0" err="1" smtClean="0"/>
              <a:t>là</a:t>
            </a:r>
            <a:r>
              <a:rPr lang="en-US" dirty="0" smtClean="0"/>
              <a:t> </a:t>
            </a:r>
            <a:r>
              <a:rPr lang="en-US" dirty="0" err="1" smtClean="0"/>
              <a:t>mã</a:t>
            </a:r>
            <a:r>
              <a:rPr lang="en-US" dirty="0" smtClean="0"/>
              <a:t> C#</a:t>
            </a:r>
          </a:p>
          <a:p>
            <a:pPr algn="just"/>
            <a:r>
              <a:rPr lang="en-US" dirty="0" err="1" smtClean="0"/>
              <a:t>Có</a:t>
            </a:r>
            <a:r>
              <a:rPr lang="en-US" dirty="0" smtClean="0"/>
              <a:t> 2 </a:t>
            </a:r>
            <a:r>
              <a:rPr lang="en-US" dirty="0" err="1" smtClean="0"/>
              <a:t>cách</a:t>
            </a:r>
            <a:r>
              <a:rPr lang="en-US" dirty="0" smtClean="0"/>
              <a:t> </a:t>
            </a:r>
            <a:r>
              <a:rPr lang="en-US" dirty="0" err="1" smtClean="0"/>
              <a:t>biểu</a:t>
            </a:r>
            <a:r>
              <a:rPr lang="en-US" dirty="0" smtClean="0"/>
              <a:t> </a:t>
            </a:r>
            <a:r>
              <a:rPr lang="en-US" dirty="0" err="1" smtClean="0"/>
              <a:t>diễn</a:t>
            </a:r>
            <a:endParaRPr lang="en-US" dirty="0"/>
          </a:p>
          <a:p>
            <a:pPr lvl="1" algn="just"/>
            <a:r>
              <a:rPr lang="en-US" dirty="0" err="1" smtClean="0"/>
              <a:t>Bao</a:t>
            </a:r>
            <a:r>
              <a:rPr lang="en-US" dirty="0" smtClean="0"/>
              <a:t> </a:t>
            </a:r>
            <a:r>
              <a:rPr lang="en-US" dirty="0" err="1" smtClean="0"/>
              <a:t>hàm</a:t>
            </a:r>
            <a:r>
              <a:rPr lang="en-US" dirty="0" smtClean="0"/>
              <a:t> </a:t>
            </a:r>
            <a:r>
              <a:rPr lang="en-US" dirty="0"/>
              <a:t>(Implicit </a:t>
            </a:r>
            <a:r>
              <a:rPr lang="en-US" dirty="0" smtClean="0"/>
              <a:t>Razor)</a:t>
            </a:r>
          </a:p>
          <a:p>
            <a:pPr lvl="1" algn="just"/>
            <a:r>
              <a:rPr lang="en-US" dirty="0" smtClean="0"/>
              <a:t>Minh </a:t>
            </a:r>
            <a:r>
              <a:rPr lang="en-US" dirty="0" err="1" smtClean="0"/>
              <a:t>bạch</a:t>
            </a:r>
            <a:r>
              <a:rPr lang="en-US" dirty="0" smtClean="0"/>
              <a:t> </a:t>
            </a:r>
            <a:r>
              <a:rPr lang="en-US" dirty="0"/>
              <a:t>(Explicit </a:t>
            </a:r>
            <a:r>
              <a:rPr lang="en-US" dirty="0" smtClean="0"/>
              <a:t>Razor)</a:t>
            </a:r>
          </a:p>
          <a:p>
            <a:pPr lvl="1" algn="just"/>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10</a:t>
            </a:fld>
            <a:endParaRPr lang="uk-UA"/>
          </a:p>
        </p:txBody>
      </p:sp>
      <p:pic>
        <p:nvPicPr>
          <p:cNvPr id="5" name="Picture 4"/>
          <p:cNvPicPr>
            <a:picLocks noChangeAspect="1"/>
          </p:cNvPicPr>
          <p:nvPr/>
        </p:nvPicPr>
        <p:blipFill>
          <a:blip r:embed="rId3"/>
          <a:stretch>
            <a:fillRect/>
          </a:stretch>
        </p:blipFill>
        <p:spPr>
          <a:xfrm>
            <a:off x="838200" y="2940324"/>
            <a:ext cx="5295592" cy="2064878"/>
          </a:xfrm>
          <a:prstGeom prst="rect">
            <a:avLst/>
          </a:prstGeom>
        </p:spPr>
      </p:pic>
      <p:pic>
        <p:nvPicPr>
          <p:cNvPr id="6" name="Picture 5"/>
          <p:cNvPicPr>
            <a:picLocks noChangeAspect="1"/>
          </p:cNvPicPr>
          <p:nvPr/>
        </p:nvPicPr>
        <p:blipFill>
          <a:blip r:embed="rId4"/>
          <a:stretch>
            <a:fillRect/>
          </a:stretch>
        </p:blipFill>
        <p:spPr>
          <a:xfrm>
            <a:off x="838200" y="5184588"/>
            <a:ext cx="4947343" cy="1511113"/>
          </a:xfrm>
          <a:prstGeom prst="rect">
            <a:avLst/>
          </a:prstGeom>
        </p:spPr>
      </p:pic>
      <p:pic>
        <p:nvPicPr>
          <p:cNvPr id="7" name="Picture 6"/>
          <p:cNvPicPr>
            <a:picLocks noChangeAspect="1"/>
          </p:cNvPicPr>
          <p:nvPr/>
        </p:nvPicPr>
        <p:blipFill>
          <a:blip r:embed="rId5"/>
          <a:stretch>
            <a:fillRect/>
          </a:stretch>
        </p:blipFill>
        <p:spPr>
          <a:xfrm>
            <a:off x="6896100" y="1650528"/>
            <a:ext cx="4457700" cy="4705822"/>
          </a:xfrm>
          <a:prstGeom prst="rect">
            <a:avLst/>
          </a:prstGeom>
        </p:spPr>
      </p:pic>
    </p:spTree>
    <p:extLst>
      <p:ext uri="{BB962C8B-B14F-4D97-AF65-F5344CB8AC3E}">
        <p14:creationId xmlns:p14="http://schemas.microsoft.com/office/powerpoint/2010/main" val="3953186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Khái</a:t>
            </a:r>
            <a:r>
              <a:rPr lang="en-US" dirty="0" smtClean="0"/>
              <a:t> </a:t>
            </a:r>
            <a:r>
              <a:rPr lang="en-US" dirty="0" err="1" smtClean="0"/>
              <a:t>báo</a:t>
            </a:r>
            <a:r>
              <a:rPr lang="en-US" dirty="0" smtClean="0"/>
              <a:t> using</a:t>
            </a:r>
            <a:endParaRPr lang="en-US" dirty="0"/>
          </a:p>
        </p:txBody>
      </p:sp>
      <p:sp>
        <p:nvSpPr>
          <p:cNvPr id="3" name="Text Placeholder 2"/>
          <p:cNvSpPr>
            <a:spLocks noGrp="1"/>
          </p:cNvSpPr>
          <p:nvPr>
            <p:ph idx="1"/>
          </p:nvPr>
        </p:nvSpPr>
        <p:spPr/>
        <p:txBody>
          <a:bodyPr/>
          <a:lstStyle/>
          <a:p>
            <a:pPr algn="just"/>
            <a:r>
              <a:rPr lang="en-US" dirty="0" err="1" smtClean="0"/>
              <a:t>Khai</a:t>
            </a:r>
            <a:r>
              <a:rPr lang="en-US" dirty="0" smtClean="0"/>
              <a:t> </a:t>
            </a:r>
            <a:r>
              <a:rPr lang="en-US" dirty="0" err="1" smtClean="0"/>
              <a:t>báo</a:t>
            </a:r>
            <a:r>
              <a:rPr lang="en-US" dirty="0" smtClean="0"/>
              <a:t> using </a:t>
            </a:r>
            <a:r>
              <a:rPr lang="en-US" dirty="0" err="1" smtClean="0"/>
              <a:t>trong</a:t>
            </a:r>
            <a:r>
              <a:rPr lang="en-US" dirty="0" smtClean="0"/>
              <a:t> </a:t>
            </a:r>
            <a:r>
              <a:rPr lang="en-US" dirty="0" err="1" smtClean="0"/>
              <a:t>trong</a:t>
            </a:r>
            <a:r>
              <a:rPr lang="en-US" dirty="0" smtClean="0"/>
              <a:t> Razor Markup </a:t>
            </a:r>
            <a:r>
              <a:rPr lang="en-US" dirty="0" err="1" smtClean="0"/>
              <a:t>cũng</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trong</a:t>
            </a:r>
            <a:r>
              <a:rPr lang="en-US" dirty="0" smtClean="0"/>
              <a:t> </a:t>
            </a:r>
            <a:r>
              <a:rPr lang="en-US" dirty="0" err="1" smtClean="0"/>
              <a:t>mã</a:t>
            </a:r>
            <a:r>
              <a:rPr lang="en-US" dirty="0" smtClean="0"/>
              <a:t> C#</a:t>
            </a:r>
          </a:p>
          <a:p>
            <a:pPr lvl="1" algn="just"/>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11</a:t>
            </a:fld>
            <a:endParaRPr lang="uk-UA"/>
          </a:p>
        </p:txBody>
      </p:sp>
      <p:pic>
        <p:nvPicPr>
          <p:cNvPr id="8" name="Picture 7"/>
          <p:cNvPicPr>
            <a:picLocks noChangeAspect="1"/>
          </p:cNvPicPr>
          <p:nvPr/>
        </p:nvPicPr>
        <p:blipFill>
          <a:blip r:embed="rId3"/>
          <a:stretch>
            <a:fillRect/>
          </a:stretch>
        </p:blipFill>
        <p:spPr>
          <a:xfrm>
            <a:off x="1247775" y="2113990"/>
            <a:ext cx="3031876" cy="880222"/>
          </a:xfrm>
          <a:prstGeom prst="rect">
            <a:avLst/>
          </a:prstGeom>
        </p:spPr>
      </p:pic>
      <p:pic>
        <p:nvPicPr>
          <p:cNvPr id="9" name="Picture 8"/>
          <p:cNvPicPr>
            <a:picLocks noChangeAspect="1"/>
          </p:cNvPicPr>
          <p:nvPr/>
        </p:nvPicPr>
        <p:blipFill>
          <a:blip r:embed="rId4"/>
          <a:stretch>
            <a:fillRect/>
          </a:stretch>
        </p:blipFill>
        <p:spPr>
          <a:xfrm>
            <a:off x="1247775" y="3167380"/>
            <a:ext cx="3430402" cy="694765"/>
          </a:xfrm>
          <a:prstGeom prst="rect">
            <a:avLst/>
          </a:prstGeom>
        </p:spPr>
      </p:pic>
      <p:pic>
        <p:nvPicPr>
          <p:cNvPr id="10" name="Picture 9"/>
          <p:cNvPicPr>
            <a:picLocks noChangeAspect="1"/>
          </p:cNvPicPr>
          <p:nvPr/>
        </p:nvPicPr>
        <p:blipFill>
          <a:blip r:embed="rId5"/>
          <a:stretch>
            <a:fillRect/>
          </a:stretch>
        </p:blipFill>
        <p:spPr>
          <a:xfrm>
            <a:off x="5630779" y="2113990"/>
            <a:ext cx="5723021" cy="658765"/>
          </a:xfrm>
          <a:prstGeom prst="rect">
            <a:avLst/>
          </a:prstGeom>
        </p:spPr>
      </p:pic>
    </p:spTree>
    <p:extLst>
      <p:ext uri="{BB962C8B-B14F-4D97-AF65-F5344CB8AC3E}">
        <p14:creationId xmlns:p14="http://schemas.microsoft.com/office/powerpoint/2010/main" val="58900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Khái</a:t>
            </a:r>
            <a:r>
              <a:rPr lang="en-US" dirty="0" smtClean="0"/>
              <a:t> </a:t>
            </a:r>
            <a:r>
              <a:rPr lang="en-US" dirty="0" err="1" smtClean="0"/>
              <a:t>báo</a:t>
            </a:r>
            <a:r>
              <a:rPr lang="en-US" dirty="0" smtClean="0"/>
              <a:t> </a:t>
            </a:r>
            <a:r>
              <a:rPr lang="en-US" dirty="0" err="1" smtClean="0"/>
              <a:t>biến</a:t>
            </a:r>
            <a:endParaRPr lang="en-US" dirty="0"/>
          </a:p>
        </p:txBody>
      </p:sp>
      <p:sp>
        <p:nvSpPr>
          <p:cNvPr id="3" name="Text Placeholder 2"/>
          <p:cNvSpPr>
            <a:spLocks noGrp="1"/>
          </p:cNvSpPr>
          <p:nvPr>
            <p:ph idx="1"/>
          </p:nvPr>
        </p:nvSpPr>
        <p:spPr/>
        <p:txBody>
          <a:bodyPr/>
          <a:lstStyle/>
          <a:p>
            <a:pPr algn="just"/>
            <a:r>
              <a:rPr lang="en-US" dirty="0" err="1" smtClean="0"/>
              <a:t>Các</a:t>
            </a:r>
            <a:r>
              <a:rPr lang="en-US" dirty="0" smtClean="0"/>
              <a:t> </a:t>
            </a:r>
            <a:r>
              <a:rPr lang="en-US" dirty="0" err="1" smtClean="0"/>
              <a:t>biến</a:t>
            </a:r>
            <a:r>
              <a:rPr lang="en-US" dirty="0" smtClean="0"/>
              <a:t>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hóa</a:t>
            </a:r>
            <a:r>
              <a:rPr lang="en-US" dirty="0" smtClean="0"/>
              <a:t> </a:t>
            </a:r>
            <a:r>
              <a:rPr lang="en-US" dirty="0" err="1" smtClean="0"/>
              <a:t>var</a:t>
            </a:r>
            <a:r>
              <a:rPr lang="en-US" dirty="0" smtClean="0"/>
              <a:t> </a:t>
            </a:r>
            <a:r>
              <a:rPr lang="en-US" dirty="0" err="1" smtClean="0"/>
              <a:t>hoặc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C#</a:t>
            </a:r>
          </a:p>
          <a:p>
            <a:pPr lvl="1" algn="just"/>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12</a:t>
            </a:fld>
            <a:endParaRPr lang="uk-UA"/>
          </a:p>
        </p:txBody>
      </p:sp>
      <p:pic>
        <p:nvPicPr>
          <p:cNvPr id="5" name="Picture 4"/>
          <p:cNvPicPr>
            <a:picLocks noChangeAspect="1"/>
          </p:cNvPicPr>
          <p:nvPr/>
        </p:nvPicPr>
        <p:blipFill>
          <a:blip r:embed="rId3"/>
          <a:stretch>
            <a:fillRect/>
          </a:stretch>
        </p:blipFill>
        <p:spPr>
          <a:xfrm>
            <a:off x="1218640" y="2117911"/>
            <a:ext cx="5708344" cy="3225053"/>
          </a:xfrm>
          <a:prstGeom prst="rect">
            <a:avLst/>
          </a:prstGeom>
        </p:spPr>
      </p:pic>
    </p:spTree>
    <p:extLst>
      <p:ext uri="{BB962C8B-B14F-4D97-AF65-F5344CB8AC3E}">
        <p14:creationId xmlns:p14="http://schemas.microsoft.com/office/powerpoint/2010/main" val="2851971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Mã</a:t>
            </a:r>
            <a:r>
              <a:rPr lang="en-US" dirty="0" smtClean="0"/>
              <a:t> HTML </a:t>
            </a:r>
            <a:r>
              <a:rPr lang="en-US" dirty="0" err="1" smtClean="0"/>
              <a:t>bên</a:t>
            </a:r>
            <a:r>
              <a:rPr lang="en-US" dirty="0" smtClean="0"/>
              <a:t> </a:t>
            </a:r>
            <a:r>
              <a:rPr lang="en-US" dirty="0" err="1" smtClean="0"/>
              <a:t>trong</a:t>
            </a:r>
            <a:r>
              <a:rPr lang="en-US" dirty="0" smtClean="0"/>
              <a:t> </a:t>
            </a:r>
            <a:r>
              <a:rPr lang="en-US" dirty="0" err="1" smtClean="0"/>
              <a:t>khối</a:t>
            </a:r>
            <a:r>
              <a:rPr lang="en-US" dirty="0" smtClean="0"/>
              <a:t> </a:t>
            </a:r>
            <a:r>
              <a:rPr lang="en-US" dirty="0" err="1" smtClean="0"/>
              <a:t>mã</a:t>
            </a:r>
            <a:r>
              <a:rPr lang="en-US" dirty="0" smtClean="0"/>
              <a:t> Razor</a:t>
            </a:r>
            <a:endParaRPr lang="en-US" dirty="0"/>
          </a:p>
        </p:txBody>
      </p:sp>
      <p:sp>
        <p:nvSpPr>
          <p:cNvPr id="3" name="Text Placeholder 2"/>
          <p:cNvSpPr>
            <a:spLocks noGrp="1"/>
          </p:cNvSpPr>
          <p:nvPr>
            <p:ph idx="1"/>
          </p:nvPr>
        </p:nvSpPr>
        <p:spPr/>
        <p:txBody>
          <a:bodyPr/>
          <a:lstStyle/>
          <a:p>
            <a:pPr algn="just"/>
            <a:r>
              <a:rPr lang="en-US" dirty="0" err="1" smtClean="0"/>
              <a:t>Bất</a:t>
            </a:r>
            <a:r>
              <a:rPr lang="en-US" dirty="0" smtClean="0"/>
              <a:t> </a:t>
            </a:r>
            <a:r>
              <a:rPr lang="en-US" dirty="0" err="1" smtClean="0"/>
              <a:t>cứ</a:t>
            </a:r>
            <a:r>
              <a:rPr lang="en-US" dirty="0" smtClean="0"/>
              <a:t> </a:t>
            </a:r>
            <a:r>
              <a:rPr lang="en-US" dirty="0" err="1" smtClean="0"/>
              <a:t>phần</a:t>
            </a:r>
            <a:r>
              <a:rPr lang="en-US" dirty="0" smtClean="0"/>
              <a:t> </a:t>
            </a:r>
            <a:r>
              <a:rPr lang="en-US" dirty="0" err="1" smtClean="0"/>
              <a:t>từ</a:t>
            </a:r>
            <a:r>
              <a:rPr lang="en-US" dirty="0" smtClean="0"/>
              <a:t> </a:t>
            </a:r>
            <a:r>
              <a:rPr lang="en-US" dirty="0" err="1" smtClean="0"/>
              <a:t>nào</a:t>
            </a:r>
            <a:r>
              <a:rPr lang="en-US" dirty="0" smtClean="0"/>
              <a:t> </a:t>
            </a:r>
            <a:r>
              <a:rPr lang="en-US" dirty="0" err="1" smtClean="0"/>
              <a:t>của</a:t>
            </a:r>
            <a:r>
              <a:rPr lang="en-US" dirty="0" smtClean="0"/>
              <a:t> HTML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bên</a:t>
            </a:r>
            <a:r>
              <a:rPr lang="en-US" dirty="0" smtClean="0"/>
              <a:t> </a:t>
            </a:r>
            <a:r>
              <a:rPr lang="en-US" dirty="0" err="1" smtClean="0"/>
              <a:t>trong</a:t>
            </a:r>
            <a:r>
              <a:rPr lang="en-US" dirty="0" smtClean="0"/>
              <a:t> </a:t>
            </a:r>
            <a:r>
              <a:rPr lang="en-US" dirty="0" err="1" smtClean="0"/>
              <a:t>khối</a:t>
            </a:r>
            <a:r>
              <a:rPr lang="en-US" dirty="0" smtClean="0"/>
              <a:t> </a:t>
            </a:r>
            <a:r>
              <a:rPr lang="en-US" dirty="0" err="1" smtClean="0"/>
              <a:t>mã</a:t>
            </a:r>
            <a:r>
              <a:rPr lang="en-US" dirty="0" smtClean="0"/>
              <a:t> Razor</a:t>
            </a:r>
          </a:p>
          <a:p>
            <a:pPr algn="just"/>
            <a:endParaRPr lang="en-US" dirty="0"/>
          </a:p>
          <a:p>
            <a:pPr algn="just"/>
            <a:endParaRPr lang="en-US" dirty="0" smtClean="0"/>
          </a:p>
          <a:p>
            <a:pPr algn="just"/>
            <a:endParaRPr lang="en-US" dirty="0"/>
          </a:p>
          <a:p>
            <a:pPr algn="just"/>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in </a:t>
            </a:r>
            <a:r>
              <a:rPr lang="en-US" dirty="0" err="1" smtClean="0"/>
              <a:t>đoạn</a:t>
            </a:r>
            <a:r>
              <a:rPr lang="en-US" dirty="0" smtClean="0"/>
              <a:t> text </a:t>
            </a:r>
            <a:r>
              <a:rPr lang="en-US" dirty="0" err="1" smtClean="0"/>
              <a:t>ra</a:t>
            </a:r>
            <a:r>
              <a:rPr lang="en-US" dirty="0" smtClean="0"/>
              <a:t> </a:t>
            </a:r>
            <a:r>
              <a:rPr lang="en-US" dirty="0" err="1" smtClean="0"/>
              <a:t>trang</a:t>
            </a:r>
            <a:r>
              <a:rPr lang="en-US" dirty="0" smtClean="0"/>
              <a:t> web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tử</a:t>
            </a:r>
            <a:r>
              <a:rPr lang="en-US" dirty="0" smtClean="0"/>
              <a:t> HTML </a:t>
            </a:r>
            <a:r>
              <a:rPr lang="en-US" dirty="0" err="1" smtClean="0"/>
              <a:t>bằng</a:t>
            </a:r>
            <a:r>
              <a:rPr lang="en-US" dirty="0" smtClean="0"/>
              <a:t> </a:t>
            </a:r>
            <a:r>
              <a:rPr lang="en-US" dirty="0" err="1" smtClean="0"/>
              <a:t>cách</a:t>
            </a:r>
            <a:r>
              <a:rPr lang="en-US" dirty="0" smtClean="0"/>
              <a:t> dung @:</a:t>
            </a:r>
          </a:p>
          <a:p>
            <a:pPr lvl="1" algn="just"/>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13</a:t>
            </a:fld>
            <a:endParaRPr lang="uk-UA"/>
          </a:p>
        </p:txBody>
      </p:sp>
      <p:pic>
        <p:nvPicPr>
          <p:cNvPr id="6" name="Picture 5"/>
          <p:cNvPicPr>
            <a:picLocks noChangeAspect="1"/>
          </p:cNvPicPr>
          <p:nvPr/>
        </p:nvPicPr>
        <p:blipFill>
          <a:blip r:embed="rId3"/>
          <a:stretch>
            <a:fillRect/>
          </a:stretch>
        </p:blipFill>
        <p:spPr>
          <a:xfrm>
            <a:off x="1206312" y="2205037"/>
            <a:ext cx="4693157" cy="1129834"/>
          </a:xfrm>
          <a:prstGeom prst="rect">
            <a:avLst/>
          </a:prstGeom>
        </p:spPr>
      </p:pic>
      <p:pic>
        <p:nvPicPr>
          <p:cNvPr id="7" name="Picture 6"/>
          <p:cNvPicPr>
            <a:picLocks noChangeAspect="1"/>
          </p:cNvPicPr>
          <p:nvPr/>
        </p:nvPicPr>
        <p:blipFill>
          <a:blip r:embed="rId4"/>
          <a:stretch>
            <a:fillRect/>
          </a:stretch>
        </p:blipFill>
        <p:spPr>
          <a:xfrm>
            <a:off x="1206312" y="4685179"/>
            <a:ext cx="3957359" cy="1055296"/>
          </a:xfrm>
          <a:prstGeom prst="rect">
            <a:avLst/>
          </a:prstGeom>
        </p:spPr>
      </p:pic>
    </p:spTree>
    <p:extLst>
      <p:ext uri="{BB962C8B-B14F-4D97-AF65-F5344CB8AC3E}">
        <p14:creationId xmlns:p14="http://schemas.microsoft.com/office/powerpoint/2010/main" val="2967738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Mã</a:t>
            </a:r>
            <a:r>
              <a:rPr lang="en-US" dirty="0" smtClean="0"/>
              <a:t> HTML </a:t>
            </a:r>
            <a:r>
              <a:rPr lang="en-US" dirty="0" err="1" smtClean="0"/>
              <a:t>bên</a:t>
            </a:r>
            <a:r>
              <a:rPr lang="en-US" dirty="0" smtClean="0"/>
              <a:t> </a:t>
            </a:r>
            <a:r>
              <a:rPr lang="en-US" dirty="0" err="1" smtClean="0"/>
              <a:t>trong</a:t>
            </a:r>
            <a:r>
              <a:rPr lang="en-US" dirty="0" smtClean="0"/>
              <a:t> </a:t>
            </a:r>
            <a:r>
              <a:rPr lang="en-US" dirty="0" err="1" smtClean="0"/>
              <a:t>khối</a:t>
            </a:r>
            <a:r>
              <a:rPr lang="en-US" dirty="0" smtClean="0"/>
              <a:t> </a:t>
            </a:r>
            <a:r>
              <a:rPr lang="en-US" dirty="0" err="1" smtClean="0"/>
              <a:t>mã</a:t>
            </a:r>
            <a:r>
              <a:rPr lang="en-US" dirty="0" smtClean="0"/>
              <a:t> Razor</a:t>
            </a:r>
            <a:endParaRPr lang="en-US" dirty="0"/>
          </a:p>
        </p:txBody>
      </p:sp>
      <p:sp>
        <p:nvSpPr>
          <p:cNvPr id="3" name="Text Placeholder 2"/>
          <p:cNvSpPr>
            <a:spLocks noGrp="1"/>
          </p:cNvSpPr>
          <p:nvPr>
            <p:ph idx="1"/>
          </p:nvPr>
        </p:nvSpPr>
        <p:spPr/>
        <p:txBody>
          <a:bodyPr/>
          <a:lstStyle/>
          <a:p>
            <a:pPr algn="just"/>
            <a:r>
              <a:rPr lang="en-US" dirty="0" err="1" smtClean="0"/>
              <a:t>Một</a:t>
            </a:r>
            <a:r>
              <a:rPr lang="en-US" dirty="0" smtClean="0"/>
              <a:t> </a:t>
            </a:r>
            <a:r>
              <a:rPr lang="en-US" dirty="0" err="1" smtClean="0"/>
              <a:t>đoạn</a:t>
            </a:r>
            <a:r>
              <a:rPr lang="en-US" dirty="0" smtClean="0"/>
              <a:t> </a:t>
            </a:r>
            <a:r>
              <a:rPr lang="en-US" dirty="0" err="1" smtClean="0"/>
              <a:t>văn</a:t>
            </a:r>
            <a:r>
              <a:rPr lang="en-US" dirty="0" smtClean="0"/>
              <a:t> </a:t>
            </a:r>
            <a:r>
              <a:rPr lang="en-US" dirty="0" err="1" smtClean="0"/>
              <a:t>bản</a:t>
            </a:r>
            <a:endParaRPr lang="en-US" dirty="0" smtClean="0"/>
          </a:p>
          <a:p>
            <a:pPr algn="just"/>
            <a:endParaRPr lang="en-US" dirty="0"/>
          </a:p>
          <a:p>
            <a:pPr algn="just"/>
            <a:endParaRPr lang="en-US" dirty="0" smtClean="0"/>
          </a:p>
          <a:p>
            <a:pPr algn="just"/>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if..else</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14</a:t>
            </a:fld>
            <a:endParaRPr lang="uk-UA"/>
          </a:p>
        </p:txBody>
      </p:sp>
      <p:pic>
        <p:nvPicPr>
          <p:cNvPr id="5" name="Picture 4"/>
          <p:cNvPicPr>
            <a:picLocks noChangeAspect="1"/>
          </p:cNvPicPr>
          <p:nvPr/>
        </p:nvPicPr>
        <p:blipFill>
          <a:blip r:embed="rId3"/>
          <a:stretch>
            <a:fillRect/>
          </a:stretch>
        </p:blipFill>
        <p:spPr>
          <a:xfrm>
            <a:off x="1206312" y="1726825"/>
            <a:ext cx="4830801" cy="855009"/>
          </a:xfrm>
          <a:prstGeom prst="rect">
            <a:avLst/>
          </a:prstGeom>
        </p:spPr>
      </p:pic>
      <p:pic>
        <p:nvPicPr>
          <p:cNvPr id="8" name="Picture 7"/>
          <p:cNvPicPr>
            <a:picLocks noChangeAspect="1"/>
          </p:cNvPicPr>
          <p:nvPr/>
        </p:nvPicPr>
        <p:blipFill>
          <a:blip r:embed="rId4"/>
          <a:stretch>
            <a:fillRect/>
          </a:stretch>
        </p:blipFill>
        <p:spPr>
          <a:xfrm>
            <a:off x="1206312" y="3469761"/>
            <a:ext cx="4830801" cy="2986029"/>
          </a:xfrm>
          <a:prstGeom prst="rect">
            <a:avLst/>
          </a:prstGeom>
        </p:spPr>
      </p:pic>
      <p:pic>
        <p:nvPicPr>
          <p:cNvPr id="9" name="Picture 8"/>
          <p:cNvPicPr>
            <a:picLocks noChangeAspect="1"/>
          </p:cNvPicPr>
          <p:nvPr/>
        </p:nvPicPr>
        <p:blipFill>
          <a:blip r:embed="rId5"/>
          <a:stretch>
            <a:fillRect/>
          </a:stretch>
        </p:blipFill>
        <p:spPr>
          <a:xfrm>
            <a:off x="6533589" y="3429000"/>
            <a:ext cx="4654363" cy="3026764"/>
          </a:xfrm>
          <a:prstGeom prst="rect">
            <a:avLst/>
          </a:prstGeom>
        </p:spPr>
      </p:pic>
    </p:spTree>
    <p:extLst>
      <p:ext uri="{BB962C8B-B14F-4D97-AF65-F5344CB8AC3E}">
        <p14:creationId xmlns:p14="http://schemas.microsoft.com/office/powerpoint/2010/main" val="3065395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Mã</a:t>
            </a:r>
            <a:r>
              <a:rPr lang="en-US" dirty="0" smtClean="0"/>
              <a:t> HTML </a:t>
            </a:r>
            <a:r>
              <a:rPr lang="en-US" dirty="0" err="1" smtClean="0"/>
              <a:t>bên</a:t>
            </a:r>
            <a:r>
              <a:rPr lang="en-US" dirty="0" smtClean="0"/>
              <a:t> </a:t>
            </a:r>
            <a:r>
              <a:rPr lang="en-US" dirty="0" err="1" smtClean="0"/>
              <a:t>trong</a:t>
            </a:r>
            <a:r>
              <a:rPr lang="en-US" dirty="0" smtClean="0"/>
              <a:t> </a:t>
            </a:r>
            <a:r>
              <a:rPr lang="en-US" dirty="0" err="1" smtClean="0"/>
              <a:t>khối</a:t>
            </a:r>
            <a:r>
              <a:rPr lang="en-US" dirty="0" smtClean="0"/>
              <a:t> </a:t>
            </a:r>
            <a:r>
              <a:rPr lang="en-US" dirty="0" err="1" smtClean="0"/>
              <a:t>mã</a:t>
            </a:r>
            <a:r>
              <a:rPr lang="en-US" dirty="0" smtClean="0"/>
              <a:t> Razor</a:t>
            </a:r>
            <a:endParaRPr lang="en-US" dirty="0"/>
          </a:p>
        </p:txBody>
      </p:sp>
      <p:sp>
        <p:nvSpPr>
          <p:cNvPr id="3" name="Text Placeholder 2"/>
          <p:cNvSpPr>
            <a:spLocks noGrp="1"/>
          </p:cNvSpPr>
          <p:nvPr>
            <p:ph idx="1"/>
          </p:nvPr>
        </p:nvSpPr>
        <p:spPr/>
        <p:txBody>
          <a:bodyPr/>
          <a:lstStyle/>
          <a:p>
            <a:pPr algn="just"/>
            <a:r>
              <a:rPr lang="en-US" dirty="0" err="1" smtClean="0"/>
              <a:t>Biểu</a:t>
            </a:r>
            <a:r>
              <a:rPr lang="en-US" dirty="0" smtClean="0"/>
              <a:t> </a:t>
            </a:r>
            <a:r>
              <a:rPr lang="en-US" dirty="0" err="1" smtClean="0"/>
              <a:t>thức</a:t>
            </a:r>
            <a:r>
              <a:rPr lang="en-US" dirty="0" smtClean="0"/>
              <a:t> switch.. Case</a:t>
            </a:r>
          </a:p>
          <a:p>
            <a:pPr algn="just"/>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15</a:t>
            </a:fld>
            <a:endParaRPr lang="uk-UA"/>
          </a:p>
        </p:txBody>
      </p:sp>
      <p:pic>
        <p:nvPicPr>
          <p:cNvPr id="7" name="Picture 6"/>
          <p:cNvPicPr>
            <a:picLocks noChangeAspect="1"/>
          </p:cNvPicPr>
          <p:nvPr/>
        </p:nvPicPr>
        <p:blipFill>
          <a:blip r:embed="rId3"/>
          <a:stretch>
            <a:fillRect/>
          </a:stretch>
        </p:blipFill>
        <p:spPr>
          <a:xfrm>
            <a:off x="7530353" y="1152992"/>
            <a:ext cx="3823447" cy="4837551"/>
          </a:xfrm>
          <a:prstGeom prst="rect">
            <a:avLst/>
          </a:prstGeom>
        </p:spPr>
      </p:pic>
    </p:spTree>
    <p:extLst>
      <p:ext uri="{BB962C8B-B14F-4D97-AF65-F5344CB8AC3E}">
        <p14:creationId xmlns:p14="http://schemas.microsoft.com/office/powerpoint/2010/main" val="1580826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Mã</a:t>
            </a:r>
            <a:r>
              <a:rPr lang="en-US" dirty="0" smtClean="0"/>
              <a:t> HTML </a:t>
            </a:r>
            <a:r>
              <a:rPr lang="en-US" dirty="0" err="1" smtClean="0"/>
              <a:t>bên</a:t>
            </a:r>
            <a:r>
              <a:rPr lang="en-US" dirty="0" smtClean="0"/>
              <a:t> </a:t>
            </a:r>
            <a:r>
              <a:rPr lang="en-US" dirty="0" err="1" smtClean="0"/>
              <a:t>trong</a:t>
            </a:r>
            <a:r>
              <a:rPr lang="en-US" dirty="0" smtClean="0"/>
              <a:t> </a:t>
            </a:r>
            <a:r>
              <a:rPr lang="en-US" dirty="0" err="1" smtClean="0"/>
              <a:t>khối</a:t>
            </a:r>
            <a:r>
              <a:rPr lang="en-US" dirty="0" smtClean="0"/>
              <a:t> </a:t>
            </a:r>
            <a:r>
              <a:rPr lang="en-US" dirty="0" err="1" smtClean="0"/>
              <a:t>mã</a:t>
            </a:r>
            <a:r>
              <a:rPr lang="en-US" dirty="0" smtClean="0"/>
              <a:t> Razor</a:t>
            </a:r>
            <a:endParaRPr lang="en-US" dirty="0"/>
          </a:p>
        </p:txBody>
      </p:sp>
      <p:sp>
        <p:nvSpPr>
          <p:cNvPr id="3" name="Text Placeholder 2"/>
          <p:cNvSpPr>
            <a:spLocks noGrp="1"/>
          </p:cNvSpPr>
          <p:nvPr>
            <p:ph idx="1"/>
          </p:nvPr>
        </p:nvSpPr>
        <p:spPr/>
        <p:txBody>
          <a:bodyPr/>
          <a:lstStyle/>
          <a:p>
            <a:pPr algn="just"/>
            <a:r>
              <a:rPr lang="en-US" dirty="0" err="1" smtClean="0"/>
              <a:t>Vòng</a:t>
            </a:r>
            <a:r>
              <a:rPr lang="en-US" dirty="0" smtClean="0"/>
              <a:t> </a:t>
            </a:r>
            <a:r>
              <a:rPr lang="en-US" dirty="0" err="1" smtClean="0"/>
              <a:t>lặp</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16</a:t>
            </a:fld>
            <a:endParaRPr lang="uk-UA"/>
          </a:p>
        </p:txBody>
      </p:sp>
      <p:pic>
        <p:nvPicPr>
          <p:cNvPr id="5" name="Picture 4"/>
          <p:cNvPicPr>
            <a:picLocks noChangeAspect="1"/>
          </p:cNvPicPr>
          <p:nvPr/>
        </p:nvPicPr>
        <p:blipFill>
          <a:blip r:embed="rId3"/>
          <a:stretch>
            <a:fillRect/>
          </a:stretch>
        </p:blipFill>
        <p:spPr>
          <a:xfrm>
            <a:off x="1046910" y="1644846"/>
            <a:ext cx="4331913" cy="1134213"/>
          </a:xfrm>
          <a:prstGeom prst="rect">
            <a:avLst/>
          </a:prstGeom>
        </p:spPr>
      </p:pic>
      <p:pic>
        <p:nvPicPr>
          <p:cNvPr id="6" name="Picture 5"/>
          <p:cNvPicPr>
            <a:picLocks noChangeAspect="1"/>
          </p:cNvPicPr>
          <p:nvPr/>
        </p:nvPicPr>
        <p:blipFill>
          <a:blip r:embed="rId4"/>
          <a:stretch>
            <a:fillRect/>
          </a:stretch>
        </p:blipFill>
        <p:spPr>
          <a:xfrm>
            <a:off x="5798635" y="992000"/>
            <a:ext cx="6180809" cy="5184963"/>
          </a:xfrm>
          <a:prstGeom prst="rect">
            <a:avLst/>
          </a:prstGeom>
        </p:spPr>
      </p:pic>
      <p:pic>
        <p:nvPicPr>
          <p:cNvPr id="8" name="Picture 7"/>
          <p:cNvPicPr>
            <a:picLocks noChangeAspect="1"/>
          </p:cNvPicPr>
          <p:nvPr/>
        </p:nvPicPr>
        <p:blipFill>
          <a:blip r:embed="rId5"/>
          <a:stretch>
            <a:fillRect/>
          </a:stretch>
        </p:blipFill>
        <p:spPr>
          <a:xfrm>
            <a:off x="1046910" y="2816754"/>
            <a:ext cx="3023066" cy="3905535"/>
          </a:xfrm>
          <a:prstGeom prst="rect">
            <a:avLst/>
          </a:prstGeom>
        </p:spPr>
      </p:pic>
    </p:spTree>
    <p:extLst>
      <p:ext uri="{BB962C8B-B14F-4D97-AF65-F5344CB8AC3E}">
        <p14:creationId xmlns:p14="http://schemas.microsoft.com/office/powerpoint/2010/main" val="4287281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Mã</a:t>
            </a:r>
            <a:r>
              <a:rPr lang="en-US" dirty="0" smtClean="0"/>
              <a:t> </a:t>
            </a:r>
            <a:r>
              <a:rPr lang="en-US" dirty="0" err="1" smtClean="0"/>
              <a:t>hóa</a:t>
            </a:r>
            <a:r>
              <a:rPr lang="en-US" dirty="0" smtClean="0"/>
              <a:t> </a:t>
            </a:r>
            <a:r>
              <a:rPr lang="en-US" dirty="0" err="1" smtClean="0"/>
              <a:t>mã</a:t>
            </a:r>
            <a:r>
              <a:rPr lang="en-US" dirty="0" smtClean="0"/>
              <a:t> HTML</a:t>
            </a:r>
            <a:endParaRPr lang="en-US" dirty="0"/>
          </a:p>
        </p:txBody>
      </p:sp>
      <p:sp>
        <p:nvSpPr>
          <p:cNvPr id="3" name="Text Placeholder 2"/>
          <p:cNvSpPr>
            <a:spLocks noGrp="1"/>
          </p:cNvSpPr>
          <p:nvPr>
            <p:ph idx="1"/>
          </p:nvPr>
        </p:nvSpPr>
        <p:spPr/>
        <p:txBody>
          <a:bodyPr/>
          <a:lstStyle/>
          <a:p>
            <a:pPr algn="just"/>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biểu</a:t>
            </a:r>
            <a:r>
              <a:rPr lang="en-US" dirty="0" smtClean="0"/>
              <a:t> </a:t>
            </a:r>
            <a:r>
              <a:rPr lang="en-US" dirty="0" err="1" smtClean="0"/>
              <a:t>thức</a:t>
            </a:r>
            <a:r>
              <a:rPr lang="en-US" dirty="0" smtClean="0"/>
              <a:t> Razor </a:t>
            </a:r>
            <a:r>
              <a:rPr lang="en-US" dirty="0" err="1" smtClean="0"/>
              <a:t>đề</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mã</a:t>
            </a:r>
            <a:r>
              <a:rPr lang="en-US" dirty="0" smtClean="0"/>
              <a:t> </a:t>
            </a:r>
            <a:r>
              <a:rPr lang="en-US" dirty="0" err="1" smtClean="0"/>
              <a:t>hóa</a:t>
            </a:r>
            <a:r>
              <a:rPr lang="en-US" dirty="0" smtClean="0"/>
              <a:t> </a:t>
            </a:r>
            <a:r>
              <a:rPr lang="en-US" dirty="0" err="1" smtClean="0"/>
              <a:t>mã</a:t>
            </a:r>
            <a:r>
              <a:rPr lang="en-US" dirty="0" smtClean="0"/>
              <a:t> HTML</a:t>
            </a:r>
          </a:p>
          <a:p>
            <a:pPr algn="just"/>
            <a:endParaRPr lang="en-US" dirty="0"/>
          </a:p>
          <a:p>
            <a:pPr algn="just"/>
            <a:endParaRPr lang="en-US" dirty="0" smtClean="0"/>
          </a:p>
          <a:p>
            <a:pPr algn="just"/>
            <a:endParaRPr lang="en-US" dirty="0"/>
          </a:p>
          <a:p>
            <a:pPr algn="just"/>
            <a:r>
              <a:rPr lang="en-US" dirty="0" err="1" smtClean="0"/>
              <a:t>Khi</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thì</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sẽ</a:t>
            </a:r>
            <a:r>
              <a:rPr lang="en-US" dirty="0" smtClean="0"/>
              <a:t> </a:t>
            </a:r>
            <a:r>
              <a:rPr lang="en-US" dirty="0" err="1" smtClean="0"/>
              <a:t>là</a:t>
            </a:r>
            <a:endParaRPr lang="en-US" dirty="0" smtClean="0"/>
          </a:p>
          <a:p>
            <a:pPr algn="just"/>
            <a:endParaRPr lang="en-US" dirty="0"/>
          </a:p>
          <a:p>
            <a:pPr algn="just"/>
            <a:endParaRPr lang="en-US" dirty="0" smtClean="0"/>
          </a:p>
          <a:p>
            <a:pPr algn="just"/>
            <a:r>
              <a:rPr lang="en-US" dirty="0" err="1" smtClean="0"/>
              <a:t>Để</a:t>
            </a:r>
            <a:r>
              <a:rPr lang="en-US" dirty="0" smtClean="0"/>
              <a:t> </a:t>
            </a:r>
            <a:r>
              <a:rPr lang="en-US" dirty="0" err="1" smtClean="0"/>
              <a:t>đoạn</a:t>
            </a:r>
            <a:r>
              <a:rPr lang="en-US" dirty="0" smtClean="0"/>
              <a:t> code </a:t>
            </a:r>
            <a:r>
              <a:rPr lang="en-US" dirty="0" err="1" smtClean="0"/>
              <a:t>trên</a:t>
            </a:r>
            <a:r>
              <a:rPr lang="en-US" dirty="0" smtClean="0"/>
              <a:t> </a:t>
            </a:r>
            <a:r>
              <a:rPr lang="en-US" dirty="0" err="1" smtClean="0"/>
              <a:t>thực</a:t>
            </a:r>
            <a:r>
              <a:rPr lang="en-US" dirty="0" smtClean="0"/>
              <a:t> </a:t>
            </a:r>
            <a:r>
              <a:rPr lang="en-US" dirty="0" err="1" smtClean="0"/>
              <a:t>thi</a:t>
            </a:r>
            <a:r>
              <a:rPr lang="en-US" dirty="0" smtClean="0"/>
              <a:t> </a:t>
            </a:r>
            <a:r>
              <a:rPr lang="en-US" dirty="0" err="1" smtClean="0"/>
              <a:t>đúng</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html.draw</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17</a:t>
            </a:fld>
            <a:endParaRPr lang="uk-UA"/>
          </a:p>
        </p:txBody>
      </p:sp>
      <p:pic>
        <p:nvPicPr>
          <p:cNvPr id="7" name="Picture 6"/>
          <p:cNvPicPr>
            <a:picLocks noChangeAspect="1"/>
          </p:cNvPicPr>
          <p:nvPr/>
        </p:nvPicPr>
        <p:blipFill>
          <a:blip r:embed="rId3"/>
          <a:stretch>
            <a:fillRect/>
          </a:stretch>
        </p:blipFill>
        <p:spPr>
          <a:xfrm>
            <a:off x="976312" y="1770248"/>
            <a:ext cx="10405820" cy="1277751"/>
          </a:xfrm>
          <a:prstGeom prst="rect">
            <a:avLst/>
          </a:prstGeom>
        </p:spPr>
      </p:pic>
      <p:pic>
        <p:nvPicPr>
          <p:cNvPr id="9" name="Picture 8"/>
          <p:cNvPicPr>
            <a:picLocks noChangeAspect="1"/>
          </p:cNvPicPr>
          <p:nvPr/>
        </p:nvPicPr>
        <p:blipFill>
          <a:blip r:embed="rId4"/>
          <a:stretch>
            <a:fillRect/>
          </a:stretch>
        </p:blipFill>
        <p:spPr>
          <a:xfrm>
            <a:off x="976312" y="3844640"/>
            <a:ext cx="10279976" cy="673571"/>
          </a:xfrm>
          <a:prstGeom prst="rect">
            <a:avLst/>
          </a:prstGeom>
        </p:spPr>
      </p:pic>
      <p:pic>
        <p:nvPicPr>
          <p:cNvPr id="10" name="Picture 9"/>
          <p:cNvPicPr>
            <a:picLocks noChangeAspect="1"/>
          </p:cNvPicPr>
          <p:nvPr/>
        </p:nvPicPr>
        <p:blipFill>
          <a:blip r:embed="rId5"/>
          <a:stretch>
            <a:fillRect/>
          </a:stretch>
        </p:blipFill>
        <p:spPr>
          <a:xfrm>
            <a:off x="976312" y="5578616"/>
            <a:ext cx="5160151" cy="744764"/>
          </a:xfrm>
          <a:prstGeom prst="rect">
            <a:avLst/>
          </a:prstGeom>
        </p:spPr>
      </p:pic>
    </p:spTree>
    <p:extLst>
      <p:ext uri="{BB962C8B-B14F-4D97-AF65-F5344CB8AC3E}">
        <p14:creationId xmlns:p14="http://schemas.microsoft.com/office/powerpoint/2010/main" val="356875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idx="1"/>
          </p:nvPr>
        </p:nvSpPr>
        <p:spPr/>
        <p:txBody>
          <a:bodyPr>
            <a:normAutofit lnSpcReduction="10000"/>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DEMO</a:t>
            </a:r>
          </a:p>
        </p:txBody>
      </p:sp>
      <p:sp>
        <p:nvSpPr>
          <p:cNvPr id="4" name="Slide Number Placeholder 3"/>
          <p:cNvSpPr>
            <a:spLocks noGrp="1"/>
          </p:cNvSpPr>
          <p:nvPr>
            <p:ph type="sldNum" sz="quarter" idx="12"/>
          </p:nvPr>
        </p:nvSpPr>
        <p:spPr/>
        <p:txBody>
          <a:bodyPr/>
          <a:lstStyle/>
          <a:p>
            <a:fld id="{86CB4B4D-7CA3-9044-876B-883B54F8677D}" type="slidenum">
              <a:rPr lang="uk-UA" smtClean="0"/>
              <a:t>18</a:t>
            </a:fld>
            <a:endParaRPr lang="uk-UA"/>
          </a:p>
        </p:txBody>
      </p:sp>
    </p:spTree>
    <p:extLst>
      <p:ext uri="{BB962C8B-B14F-4D97-AF65-F5344CB8AC3E}">
        <p14:creationId xmlns:p14="http://schemas.microsoft.com/office/powerpoint/2010/main" val="2703277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Strongly Typed View</a:t>
            </a:r>
          </a:p>
        </p:txBody>
      </p:sp>
      <p:sp>
        <p:nvSpPr>
          <p:cNvPr id="3" name="Text Placeholder 2"/>
          <p:cNvSpPr>
            <a:spLocks noGrp="1"/>
          </p:cNvSpPr>
          <p:nvPr>
            <p:ph idx="1"/>
          </p:nvPr>
        </p:nvSpPr>
        <p:spPr/>
        <p:txBody>
          <a:bodyPr/>
          <a:lstStyle/>
          <a:p>
            <a:pPr algn="just"/>
            <a:r>
              <a:rPr lang="en-US" dirty="0" smtClean="0"/>
              <a:t>View </a:t>
            </a:r>
            <a:r>
              <a:rPr lang="en-US" dirty="0" err="1" smtClean="0"/>
              <a:t>được</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kiểu</a:t>
            </a:r>
            <a:r>
              <a:rPr lang="en-US" dirty="0" smtClean="0"/>
              <a:t> </a:t>
            </a:r>
            <a:r>
              <a:rPr lang="en-US" dirty="0" err="1" smtClean="0"/>
              <a:t>cụ</a:t>
            </a:r>
            <a:r>
              <a:rPr lang="en-US" dirty="0" smtClean="0"/>
              <a:t> </a:t>
            </a:r>
            <a:r>
              <a:rPr lang="en-US" dirty="0" err="1" smtClean="0"/>
              <a:t>thể</a:t>
            </a:r>
            <a:r>
              <a:rPr lang="en-US" dirty="0" smtClean="0"/>
              <a:t> </a:t>
            </a:r>
            <a:r>
              <a:rPr lang="en-US" dirty="0" err="1" smtClean="0"/>
              <a:t>của</a:t>
            </a:r>
            <a:r>
              <a:rPr lang="en-US" dirty="0" smtClean="0"/>
              <a:t> </a:t>
            </a:r>
            <a:r>
              <a:rPr lang="en-US" dirty="0" err="1" smtClean="0"/>
              <a:t>ViewModel</a:t>
            </a:r>
            <a:r>
              <a:rPr lang="en-US" dirty="0" smtClean="0"/>
              <a:t> </a:t>
            </a:r>
            <a:r>
              <a:rPr lang="en-US" dirty="0" err="1" smtClean="0"/>
              <a:t>thì</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Strongly Typed View.</a:t>
            </a:r>
          </a:p>
          <a:p>
            <a:pPr algn="just"/>
            <a:r>
              <a:rPr lang="en-US" dirty="0" err="1" smtClean="0"/>
              <a:t>Bằng</a:t>
            </a:r>
            <a:r>
              <a:rPr lang="en-US" dirty="0" smtClean="0"/>
              <a:t> </a:t>
            </a:r>
            <a:r>
              <a:rPr lang="en-US" dirty="0" err="1" smtClean="0"/>
              <a:t>cách</a:t>
            </a:r>
            <a:r>
              <a:rPr lang="en-US" dirty="0" smtClean="0"/>
              <a:t> </a:t>
            </a:r>
            <a:r>
              <a:rPr lang="en-US" dirty="0" err="1" smtClean="0"/>
              <a:t>chỉ</a:t>
            </a:r>
            <a:r>
              <a:rPr lang="en-US" dirty="0" smtClean="0"/>
              <a:t> </a:t>
            </a:r>
            <a:r>
              <a:rPr lang="en-US" dirty="0" err="1" smtClean="0"/>
              <a:t>ra</a:t>
            </a:r>
            <a:r>
              <a:rPr lang="en-US" dirty="0" smtClean="0"/>
              <a:t> model VS </a:t>
            </a:r>
            <a:r>
              <a:rPr lang="en-US" dirty="0" err="1" smtClean="0"/>
              <a:t>cung</a:t>
            </a:r>
            <a:r>
              <a:rPr lang="en-US" dirty="0" smtClean="0"/>
              <a:t> </a:t>
            </a:r>
            <a:r>
              <a:rPr lang="en-US" dirty="0" err="1" smtClean="0"/>
              <a:t>cấp</a:t>
            </a:r>
            <a:r>
              <a:rPr lang="en-US" dirty="0" smtClean="0"/>
              <a:t> </a:t>
            </a:r>
            <a:r>
              <a:rPr lang="en-US" dirty="0" err="1" smtClean="0"/>
              <a:t>cơ</a:t>
            </a:r>
            <a:r>
              <a:rPr lang="en-US" dirty="0" smtClean="0"/>
              <a:t> </a:t>
            </a:r>
            <a:r>
              <a:rPr lang="en-US" dirty="0" err="1" smtClean="0"/>
              <a:t>chế</a:t>
            </a:r>
            <a:r>
              <a:rPr lang="en-US" dirty="0" smtClean="0"/>
              <a:t> </a:t>
            </a:r>
            <a:r>
              <a:rPr lang="en-US" dirty="0" err="1" smtClean="0"/>
              <a:t>gợi</a:t>
            </a:r>
            <a:r>
              <a:rPr lang="en-US" dirty="0" smtClean="0"/>
              <a:t> ý </a:t>
            </a:r>
            <a:r>
              <a:rPr lang="en-US" dirty="0" err="1" smtClean="0"/>
              <a:t>và</a:t>
            </a:r>
            <a:r>
              <a:rPr lang="en-US" dirty="0" smtClean="0"/>
              <a:t> </a:t>
            </a:r>
            <a:r>
              <a:rPr lang="en-US" dirty="0" err="1" smtClean="0"/>
              <a:t>kiển</a:t>
            </a:r>
            <a:r>
              <a:rPr lang="en-US" dirty="0" smtClean="0"/>
              <a:t> </a:t>
            </a:r>
            <a:r>
              <a:rPr lang="en-US" dirty="0" err="1" smtClean="0"/>
              <a:t>tra</a:t>
            </a:r>
            <a:r>
              <a:rPr lang="en-US" dirty="0" smtClean="0"/>
              <a:t> </a:t>
            </a:r>
            <a:r>
              <a:rPr lang="en-US" dirty="0" err="1" smtClean="0"/>
              <a:t>kiểu</a:t>
            </a:r>
            <a:r>
              <a:rPr lang="en-US" dirty="0" smtClean="0"/>
              <a:t> </a:t>
            </a:r>
            <a:r>
              <a:rPr lang="en-US" dirty="0" err="1" smtClean="0"/>
              <a:t>lúc</a:t>
            </a:r>
            <a:r>
              <a:rPr lang="en-US" dirty="0" smtClean="0"/>
              <a:t> </a:t>
            </a:r>
            <a:r>
              <a:rPr lang="en-US" dirty="0" err="1" smtClean="0"/>
              <a:t>biên</a:t>
            </a:r>
            <a:r>
              <a:rPr lang="en-US" dirty="0" smtClean="0"/>
              <a:t> </a:t>
            </a:r>
            <a:r>
              <a:rPr lang="en-US" dirty="0" err="1" smtClean="0"/>
              <a:t>dịch</a:t>
            </a:r>
            <a:r>
              <a:rPr lang="en-US" dirty="0" smtClean="0"/>
              <a:t>.</a:t>
            </a:r>
          </a:p>
          <a:p>
            <a:pPr algn="just"/>
            <a:r>
              <a:rPr lang="en-US" dirty="0" err="1" smtClean="0"/>
              <a:t>Một</a:t>
            </a:r>
            <a:r>
              <a:rPr lang="en-US" dirty="0" smtClean="0"/>
              <a:t> </a:t>
            </a:r>
            <a:r>
              <a:rPr lang="en-US" dirty="0" err="1" smtClean="0"/>
              <a:t>cách</a:t>
            </a:r>
            <a:r>
              <a:rPr lang="en-US" dirty="0" smtClean="0"/>
              <a:t> </a:t>
            </a:r>
            <a:r>
              <a:rPr lang="en-US" dirty="0" err="1" smtClean="0"/>
              <a:t>khác</a:t>
            </a:r>
            <a:r>
              <a:rPr lang="en-US" dirty="0" smtClean="0"/>
              <a:t> </a:t>
            </a:r>
            <a:r>
              <a:rPr lang="en-US" dirty="0" err="1" smtClean="0"/>
              <a:t>để</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Controller sang View </a:t>
            </a:r>
            <a:r>
              <a:rPr lang="en-US" dirty="0" err="1" smtClean="0"/>
              <a:t>là</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ViewBag</a:t>
            </a:r>
            <a:r>
              <a:rPr lang="en-US" dirty="0" smtClean="0"/>
              <a:t> </a:t>
            </a:r>
            <a:r>
              <a:rPr lang="en-US" dirty="0" err="1" smtClean="0"/>
              <a:t>hoặc</a:t>
            </a:r>
            <a:r>
              <a:rPr lang="en-US" dirty="0" smtClean="0"/>
              <a:t> </a:t>
            </a:r>
            <a:r>
              <a:rPr lang="en-US" dirty="0" err="1" smtClean="0"/>
              <a:t>ViewData</a:t>
            </a:r>
            <a:r>
              <a:rPr lang="en-US" dirty="0" smtClean="0"/>
              <a:t>, </a:t>
            </a:r>
            <a:r>
              <a:rPr lang="en-US" dirty="0" err="1" smtClean="0"/>
              <a:t>tuy</a:t>
            </a:r>
            <a:r>
              <a:rPr lang="en-US" dirty="0" smtClean="0"/>
              <a:t> </a:t>
            </a:r>
            <a:r>
              <a:rPr lang="en-US" dirty="0" err="1" smtClean="0"/>
              <a:t>nhiên</a:t>
            </a:r>
            <a:r>
              <a:rPr lang="en-US" dirty="0" smtClean="0"/>
              <a:t>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không</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kiểu</a:t>
            </a:r>
            <a:r>
              <a:rPr lang="en-US" dirty="0" smtClean="0"/>
              <a:t> </a:t>
            </a:r>
            <a:r>
              <a:rPr lang="en-US" dirty="0" err="1" smtClean="0"/>
              <a:t>của</a:t>
            </a:r>
            <a:r>
              <a:rPr lang="en-US" dirty="0" smtClean="0"/>
              <a:t> model</a:t>
            </a:r>
          </a:p>
        </p:txBody>
      </p:sp>
      <p:sp>
        <p:nvSpPr>
          <p:cNvPr id="4" name="Slide Number Placeholder 3"/>
          <p:cNvSpPr>
            <a:spLocks noGrp="1"/>
          </p:cNvSpPr>
          <p:nvPr>
            <p:ph type="sldNum" sz="quarter" idx="12"/>
          </p:nvPr>
        </p:nvSpPr>
        <p:spPr/>
        <p:txBody>
          <a:bodyPr/>
          <a:lstStyle/>
          <a:p>
            <a:fld id="{86CB4B4D-7CA3-9044-876B-883B54F8677D}" type="slidenum">
              <a:rPr lang="uk-UA" smtClean="0"/>
              <a:t>19</a:t>
            </a:fld>
            <a:endParaRPr lang="uk-UA"/>
          </a:p>
        </p:txBody>
      </p:sp>
    </p:spTree>
    <p:extLst>
      <p:ext uri="{BB962C8B-B14F-4D97-AF65-F5344CB8AC3E}">
        <p14:creationId xmlns:p14="http://schemas.microsoft.com/office/powerpoint/2010/main" val="2829423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Kiểm tra bài trước</a:t>
            </a:r>
            <a:endParaRPr lang="vi-VN" dirty="0"/>
          </a:p>
        </p:txBody>
      </p:sp>
      <p:sp>
        <p:nvSpPr>
          <p:cNvPr id="5" name="Text Placeholder 4"/>
          <p:cNvSpPr>
            <a:spLocks noGrp="1"/>
          </p:cNvSpPr>
          <p:nvPr>
            <p:ph type="body" idx="1"/>
          </p:nvPr>
        </p:nvSpPr>
        <p:spPr/>
        <p:txBody>
          <a:bodyPr>
            <a:normAutofit lnSpcReduction="10000"/>
          </a:bodyPr>
          <a:lstStyle/>
          <a:p>
            <a:r>
              <a:rPr lang="vi-VN" dirty="0" smtClean="0"/>
              <a:t>Hỏi và trao đổi về các khó khăn gặp phải trong bài “</a:t>
            </a:r>
            <a:r>
              <a:rPr lang="en-US" dirty="0" smtClean="0"/>
              <a:t>Routing, Controller Basics, Action Results, Selectors and Verbs</a:t>
            </a:r>
            <a:r>
              <a:rPr lang="vi-VN" dirty="0" smtClean="0"/>
              <a:t>"</a:t>
            </a:r>
          </a:p>
          <a:p>
            <a:r>
              <a:rPr lang="vi-VN" dirty="0" smtClean="0"/>
              <a:t>Tóm tắt lại các phần đã học từ bài “</a:t>
            </a:r>
            <a:r>
              <a:rPr lang="en-US" dirty="0"/>
              <a:t>Routing, Controller Basics, Action Results, Selectors and Verbs</a:t>
            </a:r>
            <a:r>
              <a:rPr lang="vi-VN" dirty="0" smtClean="0"/>
              <a:t>”</a:t>
            </a:r>
            <a:endParaRPr lang="vi-VN" dirty="0"/>
          </a:p>
        </p:txBody>
      </p:sp>
    </p:spTree>
    <p:extLst>
      <p:ext uri="{BB962C8B-B14F-4D97-AF65-F5344CB8AC3E}">
        <p14:creationId xmlns:p14="http://schemas.microsoft.com/office/powerpoint/2010/main" val="117170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Khai</a:t>
            </a:r>
            <a:r>
              <a:rPr lang="en-US" dirty="0" smtClean="0"/>
              <a:t> </a:t>
            </a:r>
            <a:r>
              <a:rPr lang="en-US" dirty="0" err="1" smtClean="0"/>
              <a:t>báo</a:t>
            </a:r>
            <a:r>
              <a:rPr lang="en-US" dirty="0" smtClean="0"/>
              <a:t> @model</a:t>
            </a:r>
            <a:endParaRPr lang="en-US" dirty="0"/>
          </a:p>
        </p:txBody>
      </p:sp>
      <p:sp>
        <p:nvSpPr>
          <p:cNvPr id="3" name="Text Placeholder 2"/>
          <p:cNvSpPr>
            <a:spLocks noGrp="1"/>
          </p:cNvSpPr>
          <p:nvPr>
            <p:ph idx="1"/>
          </p:nvPr>
        </p:nvSpPr>
        <p:spPr/>
        <p:txBody>
          <a:bodyPr/>
          <a:lstStyle/>
          <a:p>
            <a:pPr algn="just"/>
            <a:r>
              <a:rPr lang="vi-VN" dirty="0"/>
              <a:t>Strongly typed view được tạo sử dụng khai báo </a:t>
            </a:r>
            <a:r>
              <a:rPr lang="vi-VN" b="1" dirty="0"/>
              <a:t>@</a:t>
            </a:r>
            <a:r>
              <a:rPr lang="vi-VN" b="1" dirty="0" smtClean="0"/>
              <a:t>model</a:t>
            </a:r>
            <a:endParaRPr lang="en-US" b="1" dirty="0" smtClean="0"/>
          </a:p>
          <a:p>
            <a:pPr algn="just"/>
            <a:r>
              <a:rPr lang="vi-VN" dirty="0"/>
              <a:t>Khi </a:t>
            </a:r>
            <a:r>
              <a:rPr lang="en-US" dirty="0" err="1" smtClean="0"/>
              <a:t>chúng</a:t>
            </a:r>
            <a:r>
              <a:rPr lang="en-US" dirty="0" smtClean="0"/>
              <a:t> ta</a:t>
            </a:r>
            <a:r>
              <a:rPr lang="vi-VN" dirty="0" smtClean="0"/>
              <a:t> </a:t>
            </a:r>
            <a:r>
              <a:rPr lang="vi-VN" dirty="0"/>
              <a:t>sử dụng khai báo @model, Razor engine sẽ gán kiểu </a:t>
            </a:r>
            <a:r>
              <a:rPr lang="vi-VN" dirty="0" smtClean="0"/>
              <a:t>cho</a:t>
            </a:r>
            <a:r>
              <a:rPr lang="en-US" dirty="0" smtClean="0"/>
              <a:t> </a:t>
            </a:r>
            <a:r>
              <a:rPr lang="vi-VN" dirty="0" smtClean="0"/>
              <a:t>ViewData.Model. Thuộc tính Model sẽ trả về kiểu được khai bá</a:t>
            </a:r>
            <a:r>
              <a:rPr lang="en-US" dirty="0" smtClean="0"/>
              <a:t>o.</a:t>
            </a:r>
          </a:p>
          <a:p>
            <a:pPr algn="just"/>
            <a:endParaRPr lang="en-US" dirty="0"/>
          </a:p>
          <a:p>
            <a:pPr algn="just"/>
            <a:endParaRPr lang="en-US" dirty="0" smtClean="0"/>
          </a:p>
          <a:p>
            <a:pPr algn="just"/>
            <a:endParaRPr lang="en-US" dirty="0"/>
          </a:p>
          <a:p>
            <a:pPr algn="just"/>
            <a:r>
              <a:rPr lang="vi-VN" dirty="0"/>
              <a:t>Vì thế nên kiểu của Model giờ được biết trước ở lúc biên dịch, chúng ta sẽ tận dụng được trình gợi ý cú pháp (IntelliSense) và kiểm tra kiểu lúc biên dịch.</a:t>
            </a:r>
            <a:endParaRPr lang="en-US" dirty="0" smtClean="0"/>
          </a:p>
          <a:p>
            <a:pPr algn="just"/>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20</a:t>
            </a:fld>
            <a:endParaRPr lang="uk-UA"/>
          </a:p>
        </p:txBody>
      </p:sp>
      <p:pic>
        <p:nvPicPr>
          <p:cNvPr id="5" name="Picture 4"/>
          <p:cNvPicPr>
            <a:picLocks noChangeAspect="1"/>
          </p:cNvPicPr>
          <p:nvPr/>
        </p:nvPicPr>
        <p:blipFill>
          <a:blip r:embed="rId3"/>
          <a:stretch>
            <a:fillRect/>
          </a:stretch>
        </p:blipFill>
        <p:spPr>
          <a:xfrm>
            <a:off x="1443878" y="3343693"/>
            <a:ext cx="3886486" cy="654566"/>
          </a:xfrm>
          <a:prstGeom prst="rect">
            <a:avLst/>
          </a:prstGeom>
        </p:spPr>
      </p:pic>
      <p:pic>
        <p:nvPicPr>
          <p:cNvPr id="6" name="Picture 5"/>
          <p:cNvPicPr>
            <a:picLocks noChangeAspect="1"/>
          </p:cNvPicPr>
          <p:nvPr/>
        </p:nvPicPr>
        <p:blipFill>
          <a:blip r:embed="rId4"/>
          <a:stretch>
            <a:fillRect/>
          </a:stretch>
        </p:blipFill>
        <p:spPr>
          <a:xfrm>
            <a:off x="6166317" y="3320427"/>
            <a:ext cx="3641071" cy="677832"/>
          </a:xfrm>
          <a:prstGeom prst="rect">
            <a:avLst/>
          </a:prstGeom>
        </p:spPr>
      </p:pic>
    </p:spTree>
    <p:extLst>
      <p:ext uri="{BB962C8B-B14F-4D97-AF65-F5344CB8AC3E}">
        <p14:creationId xmlns:p14="http://schemas.microsoft.com/office/powerpoint/2010/main" val="233535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Ví</a:t>
            </a:r>
            <a:r>
              <a:rPr lang="en-US" dirty="0" smtClean="0"/>
              <a:t> </a:t>
            </a:r>
            <a:r>
              <a:rPr lang="en-US" dirty="0" err="1" smtClean="0"/>
              <a:t>dụ</a:t>
            </a:r>
            <a:r>
              <a:rPr lang="en-US" dirty="0" smtClean="0"/>
              <a:t> </a:t>
            </a:r>
            <a:r>
              <a:rPr lang="en-US" dirty="0"/>
              <a:t>Strongly Typed View</a:t>
            </a:r>
          </a:p>
        </p:txBody>
      </p:sp>
      <p:pic>
        <p:nvPicPr>
          <p:cNvPr id="7" name="Content Placeholder 6"/>
          <p:cNvPicPr>
            <a:picLocks noGrp="1" noChangeAspect="1"/>
          </p:cNvPicPr>
          <p:nvPr>
            <p:ph idx="1"/>
          </p:nvPr>
        </p:nvPicPr>
        <p:blipFill>
          <a:blip r:embed="rId3"/>
          <a:stretch>
            <a:fillRect/>
          </a:stretch>
        </p:blipFill>
        <p:spPr>
          <a:xfrm>
            <a:off x="838200" y="1123903"/>
            <a:ext cx="3276818" cy="704897"/>
          </a:xfrm>
          <a:prstGeom prst="rect">
            <a:avLst/>
          </a:prstGeom>
        </p:spPr>
      </p:pic>
      <p:sp>
        <p:nvSpPr>
          <p:cNvPr id="4" name="Slide Number Placeholder 3"/>
          <p:cNvSpPr>
            <a:spLocks noGrp="1"/>
          </p:cNvSpPr>
          <p:nvPr>
            <p:ph type="sldNum" sz="quarter" idx="12"/>
          </p:nvPr>
        </p:nvSpPr>
        <p:spPr/>
        <p:txBody>
          <a:bodyPr/>
          <a:lstStyle/>
          <a:p>
            <a:fld id="{86CB4B4D-7CA3-9044-876B-883B54F8677D}" type="slidenum">
              <a:rPr lang="uk-UA" smtClean="0"/>
              <a:t>21</a:t>
            </a:fld>
            <a:endParaRPr lang="uk-UA"/>
          </a:p>
        </p:txBody>
      </p:sp>
      <p:pic>
        <p:nvPicPr>
          <p:cNvPr id="8" name="Picture 7"/>
          <p:cNvPicPr>
            <a:picLocks noChangeAspect="1"/>
          </p:cNvPicPr>
          <p:nvPr/>
        </p:nvPicPr>
        <p:blipFill>
          <a:blip r:embed="rId4"/>
          <a:stretch>
            <a:fillRect/>
          </a:stretch>
        </p:blipFill>
        <p:spPr>
          <a:xfrm>
            <a:off x="885934" y="1884267"/>
            <a:ext cx="4959054" cy="2974604"/>
          </a:xfrm>
          <a:prstGeom prst="rect">
            <a:avLst/>
          </a:prstGeom>
        </p:spPr>
      </p:pic>
      <p:pic>
        <p:nvPicPr>
          <p:cNvPr id="9" name="Picture 8"/>
          <p:cNvPicPr>
            <a:picLocks noChangeAspect="1"/>
          </p:cNvPicPr>
          <p:nvPr/>
        </p:nvPicPr>
        <p:blipFill>
          <a:blip r:embed="rId5"/>
          <a:stretch>
            <a:fillRect/>
          </a:stretch>
        </p:blipFill>
        <p:spPr>
          <a:xfrm>
            <a:off x="6095999" y="1123903"/>
            <a:ext cx="5457825" cy="4631438"/>
          </a:xfrm>
          <a:prstGeom prst="rect">
            <a:avLst/>
          </a:prstGeom>
        </p:spPr>
      </p:pic>
    </p:spTree>
    <p:extLst>
      <p:ext uri="{BB962C8B-B14F-4D97-AF65-F5344CB8AC3E}">
        <p14:creationId xmlns:p14="http://schemas.microsoft.com/office/powerpoint/2010/main" val="388514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Gán</a:t>
            </a:r>
            <a:r>
              <a:rPr lang="en-US" dirty="0" smtClean="0"/>
              <a:t> Model </a:t>
            </a:r>
            <a:r>
              <a:rPr lang="en-US" dirty="0" err="1" smtClean="0"/>
              <a:t>từ</a:t>
            </a:r>
            <a:r>
              <a:rPr lang="en-US" dirty="0" smtClean="0"/>
              <a:t> Controller sang View</a:t>
            </a:r>
            <a:endParaRPr lang="en-US" dirty="0"/>
          </a:p>
        </p:txBody>
      </p:sp>
      <p:sp>
        <p:nvSpPr>
          <p:cNvPr id="3" name="Text Placeholder 2"/>
          <p:cNvSpPr>
            <a:spLocks noGrp="1"/>
          </p:cNvSpPr>
          <p:nvPr>
            <p:ph idx="1"/>
          </p:nvPr>
        </p:nvSpPr>
        <p:spPr/>
        <p:txBody>
          <a:bodyPr/>
          <a:lstStyle/>
          <a:p>
            <a:pPr algn="just"/>
            <a:endParaRPr lang="en-US" dirty="0"/>
          </a:p>
          <a:p>
            <a:pPr algn="just"/>
            <a:endParaRPr lang="en-US" dirty="0" smtClean="0"/>
          </a:p>
          <a:p>
            <a:pPr algn="just"/>
            <a:endParaRPr lang="en-US" dirty="0" smtClean="0"/>
          </a:p>
          <a:p>
            <a:pPr algn="just"/>
            <a:endParaRPr lang="en-US" dirty="0" smtClean="0"/>
          </a:p>
          <a:p>
            <a:pPr marL="0" indent="0" algn="just">
              <a:buNone/>
            </a:pPr>
            <a:endParaRPr lang="en-US" dirty="0"/>
          </a:p>
          <a:p>
            <a:pPr marL="0" indent="0" algn="just">
              <a:buNone/>
            </a:pP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22</a:t>
            </a:fld>
            <a:endParaRPr lang="uk-UA"/>
          </a:p>
        </p:txBody>
      </p:sp>
      <p:pic>
        <p:nvPicPr>
          <p:cNvPr id="7" name="Picture 6"/>
          <p:cNvPicPr>
            <a:picLocks noChangeAspect="1"/>
          </p:cNvPicPr>
          <p:nvPr/>
        </p:nvPicPr>
        <p:blipFill>
          <a:blip r:embed="rId3"/>
          <a:stretch>
            <a:fillRect/>
          </a:stretch>
        </p:blipFill>
        <p:spPr>
          <a:xfrm>
            <a:off x="897315" y="1164986"/>
            <a:ext cx="7505149" cy="2528473"/>
          </a:xfrm>
          <a:prstGeom prst="rect">
            <a:avLst/>
          </a:prstGeom>
        </p:spPr>
      </p:pic>
    </p:spTree>
    <p:extLst>
      <p:ext uri="{BB962C8B-B14F-4D97-AF65-F5344CB8AC3E}">
        <p14:creationId xmlns:p14="http://schemas.microsoft.com/office/powerpoint/2010/main" val="210606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Lợi</a:t>
            </a:r>
            <a:r>
              <a:rPr lang="en-US" dirty="0" smtClean="0"/>
              <a:t> </a:t>
            </a:r>
            <a:r>
              <a:rPr lang="en-US" dirty="0" err="1" smtClean="0"/>
              <a:t>ích</a:t>
            </a:r>
            <a:r>
              <a:rPr lang="en-US" dirty="0" smtClean="0"/>
              <a:t> </a:t>
            </a:r>
            <a:r>
              <a:rPr lang="en-US" dirty="0" err="1" smtClean="0"/>
              <a:t>của</a:t>
            </a:r>
            <a:r>
              <a:rPr lang="en-US" dirty="0" smtClean="0"/>
              <a:t> </a:t>
            </a:r>
            <a:r>
              <a:rPr lang="en-US" dirty="0" err="1" smtClean="0"/>
              <a:t>sử</a:t>
            </a:r>
            <a:r>
              <a:rPr lang="en-US" dirty="0"/>
              <a:t> </a:t>
            </a:r>
            <a:r>
              <a:rPr lang="en-US" dirty="0" err="1" smtClean="0"/>
              <a:t>dụng</a:t>
            </a:r>
            <a:r>
              <a:rPr lang="en-US" dirty="0" smtClean="0"/>
              <a:t> </a:t>
            </a:r>
            <a:r>
              <a:rPr lang="en-US" dirty="0"/>
              <a:t>Strongly Typed </a:t>
            </a:r>
            <a:r>
              <a:rPr lang="en-US" dirty="0" smtClean="0"/>
              <a:t>View</a:t>
            </a:r>
            <a:endParaRPr lang="en-US" dirty="0"/>
          </a:p>
        </p:txBody>
      </p:sp>
      <p:sp>
        <p:nvSpPr>
          <p:cNvPr id="3" name="Text Placeholder 2"/>
          <p:cNvSpPr>
            <a:spLocks noGrp="1"/>
          </p:cNvSpPr>
          <p:nvPr>
            <p:ph idx="1"/>
          </p:nvPr>
        </p:nvSpPr>
        <p:spPr/>
        <p:txBody>
          <a:bodyPr>
            <a:normAutofit/>
          </a:bodyPr>
          <a:lstStyle/>
          <a:p>
            <a:r>
              <a:rPr lang="en-US" dirty="0" err="1"/>
              <a:t>Hỗ</a:t>
            </a:r>
            <a:r>
              <a:rPr lang="en-US" dirty="0"/>
              <a:t> </a:t>
            </a:r>
            <a:r>
              <a:rPr lang="en-US" dirty="0" err="1" smtClean="0"/>
              <a:t>trợ</a:t>
            </a:r>
            <a:r>
              <a:rPr lang="en-US" dirty="0" smtClean="0"/>
              <a:t> </a:t>
            </a:r>
            <a:r>
              <a:rPr lang="en-US" dirty="0" err="1" smtClean="0"/>
              <a:t>trình</a:t>
            </a:r>
            <a:r>
              <a:rPr lang="en-US" dirty="0" smtClean="0"/>
              <a:t> </a:t>
            </a:r>
            <a:r>
              <a:rPr lang="en-US" dirty="0" err="1" smtClean="0"/>
              <a:t>gợi</a:t>
            </a:r>
            <a:r>
              <a:rPr lang="en-US" dirty="0" smtClean="0"/>
              <a:t> ý </a:t>
            </a:r>
            <a:r>
              <a:rPr lang="en-US" dirty="0" err="1" smtClean="0"/>
              <a:t>cú</a:t>
            </a:r>
            <a:r>
              <a:rPr lang="en-US" dirty="0" smtClean="0"/>
              <a:t> </a:t>
            </a:r>
            <a:r>
              <a:rPr lang="en-US" dirty="0" err="1" smtClean="0"/>
              <a:t>pháp</a:t>
            </a:r>
            <a:r>
              <a:rPr lang="en-US" dirty="0" smtClean="0"/>
              <a:t> (IntelliSense)</a:t>
            </a:r>
          </a:p>
          <a:p>
            <a:r>
              <a:rPr lang="en-US" dirty="0" err="1"/>
              <a:t>Kiểm</a:t>
            </a:r>
            <a:r>
              <a:rPr lang="en-US" dirty="0"/>
              <a:t> </a:t>
            </a:r>
            <a:r>
              <a:rPr lang="en-US" dirty="0" err="1"/>
              <a:t>tra</a:t>
            </a:r>
            <a:r>
              <a:rPr lang="en-US" dirty="0"/>
              <a:t> </a:t>
            </a:r>
            <a:r>
              <a:rPr lang="en-US" dirty="0" err="1"/>
              <a:t>kiểu</a:t>
            </a:r>
            <a:r>
              <a:rPr lang="en-US" dirty="0"/>
              <a:t> </a:t>
            </a:r>
            <a:r>
              <a:rPr lang="en-US" dirty="0" err="1"/>
              <a:t>lúc</a:t>
            </a:r>
            <a:r>
              <a:rPr lang="en-US" dirty="0"/>
              <a:t> </a:t>
            </a:r>
            <a:r>
              <a:rPr lang="en-US" dirty="0" err="1"/>
              <a:t>biên</a:t>
            </a:r>
            <a:r>
              <a:rPr lang="en-US" dirty="0"/>
              <a:t> </a:t>
            </a:r>
            <a:r>
              <a:rPr lang="en-US" dirty="0" err="1"/>
              <a:t>dịch</a:t>
            </a:r>
            <a:endParaRPr lang="en-US" dirty="0"/>
          </a:p>
          <a:p>
            <a:r>
              <a:rPr lang="en-US" dirty="0" err="1"/>
              <a:t>Không</a:t>
            </a:r>
            <a:r>
              <a:rPr lang="en-US" dirty="0"/>
              <a:t> </a:t>
            </a:r>
            <a:r>
              <a:rPr lang="en-US" dirty="0" err="1"/>
              <a:t>phải</a:t>
            </a:r>
            <a:r>
              <a:rPr lang="en-US" dirty="0"/>
              <a:t> </a:t>
            </a:r>
            <a:r>
              <a:rPr lang="en-US" dirty="0" err="1"/>
              <a:t>chuyển</a:t>
            </a:r>
            <a:r>
              <a:rPr lang="en-US" dirty="0"/>
              <a:t> </a:t>
            </a:r>
            <a:r>
              <a:rPr lang="en-US" dirty="0" err="1" smtClean="0"/>
              <a:t>kiểu</a:t>
            </a:r>
            <a:endParaRPr lang="en-US" dirty="0"/>
          </a:p>
          <a:p>
            <a:pPr marL="0" indent="0">
              <a:buNone/>
            </a:pPr>
            <a:r>
              <a:rPr lang="en-US" dirty="0" smtClean="0">
                <a:sym typeface="Wingdings" panose="05000000000000000000" pitchFamily="2" charset="2"/>
              </a:rPr>
              <a:t></a:t>
            </a:r>
            <a:r>
              <a:rPr lang="en-US" dirty="0" smtClean="0"/>
              <a:t> </a:t>
            </a:r>
            <a:r>
              <a:rPr lang="en-US" dirty="0" err="1" smtClean="0"/>
              <a:t>Vì</a:t>
            </a:r>
            <a:r>
              <a:rPr lang="en-US" dirty="0" smtClean="0"/>
              <a:t> </a:t>
            </a:r>
            <a:r>
              <a:rPr lang="en-US" dirty="0" err="1"/>
              <a:t>thế</a:t>
            </a:r>
            <a:r>
              <a:rPr lang="en-US" dirty="0"/>
              <a:t> </a:t>
            </a:r>
            <a:r>
              <a:rPr lang="en-US" dirty="0" err="1"/>
              <a:t>chỉ</a:t>
            </a:r>
            <a:r>
              <a:rPr lang="en-US" dirty="0"/>
              <a:t> </a:t>
            </a:r>
            <a:r>
              <a:rPr lang="en-US" dirty="0" err="1"/>
              <a:t>có</a:t>
            </a:r>
            <a:r>
              <a:rPr lang="en-US" dirty="0"/>
              <a:t> </a:t>
            </a:r>
            <a:r>
              <a:rPr lang="en-US" dirty="0" err="1"/>
              <a:t>một</a:t>
            </a:r>
            <a:r>
              <a:rPr lang="en-US" dirty="0"/>
              <a:t> </a:t>
            </a:r>
            <a:r>
              <a:rPr lang="en-US" dirty="0" err="1"/>
              <a:t>thuộc</a:t>
            </a:r>
            <a:r>
              <a:rPr lang="en-US" dirty="0"/>
              <a:t> </a:t>
            </a:r>
            <a:r>
              <a:rPr lang="en-US" dirty="0" err="1"/>
              <a:t>tính</a:t>
            </a:r>
            <a:r>
              <a:rPr lang="en-US" dirty="0"/>
              <a:t> Model, </a:t>
            </a:r>
            <a:r>
              <a:rPr lang="en-US" dirty="0" err="1"/>
              <a:t>bạn</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có</a:t>
            </a:r>
            <a:r>
              <a:rPr lang="en-US" dirty="0"/>
              <a:t> 1 </a:t>
            </a:r>
            <a:r>
              <a:rPr lang="en-US" dirty="0" err="1"/>
              <a:t>ViewModel</a:t>
            </a:r>
            <a:r>
              <a:rPr lang="en-US" dirty="0"/>
              <a:t> </a:t>
            </a:r>
            <a:r>
              <a:rPr lang="en-US" dirty="0" err="1"/>
              <a:t>trên</a:t>
            </a:r>
            <a:r>
              <a:rPr lang="en-US" dirty="0"/>
              <a:t> View</a:t>
            </a:r>
          </a:p>
          <a:p>
            <a:pPr marL="0" indent="0" algn="just">
              <a:buNone/>
            </a:pP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23</a:t>
            </a:fld>
            <a:endParaRPr lang="uk-UA"/>
          </a:p>
        </p:txBody>
      </p:sp>
    </p:spTree>
    <p:extLst>
      <p:ext uri="{BB962C8B-B14F-4D97-AF65-F5344CB8AC3E}">
        <p14:creationId xmlns:p14="http://schemas.microsoft.com/office/powerpoint/2010/main" val="688933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Phân</a:t>
            </a:r>
            <a:r>
              <a:rPr lang="en-US" dirty="0" smtClean="0"/>
              <a:t> </a:t>
            </a:r>
            <a:r>
              <a:rPr lang="en-US" dirty="0" err="1" smtClean="0"/>
              <a:t>biệt</a:t>
            </a:r>
            <a:r>
              <a:rPr lang="en-US" dirty="0" smtClean="0"/>
              <a:t> Model </a:t>
            </a:r>
            <a:r>
              <a:rPr lang="en-US" dirty="0" err="1" smtClean="0"/>
              <a:t>và</a:t>
            </a:r>
            <a:r>
              <a:rPr lang="en-US" dirty="0" smtClean="0"/>
              <a:t> model</a:t>
            </a:r>
            <a:endParaRPr lang="en-US" dirty="0"/>
          </a:p>
        </p:txBody>
      </p:sp>
      <p:sp>
        <p:nvSpPr>
          <p:cNvPr id="3" name="Text Placeholder 2"/>
          <p:cNvSpPr>
            <a:spLocks noGrp="1"/>
          </p:cNvSpPr>
          <p:nvPr>
            <p:ph idx="1"/>
          </p:nvPr>
        </p:nvSpPr>
        <p:spPr/>
        <p:txBody>
          <a:bodyPr>
            <a:normAutofit/>
          </a:bodyPr>
          <a:lstStyle/>
          <a:p>
            <a:r>
              <a:rPr lang="vi-VN" dirty="0"/>
              <a:t>Rất dễ nhầm giữa Model và model. </a:t>
            </a:r>
            <a:endParaRPr lang="en-US" dirty="0" smtClean="0"/>
          </a:p>
          <a:p>
            <a:r>
              <a:rPr lang="vi-VN" dirty="0" smtClean="0"/>
              <a:t>Khai </a:t>
            </a:r>
            <a:r>
              <a:rPr lang="vi-VN" dirty="0"/>
              <a:t>báo model được dùng để khai báo kiểu của ViewModel</a:t>
            </a:r>
            <a:r>
              <a:rPr lang="vi-VN" dirty="0" smtClean="0"/>
              <a:t>.</a:t>
            </a:r>
            <a:endParaRPr lang="en-US" dirty="0" smtClean="0"/>
          </a:p>
          <a:p>
            <a:r>
              <a:rPr lang="vi-VN" dirty="0" smtClean="0"/>
              <a:t>Còn </a:t>
            </a:r>
            <a:r>
              <a:rPr lang="vi-VN" dirty="0"/>
              <a:t>Model là biến được dùng để truy cập vào ViewModel. Kiểu của Model được khai báo bằng từ khóa @model.</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24</a:t>
            </a:fld>
            <a:endParaRPr lang="uk-UA"/>
          </a:p>
        </p:txBody>
      </p:sp>
    </p:spTree>
    <p:extLst>
      <p:ext uri="{BB962C8B-B14F-4D97-AF65-F5344CB8AC3E}">
        <p14:creationId xmlns:p14="http://schemas.microsoft.com/office/powerpoint/2010/main" val="2076061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rmAutofit/>
          </a:bodyPr>
          <a:lstStyle/>
          <a:p>
            <a:r>
              <a:rPr lang="en-US" sz="3200" dirty="0" err="1"/>
              <a:t>Sử</a:t>
            </a:r>
            <a:r>
              <a:rPr lang="en-US" sz="3200" dirty="0"/>
              <a:t> </a:t>
            </a:r>
            <a:r>
              <a:rPr lang="en-US" sz="3200" dirty="0" err="1"/>
              <a:t>dụng</a:t>
            </a:r>
            <a:r>
              <a:rPr lang="en-US" sz="3200" dirty="0"/>
              <a:t> Scaffolding </a:t>
            </a:r>
            <a:r>
              <a:rPr lang="en-US" sz="3200" dirty="0" err="1"/>
              <a:t>để</a:t>
            </a:r>
            <a:r>
              <a:rPr lang="en-US" sz="3200" dirty="0"/>
              <a:t> </a:t>
            </a:r>
            <a:r>
              <a:rPr lang="en-US" sz="3200" dirty="0" err="1"/>
              <a:t>tạo</a:t>
            </a:r>
            <a:r>
              <a:rPr lang="en-US" sz="3200" dirty="0"/>
              <a:t> </a:t>
            </a:r>
            <a:r>
              <a:rPr lang="en-US" sz="3200" dirty="0" err="1"/>
              <a:t>ra</a:t>
            </a:r>
            <a:r>
              <a:rPr lang="en-US" sz="3200" dirty="0"/>
              <a:t> Strongly Typed </a:t>
            </a:r>
            <a:r>
              <a:rPr lang="en-US" sz="3200" dirty="0" smtClean="0"/>
              <a:t>View</a:t>
            </a:r>
            <a:br>
              <a:rPr lang="en-US" sz="3200" dirty="0" smtClean="0"/>
            </a:br>
            <a:endParaRPr lang="en-US" sz="3200" dirty="0"/>
          </a:p>
        </p:txBody>
      </p:sp>
      <p:sp>
        <p:nvSpPr>
          <p:cNvPr id="3" name="Text Placeholder 2"/>
          <p:cNvSpPr>
            <a:spLocks noGrp="1"/>
          </p:cNvSpPr>
          <p:nvPr>
            <p:ph idx="1"/>
          </p:nvPr>
        </p:nvSpPr>
        <p:spPr>
          <a:xfrm>
            <a:off x="838200" y="1147489"/>
            <a:ext cx="10515600" cy="4652964"/>
          </a:xfrm>
        </p:spPr>
        <p:txBody>
          <a:bodyPr>
            <a:normAutofit/>
          </a:bodyPr>
          <a:lstStyle/>
          <a:p>
            <a:r>
              <a:rPr lang="en-US" dirty="0"/>
              <a:t>Visual Studio Scaffolding System </a:t>
            </a:r>
            <a:r>
              <a:rPr lang="en-US" dirty="0" err="1"/>
              <a:t>cho</a:t>
            </a:r>
            <a:r>
              <a:rPr lang="en-US" dirty="0"/>
              <a:t> </a:t>
            </a:r>
            <a:r>
              <a:rPr lang="en-US" dirty="0" err="1"/>
              <a:t>phép</a:t>
            </a:r>
            <a:r>
              <a:rPr lang="en-US" dirty="0"/>
              <a:t> </a:t>
            </a:r>
            <a:r>
              <a:rPr lang="en-US" dirty="0" err="1"/>
              <a:t>chúng</a:t>
            </a:r>
            <a:r>
              <a:rPr lang="en-US" dirty="0"/>
              <a:t> ta </a:t>
            </a:r>
            <a:r>
              <a:rPr lang="en-US" dirty="0" err="1"/>
              <a:t>tạo</a:t>
            </a:r>
            <a:r>
              <a:rPr lang="en-US" dirty="0"/>
              <a:t> </a:t>
            </a:r>
            <a:r>
              <a:rPr lang="en-US" dirty="0" err="1"/>
              <a:t>nhanh</a:t>
            </a:r>
            <a:r>
              <a:rPr lang="en-US" dirty="0"/>
              <a:t> </a:t>
            </a:r>
            <a:r>
              <a:rPr lang="en-US" dirty="0" err="1"/>
              <a:t>một</a:t>
            </a:r>
            <a:r>
              <a:rPr lang="en-US" dirty="0"/>
              <a:t> view. </a:t>
            </a:r>
            <a:r>
              <a:rPr lang="en-US" dirty="0" err="1"/>
              <a:t>Mở</a:t>
            </a:r>
            <a:r>
              <a:rPr lang="en-US" dirty="0"/>
              <a:t> </a:t>
            </a:r>
            <a:r>
              <a:rPr lang="en-US" dirty="0" err="1"/>
              <a:t>HomeController.cs</a:t>
            </a:r>
            <a:r>
              <a:rPr lang="en-US" dirty="0"/>
              <a:t> </a:t>
            </a:r>
            <a:r>
              <a:rPr lang="en-US" dirty="0" err="1"/>
              <a:t>và</a:t>
            </a:r>
            <a:r>
              <a:rPr lang="en-US" dirty="0"/>
              <a:t> </a:t>
            </a:r>
            <a:r>
              <a:rPr lang="en-US" dirty="0" err="1"/>
              <a:t>tạo</a:t>
            </a:r>
            <a:r>
              <a:rPr lang="en-US" dirty="0"/>
              <a:t> </a:t>
            </a:r>
            <a:r>
              <a:rPr lang="en-US" dirty="0" err="1"/>
              <a:t>một</a:t>
            </a:r>
            <a:r>
              <a:rPr lang="en-US" dirty="0"/>
              <a:t> Action method </a:t>
            </a:r>
            <a:r>
              <a:rPr lang="en-US" dirty="0" err="1"/>
              <a:t>là</a:t>
            </a:r>
            <a:r>
              <a:rPr lang="en-US" dirty="0"/>
              <a:t> Edit.</a:t>
            </a:r>
          </a:p>
        </p:txBody>
      </p:sp>
      <p:sp>
        <p:nvSpPr>
          <p:cNvPr id="4" name="Slide Number Placeholder 3"/>
          <p:cNvSpPr>
            <a:spLocks noGrp="1"/>
          </p:cNvSpPr>
          <p:nvPr>
            <p:ph type="sldNum" sz="quarter" idx="12"/>
          </p:nvPr>
        </p:nvSpPr>
        <p:spPr/>
        <p:txBody>
          <a:bodyPr/>
          <a:lstStyle/>
          <a:p>
            <a:fld id="{86CB4B4D-7CA3-9044-876B-883B54F8677D}" type="slidenum">
              <a:rPr lang="uk-UA" smtClean="0"/>
              <a:t>25</a:t>
            </a:fld>
            <a:endParaRPr lang="uk-UA"/>
          </a:p>
        </p:txBody>
      </p:sp>
      <p:pic>
        <p:nvPicPr>
          <p:cNvPr id="5" name="Picture 4"/>
          <p:cNvPicPr>
            <a:picLocks noChangeAspect="1"/>
          </p:cNvPicPr>
          <p:nvPr/>
        </p:nvPicPr>
        <p:blipFill>
          <a:blip r:embed="rId3"/>
          <a:stretch>
            <a:fillRect/>
          </a:stretch>
        </p:blipFill>
        <p:spPr>
          <a:xfrm>
            <a:off x="371475" y="2456473"/>
            <a:ext cx="5638356" cy="1828656"/>
          </a:xfrm>
          <a:prstGeom prst="rect">
            <a:avLst/>
          </a:prstGeom>
        </p:spPr>
      </p:pic>
      <p:pic>
        <p:nvPicPr>
          <p:cNvPr id="6" name="Picture 5"/>
          <p:cNvPicPr>
            <a:picLocks noChangeAspect="1"/>
          </p:cNvPicPr>
          <p:nvPr/>
        </p:nvPicPr>
        <p:blipFill>
          <a:blip r:embed="rId4"/>
          <a:stretch>
            <a:fillRect/>
          </a:stretch>
        </p:blipFill>
        <p:spPr>
          <a:xfrm>
            <a:off x="6115050" y="1954391"/>
            <a:ext cx="5705475" cy="3476625"/>
          </a:xfrm>
          <a:prstGeom prst="rect">
            <a:avLst/>
          </a:prstGeom>
        </p:spPr>
      </p:pic>
    </p:spTree>
    <p:extLst>
      <p:ext uri="{BB962C8B-B14F-4D97-AF65-F5344CB8AC3E}">
        <p14:creationId xmlns:p14="http://schemas.microsoft.com/office/powerpoint/2010/main" val="389111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rmAutofit/>
          </a:bodyPr>
          <a:lstStyle/>
          <a:p>
            <a:r>
              <a:rPr lang="en-US" dirty="0"/>
              <a:t>Tag </a:t>
            </a:r>
            <a:r>
              <a:rPr lang="en-US" dirty="0" smtClean="0"/>
              <a:t>Helpers </a:t>
            </a:r>
            <a:r>
              <a:rPr lang="en-US" dirty="0" err="1" smtClean="0"/>
              <a:t>là</a:t>
            </a:r>
            <a:r>
              <a:rPr lang="en-US" dirty="0" smtClean="0"/>
              <a:t> </a:t>
            </a:r>
            <a:r>
              <a:rPr lang="en-US" dirty="0" err="1" smtClean="0"/>
              <a:t>gì</a:t>
            </a:r>
            <a:r>
              <a:rPr lang="en-US" dirty="0" smtClean="0"/>
              <a:t>?</a:t>
            </a:r>
            <a:r>
              <a:rPr lang="en-US" sz="3200" dirty="0" smtClean="0"/>
              <a:t/>
            </a:r>
            <a:br>
              <a:rPr lang="en-US" sz="3200" dirty="0" smtClean="0"/>
            </a:br>
            <a:endParaRPr lang="en-US" sz="3200" dirty="0"/>
          </a:p>
        </p:txBody>
      </p:sp>
      <p:sp>
        <p:nvSpPr>
          <p:cNvPr id="3" name="Text Placeholder 2"/>
          <p:cNvSpPr>
            <a:spLocks noGrp="1"/>
          </p:cNvSpPr>
          <p:nvPr>
            <p:ph idx="1"/>
          </p:nvPr>
        </p:nvSpPr>
        <p:spPr>
          <a:xfrm>
            <a:off x="838200" y="1147489"/>
            <a:ext cx="10515600" cy="4652964"/>
          </a:xfrm>
        </p:spPr>
        <p:txBody>
          <a:bodyPr>
            <a:normAutofit/>
          </a:bodyPr>
          <a:lstStyle/>
          <a:p>
            <a:r>
              <a:rPr lang="en-US" dirty="0" smtClean="0"/>
              <a:t>Tag Helpers </a:t>
            </a:r>
            <a:r>
              <a:rPr lang="en-US" dirty="0" err="1" smtClean="0"/>
              <a:t>là</a:t>
            </a:r>
            <a:r>
              <a:rPr lang="en-US" dirty="0" smtClean="0"/>
              <a:t> </a:t>
            </a:r>
            <a:r>
              <a:rPr lang="en-US" dirty="0" err="1" smtClean="0"/>
              <a:t>những</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mới</a:t>
            </a:r>
            <a:r>
              <a:rPr lang="en-US" dirty="0" smtClean="0"/>
              <a:t> </a:t>
            </a:r>
            <a:r>
              <a:rPr lang="en-US" dirty="0" err="1" smtClean="0"/>
              <a:t>trong</a:t>
            </a:r>
            <a:r>
              <a:rPr lang="en-US" dirty="0" smtClean="0"/>
              <a:t> ASP.NET Core, </a:t>
            </a:r>
            <a:r>
              <a:rPr lang="en-US" dirty="0" err="1" smtClean="0"/>
              <a:t>nó</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chúng</a:t>
            </a:r>
            <a:r>
              <a:rPr lang="en-US" dirty="0" smtClean="0"/>
              <a:t> ta </a:t>
            </a:r>
            <a:r>
              <a:rPr lang="en-US" dirty="0" err="1" smtClean="0"/>
              <a:t>dễ</a:t>
            </a:r>
            <a:r>
              <a:rPr lang="en-US" dirty="0" smtClean="0"/>
              <a:t> </a:t>
            </a:r>
            <a:r>
              <a:rPr lang="en-US" dirty="0" err="1" smtClean="0"/>
              <a:t>dàng</a:t>
            </a:r>
            <a:r>
              <a:rPr lang="en-US" dirty="0" smtClean="0"/>
              <a:t> </a:t>
            </a:r>
            <a:r>
              <a:rPr lang="en-US" dirty="0" err="1" smtClean="0"/>
              <a:t>thêm</a:t>
            </a:r>
            <a:r>
              <a:rPr lang="en-US" dirty="0" smtClean="0"/>
              <a:t> </a:t>
            </a:r>
            <a:r>
              <a:rPr lang="en-US" dirty="0" err="1" smtClean="0"/>
              <a:t>mã</a:t>
            </a:r>
            <a:r>
              <a:rPr lang="en-US" dirty="0" smtClean="0"/>
              <a:t> </a:t>
            </a:r>
            <a:r>
              <a:rPr lang="en-US" dirty="0" err="1" smtClean="0"/>
              <a:t>từ</a:t>
            </a:r>
            <a:r>
              <a:rPr lang="en-US" dirty="0" smtClean="0"/>
              <a:t> </a:t>
            </a:r>
            <a:r>
              <a:rPr lang="en-US" dirty="0" err="1" smtClean="0"/>
              <a:t>phía</a:t>
            </a:r>
            <a:r>
              <a:rPr lang="en-US" dirty="0" smtClean="0"/>
              <a:t> service side </a:t>
            </a:r>
            <a:r>
              <a:rPr lang="en-US" dirty="0" err="1" smtClean="0"/>
              <a:t>vào</a:t>
            </a:r>
            <a:r>
              <a:rPr lang="en-US" dirty="0" smtClean="0"/>
              <a:t> </a:t>
            </a:r>
            <a:r>
              <a:rPr lang="en-US" dirty="0" err="1" smtClean="0"/>
              <a:t>trong</a:t>
            </a:r>
            <a:r>
              <a:rPr lang="en-US" dirty="0" smtClean="0"/>
              <a:t> </a:t>
            </a:r>
            <a:r>
              <a:rPr lang="en-US" dirty="0" err="1" smtClean="0"/>
              <a:t>mã</a:t>
            </a:r>
            <a:r>
              <a:rPr lang="en-US" dirty="0" smtClean="0"/>
              <a:t> HTML.</a:t>
            </a:r>
          </a:p>
          <a:p>
            <a:r>
              <a:rPr lang="en-US" dirty="0" smtClean="0"/>
              <a:t>Tag Helpers </a:t>
            </a:r>
            <a:r>
              <a:rPr lang="en-US" dirty="0" err="1" smtClean="0"/>
              <a:t>giống</a:t>
            </a:r>
            <a:r>
              <a:rPr lang="en-US" dirty="0" smtClean="0"/>
              <a:t> </a:t>
            </a:r>
            <a:r>
              <a:rPr lang="en-US" dirty="0" err="1" smtClean="0"/>
              <a:t>như</a:t>
            </a:r>
            <a:r>
              <a:rPr lang="en-US" dirty="0" smtClean="0"/>
              <a:t> </a:t>
            </a:r>
            <a:r>
              <a:rPr lang="en-US" dirty="0" err="1" smtClean="0"/>
              <a:t>mã</a:t>
            </a:r>
            <a:r>
              <a:rPr lang="en-US" dirty="0" smtClean="0"/>
              <a:t> HTML </a:t>
            </a:r>
            <a:r>
              <a:rPr lang="en-US" dirty="0" err="1" smtClean="0"/>
              <a:t>nhưng</a:t>
            </a:r>
            <a:r>
              <a:rPr lang="en-US" dirty="0" smtClean="0"/>
              <a:t> </a:t>
            </a:r>
            <a:r>
              <a:rPr lang="en-US" dirty="0" err="1" smtClean="0"/>
              <a:t>được</a:t>
            </a:r>
            <a:r>
              <a:rPr lang="en-US" dirty="0" smtClean="0"/>
              <a:t> </a:t>
            </a:r>
            <a:r>
              <a:rPr lang="en-US" dirty="0" err="1" smtClean="0"/>
              <a:t>xử</a:t>
            </a:r>
            <a:r>
              <a:rPr lang="en-US" dirty="0" smtClean="0"/>
              <a:t> </a:t>
            </a:r>
            <a:r>
              <a:rPr lang="en-US" dirty="0" err="1" smtClean="0"/>
              <a:t>lý</a:t>
            </a:r>
            <a:r>
              <a:rPr lang="en-US" dirty="0" smtClean="0"/>
              <a:t> </a:t>
            </a:r>
            <a:r>
              <a:rPr lang="en-US" dirty="0" err="1" smtClean="0"/>
              <a:t>bởi</a:t>
            </a:r>
            <a:r>
              <a:rPr lang="en-US" dirty="0" smtClean="0"/>
              <a:t> Razor engine ở </a:t>
            </a:r>
            <a:r>
              <a:rPr lang="en-US" dirty="0" err="1" smtClean="0"/>
              <a:t>phía</a:t>
            </a:r>
            <a:r>
              <a:rPr lang="en-US" dirty="0" smtClean="0"/>
              <a:t> Service side</a:t>
            </a:r>
          </a:p>
          <a:p>
            <a:r>
              <a:rPr lang="en-US" dirty="0" smtClean="0"/>
              <a:t>Tag Helpers </a:t>
            </a:r>
            <a:r>
              <a:rPr lang="en-US" dirty="0" err="1" smtClean="0"/>
              <a:t>thêm</a:t>
            </a:r>
            <a:r>
              <a:rPr lang="en-US" dirty="0" smtClean="0"/>
              <a:t> </a:t>
            </a:r>
            <a:r>
              <a:rPr lang="en-US" dirty="0" err="1" smtClean="0"/>
              <a:t>vào</a:t>
            </a:r>
            <a:r>
              <a:rPr lang="en-US" dirty="0" smtClean="0"/>
              <a:t> </a:t>
            </a:r>
            <a:r>
              <a:rPr lang="en-US" dirty="0" err="1" smtClean="0"/>
              <a:t>hoặc</a:t>
            </a:r>
            <a:r>
              <a:rPr lang="en-US" dirty="0" smtClean="0"/>
              <a:t> </a:t>
            </a:r>
            <a:r>
              <a:rPr lang="en-US" dirty="0" err="1" smtClean="0"/>
              <a:t>thay</a:t>
            </a:r>
            <a:r>
              <a:rPr lang="en-US" dirty="0" smtClean="0"/>
              <a:t> </a:t>
            </a:r>
            <a:r>
              <a:rPr lang="en-US" dirty="0" err="1" smtClean="0"/>
              <a:t>thế</a:t>
            </a:r>
            <a:r>
              <a:rPr lang="en-US" dirty="0" smtClean="0"/>
              <a:t> </a:t>
            </a:r>
            <a:r>
              <a:rPr lang="en-US" dirty="0" err="1" smtClean="0"/>
              <a:t>những</a:t>
            </a:r>
            <a:r>
              <a:rPr lang="en-US" dirty="0" smtClean="0"/>
              <a:t> </a:t>
            </a:r>
            <a:r>
              <a:rPr lang="en-US" dirty="0" err="1" smtClean="0"/>
              <a:t>trong</a:t>
            </a:r>
            <a:r>
              <a:rPr lang="en-US" dirty="0" smtClean="0"/>
              <a:t> </a:t>
            </a:r>
            <a:r>
              <a:rPr lang="en-US" dirty="0" err="1" smtClean="0"/>
              <a:t>thẻ</a:t>
            </a:r>
            <a:r>
              <a:rPr lang="en-US" dirty="0" smtClean="0"/>
              <a:t> HTML.</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26</a:t>
            </a:fld>
            <a:endParaRPr lang="uk-UA"/>
          </a:p>
        </p:txBody>
      </p:sp>
      <p:pic>
        <p:nvPicPr>
          <p:cNvPr id="7" name="Picture 6"/>
          <p:cNvPicPr>
            <a:picLocks noChangeAspect="1"/>
          </p:cNvPicPr>
          <p:nvPr/>
        </p:nvPicPr>
        <p:blipFill>
          <a:blip r:embed="rId3"/>
          <a:stretch>
            <a:fillRect/>
          </a:stretch>
        </p:blipFill>
        <p:spPr>
          <a:xfrm>
            <a:off x="1145801" y="5613047"/>
            <a:ext cx="6563846" cy="733391"/>
          </a:xfrm>
          <a:prstGeom prst="rect">
            <a:avLst/>
          </a:prstGeom>
        </p:spPr>
      </p:pic>
      <p:pic>
        <p:nvPicPr>
          <p:cNvPr id="8" name="Picture 7"/>
          <p:cNvPicPr>
            <a:picLocks noChangeAspect="1"/>
          </p:cNvPicPr>
          <p:nvPr/>
        </p:nvPicPr>
        <p:blipFill>
          <a:blip r:embed="rId4"/>
          <a:stretch>
            <a:fillRect/>
          </a:stretch>
        </p:blipFill>
        <p:spPr>
          <a:xfrm>
            <a:off x="1145801" y="4023470"/>
            <a:ext cx="5655794" cy="831203"/>
          </a:xfrm>
          <a:prstGeom prst="rect">
            <a:avLst/>
          </a:prstGeom>
        </p:spPr>
      </p:pic>
      <p:sp>
        <p:nvSpPr>
          <p:cNvPr id="9" name="Down Arrow 8"/>
          <p:cNvSpPr/>
          <p:nvPr/>
        </p:nvSpPr>
        <p:spPr>
          <a:xfrm>
            <a:off x="3012141" y="4854673"/>
            <a:ext cx="573741" cy="7572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656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rmAutofit/>
          </a:bodyPr>
          <a:lstStyle/>
          <a:p>
            <a:r>
              <a:rPr lang="en-US" dirty="0" err="1" smtClean="0"/>
              <a:t>Mục</a:t>
            </a:r>
            <a:r>
              <a:rPr lang="en-US" dirty="0" smtClean="0"/>
              <a:t> </a:t>
            </a:r>
            <a:r>
              <a:rPr lang="en-US" dirty="0" err="1" smtClean="0"/>
              <a:t>đính</a:t>
            </a:r>
            <a:r>
              <a:rPr lang="en-US" dirty="0" smtClean="0"/>
              <a:t> </a:t>
            </a:r>
            <a:r>
              <a:rPr lang="en-US" dirty="0" err="1" smtClean="0"/>
              <a:t>của</a:t>
            </a:r>
            <a:r>
              <a:rPr lang="en-US" dirty="0" smtClean="0"/>
              <a:t> Tag Helpers</a:t>
            </a:r>
            <a:r>
              <a:rPr lang="en-US" sz="3200" dirty="0" smtClean="0"/>
              <a:t/>
            </a:r>
            <a:br>
              <a:rPr lang="en-US" sz="3200" dirty="0" smtClean="0"/>
            </a:br>
            <a:endParaRPr lang="en-US" sz="3200" dirty="0"/>
          </a:p>
        </p:txBody>
      </p:sp>
      <p:sp>
        <p:nvSpPr>
          <p:cNvPr id="3" name="Text Placeholder 2"/>
          <p:cNvSpPr>
            <a:spLocks noGrp="1"/>
          </p:cNvSpPr>
          <p:nvPr>
            <p:ph idx="1"/>
          </p:nvPr>
        </p:nvSpPr>
        <p:spPr>
          <a:xfrm>
            <a:off x="838200" y="1147489"/>
            <a:ext cx="10515600" cy="4652964"/>
          </a:xfrm>
        </p:spPr>
        <p:txBody>
          <a:bodyPr>
            <a:normAutofit/>
          </a:bodyPr>
          <a:lstStyle/>
          <a:p>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form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Tag Helpers </a:t>
            </a:r>
            <a:r>
              <a:rPr lang="en-US" dirty="0" err="1" smtClean="0"/>
              <a:t>như</a:t>
            </a:r>
            <a:r>
              <a:rPr lang="en-US" dirty="0" smtClean="0"/>
              <a:t> </a:t>
            </a:r>
            <a:r>
              <a:rPr lang="en-US" dirty="0" err="1" smtClean="0"/>
              <a:t>cách</a:t>
            </a:r>
            <a:r>
              <a:rPr lang="en-US" dirty="0" smtClean="0"/>
              <a:t> </a:t>
            </a:r>
            <a:r>
              <a:rPr lang="en-US" dirty="0" err="1" smtClean="0"/>
              <a:t>trước</a:t>
            </a:r>
            <a:r>
              <a:rPr lang="en-US" dirty="0" smtClean="0"/>
              <a:t> </a:t>
            </a:r>
            <a:r>
              <a:rPr lang="en-US" dirty="0" err="1" smtClean="0"/>
              <a:t>đây</a:t>
            </a:r>
            <a:r>
              <a:rPr lang="en-US" dirty="0" smtClean="0"/>
              <a:t>.</a:t>
            </a:r>
          </a:p>
          <a:p>
            <a:r>
              <a:rPr lang="en-US" dirty="0" err="1" smtClean="0"/>
              <a:t>Tuy</a:t>
            </a:r>
            <a:r>
              <a:rPr lang="en-US" dirty="0" smtClean="0"/>
              <a:t> </a:t>
            </a:r>
            <a:r>
              <a:rPr lang="en-US" dirty="0" err="1" smtClean="0"/>
              <a:t>nhiên</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Tag Helpers </a:t>
            </a:r>
            <a:r>
              <a:rPr lang="en-US" dirty="0" err="1" smtClean="0"/>
              <a:t>sẽ</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hóa</a:t>
            </a:r>
            <a:r>
              <a:rPr lang="en-US" dirty="0" smtClean="0"/>
              <a:t> View </a:t>
            </a:r>
            <a:r>
              <a:rPr lang="en-US" dirty="0" err="1" smtClean="0"/>
              <a:t>dựa</a:t>
            </a:r>
            <a:r>
              <a:rPr lang="en-US" dirty="0" smtClean="0"/>
              <a:t> </a:t>
            </a:r>
            <a:r>
              <a:rPr lang="en-US" dirty="0" err="1" smtClean="0"/>
              <a:t>vào</a:t>
            </a:r>
            <a:r>
              <a:rPr lang="en-US" dirty="0"/>
              <a:t> </a:t>
            </a:r>
            <a:r>
              <a:rPr lang="en-US" dirty="0" err="1" smtClean="0"/>
              <a:t>dữ</a:t>
            </a:r>
            <a:r>
              <a:rPr lang="en-US" dirty="0" smtClean="0"/>
              <a:t> </a:t>
            </a:r>
            <a:r>
              <a:rPr lang="en-US" dirty="0" err="1" smtClean="0"/>
              <a:t>liệu</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cung</a:t>
            </a:r>
            <a:r>
              <a:rPr lang="en-US" dirty="0" smtClean="0"/>
              <a:t> </a:t>
            </a:r>
            <a:r>
              <a:rPr lang="en-US" dirty="0" err="1" smtClean="0"/>
              <a:t>cấp</a:t>
            </a:r>
            <a:r>
              <a:rPr lang="en-US" dirty="0" smtClean="0"/>
              <a:t> </a:t>
            </a:r>
            <a:r>
              <a:rPr lang="en-US" dirty="0" err="1" smtClean="0"/>
              <a:t>sẵn</a:t>
            </a:r>
            <a:r>
              <a:rPr lang="en-US" dirty="0" smtClean="0"/>
              <a:t>.</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27</a:t>
            </a:fld>
            <a:endParaRPr lang="uk-UA"/>
          </a:p>
        </p:txBody>
      </p:sp>
    </p:spTree>
    <p:extLst>
      <p:ext uri="{BB962C8B-B14F-4D97-AF65-F5344CB8AC3E}">
        <p14:creationId xmlns:p14="http://schemas.microsoft.com/office/powerpoint/2010/main" val="411828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rmAutofit/>
          </a:bodyPr>
          <a:lstStyle/>
          <a:p>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Tag Helpers</a:t>
            </a:r>
            <a:r>
              <a:rPr lang="en-US" sz="3200" dirty="0" smtClean="0"/>
              <a:t/>
            </a:r>
            <a:br>
              <a:rPr lang="en-US" sz="3200" dirty="0" smtClean="0"/>
            </a:br>
            <a:endParaRPr lang="en-US" sz="3200" dirty="0"/>
          </a:p>
        </p:txBody>
      </p:sp>
      <p:sp>
        <p:nvSpPr>
          <p:cNvPr id="3" name="Text Placeholder 2"/>
          <p:cNvSpPr>
            <a:spLocks noGrp="1"/>
          </p:cNvSpPr>
          <p:nvPr>
            <p:ph idx="1"/>
          </p:nvPr>
        </p:nvSpPr>
        <p:spPr>
          <a:xfrm>
            <a:off x="838200" y="1147489"/>
            <a:ext cx="10515600" cy="5342958"/>
          </a:xfrm>
        </p:spPr>
        <p:txBody>
          <a:bodyPr>
            <a:normAutofit/>
          </a:bodyPr>
          <a:lstStyle/>
          <a:p>
            <a:r>
              <a:rPr lang="en-US" dirty="0" err="1" smtClean="0"/>
              <a:t>Sử</a:t>
            </a:r>
            <a:r>
              <a:rPr lang="en-US" dirty="0" smtClean="0"/>
              <a:t> </a:t>
            </a:r>
            <a:r>
              <a:rPr lang="en-US" dirty="0" err="1" smtClean="0"/>
              <a:t>dụng</a:t>
            </a:r>
            <a:r>
              <a:rPr lang="en-US" dirty="0" smtClean="0"/>
              <a:t> Tag Helpers </a:t>
            </a:r>
            <a:r>
              <a:rPr lang="en-US" dirty="0" err="1" smtClean="0"/>
              <a:t>trực</a:t>
            </a:r>
            <a:r>
              <a:rPr lang="en-US" dirty="0" smtClean="0"/>
              <a:t> </a:t>
            </a:r>
            <a:r>
              <a:rPr lang="en-US" dirty="0" err="1" smtClean="0"/>
              <a:t>tiếp</a:t>
            </a:r>
            <a:r>
              <a:rPr lang="en-US" dirty="0" smtClean="0"/>
              <a:t> </a:t>
            </a:r>
            <a:r>
              <a:rPr lang="en-US" dirty="0" err="1" smtClean="0"/>
              <a:t>trên</a:t>
            </a:r>
            <a:r>
              <a:rPr lang="en-US" dirty="0" smtClean="0"/>
              <a:t> view </a:t>
            </a:r>
            <a:r>
              <a:rPr lang="en-US" dirty="0" err="1" smtClean="0"/>
              <a:t>bằng</a:t>
            </a:r>
            <a:r>
              <a:rPr lang="en-US" dirty="0" smtClean="0"/>
              <a:t> </a:t>
            </a:r>
            <a:r>
              <a:rPr lang="en-US" dirty="0" err="1" smtClean="0"/>
              <a:t>cách</a:t>
            </a:r>
            <a:r>
              <a:rPr lang="en-US" dirty="0" smtClean="0"/>
              <a:t> </a:t>
            </a:r>
            <a:r>
              <a:rPr lang="en-US" dirty="0" err="1" smtClean="0"/>
              <a:t>khai</a:t>
            </a:r>
            <a:r>
              <a:rPr lang="en-US" dirty="0" smtClean="0"/>
              <a:t> </a:t>
            </a:r>
            <a:r>
              <a:rPr lang="en-US" dirty="0" err="1" smtClean="0"/>
              <a:t>báo</a:t>
            </a:r>
            <a:r>
              <a:rPr lang="en-US" dirty="0"/>
              <a:t> </a:t>
            </a:r>
            <a:r>
              <a:rPr lang="en-US" dirty="0" smtClean="0"/>
              <a:t>@</a:t>
            </a:r>
            <a:r>
              <a:rPr lang="en-US" dirty="0" err="1" smtClean="0"/>
              <a:t>addTagHelper</a:t>
            </a:r>
            <a:endParaRPr lang="en-US" dirty="0" smtClean="0"/>
          </a:p>
          <a:p>
            <a:r>
              <a:rPr lang="en-US" dirty="0" err="1" smtClean="0"/>
              <a:t>Cú</a:t>
            </a:r>
            <a:r>
              <a:rPr lang="en-US" dirty="0" smtClean="0"/>
              <a:t> </a:t>
            </a:r>
            <a:r>
              <a:rPr lang="en-US" dirty="0" err="1" smtClean="0"/>
              <a:t>pháp</a:t>
            </a:r>
            <a:r>
              <a:rPr lang="en-US" dirty="0" smtClean="0"/>
              <a:t>: </a:t>
            </a:r>
            <a:r>
              <a:rPr lang="en-US" dirty="0" err="1" smtClean="0"/>
              <a:t>sau</a:t>
            </a:r>
            <a:r>
              <a:rPr lang="en-US" dirty="0" smtClean="0"/>
              <a:t> </a:t>
            </a:r>
            <a:r>
              <a:rPr lang="en-US" dirty="0" err="1" smtClean="0"/>
              <a:t>chỉ</a:t>
            </a:r>
            <a:r>
              <a:rPr lang="en-US" dirty="0" smtClean="0"/>
              <a:t> </a:t>
            </a:r>
            <a:r>
              <a:rPr lang="en-US" dirty="0" err="1" smtClean="0"/>
              <a:t>định</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tag </a:t>
            </a:r>
            <a:r>
              <a:rPr lang="en-US" dirty="0" err="1" smtClean="0"/>
              <a:t>trong</a:t>
            </a:r>
            <a:r>
              <a:rPr lang="en-US" dirty="0" smtClean="0"/>
              <a:t> </a:t>
            </a:r>
            <a:r>
              <a:rPr lang="en-US" dirty="0" err="1" smtClean="0"/>
              <a:t>thư</a:t>
            </a:r>
            <a:r>
              <a:rPr lang="en-US" dirty="0" smtClean="0"/>
              <a:t> </a:t>
            </a:r>
            <a:r>
              <a:rPr lang="en-US" dirty="0" err="1" smtClean="0"/>
              <a:t>viên</a:t>
            </a:r>
            <a:r>
              <a:rPr lang="en-US" dirty="0" smtClean="0"/>
              <a:t> </a:t>
            </a:r>
            <a:r>
              <a:rPr lang="en-US" dirty="0" err="1" smtClean="0"/>
              <a:t>TagHelpers</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sử</a:t>
            </a:r>
            <a:r>
              <a:rPr lang="en-US" dirty="0" smtClean="0"/>
              <a:t> dung </a:t>
            </a:r>
            <a:r>
              <a:rPr lang="en-US" dirty="0" err="1" smtClean="0"/>
              <a:t>cho</a:t>
            </a:r>
            <a:r>
              <a:rPr lang="en-US" dirty="0" smtClean="0"/>
              <a:t> view</a:t>
            </a:r>
          </a:p>
          <a:p>
            <a:endParaRPr lang="en-US" dirty="0"/>
          </a:p>
          <a:p>
            <a:endParaRPr lang="en-US" dirty="0" smtClean="0"/>
          </a:p>
          <a:p>
            <a:r>
              <a:rPr lang="en-US" dirty="0" smtClean="0"/>
              <a:t>Remove </a:t>
            </a:r>
            <a:r>
              <a:rPr lang="en-US" dirty="0" err="1" smtClean="0"/>
              <a:t>một</a:t>
            </a:r>
            <a:r>
              <a:rPr lang="en-US" dirty="0" smtClean="0"/>
              <a:t> Tag helper </a:t>
            </a:r>
            <a:r>
              <a:rPr lang="en-US" dirty="0" err="1" smtClean="0"/>
              <a:t>cụ</a:t>
            </a:r>
            <a:r>
              <a:rPr lang="en-US" dirty="0" smtClean="0"/>
              <a:t> </a:t>
            </a:r>
            <a:r>
              <a:rPr lang="en-US" dirty="0" err="1" smtClean="0"/>
              <a:t>thể</a:t>
            </a:r>
            <a:endParaRPr lang="en-US" dirty="0" smtClean="0"/>
          </a:p>
          <a:p>
            <a:endParaRPr lang="en-US" dirty="0"/>
          </a:p>
          <a:p>
            <a:endParaRPr lang="en-US" dirty="0" smtClean="0"/>
          </a:p>
          <a:p>
            <a:r>
              <a:rPr lang="en-US" dirty="0" smtClean="0"/>
              <a:t>Remove all Tag Helper</a:t>
            </a:r>
          </a:p>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28</a:t>
            </a:fld>
            <a:endParaRPr lang="uk-UA"/>
          </a:p>
        </p:txBody>
      </p:sp>
      <p:pic>
        <p:nvPicPr>
          <p:cNvPr id="5" name="Picture 4"/>
          <p:cNvPicPr>
            <a:picLocks noChangeAspect="1"/>
          </p:cNvPicPr>
          <p:nvPr/>
        </p:nvPicPr>
        <p:blipFill>
          <a:blip r:embed="rId3"/>
          <a:stretch>
            <a:fillRect/>
          </a:stretch>
        </p:blipFill>
        <p:spPr>
          <a:xfrm>
            <a:off x="1139076" y="3096174"/>
            <a:ext cx="8487485" cy="933179"/>
          </a:xfrm>
          <a:prstGeom prst="rect">
            <a:avLst/>
          </a:prstGeom>
        </p:spPr>
      </p:pic>
      <p:pic>
        <p:nvPicPr>
          <p:cNvPr id="7" name="Picture 6"/>
          <p:cNvPicPr>
            <a:picLocks noChangeAspect="1"/>
          </p:cNvPicPr>
          <p:nvPr/>
        </p:nvPicPr>
        <p:blipFill>
          <a:blip r:embed="rId4"/>
          <a:stretch>
            <a:fillRect/>
          </a:stretch>
        </p:blipFill>
        <p:spPr>
          <a:xfrm>
            <a:off x="1139076" y="5973472"/>
            <a:ext cx="8498145" cy="748003"/>
          </a:xfrm>
          <a:prstGeom prst="rect">
            <a:avLst/>
          </a:prstGeom>
        </p:spPr>
      </p:pic>
      <p:pic>
        <p:nvPicPr>
          <p:cNvPr id="8" name="Picture 7"/>
          <p:cNvPicPr>
            <a:picLocks noChangeAspect="1"/>
          </p:cNvPicPr>
          <p:nvPr/>
        </p:nvPicPr>
        <p:blipFill>
          <a:blip r:embed="rId5"/>
          <a:stretch>
            <a:fillRect/>
          </a:stretch>
        </p:blipFill>
        <p:spPr>
          <a:xfrm>
            <a:off x="1139075" y="4575203"/>
            <a:ext cx="8689659" cy="767761"/>
          </a:xfrm>
          <a:prstGeom prst="rect">
            <a:avLst/>
          </a:prstGeom>
        </p:spPr>
      </p:pic>
    </p:spTree>
    <p:extLst>
      <p:ext uri="{BB962C8B-B14F-4D97-AF65-F5344CB8AC3E}">
        <p14:creationId xmlns:p14="http://schemas.microsoft.com/office/powerpoint/2010/main" val="3434089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rmAutofit/>
          </a:bodyPr>
          <a:lstStyle/>
          <a:p>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Tag Helpers</a:t>
            </a:r>
            <a:r>
              <a:rPr lang="en-US" sz="3200" dirty="0" smtClean="0"/>
              <a:t/>
            </a:r>
            <a:br>
              <a:rPr lang="en-US" sz="3200" dirty="0" smtClean="0"/>
            </a:br>
            <a:endParaRPr lang="en-US" sz="3200" dirty="0"/>
          </a:p>
        </p:txBody>
      </p:sp>
      <p:sp>
        <p:nvSpPr>
          <p:cNvPr id="3" name="Text Placeholder 2"/>
          <p:cNvSpPr>
            <a:spLocks noGrp="1"/>
          </p:cNvSpPr>
          <p:nvPr>
            <p:ph idx="1"/>
          </p:nvPr>
        </p:nvSpPr>
        <p:spPr>
          <a:xfrm>
            <a:off x="838200" y="1147489"/>
            <a:ext cx="10515600" cy="5342958"/>
          </a:xfrm>
        </p:spPr>
        <p:txBody>
          <a:bodyPr>
            <a:normAutofit/>
          </a:bodyPr>
          <a:lstStyle/>
          <a:p>
            <a:r>
              <a:rPr lang="en-US" dirty="0" err="1" smtClean="0"/>
              <a:t>Để</a:t>
            </a:r>
            <a:r>
              <a:rPr lang="en-US" dirty="0" smtClean="0"/>
              <a:t> </a:t>
            </a:r>
            <a:r>
              <a:rPr lang="en-US" dirty="0" err="1" smtClean="0"/>
              <a:t>vô</a:t>
            </a:r>
            <a:r>
              <a:rPr lang="en-US" dirty="0" smtClean="0"/>
              <a:t> </a:t>
            </a:r>
            <a:r>
              <a:rPr lang="en-US" dirty="0" err="1" smtClean="0"/>
              <a:t>hiệu</a:t>
            </a:r>
            <a:r>
              <a:rPr lang="en-US" dirty="0" smtClean="0"/>
              <a:t> </a:t>
            </a:r>
            <a:r>
              <a:rPr lang="en-US" dirty="0" err="1" smtClean="0"/>
              <a:t>hóa</a:t>
            </a:r>
            <a:r>
              <a:rPr lang="en-US" dirty="0" smtClean="0"/>
              <a:t> tag helper </a:t>
            </a:r>
            <a:r>
              <a:rPr lang="en-US" dirty="0" err="1" smtClean="0"/>
              <a:t>của</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tử</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ký</a:t>
            </a:r>
            <a:r>
              <a:rPr lang="en-US" dirty="0" smtClean="0"/>
              <a:t> </a:t>
            </a:r>
            <a:r>
              <a:rPr lang="en-US" dirty="0" err="1" smtClean="0"/>
              <a:t>hiệu</a:t>
            </a:r>
            <a:r>
              <a:rPr lang="en-US" dirty="0" smtClean="0"/>
              <a:t> ! </a:t>
            </a:r>
            <a:r>
              <a:rPr lang="en-US" dirty="0" err="1" smtClean="0"/>
              <a:t>Đặt</a:t>
            </a:r>
            <a:r>
              <a:rPr lang="en-US" dirty="0" smtClean="0"/>
              <a:t> </a:t>
            </a:r>
            <a:r>
              <a:rPr lang="en-US" dirty="0" err="1" smtClean="0"/>
              <a:t>trước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đó</a:t>
            </a:r>
            <a:r>
              <a:rPr lang="en-US" dirty="0" smtClean="0"/>
              <a:t>.</a:t>
            </a:r>
          </a:p>
          <a:p>
            <a:endParaRPr lang="en-US" dirty="0"/>
          </a:p>
          <a:p>
            <a:endParaRPr lang="en-US" dirty="0" smtClean="0"/>
          </a:p>
          <a:p>
            <a:r>
              <a:rPr lang="en-US" dirty="0" err="1" smtClean="0"/>
              <a:t>Hoặc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b="1" dirty="0"/>
              <a:t>@</a:t>
            </a:r>
            <a:r>
              <a:rPr lang="en-US" b="1" dirty="0" err="1" smtClean="0"/>
              <a:t>tagHelperPrefix</a:t>
            </a:r>
            <a:r>
              <a:rPr lang="en-US" b="1" dirty="0"/>
              <a:t> </a:t>
            </a:r>
            <a:endParaRPr lang="en-US" dirty="0" smtClean="0"/>
          </a:p>
          <a:p>
            <a:pPr marL="0" indent="0">
              <a:buNone/>
            </a:pPr>
            <a:r>
              <a:rPr lang="en-US" dirty="0" smtClean="0"/>
              <a:t>	</a:t>
            </a:r>
            <a:r>
              <a:rPr lang="en-US" dirty="0" err="1" smtClean="0"/>
              <a:t>định</a:t>
            </a:r>
            <a:r>
              <a:rPr lang="en-US" dirty="0" smtClean="0"/>
              <a:t> </a:t>
            </a:r>
            <a:r>
              <a:rPr lang="en-US" dirty="0" err="1" smtClean="0"/>
              <a:t>nghĩa</a:t>
            </a:r>
            <a:r>
              <a:rPr lang="en-US" dirty="0" smtClean="0"/>
              <a:t> </a:t>
            </a:r>
            <a:r>
              <a:rPr lang="en-US" dirty="0" err="1" smtClean="0"/>
              <a:t>một</a:t>
            </a:r>
            <a:r>
              <a:rPr lang="en-US" dirty="0" smtClean="0"/>
              <a:t> </a:t>
            </a:r>
            <a:r>
              <a:rPr lang="en-US" dirty="0" err="1" smtClean="0"/>
              <a:t>tagHelperPrefix</a:t>
            </a:r>
            <a:r>
              <a:rPr lang="en-US" dirty="0" smtClean="0"/>
              <a:t> </a:t>
            </a:r>
            <a:r>
              <a:rPr lang="en-US" dirty="0" err="1" smtClean="0"/>
              <a:t>như</a:t>
            </a:r>
            <a:r>
              <a:rPr lang="en-US" dirty="0" smtClean="0"/>
              <a:t> </a:t>
            </a:r>
            <a:r>
              <a:rPr lang="en-US" dirty="0" err="1" smtClean="0"/>
              <a:t>sau</a:t>
            </a:r>
            <a:r>
              <a:rPr lang="en-US" dirty="0" smtClean="0"/>
              <a:t>:</a:t>
            </a:r>
          </a:p>
          <a:p>
            <a:pPr marL="0" indent="0">
              <a:buNone/>
            </a:pPr>
            <a:endParaRPr lang="en-US" dirty="0"/>
          </a:p>
          <a:p>
            <a:pPr marL="0" indent="0">
              <a:buNone/>
            </a:pPr>
            <a:r>
              <a:rPr lang="en-US" dirty="0" smtClean="0"/>
              <a:t>	</a:t>
            </a:r>
            <a:r>
              <a:rPr lang="en-US" dirty="0" err="1" smtClean="0"/>
              <a:t>Bây</a:t>
            </a:r>
            <a:r>
              <a:rPr lang="en-US" dirty="0" smtClean="0"/>
              <a:t> </a:t>
            </a:r>
            <a:r>
              <a:rPr lang="en-US" dirty="0" err="1" smtClean="0"/>
              <a:t>giờ</a:t>
            </a:r>
            <a:r>
              <a:rPr lang="en-US" dirty="0" smtClean="0"/>
              <a:t> </a:t>
            </a:r>
            <a:r>
              <a:rPr lang="en-US" dirty="0" err="1" smtClean="0"/>
              <a:t>những</a:t>
            </a:r>
            <a:r>
              <a:rPr lang="en-US" dirty="0" smtClean="0"/>
              <a:t> </a:t>
            </a:r>
            <a:r>
              <a:rPr lang="en-US" dirty="0" err="1" smtClean="0"/>
              <a:t>để</a:t>
            </a:r>
            <a:r>
              <a:rPr lang="en-US" dirty="0" smtClean="0"/>
              <a:t> </a:t>
            </a:r>
            <a:r>
              <a:rPr lang="en-US" dirty="0" err="1" smtClean="0"/>
              <a:t>tagHelper</a:t>
            </a:r>
            <a:r>
              <a:rPr lang="en-US" dirty="0" smtClean="0"/>
              <a:t> </a:t>
            </a:r>
            <a:r>
              <a:rPr lang="en-US" dirty="0" err="1" smtClean="0"/>
              <a:t>hoạt</a:t>
            </a:r>
            <a:r>
              <a:rPr lang="en-US" dirty="0" smtClean="0"/>
              <a:t> </a:t>
            </a:r>
            <a:r>
              <a:rPr lang="en-US" dirty="0" err="1" smtClean="0"/>
              <a:t>động</a:t>
            </a:r>
            <a:r>
              <a:rPr lang="en-US" dirty="0" smtClean="0"/>
              <a:t> ta </a:t>
            </a:r>
            <a:r>
              <a:rPr lang="en-US" dirty="0" err="1" smtClean="0"/>
              <a:t>phải</a:t>
            </a:r>
            <a:r>
              <a:rPr lang="en-US" dirty="0" smtClean="0"/>
              <a:t> </a:t>
            </a:r>
            <a:r>
              <a:rPr lang="en-US" dirty="0" err="1" smtClean="0"/>
              <a:t>chèn</a:t>
            </a:r>
            <a:r>
              <a:rPr lang="en-US" dirty="0" smtClean="0"/>
              <a:t> </a:t>
            </a:r>
            <a:r>
              <a:rPr lang="en-US" dirty="0" err="1" smtClean="0"/>
              <a:t>thêm</a:t>
            </a:r>
            <a:r>
              <a:rPr lang="en-US" dirty="0" smtClean="0"/>
              <a:t> </a:t>
            </a:r>
            <a:r>
              <a:rPr lang="en-US" dirty="0" err="1" smtClean="0"/>
              <a:t>tiếp</a:t>
            </a:r>
            <a:r>
              <a:rPr lang="en-US" dirty="0" smtClean="0"/>
              <a:t> </a:t>
            </a:r>
            <a:r>
              <a:rPr lang="en-US" dirty="0" err="1" smtClean="0"/>
              <a:t>đầu</a:t>
            </a:r>
            <a:r>
              <a:rPr lang="en-US" dirty="0" smtClean="0"/>
              <a:t> </a:t>
            </a:r>
            <a:r>
              <a:rPr lang="en-US" dirty="0" err="1" smtClean="0"/>
              <a:t>ngữ</a:t>
            </a:r>
            <a:r>
              <a:rPr lang="en-US" dirty="0" smtClean="0"/>
              <a:t> </a:t>
            </a:r>
            <a:r>
              <a:rPr lang="en-US" b="1" dirty="0" err="1" smtClean="0"/>
              <a:t>th</a:t>
            </a:r>
            <a:r>
              <a:rPr lang="en-US" b="1" dirty="0" smtClean="0"/>
              <a:t>:</a:t>
            </a:r>
            <a:r>
              <a:rPr lang="en-US" dirty="0" smtClean="0"/>
              <a:t> </a:t>
            </a:r>
            <a:r>
              <a:rPr lang="en-US" dirty="0" err="1" smtClean="0"/>
              <a:t>trước</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29</a:t>
            </a:fld>
            <a:endParaRPr lang="uk-UA"/>
          </a:p>
        </p:txBody>
      </p:sp>
      <p:pic>
        <p:nvPicPr>
          <p:cNvPr id="6" name="Picture 5"/>
          <p:cNvPicPr>
            <a:picLocks noChangeAspect="1"/>
          </p:cNvPicPr>
          <p:nvPr/>
        </p:nvPicPr>
        <p:blipFill>
          <a:blip r:embed="rId3"/>
          <a:stretch>
            <a:fillRect/>
          </a:stretch>
        </p:blipFill>
        <p:spPr>
          <a:xfrm>
            <a:off x="1129272" y="2024485"/>
            <a:ext cx="5397034" cy="808365"/>
          </a:xfrm>
          <a:prstGeom prst="rect">
            <a:avLst/>
          </a:prstGeom>
        </p:spPr>
      </p:pic>
      <p:pic>
        <p:nvPicPr>
          <p:cNvPr id="9" name="Picture 8"/>
          <p:cNvPicPr>
            <a:picLocks noChangeAspect="1"/>
          </p:cNvPicPr>
          <p:nvPr/>
        </p:nvPicPr>
        <p:blipFill>
          <a:blip r:embed="rId4"/>
          <a:stretch>
            <a:fillRect/>
          </a:stretch>
        </p:blipFill>
        <p:spPr>
          <a:xfrm>
            <a:off x="8361269" y="3586162"/>
            <a:ext cx="3495990" cy="734826"/>
          </a:xfrm>
          <a:prstGeom prst="rect">
            <a:avLst/>
          </a:prstGeom>
        </p:spPr>
      </p:pic>
      <p:pic>
        <p:nvPicPr>
          <p:cNvPr id="10" name="Picture 9"/>
          <p:cNvPicPr>
            <a:picLocks noChangeAspect="1"/>
          </p:cNvPicPr>
          <p:nvPr/>
        </p:nvPicPr>
        <p:blipFill>
          <a:blip r:embed="rId5"/>
          <a:stretch>
            <a:fillRect/>
          </a:stretch>
        </p:blipFill>
        <p:spPr>
          <a:xfrm>
            <a:off x="1680041" y="5568763"/>
            <a:ext cx="6957867" cy="1037198"/>
          </a:xfrm>
          <a:prstGeom prst="rect">
            <a:avLst/>
          </a:prstGeom>
        </p:spPr>
      </p:pic>
    </p:spTree>
    <p:extLst>
      <p:ext uri="{BB962C8B-B14F-4D97-AF65-F5344CB8AC3E}">
        <p14:creationId xmlns:p14="http://schemas.microsoft.com/office/powerpoint/2010/main" val="3151689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96"/>
          <p:cNvSpPr txBox="1">
            <a:spLocks noGrp="1"/>
          </p:cNvSpPr>
          <p:nvPr>
            <p:ph type="title"/>
          </p:nvPr>
        </p:nvSpPr>
        <p:spPr>
          <a:prstGeom prst="rect">
            <a:avLst/>
          </a:prstGeom>
        </p:spPr>
        <p:txBody>
          <a:bodyPr lIns="45699" tIns="45699" rIns="45699" bIns="45699"/>
          <a:lstStyle>
            <a:lvl1pPr marL="279400" indent="-558800"/>
          </a:lstStyle>
          <a:p>
            <a:r>
              <a:t>Mục tiêu</a:t>
            </a:r>
          </a:p>
        </p:txBody>
      </p:sp>
      <p:sp>
        <p:nvSpPr>
          <p:cNvPr id="134" name="Shape 97"/>
          <p:cNvSpPr txBox="1">
            <a:spLocks noGrp="1"/>
          </p:cNvSpPr>
          <p:nvPr>
            <p:ph idx="1"/>
          </p:nvPr>
        </p:nvSpPr>
        <p:spPr>
          <a:xfrm>
            <a:off x="838200" y="1317826"/>
            <a:ext cx="10168467" cy="4198737"/>
          </a:xfrm>
          <a:prstGeom prst="rect">
            <a:avLst/>
          </a:prstGeom>
        </p:spPr>
        <p:txBody>
          <a:bodyPr lIns="45699" tIns="45699" rIns="45699" bIns="45699"/>
          <a:lstStyle/>
          <a:p>
            <a:pPr indent="-228600">
              <a:spcBef>
                <a:spcPts val="0"/>
              </a:spcBef>
            </a:pPr>
            <a:r>
              <a:rPr lang="en-US" dirty="0" smtClean="0"/>
              <a:t>Trình </a:t>
            </a:r>
            <a:r>
              <a:rPr lang="en-US" dirty="0" err="1" smtClean="0"/>
              <a:t>bày</a:t>
            </a:r>
            <a:r>
              <a:rPr lang="en-US" dirty="0" smtClean="0"/>
              <a:t> </a:t>
            </a:r>
            <a:r>
              <a:rPr lang="en-US" dirty="0" err="1" smtClean="0"/>
              <a:t>về</a:t>
            </a:r>
            <a:r>
              <a:rPr lang="en-US" dirty="0" smtClean="0"/>
              <a:t> Razor View Engine</a:t>
            </a:r>
          </a:p>
          <a:p>
            <a:pPr indent="-228600">
              <a:spcBef>
                <a:spcPts val="0"/>
              </a:spcBef>
            </a:pPr>
            <a:r>
              <a:rPr lang="en-US" dirty="0" smtClean="0"/>
              <a:t>Trình </a:t>
            </a:r>
            <a:r>
              <a:rPr lang="en-US" dirty="0" err="1" smtClean="0"/>
              <a:t>bày</a:t>
            </a:r>
            <a:r>
              <a:rPr lang="en-US" dirty="0" smtClean="0"/>
              <a:t> </a:t>
            </a:r>
            <a:r>
              <a:rPr lang="en-US" dirty="0" err="1" smtClean="0"/>
              <a:t>về</a:t>
            </a:r>
            <a:r>
              <a:rPr lang="en-US" dirty="0" smtClean="0"/>
              <a:t> Strongly Typed View</a:t>
            </a:r>
          </a:p>
          <a:p>
            <a:pPr indent="-228600">
              <a:spcBef>
                <a:spcPts val="0"/>
              </a:spcBef>
            </a:pPr>
            <a:r>
              <a:rPr lang="en-US" dirty="0" err="1" smtClean="0"/>
              <a:t>Trình</a:t>
            </a:r>
            <a:r>
              <a:rPr lang="en-US" dirty="0" smtClean="0"/>
              <a:t> </a:t>
            </a:r>
            <a:r>
              <a:rPr lang="en-US" dirty="0" err="1" smtClean="0"/>
              <a:t>bày</a:t>
            </a:r>
            <a:r>
              <a:rPr lang="en-US" dirty="0" smtClean="0"/>
              <a:t> </a:t>
            </a:r>
            <a:r>
              <a:rPr lang="en-US" dirty="0" err="1" smtClean="0"/>
              <a:t>về</a:t>
            </a:r>
            <a:r>
              <a:rPr lang="en-US" dirty="0" smtClean="0"/>
              <a:t> Tag Helpers</a:t>
            </a:r>
          </a:p>
          <a:p>
            <a:pPr indent="-228600">
              <a:spcBef>
                <a:spcPts val="0"/>
              </a:spcBef>
            </a:pPr>
            <a:r>
              <a:rPr lang="en-US" dirty="0" err="1" smtClean="0"/>
              <a:t>Trình</a:t>
            </a:r>
            <a:r>
              <a:rPr lang="en-US" dirty="0" smtClean="0"/>
              <a:t> </a:t>
            </a:r>
            <a:r>
              <a:rPr lang="en-US" dirty="0" err="1" smtClean="0"/>
              <a:t>bày</a:t>
            </a:r>
            <a:r>
              <a:rPr lang="en-US" dirty="0" smtClean="0"/>
              <a:t> </a:t>
            </a:r>
            <a:r>
              <a:rPr lang="en-US" dirty="0" err="1" smtClean="0"/>
              <a:t>về</a:t>
            </a:r>
            <a:r>
              <a:rPr lang="en-US" dirty="0" smtClean="0"/>
              <a:t> Layouts</a:t>
            </a:r>
          </a:p>
          <a:p>
            <a:pPr>
              <a:spcBef>
                <a:spcPts val="0"/>
              </a:spcBef>
            </a:pPr>
            <a:r>
              <a:rPr lang="en-US" dirty="0" err="1"/>
              <a:t>Trình</a:t>
            </a:r>
            <a:r>
              <a:rPr lang="en-US" dirty="0"/>
              <a:t> </a:t>
            </a:r>
            <a:r>
              <a:rPr lang="en-US" dirty="0" err="1"/>
              <a:t>bày</a:t>
            </a:r>
            <a:r>
              <a:rPr lang="en-US" dirty="0"/>
              <a:t> </a:t>
            </a:r>
            <a:r>
              <a:rPr lang="en-US" dirty="0" err="1"/>
              <a:t>về</a:t>
            </a:r>
            <a:r>
              <a:rPr lang="en-US" dirty="0"/>
              <a:t> </a:t>
            </a:r>
            <a:r>
              <a:rPr lang="en-US" dirty="0" smtClean="0"/>
              <a:t>Sessions</a:t>
            </a:r>
          </a:p>
        </p:txBody>
      </p:sp>
      <p:sp>
        <p:nvSpPr>
          <p:cNvPr id="135" name="Slide Number"/>
          <p:cNvSpPr txBox="1">
            <a:spLocks noGrp="1"/>
          </p:cNvSpPr>
          <p:nvPr>
            <p:ph type="sldNum" sz="quarter" idx="12"/>
          </p:nvPr>
        </p:nvSpPr>
        <p:spPr>
          <a:xfrm>
            <a:off x="11166641" y="6407030"/>
            <a:ext cx="187159" cy="26376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Tree>
    <p:extLst>
      <p:ext uri="{BB962C8B-B14F-4D97-AF65-F5344CB8AC3E}">
        <p14:creationId xmlns:p14="http://schemas.microsoft.com/office/powerpoint/2010/main" val="1691424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rmAutofit/>
          </a:bodyPr>
          <a:lstStyle/>
          <a:p>
            <a:r>
              <a:rPr lang="en-US" dirty="0"/>
              <a:t>Form Tag </a:t>
            </a:r>
            <a:r>
              <a:rPr lang="en-US" dirty="0" smtClean="0"/>
              <a:t>Helper</a:t>
            </a:r>
            <a:r>
              <a:rPr lang="en-US" sz="3200" dirty="0" smtClean="0"/>
              <a:t/>
            </a:r>
            <a:br>
              <a:rPr lang="en-US" sz="3200" dirty="0" smtClean="0"/>
            </a:br>
            <a:endParaRPr lang="en-US" sz="3200" dirty="0"/>
          </a:p>
        </p:txBody>
      </p:sp>
      <p:sp>
        <p:nvSpPr>
          <p:cNvPr id="3" name="Text Placeholder 2"/>
          <p:cNvSpPr>
            <a:spLocks noGrp="1"/>
          </p:cNvSpPr>
          <p:nvPr>
            <p:ph idx="1"/>
          </p:nvPr>
        </p:nvSpPr>
        <p:spPr>
          <a:xfrm>
            <a:off x="838200" y="1147489"/>
            <a:ext cx="10515600" cy="5342958"/>
          </a:xfrm>
        </p:spPr>
        <p:txBody>
          <a:bodyPr>
            <a:normAutofit/>
          </a:bodyPr>
          <a:lstStyle/>
          <a:p>
            <a:r>
              <a:rPr lang="en-US" dirty="0" smtClean="0"/>
              <a:t>Form tag Helper </a:t>
            </a:r>
            <a:r>
              <a:rPr lang="en-US" dirty="0" err="1" smtClean="0"/>
              <a:t>được</a:t>
            </a:r>
            <a:r>
              <a:rPr lang="en-US" dirty="0" smtClean="0"/>
              <a:t> </a:t>
            </a:r>
            <a:r>
              <a:rPr lang="en-US" dirty="0" err="1" smtClean="0"/>
              <a:t>đặt</a:t>
            </a:r>
            <a:r>
              <a:rPr lang="en-US" dirty="0" smtClean="0"/>
              <a:t> </a:t>
            </a:r>
            <a:r>
              <a:rPr lang="en-US" dirty="0" err="1" smtClean="0"/>
              <a:t>trong</a:t>
            </a:r>
            <a:r>
              <a:rPr lang="en-US" dirty="0" smtClean="0"/>
              <a:t> </a:t>
            </a:r>
            <a:r>
              <a:rPr lang="en-US" dirty="0" err="1" smtClean="0"/>
              <a:t>cặp</a:t>
            </a:r>
            <a:r>
              <a:rPr lang="en-US" dirty="0" smtClean="0"/>
              <a:t> </a:t>
            </a:r>
            <a:r>
              <a:rPr lang="en-US" dirty="0" err="1" smtClean="0"/>
              <a:t>thẻ</a:t>
            </a:r>
            <a:r>
              <a:rPr lang="en-US" dirty="0" smtClean="0"/>
              <a:t> &lt;form&gt;</a:t>
            </a:r>
          </a:p>
          <a:p>
            <a:r>
              <a:rPr lang="en-US" dirty="0" err="1" smtClean="0"/>
              <a:t>Nó</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Service-side </a:t>
            </a:r>
            <a:r>
              <a:rPr lang="en-US" dirty="0" err="1" smtClean="0"/>
              <a:t>như</a:t>
            </a:r>
            <a:r>
              <a:rPr lang="en-US" dirty="0" smtClean="0"/>
              <a:t>:</a:t>
            </a:r>
          </a:p>
          <a:p>
            <a:pPr lvl="1"/>
            <a:r>
              <a:rPr lang="en-US" dirty="0" smtClean="0"/>
              <a:t>asp-controller: </a:t>
            </a:r>
            <a:r>
              <a:rPr lang="en-US" dirty="0" err="1" smtClean="0"/>
              <a:t>tên</a:t>
            </a:r>
            <a:r>
              <a:rPr lang="en-US" dirty="0" smtClean="0"/>
              <a:t> </a:t>
            </a:r>
            <a:r>
              <a:rPr lang="en-US" dirty="0" err="1" smtClean="0"/>
              <a:t>của</a:t>
            </a:r>
            <a:r>
              <a:rPr lang="en-US" dirty="0" smtClean="0"/>
              <a:t> controller</a:t>
            </a:r>
          </a:p>
          <a:p>
            <a:pPr lvl="1"/>
            <a:r>
              <a:rPr lang="en-US" dirty="0" smtClean="0"/>
              <a:t>asp-action: </a:t>
            </a:r>
            <a:r>
              <a:rPr lang="en-US" dirty="0" err="1" smtClean="0"/>
              <a:t>tên</a:t>
            </a:r>
            <a:r>
              <a:rPr lang="en-US" dirty="0" smtClean="0"/>
              <a:t> </a:t>
            </a:r>
            <a:r>
              <a:rPr lang="en-US" dirty="0" err="1" smtClean="0"/>
              <a:t>của</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sẽ</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controller</a:t>
            </a:r>
          </a:p>
          <a:p>
            <a:pPr lvl="1"/>
            <a:r>
              <a:rPr lang="en-US" dirty="0" smtClean="0"/>
              <a:t>asp-area: </a:t>
            </a:r>
            <a:r>
              <a:rPr lang="en-US" dirty="0" err="1" smtClean="0"/>
              <a:t>tên</a:t>
            </a:r>
            <a:r>
              <a:rPr lang="en-US" dirty="0" smtClean="0"/>
              <a:t> </a:t>
            </a:r>
            <a:r>
              <a:rPr lang="en-US" dirty="0" err="1" smtClean="0"/>
              <a:t>của</a:t>
            </a:r>
            <a:r>
              <a:rPr lang="en-US" dirty="0" smtClean="0"/>
              <a:t> controller </a:t>
            </a:r>
            <a:r>
              <a:rPr lang="en-US" dirty="0" err="1" smtClean="0"/>
              <a:t>trong</a:t>
            </a:r>
            <a:r>
              <a:rPr lang="en-US" dirty="0" smtClean="0"/>
              <a:t> Area</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30</a:t>
            </a:fld>
            <a:endParaRPr lang="uk-UA"/>
          </a:p>
        </p:txBody>
      </p:sp>
      <p:pic>
        <p:nvPicPr>
          <p:cNvPr id="5" name="Picture 4"/>
          <p:cNvPicPr>
            <a:picLocks noChangeAspect="1"/>
          </p:cNvPicPr>
          <p:nvPr/>
        </p:nvPicPr>
        <p:blipFill>
          <a:blip r:embed="rId3"/>
          <a:stretch>
            <a:fillRect/>
          </a:stretch>
        </p:blipFill>
        <p:spPr>
          <a:xfrm>
            <a:off x="838200" y="3448796"/>
            <a:ext cx="6674224" cy="855670"/>
          </a:xfrm>
          <a:prstGeom prst="rect">
            <a:avLst/>
          </a:prstGeom>
        </p:spPr>
      </p:pic>
      <p:pic>
        <p:nvPicPr>
          <p:cNvPr id="7" name="Picture 6"/>
          <p:cNvPicPr>
            <a:picLocks noChangeAspect="1"/>
          </p:cNvPicPr>
          <p:nvPr/>
        </p:nvPicPr>
        <p:blipFill>
          <a:blip r:embed="rId4"/>
          <a:stretch>
            <a:fillRect/>
          </a:stretch>
        </p:blipFill>
        <p:spPr>
          <a:xfrm>
            <a:off x="838200" y="5139016"/>
            <a:ext cx="9406489" cy="908654"/>
          </a:xfrm>
          <a:prstGeom prst="rect">
            <a:avLst/>
          </a:prstGeom>
        </p:spPr>
      </p:pic>
      <p:sp>
        <p:nvSpPr>
          <p:cNvPr id="11" name="Down Arrow 10"/>
          <p:cNvSpPr/>
          <p:nvPr/>
        </p:nvSpPr>
        <p:spPr>
          <a:xfrm>
            <a:off x="3299011" y="4302367"/>
            <a:ext cx="573741" cy="7572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360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idx="1"/>
          </p:nvPr>
        </p:nvSpPr>
        <p:spPr/>
        <p:txBody>
          <a:bodyPr>
            <a:normAutofit lnSpcReduction="10000"/>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DEMO</a:t>
            </a:r>
          </a:p>
        </p:txBody>
      </p:sp>
      <p:sp>
        <p:nvSpPr>
          <p:cNvPr id="4" name="Slide Number Placeholder 3"/>
          <p:cNvSpPr>
            <a:spLocks noGrp="1"/>
          </p:cNvSpPr>
          <p:nvPr>
            <p:ph type="sldNum" sz="quarter" idx="12"/>
          </p:nvPr>
        </p:nvSpPr>
        <p:spPr/>
        <p:txBody>
          <a:bodyPr/>
          <a:lstStyle/>
          <a:p>
            <a:fld id="{86CB4B4D-7CA3-9044-876B-883B54F8677D}" type="slidenum">
              <a:rPr lang="uk-UA" smtClean="0"/>
              <a:t>31</a:t>
            </a:fld>
            <a:endParaRPr lang="uk-UA"/>
          </a:p>
        </p:txBody>
      </p:sp>
    </p:spTree>
    <p:extLst>
      <p:ext uri="{BB962C8B-B14F-4D97-AF65-F5344CB8AC3E}">
        <p14:creationId xmlns:p14="http://schemas.microsoft.com/office/powerpoint/2010/main" val="1266691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Autofit/>
          </a:bodyPr>
          <a:lstStyle/>
          <a:p>
            <a:r>
              <a:rPr lang="en-US" sz="3200" dirty="0"/>
              <a:t>Layouts and Sections </a:t>
            </a:r>
            <a:r>
              <a:rPr lang="en-US" sz="3200" dirty="0" err="1" smtClean="0"/>
              <a:t>trong</a:t>
            </a:r>
            <a:r>
              <a:rPr lang="en-US" sz="3200" dirty="0" smtClean="0"/>
              <a:t> ASP.NET </a:t>
            </a:r>
            <a:r>
              <a:rPr lang="en-US" sz="3200" dirty="0"/>
              <a:t>MVC Core</a:t>
            </a:r>
            <a:br>
              <a:rPr lang="en-US" sz="3200" dirty="0"/>
            </a:br>
            <a:r>
              <a:rPr lang="en-US" sz="2800" dirty="0" smtClean="0"/>
              <a:t/>
            </a:r>
            <a:br>
              <a:rPr lang="en-US" sz="2800" dirty="0" smtClean="0"/>
            </a:br>
            <a:endParaRPr lang="en-US" sz="2800" dirty="0"/>
          </a:p>
        </p:txBody>
      </p:sp>
      <p:sp>
        <p:nvSpPr>
          <p:cNvPr id="3" name="Text Placeholder 2"/>
          <p:cNvSpPr>
            <a:spLocks noGrp="1"/>
          </p:cNvSpPr>
          <p:nvPr>
            <p:ph idx="1"/>
          </p:nvPr>
        </p:nvSpPr>
        <p:spPr>
          <a:xfrm>
            <a:off x="838200" y="1147489"/>
            <a:ext cx="10515600" cy="5342958"/>
          </a:xfrm>
        </p:spPr>
        <p:txBody>
          <a:bodyPr>
            <a:normAutofit/>
          </a:bodyPr>
          <a:lstStyle/>
          <a:p>
            <a:r>
              <a:rPr lang="en-US" dirty="0" smtClean="0"/>
              <a:t>Layouts </a:t>
            </a:r>
            <a:r>
              <a:rPr lang="en-US" dirty="0" err="1" smtClean="0"/>
              <a:t>và</a:t>
            </a:r>
            <a:r>
              <a:rPr lang="en-US" dirty="0" smtClean="0"/>
              <a:t> </a:t>
            </a:r>
            <a:r>
              <a:rPr lang="en-US" dirty="0" err="1" smtClean="0"/>
              <a:t>Sesctions</a:t>
            </a:r>
            <a:r>
              <a:rPr lang="en-US" dirty="0" smtClean="0"/>
              <a:t> </a:t>
            </a:r>
            <a:r>
              <a:rPr lang="en-US" dirty="0" err="1" smtClean="0"/>
              <a:t>giúp</a:t>
            </a:r>
            <a:r>
              <a:rPr lang="en-US" dirty="0" smtClean="0"/>
              <a:t> </a:t>
            </a:r>
            <a:r>
              <a:rPr lang="en-US" dirty="0" err="1" smtClean="0"/>
              <a:t>chứng</a:t>
            </a:r>
            <a:r>
              <a:rPr lang="en-US" dirty="0" smtClean="0"/>
              <a:t> ta </a:t>
            </a:r>
            <a:r>
              <a:rPr lang="en-US" dirty="0" err="1" smtClean="0"/>
              <a:t>duy</a:t>
            </a:r>
            <a:r>
              <a:rPr lang="en-US" dirty="0" smtClean="0"/>
              <a:t> </a:t>
            </a:r>
            <a:r>
              <a:rPr lang="en-US" dirty="0" err="1" smtClean="0"/>
              <a:t>trì</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nhất</a:t>
            </a:r>
            <a:r>
              <a:rPr lang="en-US" dirty="0" smtClean="0"/>
              <a:t> </a:t>
            </a:r>
            <a:r>
              <a:rPr lang="en-US" dirty="0" err="1" smtClean="0"/>
              <a:t>quán</a:t>
            </a:r>
            <a:r>
              <a:rPr lang="en-US" dirty="0" smtClean="0"/>
              <a:t> </a:t>
            </a:r>
            <a:r>
              <a:rPr lang="en-US" dirty="0" err="1" smtClean="0"/>
              <a:t>trên</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trang</a:t>
            </a:r>
            <a:r>
              <a:rPr lang="en-US" dirty="0" smtClean="0"/>
              <a:t> </a:t>
            </a:r>
            <a:r>
              <a:rPr lang="en-US" dirty="0" err="1" smtClean="0"/>
              <a:t>và</a:t>
            </a:r>
            <a:r>
              <a:rPr lang="en-US" dirty="0" smtClean="0"/>
              <a:t> view of </a:t>
            </a:r>
            <a:r>
              <a:rPr lang="en-US" dirty="0" err="1" smtClean="0"/>
              <a:t>ứng</a:t>
            </a:r>
            <a:r>
              <a:rPr lang="en-US" dirty="0" smtClean="0"/>
              <a:t> </a:t>
            </a:r>
            <a:r>
              <a:rPr lang="en-US" dirty="0" err="1" smtClean="0"/>
              <a:t>dụng</a:t>
            </a:r>
            <a:endParaRPr lang="en-US" dirty="0" smtClean="0"/>
          </a:p>
          <a:p>
            <a:r>
              <a:rPr lang="en-US" dirty="0" err="1" smtClean="0"/>
              <a:t>Trong</a:t>
            </a:r>
            <a:r>
              <a:rPr lang="en-US" dirty="0" smtClean="0"/>
              <a:t> </a:t>
            </a:r>
            <a:r>
              <a:rPr lang="en-US" dirty="0" err="1" smtClean="0"/>
              <a:t>phần</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tìm</a:t>
            </a:r>
            <a:r>
              <a:rPr lang="en-US" dirty="0" smtClean="0"/>
              <a:t> </a:t>
            </a:r>
            <a:r>
              <a:rPr lang="en-US" dirty="0" err="1" smtClean="0"/>
              <a:t>hiểu</a:t>
            </a:r>
            <a:r>
              <a:rPr lang="en-US" dirty="0" smtClean="0"/>
              <a:t>:</a:t>
            </a:r>
          </a:p>
          <a:p>
            <a:pPr lvl="1"/>
            <a:r>
              <a:rPr lang="en-US" dirty="0" err="1" smtClean="0"/>
              <a:t>Cách</a:t>
            </a:r>
            <a:r>
              <a:rPr lang="en-US" dirty="0" smtClean="0"/>
              <a:t> </a:t>
            </a:r>
            <a:r>
              <a:rPr lang="en-US" dirty="0" err="1" smtClean="0"/>
              <a:t>tạo</a:t>
            </a:r>
            <a:r>
              <a:rPr lang="en-US" dirty="0" smtClean="0"/>
              <a:t> </a:t>
            </a:r>
            <a:r>
              <a:rPr lang="en-US" dirty="0" err="1" smtClean="0"/>
              <a:t>bố</a:t>
            </a:r>
            <a:r>
              <a:rPr lang="en-US" dirty="0" smtClean="0"/>
              <a:t> </a:t>
            </a:r>
            <a:r>
              <a:rPr lang="en-US" dirty="0" err="1" smtClean="0"/>
              <a:t>cục</a:t>
            </a:r>
            <a:r>
              <a:rPr lang="en-US" dirty="0" smtClean="0"/>
              <a:t> </a:t>
            </a:r>
            <a:r>
              <a:rPr lang="en-US" dirty="0" err="1" smtClean="0"/>
              <a:t>trang</a:t>
            </a:r>
            <a:r>
              <a:rPr lang="en-US" dirty="0" smtClean="0"/>
              <a:t> (Layout) </a:t>
            </a:r>
            <a:r>
              <a:rPr lang="en-US" dirty="0" err="1" smtClean="0"/>
              <a:t>được</a:t>
            </a:r>
            <a:r>
              <a:rPr lang="en-US" dirty="0" smtClean="0"/>
              <a:t> chia </a:t>
            </a:r>
            <a:r>
              <a:rPr lang="en-US" dirty="0" err="1" smtClean="0"/>
              <a:t>sẽ</a:t>
            </a:r>
            <a:r>
              <a:rPr lang="en-US" dirty="0" smtClean="0"/>
              <a:t> </a:t>
            </a:r>
            <a:r>
              <a:rPr lang="en-US" dirty="0" err="1" smtClean="0"/>
              <a:t>giữa</a:t>
            </a:r>
            <a:r>
              <a:rPr lang="en-US" dirty="0" smtClean="0"/>
              <a:t> </a:t>
            </a:r>
            <a:r>
              <a:rPr lang="en-US" dirty="0" err="1" smtClean="0"/>
              <a:t>các</a:t>
            </a:r>
            <a:r>
              <a:rPr lang="en-US" dirty="0" smtClean="0"/>
              <a:t> view</a:t>
            </a:r>
          </a:p>
          <a:p>
            <a:pPr lvl="1"/>
            <a:r>
              <a:rPr lang="en-US" dirty="0" err="1" smtClean="0"/>
              <a:t>Sử</a:t>
            </a:r>
            <a:r>
              <a:rPr lang="en-US" dirty="0" smtClean="0"/>
              <a:t> </a:t>
            </a:r>
            <a:r>
              <a:rPr lang="en-US" dirty="0" err="1" smtClean="0"/>
              <a:t>dụng</a:t>
            </a:r>
            <a:r>
              <a:rPr lang="en-US" dirty="0" smtClean="0"/>
              <a:t> </a:t>
            </a:r>
            <a:r>
              <a:rPr lang="en-US" dirty="0" err="1" smtClean="0"/>
              <a:t>Renderbody</a:t>
            </a:r>
            <a:r>
              <a:rPr lang="en-US" dirty="0" smtClean="0"/>
              <a:t> </a:t>
            </a:r>
            <a:r>
              <a:rPr lang="en-US" dirty="0" err="1" smtClean="0"/>
              <a:t>để</a:t>
            </a:r>
            <a:r>
              <a:rPr lang="en-US" dirty="0" smtClean="0"/>
              <a:t> </a:t>
            </a:r>
            <a:r>
              <a:rPr lang="en-US" dirty="0" err="1" smtClean="0"/>
              <a:t>hiển</a:t>
            </a:r>
            <a:r>
              <a:rPr lang="en-US" dirty="0" smtClean="0"/>
              <a:t> </a:t>
            </a:r>
            <a:r>
              <a:rPr lang="en-US" dirty="0" err="1" smtClean="0"/>
              <a:t>thị</a:t>
            </a:r>
            <a:r>
              <a:rPr lang="en-US" dirty="0" smtClean="0"/>
              <a:t> view</a:t>
            </a:r>
          </a:p>
          <a:p>
            <a:pPr lvl="1"/>
            <a:r>
              <a:rPr lang="en-US" dirty="0" err="1" smtClean="0"/>
              <a:t>Sử</a:t>
            </a:r>
            <a:r>
              <a:rPr lang="en-US" dirty="0" smtClean="0"/>
              <a:t> </a:t>
            </a:r>
            <a:r>
              <a:rPr lang="en-US" dirty="0" err="1" smtClean="0"/>
              <a:t>dụng</a:t>
            </a:r>
            <a:r>
              <a:rPr lang="en-US" dirty="0" smtClean="0"/>
              <a:t> </a:t>
            </a:r>
            <a:r>
              <a:rPr lang="en-US" dirty="0" err="1" smtClean="0"/>
              <a:t>Rendersection</a:t>
            </a:r>
            <a:endParaRPr lang="en-US" dirty="0" smtClean="0"/>
          </a:p>
          <a:p>
            <a:pPr lvl="1"/>
            <a:r>
              <a:rPr lang="en-US" dirty="0" err="1" smtClean="0"/>
              <a:t>Cuối</a:t>
            </a:r>
            <a:r>
              <a:rPr lang="en-US" dirty="0" smtClean="0"/>
              <a:t> </a:t>
            </a:r>
            <a:r>
              <a:rPr lang="en-US" dirty="0" err="1" smtClean="0"/>
              <a:t>cùng</a:t>
            </a:r>
            <a:r>
              <a:rPr lang="en-US" dirty="0" smtClean="0"/>
              <a:t> </a:t>
            </a:r>
            <a:r>
              <a:rPr lang="en-US" dirty="0" err="1" smtClean="0"/>
              <a:t>là</a:t>
            </a:r>
            <a:r>
              <a:rPr lang="en-US" dirty="0" smtClean="0"/>
              <a:t> _</a:t>
            </a:r>
            <a:r>
              <a:rPr lang="en-US" dirty="0" err="1" smtClean="0"/>
              <a:t>viewStart</a:t>
            </a:r>
            <a:endParaRPr lang="en-US" dirty="0" smtClean="0"/>
          </a:p>
          <a:p>
            <a:pPr lvl="1"/>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32</a:t>
            </a:fld>
            <a:endParaRPr lang="uk-UA"/>
          </a:p>
        </p:txBody>
      </p:sp>
    </p:spTree>
    <p:extLst>
      <p:ext uri="{BB962C8B-B14F-4D97-AF65-F5344CB8AC3E}">
        <p14:creationId xmlns:p14="http://schemas.microsoft.com/office/powerpoint/2010/main" val="3947891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Autofit/>
          </a:bodyPr>
          <a:lstStyle/>
          <a:p>
            <a:r>
              <a:rPr lang="en-US" sz="3200" dirty="0"/>
              <a:t>Layouts </a:t>
            </a:r>
            <a:r>
              <a:rPr lang="en-US" sz="3200" dirty="0" err="1" smtClean="0"/>
              <a:t>của</a:t>
            </a:r>
            <a:r>
              <a:rPr lang="en-US" sz="3200" dirty="0" smtClean="0"/>
              <a:t> </a:t>
            </a:r>
            <a:r>
              <a:rPr lang="en-US" sz="3200" dirty="0" err="1" smtClean="0"/>
              <a:t>một</a:t>
            </a:r>
            <a:r>
              <a:rPr lang="en-US" sz="3200" dirty="0" smtClean="0"/>
              <a:t> </a:t>
            </a:r>
            <a:r>
              <a:rPr lang="en-US" sz="3200" dirty="0" err="1" smtClean="0"/>
              <a:t>trang</a:t>
            </a:r>
            <a:r>
              <a:rPr lang="en-US" sz="3200" dirty="0" smtClean="0"/>
              <a:t> web</a:t>
            </a:r>
            <a:r>
              <a:rPr lang="en-US" sz="3200" dirty="0"/>
              <a:t/>
            </a:r>
            <a:br>
              <a:rPr lang="en-US" sz="3200" dirty="0"/>
            </a:br>
            <a:r>
              <a:rPr lang="en-US" sz="2800" dirty="0" smtClean="0"/>
              <a:t/>
            </a:r>
            <a:br>
              <a:rPr lang="en-US" sz="2800" dirty="0" smtClean="0"/>
            </a:br>
            <a:endParaRPr lang="en-US" sz="2800" dirty="0"/>
          </a:p>
        </p:txBody>
      </p:sp>
      <p:sp>
        <p:nvSpPr>
          <p:cNvPr id="3" name="Text Placeholder 2"/>
          <p:cNvSpPr>
            <a:spLocks noGrp="1"/>
          </p:cNvSpPr>
          <p:nvPr>
            <p:ph idx="1"/>
          </p:nvPr>
        </p:nvSpPr>
        <p:spPr>
          <a:xfrm>
            <a:off x="838200" y="1147489"/>
            <a:ext cx="10515600" cy="5342958"/>
          </a:xfrm>
        </p:spPr>
        <p:txBody>
          <a:bodyPr>
            <a:normAutofit/>
          </a:bodyPr>
          <a:lstStyle/>
          <a:p>
            <a:r>
              <a:rPr lang="en-US" dirty="0" err="1" smtClean="0"/>
              <a:t>Một</a:t>
            </a:r>
            <a:r>
              <a:rPr lang="en-US" dirty="0" smtClean="0"/>
              <a:t> </a:t>
            </a:r>
            <a:r>
              <a:rPr lang="en-US" dirty="0" err="1" smtClean="0"/>
              <a:t>trang</a:t>
            </a:r>
            <a:r>
              <a:rPr lang="en-US" dirty="0" smtClean="0"/>
              <a:t> web </a:t>
            </a:r>
            <a:r>
              <a:rPr lang="en-US" dirty="0" err="1" smtClean="0"/>
              <a:t>thông</a:t>
            </a:r>
            <a:r>
              <a:rPr lang="en-US" dirty="0" smtClean="0"/>
              <a:t> </a:t>
            </a:r>
            <a:r>
              <a:rPr lang="en-US" dirty="0" err="1" smtClean="0"/>
              <a:t>thường</a:t>
            </a:r>
            <a:r>
              <a:rPr lang="en-US" dirty="0" smtClean="0"/>
              <a:t> </a:t>
            </a:r>
            <a:r>
              <a:rPr lang="en-US" dirty="0" err="1" smtClean="0"/>
              <a:t>sẽ</a:t>
            </a:r>
            <a:r>
              <a:rPr lang="en-US" dirty="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sau</a:t>
            </a:r>
            <a:r>
              <a:rPr lang="en-US" dirty="0" smtClean="0"/>
              <a:t>:</a:t>
            </a:r>
          </a:p>
          <a:p>
            <a:endParaRPr lang="en-US" dirty="0" smtClean="0"/>
          </a:p>
          <a:p>
            <a:pPr lvl="1"/>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33</a:t>
            </a:fld>
            <a:endParaRPr lang="uk-UA"/>
          </a:p>
        </p:txBody>
      </p:sp>
      <p:pic>
        <p:nvPicPr>
          <p:cNvPr id="5" name="Picture 4"/>
          <p:cNvPicPr>
            <a:picLocks noChangeAspect="1"/>
          </p:cNvPicPr>
          <p:nvPr/>
        </p:nvPicPr>
        <p:blipFill>
          <a:blip r:embed="rId3"/>
          <a:stretch>
            <a:fillRect/>
          </a:stretch>
        </p:blipFill>
        <p:spPr>
          <a:xfrm>
            <a:off x="1178859" y="1813955"/>
            <a:ext cx="8392908" cy="4907520"/>
          </a:xfrm>
          <a:prstGeom prst="rect">
            <a:avLst/>
          </a:prstGeom>
        </p:spPr>
      </p:pic>
    </p:spTree>
    <p:extLst>
      <p:ext uri="{BB962C8B-B14F-4D97-AF65-F5344CB8AC3E}">
        <p14:creationId xmlns:p14="http://schemas.microsoft.com/office/powerpoint/2010/main" val="1407224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Autofit/>
          </a:bodyPr>
          <a:lstStyle/>
          <a:p>
            <a:r>
              <a:rPr lang="en-US" dirty="0"/>
              <a:t>Layout </a:t>
            </a:r>
            <a:r>
              <a:rPr lang="en-US" dirty="0" err="1" smtClean="0"/>
              <a:t>trong</a:t>
            </a:r>
            <a:r>
              <a:rPr lang="en-US" dirty="0" smtClean="0"/>
              <a:t> </a:t>
            </a:r>
            <a:r>
              <a:rPr lang="en-US" dirty="0"/>
              <a:t>ASP.NET </a:t>
            </a:r>
            <a:r>
              <a:rPr lang="en-US" dirty="0" smtClean="0"/>
              <a:t>Core </a:t>
            </a:r>
            <a:r>
              <a:rPr lang="en-US" dirty="0" err="1" smtClean="0"/>
              <a:t>là</a:t>
            </a:r>
            <a:r>
              <a:rPr lang="en-US" dirty="0" smtClean="0"/>
              <a:t> </a:t>
            </a:r>
            <a:r>
              <a:rPr lang="en-US" dirty="0" err="1" smtClean="0"/>
              <a:t>gì</a:t>
            </a:r>
            <a:r>
              <a:rPr lang="en-US" dirty="0" smtClean="0"/>
              <a:t>?</a:t>
            </a:r>
            <a:r>
              <a:rPr lang="en-US" sz="3200" dirty="0"/>
              <a:t/>
            </a:r>
            <a:br>
              <a:rPr lang="en-US" sz="3200" dirty="0"/>
            </a:br>
            <a:r>
              <a:rPr lang="en-US" sz="2800" dirty="0" smtClean="0"/>
              <a:t/>
            </a:r>
            <a:br>
              <a:rPr lang="en-US" sz="2800" dirty="0" smtClean="0"/>
            </a:br>
            <a:endParaRPr lang="en-US" sz="2800" dirty="0"/>
          </a:p>
        </p:txBody>
      </p:sp>
      <p:sp>
        <p:nvSpPr>
          <p:cNvPr id="3" name="Text Placeholder 2"/>
          <p:cNvSpPr>
            <a:spLocks noGrp="1"/>
          </p:cNvSpPr>
          <p:nvPr>
            <p:ph idx="1"/>
          </p:nvPr>
        </p:nvSpPr>
        <p:spPr>
          <a:xfrm>
            <a:off x="838200" y="1147489"/>
            <a:ext cx="10515600" cy="5342958"/>
          </a:xfrm>
        </p:spPr>
        <p:txBody>
          <a:bodyPr>
            <a:normAutofit/>
          </a:bodyPr>
          <a:lstStyle/>
          <a:p>
            <a:r>
              <a:rPr lang="vi-VN" dirty="0"/>
              <a:t>Views trong ASP.NET Core được tạo ra từ file </a:t>
            </a:r>
            <a:r>
              <a:rPr lang="vi-VN" b="1" dirty="0"/>
              <a:t>.cshtml</a:t>
            </a:r>
            <a:r>
              <a:rPr lang="vi-VN" dirty="0"/>
              <a:t> được đặt trong thư mục </a:t>
            </a:r>
            <a:r>
              <a:rPr lang="vi-VN" b="1" dirty="0" smtClean="0"/>
              <a:t>Views</a:t>
            </a:r>
            <a:endParaRPr lang="en-US" dirty="0" smtClean="0"/>
          </a:p>
          <a:p>
            <a:r>
              <a:rPr lang="vi-VN" dirty="0"/>
              <a:t>Để giữ cho việc đồng nhất giữa các trang, chúng ta cần thêm header, footer và thanh điều hướng ở tất cả các view. Tuy nhiên điều này thường vướng víu và dễ sai sót đặc biệt nếu ta có nhiều </a:t>
            </a:r>
            <a:r>
              <a:rPr lang="vi-VN" dirty="0" smtClean="0"/>
              <a:t>view</a:t>
            </a:r>
            <a:r>
              <a:rPr lang="en-US" dirty="0" smtClean="0"/>
              <a:t>.</a:t>
            </a:r>
          </a:p>
          <a:p>
            <a:r>
              <a:rPr lang="vi-VN" dirty="0"/>
              <a:t>Trang layout trong ASP.NET Core giúp chúng ta định nghĩa một giao diện có các phần tử dùng chung như header, footer, navigation menu trên trang ở một vị trí mà có thể dùng cho mọi nơi.</a:t>
            </a:r>
            <a:endParaRPr lang="en-US" dirty="0"/>
          </a:p>
          <a:p>
            <a:r>
              <a:rPr lang="en-US" dirty="0" smtClean="0">
                <a:sym typeface="Wingdings" panose="05000000000000000000" pitchFamily="2" charset="2"/>
              </a:rPr>
              <a:t> DEMO</a:t>
            </a:r>
            <a:endParaRPr lang="en-US" dirty="0" smtClean="0"/>
          </a:p>
          <a:p>
            <a:endParaRPr lang="en-US" dirty="0" smtClean="0"/>
          </a:p>
          <a:p>
            <a:endParaRPr lang="en-US" dirty="0" smtClean="0"/>
          </a:p>
          <a:p>
            <a:pPr lvl="1"/>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34</a:t>
            </a:fld>
            <a:endParaRPr lang="uk-UA"/>
          </a:p>
        </p:txBody>
      </p:sp>
    </p:spTree>
    <p:extLst>
      <p:ext uri="{BB962C8B-B14F-4D97-AF65-F5344CB8AC3E}">
        <p14:creationId xmlns:p14="http://schemas.microsoft.com/office/powerpoint/2010/main" val="2435209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Autofit/>
          </a:bodyPr>
          <a:lstStyle/>
          <a:p>
            <a:r>
              <a:rPr lang="en-US" dirty="0" err="1" smtClean="0"/>
              <a:t>RenderBody</a:t>
            </a:r>
            <a:r>
              <a:rPr lang="en-US" dirty="0" smtClean="0"/>
              <a:t>()</a:t>
            </a:r>
            <a:r>
              <a:rPr lang="en-US" sz="3200" dirty="0"/>
              <a:t/>
            </a:r>
            <a:br>
              <a:rPr lang="en-US" sz="3200" dirty="0"/>
            </a:br>
            <a:r>
              <a:rPr lang="en-US" sz="2800" dirty="0" smtClean="0"/>
              <a:t/>
            </a:r>
            <a:br>
              <a:rPr lang="en-US" sz="2800" dirty="0" smtClean="0"/>
            </a:br>
            <a:endParaRPr lang="en-US" sz="2800" dirty="0"/>
          </a:p>
        </p:txBody>
      </p:sp>
      <p:sp>
        <p:nvSpPr>
          <p:cNvPr id="3" name="Text Placeholder 2"/>
          <p:cNvSpPr>
            <a:spLocks noGrp="1"/>
          </p:cNvSpPr>
          <p:nvPr>
            <p:ph idx="1"/>
          </p:nvPr>
        </p:nvSpPr>
        <p:spPr>
          <a:xfrm>
            <a:off x="838200" y="1147489"/>
            <a:ext cx="10515600" cy="5342958"/>
          </a:xfrm>
        </p:spPr>
        <p:txBody>
          <a:bodyPr>
            <a:normAutofit/>
          </a:bodyPr>
          <a:lstStyle/>
          <a:p>
            <a:r>
              <a:rPr lang="vi-VN" b="1" dirty="0"/>
              <a:t>RenderBody </a:t>
            </a:r>
            <a:r>
              <a:rPr lang="vi-VN" dirty="0"/>
              <a:t>là một phương thức đặc biệt đánh dấu vị trí nơi mà các view sử dụng Layout này sẽ được đặt vào đó khi chạy. Cơ bản thì nó là một vùng định trước của các View sẽ hiển thị ở đó.</a:t>
            </a:r>
            <a:endParaRPr lang="en-US" dirty="0" smtClean="0"/>
          </a:p>
          <a:p>
            <a:endParaRPr lang="en-US" dirty="0" smtClean="0"/>
          </a:p>
          <a:p>
            <a:pPr lvl="1"/>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35</a:t>
            </a:fld>
            <a:endParaRPr lang="uk-UA"/>
          </a:p>
        </p:txBody>
      </p:sp>
      <p:pic>
        <p:nvPicPr>
          <p:cNvPr id="6" name="Picture 5"/>
          <p:cNvPicPr>
            <a:picLocks noChangeAspect="1"/>
          </p:cNvPicPr>
          <p:nvPr/>
        </p:nvPicPr>
        <p:blipFill>
          <a:blip r:embed="rId3"/>
          <a:stretch>
            <a:fillRect/>
          </a:stretch>
        </p:blipFill>
        <p:spPr>
          <a:xfrm>
            <a:off x="315011" y="3014100"/>
            <a:ext cx="3981140" cy="1701342"/>
          </a:xfrm>
          <a:prstGeom prst="rect">
            <a:avLst/>
          </a:prstGeom>
        </p:spPr>
      </p:pic>
      <p:pic>
        <p:nvPicPr>
          <p:cNvPr id="7" name="Picture 6"/>
          <p:cNvPicPr>
            <a:picLocks noChangeAspect="1"/>
          </p:cNvPicPr>
          <p:nvPr/>
        </p:nvPicPr>
        <p:blipFill>
          <a:blip r:embed="rId4"/>
          <a:stretch>
            <a:fillRect/>
          </a:stretch>
        </p:blipFill>
        <p:spPr>
          <a:xfrm>
            <a:off x="315011" y="4969379"/>
            <a:ext cx="5058454" cy="1701342"/>
          </a:xfrm>
          <a:prstGeom prst="rect">
            <a:avLst/>
          </a:prstGeom>
        </p:spPr>
      </p:pic>
      <p:pic>
        <p:nvPicPr>
          <p:cNvPr id="8" name="Picture 7"/>
          <p:cNvPicPr>
            <a:picLocks noChangeAspect="1"/>
          </p:cNvPicPr>
          <p:nvPr/>
        </p:nvPicPr>
        <p:blipFill>
          <a:blip r:embed="rId5"/>
          <a:stretch>
            <a:fillRect/>
          </a:stretch>
        </p:blipFill>
        <p:spPr>
          <a:xfrm>
            <a:off x="5475556" y="2850779"/>
            <a:ext cx="6483362" cy="2958353"/>
          </a:xfrm>
          <a:prstGeom prst="rect">
            <a:avLst/>
          </a:prstGeom>
        </p:spPr>
      </p:pic>
    </p:spTree>
    <p:extLst>
      <p:ext uri="{BB962C8B-B14F-4D97-AF65-F5344CB8AC3E}">
        <p14:creationId xmlns:p14="http://schemas.microsoft.com/office/powerpoint/2010/main" val="1612269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Autofit/>
          </a:bodyPr>
          <a:lstStyle/>
          <a:p>
            <a:r>
              <a:rPr lang="en-US" dirty="0"/>
              <a:t>_</a:t>
            </a:r>
            <a:r>
              <a:rPr lang="en-US" dirty="0" err="1" smtClean="0"/>
              <a:t>ViewStart</a:t>
            </a:r>
            <a:r>
              <a:rPr lang="en-US" sz="3200" dirty="0"/>
              <a:t/>
            </a:r>
            <a:br>
              <a:rPr lang="en-US" sz="3200" dirty="0"/>
            </a:br>
            <a:r>
              <a:rPr lang="en-US" sz="2800" dirty="0" smtClean="0"/>
              <a:t/>
            </a:r>
            <a:br>
              <a:rPr lang="en-US" sz="2800" dirty="0" smtClean="0"/>
            </a:br>
            <a:endParaRPr lang="en-US" sz="2800" dirty="0"/>
          </a:p>
        </p:txBody>
      </p:sp>
      <p:sp>
        <p:nvSpPr>
          <p:cNvPr id="3" name="Text Placeholder 2"/>
          <p:cNvSpPr>
            <a:spLocks noGrp="1"/>
          </p:cNvSpPr>
          <p:nvPr>
            <p:ph idx="1"/>
          </p:nvPr>
        </p:nvSpPr>
        <p:spPr>
          <a:xfrm>
            <a:off x="838200" y="1147489"/>
            <a:ext cx="10515600" cy="5342958"/>
          </a:xfrm>
        </p:spPr>
        <p:txBody>
          <a:bodyPr>
            <a:normAutofit/>
          </a:bodyPr>
          <a:lstStyle/>
          <a:p>
            <a:r>
              <a:rPr lang="en-US" dirty="0" err="1" smtClean="0"/>
              <a:t>Là</a:t>
            </a:r>
            <a:r>
              <a:rPr lang="en-US" dirty="0" smtClean="0"/>
              <a:t> </a:t>
            </a:r>
            <a:r>
              <a:rPr lang="en-US" dirty="0" err="1" smtClean="0"/>
              <a:t>nơi</a:t>
            </a:r>
            <a:r>
              <a:rPr lang="en-US" dirty="0" smtClean="0"/>
              <a:t> </a:t>
            </a:r>
            <a:r>
              <a:rPr lang="en-US" dirty="0" err="1" smtClean="0"/>
              <a:t>chứa</a:t>
            </a:r>
            <a:r>
              <a:rPr lang="en-US" dirty="0" smtClean="0"/>
              <a:t> </a:t>
            </a:r>
            <a:r>
              <a:rPr lang="en-US" dirty="0" err="1" smtClean="0"/>
              <a:t>thiết</a:t>
            </a:r>
            <a:r>
              <a:rPr lang="en-US" dirty="0" smtClean="0"/>
              <a:t> </a:t>
            </a:r>
            <a:r>
              <a:rPr lang="en-US" dirty="0" err="1" smtClean="0"/>
              <a:t>lập</a:t>
            </a:r>
            <a:r>
              <a:rPr lang="en-US" dirty="0" smtClean="0"/>
              <a:t> layout </a:t>
            </a:r>
            <a:r>
              <a:rPr lang="en-US" dirty="0" err="1" smtClean="0"/>
              <a:t>mặc</a:t>
            </a:r>
            <a:r>
              <a:rPr lang="en-US" dirty="0" smtClean="0"/>
              <a:t> </a:t>
            </a:r>
            <a:r>
              <a:rPr lang="en-US" dirty="0" err="1" smtClean="0"/>
              <a:t>định</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view </a:t>
            </a:r>
            <a:r>
              <a:rPr lang="en-US" dirty="0" err="1" smtClean="0"/>
              <a:t>trong</a:t>
            </a:r>
            <a:r>
              <a:rPr lang="en-US" dirty="0" smtClean="0"/>
              <a:t> </a:t>
            </a:r>
            <a:r>
              <a:rPr lang="en-US" dirty="0" err="1" smtClean="0"/>
              <a:t>cùng</a:t>
            </a:r>
            <a:r>
              <a:rPr lang="en-US" dirty="0" smtClean="0"/>
              <a:t> </a:t>
            </a:r>
            <a:r>
              <a:rPr lang="en-US" dirty="0" err="1" smtClean="0"/>
              <a:t>thư</a:t>
            </a:r>
            <a:r>
              <a:rPr lang="en-US" dirty="0" smtClean="0"/>
              <a:t> </a:t>
            </a:r>
            <a:r>
              <a:rPr lang="en-US" dirty="0" err="1" smtClean="0"/>
              <a:t>mục</a:t>
            </a:r>
            <a:r>
              <a:rPr lang="en-US" dirty="0" smtClean="0"/>
              <a:t> Shared </a:t>
            </a:r>
            <a:r>
              <a:rPr lang="en-US" dirty="0" err="1" smtClean="0"/>
              <a:t>hoặc</a:t>
            </a:r>
            <a:r>
              <a:rPr lang="en-US" dirty="0" smtClean="0"/>
              <a:t> </a:t>
            </a:r>
            <a:r>
              <a:rPr lang="en-US" dirty="0" err="1" smtClean="0"/>
              <a:t>thư</a:t>
            </a:r>
            <a:r>
              <a:rPr lang="en-US" dirty="0" smtClean="0"/>
              <a:t> </a:t>
            </a:r>
            <a:r>
              <a:rPr lang="en-US" dirty="0" err="1" smtClean="0"/>
              <a:t>mục</a:t>
            </a:r>
            <a:r>
              <a:rPr lang="en-US" dirty="0" smtClean="0"/>
              <a:t> con </a:t>
            </a:r>
            <a:r>
              <a:rPr lang="en-US" dirty="0" err="1" smtClean="0"/>
              <a:t>trong</a:t>
            </a:r>
            <a:r>
              <a:rPr lang="en-US" dirty="0" smtClean="0"/>
              <a:t> Shared</a:t>
            </a:r>
          </a:p>
          <a:p>
            <a:endParaRPr lang="en-US" dirty="0" smtClean="0"/>
          </a:p>
          <a:p>
            <a:endParaRPr lang="en-US" dirty="0" smtClean="0"/>
          </a:p>
          <a:p>
            <a:pPr lvl="1"/>
            <a:endParaRPr lang="en-US" dirty="0" smtClean="0"/>
          </a:p>
          <a:p>
            <a:pPr lvl="1"/>
            <a:endParaRPr lang="en-US" dirty="0"/>
          </a:p>
          <a:p>
            <a:r>
              <a:rPr lang="en-US" dirty="0" err="1" smtClean="0"/>
              <a:t>Bằng</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_</a:t>
            </a:r>
            <a:r>
              <a:rPr lang="en-US" dirty="0" err="1" smtClean="0"/>
              <a:t>ViewStart</a:t>
            </a:r>
            <a:r>
              <a:rPr lang="en-US" dirty="0" smtClean="0"/>
              <a:t> </a:t>
            </a:r>
            <a:r>
              <a:rPr lang="en-US" dirty="0" err="1" smtClean="0"/>
              <a:t>chúng</a:t>
            </a:r>
            <a:r>
              <a:rPr lang="en-US" dirty="0" smtClean="0"/>
              <a:t> ta </a:t>
            </a:r>
            <a:r>
              <a:rPr lang="en-US" dirty="0" err="1" smtClean="0"/>
              <a:t>không</a:t>
            </a:r>
            <a:r>
              <a:rPr lang="en-US" dirty="0" smtClean="0"/>
              <a:t> </a:t>
            </a:r>
            <a:r>
              <a:rPr lang="en-US" dirty="0" err="1" smtClean="0"/>
              <a:t>cần</a:t>
            </a:r>
            <a:r>
              <a:rPr lang="en-US" dirty="0" smtClean="0"/>
              <a:t> </a:t>
            </a:r>
            <a:r>
              <a:rPr lang="en-US" dirty="0" err="1" smtClean="0"/>
              <a:t>khai</a:t>
            </a:r>
            <a:r>
              <a:rPr lang="en-US" dirty="0" smtClean="0"/>
              <a:t> </a:t>
            </a:r>
            <a:r>
              <a:rPr lang="en-US" dirty="0" err="1" smtClean="0"/>
              <a:t>báo</a:t>
            </a:r>
            <a:r>
              <a:rPr lang="en-US" dirty="0" smtClean="0"/>
              <a:t> layout </a:t>
            </a:r>
            <a:r>
              <a:rPr lang="en-US" dirty="0" err="1" smtClean="0"/>
              <a:t>cho</a:t>
            </a:r>
            <a:r>
              <a:rPr lang="en-US" dirty="0" smtClean="0"/>
              <a:t> </a:t>
            </a:r>
            <a:r>
              <a:rPr lang="en-US" dirty="0" err="1" smtClean="0"/>
              <a:t>từng</a:t>
            </a:r>
            <a:r>
              <a:rPr lang="en-US" dirty="0" smtClean="0"/>
              <a:t> View, </a:t>
            </a:r>
            <a:r>
              <a:rPr lang="en-US" dirty="0" err="1" smtClean="0"/>
              <a:t>vì</a:t>
            </a:r>
            <a:r>
              <a:rPr lang="en-US" dirty="0" smtClean="0"/>
              <a:t> view </a:t>
            </a:r>
            <a:r>
              <a:rPr lang="en-US" dirty="0" err="1" smtClean="0"/>
              <a:t>sẽ</a:t>
            </a:r>
            <a:r>
              <a:rPr lang="en-US" dirty="0" smtClean="0"/>
              <a:t> </a:t>
            </a:r>
            <a:r>
              <a:rPr lang="en-US" dirty="0" err="1" smtClean="0"/>
              <a:t>sử</a:t>
            </a:r>
            <a:r>
              <a:rPr lang="en-US" dirty="0" smtClean="0"/>
              <a:t> </a:t>
            </a:r>
            <a:r>
              <a:rPr lang="en-US" dirty="0" err="1" smtClean="0"/>
              <a:t>dụng</a:t>
            </a:r>
            <a:r>
              <a:rPr lang="en-US" dirty="0" smtClean="0"/>
              <a:t> layout </a:t>
            </a:r>
            <a:r>
              <a:rPr lang="en-US" dirty="0" err="1" smtClean="0"/>
              <a:t>mặc</a:t>
            </a:r>
            <a:r>
              <a:rPr lang="en-US" dirty="0" smtClean="0"/>
              <a:t> </a:t>
            </a:r>
            <a:r>
              <a:rPr lang="en-US" dirty="0" err="1" smtClean="0"/>
              <a:t>định</a:t>
            </a:r>
            <a:r>
              <a:rPr lang="en-US" dirty="0" smtClean="0"/>
              <a:t>.</a:t>
            </a:r>
          </a:p>
          <a:p>
            <a:r>
              <a:rPr lang="en-US" dirty="0" err="1" smtClean="0"/>
              <a:t>Chỉ</a:t>
            </a:r>
            <a:r>
              <a:rPr lang="en-US" dirty="0" smtClean="0"/>
              <a:t> </a:t>
            </a:r>
            <a:r>
              <a:rPr lang="en-US" dirty="0" err="1" smtClean="0"/>
              <a:t>khai</a:t>
            </a:r>
            <a:r>
              <a:rPr lang="en-US" dirty="0" smtClean="0"/>
              <a:t> </a:t>
            </a:r>
            <a:r>
              <a:rPr lang="en-US" dirty="0" err="1" smtClean="0"/>
              <a:t>báo</a:t>
            </a:r>
            <a:r>
              <a:rPr lang="en-US" dirty="0" smtClean="0"/>
              <a:t> layout </a:t>
            </a:r>
            <a:r>
              <a:rPr lang="en-US" dirty="0" err="1" smtClean="0"/>
              <a:t>nếu</a:t>
            </a:r>
            <a:r>
              <a:rPr lang="en-US" dirty="0" smtClean="0"/>
              <a:t> </a:t>
            </a:r>
            <a:r>
              <a:rPr lang="en-US" dirty="0" err="1" smtClean="0"/>
              <a:t>chúng</a:t>
            </a:r>
            <a:r>
              <a:rPr lang="en-US" dirty="0" smtClean="0"/>
              <a:t> ta </a:t>
            </a:r>
            <a:r>
              <a:rPr lang="en-US" dirty="0" err="1" smtClean="0"/>
              <a:t>muốn</a:t>
            </a:r>
            <a:r>
              <a:rPr lang="en-US" dirty="0" smtClean="0"/>
              <a:t> </a:t>
            </a:r>
            <a:r>
              <a:rPr lang="en-US" dirty="0" err="1" smtClean="0"/>
              <a:t>sẽ</a:t>
            </a:r>
            <a:r>
              <a:rPr lang="en-US" dirty="0" smtClean="0"/>
              <a:t> </a:t>
            </a:r>
            <a:r>
              <a:rPr lang="en-US" dirty="0" err="1" smtClean="0"/>
              <a:t>dụng</a:t>
            </a:r>
            <a:r>
              <a:rPr lang="en-US" dirty="0" smtClean="0"/>
              <a:t> 1 layout </a:t>
            </a:r>
            <a:r>
              <a:rPr lang="en-US" dirty="0" err="1" smtClean="0"/>
              <a:t>khác</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layout </a:t>
            </a:r>
            <a:r>
              <a:rPr lang="en-US" dirty="0" err="1" smtClean="0"/>
              <a:t>mặc</a:t>
            </a:r>
            <a:r>
              <a:rPr lang="en-US" dirty="0" smtClean="0"/>
              <a:t> </a:t>
            </a:r>
            <a:r>
              <a:rPr lang="en-US" dirty="0" err="1" smtClean="0"/>
              <a:t>định</a:t>
            </a:r>
            <a:r>
              <a:rPr lang="en-US" dirty="0" smtClean="0"/>
              <a:t>.</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36</a:t>
            </a:fld>
            <a:endParaRPr lang="uk-UA"/>
          </a:p>
        </p:txBody>
      </p:sp>
      <p:pic>
        <p:nvPicPr>
          <p:cNvPr id="5" name="Picture 4"/>
          <p:cNvPicPr>
            <a:picLocks noChangeAspect="1"/>
          </p:cNvPicPr>
          <p:nvPr/>
        </p:nvPicPr>
        <p:blipFill>
          <a:blip r:embed="rId3"/>
          <a:stretch>
            <a:fillRect/>
          </a:stretch>
        </p:blipFill>
        <p:spPr>
          <a:xfrm>
            <a:off x="1141599" y="2092137"/>
            <a:ext cx="4290217" cy="1655109"/>
          </a:xfrm>
          <a:prstGeom prst="rect">
            <a:avLst/>
          </a:prstGeom>
        </p:spPr>
      </p:pic>
    </p:spTree>
    <p:extLst>
      <p:ext uri="{BB962C8B-B14F-4D97-AF65-F5344CB8AC3E}">
        <p14:creationId xmlns:p14="http://schemas.microsoft.com/office/powerpoint/2010/main" val="1713425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Autofit/>
          </a:bodyPr>
          <a:lstStyle/>
          <a:p>
            <a:r>
              <a:rPr lang="en-US" dirty="0" smtClean="0"/>
              <a:t>Sections</a:t>
            </a:r>
            <a:r>
              <a:rPr lang="en-US" sz="3200" dirty="0"/>
              <a:t/>
            </a:r>
            <a:br>
              <a:rPr lang="en-US" sz="3200" dirty="0"/>
            </a:br>
            <a:r>
              <a:rPr lang="en-US" sz="2800" dirty="0" smtClean="0"/>
              <a:t/>
            </a:r>
            <a:br>
              <a:rPr lang="en-US" sz="2800" dirty="0" smtClean="0"/>
            </a:br>
            <a:endParaRPr lang="en-US" sz="2800" dirty="0"/>
          </a:p>
        </p:txBody>
      </p:sp>
      <p:sp>
        <p:nvSpPr>
          <p:cNvPr id="3" name="Text Placeholder 2"/>
          <p:cNvSpPr>
            <a:spLocks noGrp="1"/>
          </p:cNvSpPr>
          <p:nvPr>
            <p:ph idx="1"/>
          </p:nvPr>
        </p:nvSpPr>
        <p:spPr>
          <a:xfrm>
            <a:off x="838200" y="1147489"/>
            <a:ext cx="10515600" cy="5342958"/>
          </a:xfrm>
        </p:spPr>
        <p:txBody>
          <a:bodyPr>
            <a:normAutofit/>
          </a:bodyPr>
          <a:lstStyle/>
          <a:p>
            <a:r>
              <a:rPr lang="vi-VN" dirty="0"/>
              <a:t>ASP.NET Core cho phép </a:t>
            </a:r>
            <a:r>
              <a:rPr lang="en-US" dirty="0" err="1" smtClean="0"/>
              <a:t>chúng</a:t>
            </a:r>
            <a:r>
              <a:rPr lang="vi-VN" dirty="0" smtClean="0"/>
              <a:t> </a:t>
            </a:r>
            <a:r>
              <a:rPr lang="vi-VN" dirty="0"/>
              <a:t>tạo một hoặc nhiều section cho layout. Section cần một cái tên và một thuộc tính chỉ ra xem nó có bắt buộc phải có trong các view con không. Phương thức </a:t>
            </a:r>
            <a:r>
              <a:rPr lang="vi-VN" b="1" dirty="0"/>
              <a:t>RenderSection(string name, bool required:false)</a:t>
            </a:r>
            <a:r>
              <a:rPr lang="vi-VN" dirty="0"/>
              <a:t> định nghĩa tên section</a:t>
            </a:r>
            <a:r>
              <a:rPr lang="vi-VN" dirty="0" smtClean="0"/>
              <a:t>.</a:t>
            </a:r>
            <a:endParaRPr lang="en-US" dirty="0" smtClean="0"/>
          </a:p>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37</a:t>
            </a:fld>
            <a:endParaRPr lang="uk-UA"/>
          </a:p>
        </p:txBody>
      </p:sp>
      <p:pic>
        <p:nvPicPr>
          <p:cNvPr id="6" name="Picture 5"/>
          <p:cNvPicPr>
            <a:picLocks noChangeAspect="1"/>
          </p:cNvPicPr>
          <p:nvPr/>
        </p:nvPicPr>
        <p:blipFill>
          <a:blip r:embed="rId3"/>
          <a:stretch>
            <a:fillRect/>
          </a:stretch>
        </p:blipFill>
        <p:spPr>
          <a:xfrm>
            <a:off x="1124510" y="3221131"/>
            <a:ext cx="6529058" cy="917482"/>
          </a:xfrm>
          <a:prstGeom prst="rect">
            <a:avLst/>
          </a:prstGeom>
        </p:spPr>
      </p:pic>
    </p:spTree>
    <p:extLst>
      <p:ext uri="{BB962C8B-B14F-4D97-AF65-F5344CB8AC3E}">
        <p14:creationId xmlns:p14="http://schemas.microsoft.com/office/powerpoint/2010/main" val="2136910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1239075"/>
          </a:xfrm>
        </p:spPr>
        <p:txBody>
          <a:bodyPr>
            <a:noAutofit/>
          </a:bodyPr>
          <a:lstStyle/>
          <a:p>
            <a:r>
              <a:rPr lang="en-US" dirty="0" err="1"/>
              <a:t>Định</a:t>
            </a:r>
            <a:r>
              <a:rPr lang="en-US" dirty="0"/>
              <a:t> </a:t>
            </a:r>
            <a:r>
              <a:rPr lang="en-US" dirty="0" err="1"/>
              <a:t>nghĩa</a:t>
            </a:r>
            <a:r>
              <a:rPr lang="en-US" dirty="0"/>
              <a:t> Section </a:t>
            </a:r>
            <a:r>
              <a:rPr lang="en-US" dirty="0" err="1"/>
              <a:t>trong</a:t>
            </a:r>
            <a:r>
              <a:rPr lang="en-US" dirty="0"/>
              <a:t> </a:t>
            </a:r>
            <a:r>
              <a:rPr lang="en-US" dirty="0" smtClean="0"/>
              <a:t>view</a:t>
            </a:r>
            <a:r>
              <a:rPr lang="en-US" sz="3200" dirty="0"/>
              <a:t/>
            </a:r>
            <a:br>
              <a:rPr lang="en-US" sz="3200" dirty="0"/>
            </a:br>
            <a:r>
              <a:rPr lang="en-US" sz="2800" dirty="0" smtClean="0"/>
              <a:t/>
            </a:r>
            <a:br>
              <a:rPr lang="en-US" sz="2800" dirty="0" smtClean="0"/>
            </a:br>
            <a:endParaRPr lang="en-US" sz="2800" dirty="0"/>
          </a:p>
        </p:txBody>
      </p:sp>
      <p:sp>
        <p:nvSpPr>
          <p:cNvPr id="3" name="Text Placeholder 2"/>
          <p:cNvSpPr>
            <a:spLocks noGrp="1"/>
          </p:cNvSpPr>
          <p:nvPr>
            <p:ph idx="1"/>
          </p:nvPr>
        </p:nvSpPr>
        <p:spPr>
          <a:xfrm>
            <a:off x="838200" y="1147489"/>
            <a:ext cx="10515600" cy="5342958"/>
          </a:xfrm>
        </p:spPr>
        <p:txBody>
          <a:bodyPr>
            <a:normAutofit/>
          </a:bodyPr>
          <a:lstStyle/>
          <a:p>
            <a:r>
              <a:rPr lang="vi-VN" dirty="0"/>
              <a:t>Các section được định nghĩa với một khối lệnh Razor là </a:t>
            </a:r>
            <a:r>
              <a:rPr lang="vi-VN" b="1" dirty="0"/>
              <a:t>@section</a:t>
            </a:r>
            <a:r>
              <a:rPr lang="vi-VN" dirty="0"/>
              <a:t> bằng tên nó đi kèm. Chạy ứng dụng và kiểm tra xem các section đó có hiển thị sau content</a:t>
            </a:r>
            <a:r>
              <a:rPr lang="vi-VN" dirty="0" smtClean="0"/>
              <a:t>.</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err="1" smtClean="0"/>
              <a:t>Để</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một</a:t>
            </a:r>
            <a:r>
              <a:rPr lang="en-US" dirty="0" smtClean="0"/>
              <a:t> section </a:t>
            </a:r>
            <a:r>
              <a:rPr lang="en-US" dirty="0" err="1" smtClean="0"/>
              <a:t>là</a:t>
            </a:r>
            <a:r>
              <a:rPr lang="en-US" dirty="0" smtClean="0"/>
              <a:t> </a:t>
            </a:r>
            <a:r>
              <a:rPr lang="en-US" dirty="0" err="1" smtClean="0"/>
              <a:t>bắt</a:t>
            </a:r>
            <a:r>
              <a:rPr lang="en-US" dirty="0" smtClean="0"/>
              <a:t> </a:t>
            </a:r>
            <a:r>
              <a:rPr lang="en-US" dirty="0" err="1" smtClean="0"/>
              <a:t>buộc</a:t>
            </a:r>
            <a:r>
              <a:rPr lang="en-US" dirty="0" smtClean="0"/>
              <a:t> ta </a:t>
            </a:r>
            <a:r>
              <a:rPr lang="en-US" dirty="0" err="1" smtClean="0"/>
              <a:t>đặt</a:t>
            </a:r>
            <a:r>
              <a:rPr lang="en-US" dirty="0" smtClean="0"/>
              <a:t> </a:t>
            </a:r>
            <a:r>
              <a:rPr lang="en-US" dirty="0" err="1"/>
              <a:t>tham</a:t>
            </a:r>
            <a:r>
              <a:rPr lang="en-US" dirty="0"/>
              <a:t> </a:t>
            </a:r>
            <a:r>
              <a:rPr lang="en-US" dirty="0" smtClean="0"/>
              <a:t>ố</a:t>
            </a:r>
            <a:r>
              <a:rPr lang="en-US" dirty="0"/>
              <a:t> </a:t>
            </a:r>
            <a:r>
              <a:rPr lang="en-US" b="1" dirty="0" err="1"/>
              <a:t>required:true</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38</a:t>
            </a:fld>
            <a:endParaRPr lang="uk-UA"/>
          </a:p>
        </p:txBody>
      </p:sp>
      <p:pic>
        <p:nvPicPr>
          <p:cNvPr id="5" name="Picture 4"/>
          <p:cNvPicPr>
            <a:picLocks noChangeAspect="1"/>
          </p:cNvPicPr>
          <p:nvPr/>
        </p:nvPicPr>
        <p:blipFill>
          <a:blip r:embed="rId3"/>
          <a:stretch>
            <a:fillRect/>
          </a:stretch>
        </p:blipFill>
        <p:spPr>
          <a:xfrm>
            <a:off x="1194546" y="2513895"/>
            <a:ext cx="4919383" cy="3063130"/>
          </a:xfrm>
          <a:prstGeom prst="rect">
            <a:avLst/>
          </a:prstGeom>
        </p:spPr>
      </p:pic>
    </p:spTree>
    <p:extLst>
      <p:ext uri="{BB962C8B-B14F-4D97-AF65-F5344CB8AC3E}">
        <p14:creationId xmlns:p14="http://schemas.microsoft.com/office/powerpoint/2010/main" val="3701403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idx="1"/>
          </p:nvPr>
        </p:nvSpPr>
        <p:spPr/>
        <p:txBody>
          <a:bodyPr>
            <a:normAutofit lnSpcReduction="10000"/>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DEMO</a:t>
            </a:r>
          </a:p>
        </p:txBody>
      </p:sp>
      <p:sp>
        <p:nvSpPr>
          <p:cNvPr id="4" name="Slide Number Placeholder 3"/>
          <p:cNvSpPr>
            <a:spLocks noGrp="1"/>
          </p:cNvSpPr>
          <p:nvPr>
            <p:ph type="sldNum" sz="quarter" idx="12"/>
          </p:nvPr>
        </p:nvSpPr>
        <p:spPr/>
        <p:txBody>
          <a:bodyPr/>
          <a:lstStyle/>
          <a:p>
            <a:fld id="{86CB4B4D-7CA3-9044-876B-883B54F8677D}" type="slidenum">
              <a:rPr lang="uk-UA" smtClean="0"/>
              <a:t>39</a:t>
            </a:fld>
            <a:endParaRPr lang="uk-UA"/>
          </a:p>
        </p:txBody>
      </p:sp>
    </p:spTree>
    <p:extLst>
      <p:ext uri="{BB962C8B-B14F-4D97-AF65-F5344CB8AC3E}">
        <p14:creationId xmlns:p14="http://schemas.microsoft.com/office/powerpoint/2010/main" val="332025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 </a:t>
            </a:r>
            <a:r>
              <a:rPr lang="en-US" dirty="0" smtClean="0"/>
              <a:t>Engine </a:t>
            </a:r>
            <a:r>
              <a:rPr lang="en-US" dirty="0" err="1" smtClean="0"/>
              <a:t>là</a:t>
            </a:r>
            <a:r>
              <a:rPr lang="en-US" dirty="0" smtClean="0"/>
              <a:t> </a:t>
            </a:r>
            <a:r>
              <a:rPr lang="en-US" dirty="0" err="1" smtClean="0"/>
              <a:t>gì</a:t>
            </a:r>
            <a:r>
              <a:rPr lang="en-US" dirty="0" smtClean="0"/>
              <a:t>?</a:t>
            </a:r>
            <a:endParaRPr lang="en-US" dirty="0"/>
          </a:p>
        </p:txBody>
      </p:sp>
      <p:sp>
        <p:nvSpPr>
          <p:cNvPr id="3" name="Text Placeholder 2"/>
          <p:cNvSpPr>
            <a:spLocks noGrp="1"/>
          </p:cNvSpPr>
          <p:nvPr>
            <p:ph idx="1"/>
          </p:nvPr>
        </p:nvSpPr>
        <p:spPr/>
        <p:txBody>
          <a:bodyPr/>
          <a:lstStyle/>
          <a:p>
            <a:pPr algn="just"/>
            <a:r>
              <a:rPr lang="vi-VN" dirty="0"/>
              <a:t>View Engine chịu trách nhiệm </a:t>
            </a:r>
            <a:r>
              <a:rPr lang="vi-VN" dirty="0" smtClean="0"/>
              <a:t>tạo</a:t>
            </a:r>
            <a:r>
              <a:rPr lang="en-US" dirty="0" smtClean="0"/>
              <a:t> </a:t>
            </a:r>
            <a:r>
              <a:rPr lang="en-US" dirty="0" err="1" smtClean="0"/>
              <a:t>ra</a:t>
            </a:r>
            <a:r>
              <a:rPr lang="en-US" dirty="0" smtClean="0"/>
              <a:t> </a:t>
            </a:r>
            <a:r>
              <a:rPr lang="en-US" dirty="0" err="1" smtClean="0"/>
              <a:t>một</a:t>
            </a:r>
            <a:r>
              <a:rPr lang="vi-VN" dirty="0" smtClean="0"/>
              <a:t> </a:t>
            </a:r>
            <a:r>
              <a:rPr lang="vi-VN" dirty="0"/>
              <a:t>phản hồi HTML khi được gọi bằng phương thức </a:t>
            </a:r>
            <a:r>
              <a:rPr lang="vi-VN" dirty="0" smtClean="0"/>
              <a:t>Actio</a:t>
            </a:r>
            <a:r>
              <a:rPr lang="en-US" dirty="0" smtClean="0"/>
              <a:t>n </a:t>
            </a:r>
            <a:r>
              <a:rPr lang="en-US" dirty="0" err="1" smtClean="0"/>
              <a:t>trong</a:t>
            </a:r>
            <a:r>
              <a:rPr lang="en-US" dirty="0" smtClean="0"/>
              <a:t> Controller</a:t>
            </a:r>
          </a:p>
          <a:p>
            <a:pPr algn="just"/>
            <a:r>
              <a:rPr lang="en-US" dirty="0" smtClean="0"/>
              <a:t>Controller Action </a:t>
            </a:r>
            <a:r>
              <a:rPr lang="en-US" dirty="0" err="1" smtClean="0"/>
              <a:t>có</a:t>
            </a:r>
            <a:r>
              <a:rPr lang="en-US" dirty="0" smtClean="0"/>
              <a:t> </a:t>
            </a:r>
            <a:r>
              <a:rPr lang="en-US" dirty="0" err="1" smtClean="0"/>
              <a:t>thể</a:t>
            </a:r>
            <a:r>
              <a:rPr lang="en-US" dirty="0" smtClean="0"/>
              <a:t> </a:t>
            </a:r>
            <a:r>
              <a:rPr lang="en-US" dirty="0" err="1" smtClean="0"/>
              <a:t>trả</a:t>
            </a:r>
            <a:r>
              <a:rPr lang="en-US" dirty="0" smtClean="0"/>
              <a:t> </a:t>
            </a:r>
            <a:r>
              <a:rPr lang="en-US" dirty="0" err="1" smtClean="0"/>
              <a:t>về</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khác</a:t>
            </a:r>
            <a:r>
              <a:rPr lang="en-US" dirty="0" smtClean="0"/>
              <a:t> </a:t>
            </a:r>
            <a:r>
              <a:rPr lang="en-US" dirty="0" err="1" smtClean="0"/>
              <a:t>nhau</a:t>
            </a:r>
            <a:r>
              <a:rPr lang="en-US" dirty="0" smtClean="0"/>
              <a:t> </a:t>
            </a:r>
            <a:r>
              <a:rPr lang="en-US" dirty="0" err="1" smtClean="0"/>
              <a:t>và</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chung</a:t>
            </a:r>
            <a:r>
              <a:rPr lang="en-US" dirty="0" smtClean="0"/>
              <a:t> </a:t>
            </a:r>
            <a:r>
              <a:rPr lang="en-US" dirty="0" err="1" smtClean="0"/>
              <a:t>là</a:t>
            </a:r>
            <a:r>
              <a:rPr lang="en-US" dirty="0" smtClean="0"/>
              <a:t> Action Results. </a:t>
            </a:r>
            <a:r>
              <a:rPr lang="en-US" dirty="0" err="1" smtClean="0"/>
              <a:t>Chẳng</a:t>
            </a:r>
            <a:r>
              <a:rPr lang="en-US" dirty="0" smtClean="0"/>
              <a:t> </a:t>
            </a:r>
            <a:r>
              <a:rPr lang="en-US" dirty="0" err="1" smtClean="0"/>
              <a:t>hạn</a:t>
            </a:r>
            <a:r>
              <a:rPr lang="en-US" dirty="0" smtClean="0"/>
              <a:t> </a:t>
            </a:r>
            <a:r>
              <a:rPr lang="en-US" dirty="0" err="1" smtClean="0"/>
              <a:t>như</a:t>
            </a:r>
            <a:r>
              <a:rPr lang="en-US" dirty="0" smtClean="0"/>
              <a:t> </a:t>
            </a:r>
            <a:r>
              <a:rPr lang="en-US" dirty="0" err="1" smtClean="0"/>
              <a:t>ViewResult</a:t>
            </a:r>
            <a:r>
              <a:rPr lang="en-US" dirty="0" smtClean="0"/>
              <a:t> </a:t>
            </a:r>
            <a:r>
              <a:rPr lang="en-US" dirty="0" err="1" smtClean="0"/>
              <a:t>là</a:t>
            </a:r>
            <a:r>
              <a:rPr lang="en-US" dirty="0" smtClean="0"/>
              <a:t> </a:t>
            </a:r>
            <a:r>
              <a:rPr lang="en-US" dirty="0" err="1" smtClean="0"/>
              <a:t>một</a:t>
            </a:r>
            <a:r>
              <a:rPr lang="en-US" dirty="0" smtClean="0"/>
              <a:t> </a:t>
            </a:r>
            <a:r>
              <a:rPr lang="en-US" dirty="0" err="1" smtClean="0"/>
              <a:t>kiểu</a:t>
            </a:r>
            <a:r>
              <a:rPr lang="en-US" dirty="0" smtClean="0"/>
              <a:t> </a:t>
            </a:r>
            <a:r>
              <a:rPr lang="en-US" dirty="0" err="1" smtClean="0"/>
              <a:t>trả</a:t>
            </a:r>
            <a:r>
              <a:rPr lang="en-US" dirty="0" smtClean="0"/>
              <a:t> </a:t>
            </a:r>
            <a:r>
              <a:rPr lang="en-US" dirty="0" err="1" smtClean="0"/>
              <a:t>về</a:t>
            </a:r>
            <a:r>
              <a:rPr lang="en-US" dirty="0" smtClean="0"/>
              <a:t> </a:t>
            </a:r>
            <a:r>
              <a:rPr lang="en-US" dirty="0" err="1" smtClean="0"/>
              <a:t>của</a:t>
            </a:r>
            <a:r>
              <a:rPr lang="en-US" dirty="0" smtClean="0"/>
              <a:t> Action Result</a:t>
            </a:r>
          </a:p>
          <a:p>
            <a:pPr algn="just"/>
            <a:r>
              <a:rPr lang="en-US" dirty="0" err="1" smtClean="0"/>
              <a:t>ViewResults</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bởi</a:t>
            </a:r>
            <a:r>
              <a:rPr lang="en-US" dirty="0" smtClean="0"/>
              <a:t> View Engine, </a:t>
            </a:r>
            <a:r>
              <a:rPr lang="en-US" dirty="0" err="1" smtClean="0"/>
              <a:t>khi</a:t>
            </a:r>
            <a:r>
              <a:rPr lang="en-US" dirty="0" smtClean="0"/>
              <a:t> </a:t>
            </a:r>
            <a:r>
              <a:rPr lang="en-US" dirty="0" err="1" smtClean="0"/>
              <a:t>thực</a:t>
            </a:r>
            <a:r>
              <a:rPr lang="en-US" dirty="0" smtClean="0"/>
              <a:t> </a:t>
            </a:r>
            <a:r>
              <a:rPr lang="en-US" dirty="0" err="1" smtClean="0"/>
              <a:t>thi</a:t>
            </a:r>
            <a:r>
              <a:rPr lang="en-US" dirty="0" smtClean="0"/>
              <a:t> </a:t>
            </a:r>
            <a:r>
              <a:rPr lang="en-US" dirty="0" err="1" smtClean="0"/>
              <a:t>phương</a:t>
            </a:r>
            <a:r>
              <a:rPr lang="en-US" dirty="0" smtClean="0"/>
              <a:t> </a:t>
            </a:r>
            <a:r>
              <a:rPr lang="en-US" dirty="0" err="1" smtClean="0"/>
              <a:t>thức</a:t>
            </a:r>
            <a:r>
              <a:rPr lang="en-US" dirty="0" smtClean="0"/>
              <a:t> View() </a:t>
            </a:r>
            <a:r>
              <a:rPr lang="en-US" dirty="0" err="1" smtClean="0"/>
              <a:t>hoặc</a:t>
            </a:r>
            <a:r>
              <a:rPr lang="en-US" dirty="0" smtClean="0"/>
              <a:t> </a:t>
            </a:r>
            <a:r>
              <a:rPr lang="en-US" dirty="0" err="1" smtClean="0"/>
              <a:t>PartivalView</a:t>
            </a:r>
            <a:r>
              <a:rPr lang="en-US" dirty="0" smtClean="0"/>
              <a:t>() </a:t>
            </a:r>
            <a:r>
              <a:rPr lang="en-US" dirty="0" err="1" smtClean="0"/>
              <a:t>bên</a:t>
            </a:r>
            <a:r>
              <a:rPr lang="en-US" dirty="0" smtClean="0"/>
              <a:t> </a:t>
            </a:r>
            <a:r>
              <a:rPr lang="en-US" dirty="0" err="1" smtClean="0"/>
              <a:t>trong</a:t>
            </a:r>
            <a:r>
              <a:rPr lang="en-US" dirty="0" smtClean="0"/>
              <a:t> Controller.</a:t>
            </a:r>
          </a:p>
          <a:p>
            <a:pPr algn="just"/>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4</a:t>
            </a:fld>
            <a:endParaRPr lang="uk-UA"/>
          </a:p>
        </p:txBody>
      </p:sp>
    </p:spTree>
    <p:extLst>
      <p:ext uri="{BB962C8B-B14F-4D97-AF65-F5344CB8AC3E}">
        <p14:creationId xmlns:p14="http://schemas.microsoft.com/office/powerpoint/2010/main" val="174647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Tóm tắt bài học</a:t>
            </a:r>
            <a:endParaRPr lang="vi-VN" dirty="0"/>
          </a:p>
        </p:txBody>
      </p:sp>
      <p:sp>
        <p:nvSpPr>
          <p:cNvPr id="3" name="Content Placeholder 2"/>
          <p:cNvSpPr>
            <a:spLocks noGrp="1"/>
          </p:cNvSpPr>
          <p:nvPr>
            <p:ph idx="1"/>
          </p:nvPr>
        </p:nvSpPr>
        <p:spPr/>
        <p:txBody>
          <a:bodyPr>
            <a:normAutofit/>
          </a:bodyPr>
          <a:lstStyle/>
          <a:p>
            <a:pPr algn="just"/>
            <a:r>
              <a:rPr lang="en-US" dirty="0" err="1" smtClean="0"/>
              <a:t>Tìm</a:t>
            </a:r>
            <a:r>
              <a:rPr lang="en-US" dirty="0" smtClean="0"/>
              <a:t> </a:t>
            </a:r>
            <a:r>
              <a:rPr lang="en-US" dirty="0" err="1" smtClean="0"/>
              <a:t>hiểu</a:t>
            </a:r>
            <a:r>
              <a:rPr lang="en-US" dirty="0" smtClean="0"/>
              <a:t> </a:t>
            </a:r>
            <a:r>
              <a:rPr lang="en-US" dirty="0" err="1" smtClean="0"/>
              <a:t>về</a:t>
            </a:r>
            <a:r>
              <a:rPr lang="en-US" dirty="0" smtClean="0"/>
              <a:t> Razor View Engine</a:t>
            </a:r>
            <a:endParaRPr lang="en-US" dirty="0"/>
          </a:p>
          <a:p>
            <a:pPr algn="just"/>
            <a:r>
              <a:rPr lang="en-US" dirty="0" err="1" smtClean="0"/>
              <a:t>Tìm</a:t>
            </a:r>
            <a:r>
              <a:rPr lang="en-US" dirty="0" smtClean="0"/>
              <a:t> </a:t>
            </a:r>
            <a:r>
              <a:rPr lang="en-US" dirty="0" err="1" smtClean="0"/>
              <a:t>hiểu</a:t>
            </a:r>
            <a:r>
              <a:rPr lang="en-US" dirty="0" smtClean="0"/>
              <a:t> </a:t>
            </a:r>
            <a:r>
              <a:rPr lang="en-US" dirty="0" err="1" smtClean="0"/>
              <a:t>về</a:t>
            </a:r>
            <a:r>
              <a:rPr lang="en-US" dirty="0" smtClean="0"/>
              <a:t> Strongly Type View</a:t>
            </a:r>
          </a:p>
          <a:p>
            <a:pPr algn="just"/>
            <a:r>
              <a:rPr lang="en-US" dirty="0" err="1" smtClean="0"/>
              <a:t>Tìm</a:t>
            </a:r>
            <a:r>
              <a:rPr lang="en-US" dirty="0" smtClean="0"/>
              <a:t> </a:t>
            </a:r>
            <a:r>
              <a:rPr lang="en-US" dirty="0" err="1" smtClean="0"/>
              <a:t>hiểu</a:t>
            </a:r>
            <a:r>
              <a:rPr lang="en-US" dirty="0" smtClean="0"/>
              <a:t> </a:t>
            </a:r>
            <a:r>
              <a:rPr lang="en-US" dirty="0" err="1" smtClean="0"/>
              <a:t>về</a:t>
            </a:r>
            <a:r>
              <a:rPr lang="en-US" dirty="0" smtClean="0"/>
              <a:t> Tag Helpers</a:t>
            </a:r>
          </a:p>
          <a:p>
            <a:pPr algn="just"/>
            <a:r>
              <a:rPr lang="en-US" dirty="0" err="1" smtClean="0"/>
              <a:t>Tìm</a:t>
            </a:r>
            <a:r>
              <a:rPr lang="en-US" dirty="0" smtClean="0"/>
              <a:t> </a:t>
            </a:r>
            <a:r>
              <a:rPr lang="en-US" dirty="0" err="1" smtClean="0"/>
              <a:t>hiểu</a:t>
            </a:r>
            <a:r>
              <a:rPr lang="en-US" dirty="0" smtClean="0"/>
              <a:t> </a:t>
            </a:r>
            <a:r>
              <a:rPr lang="en-US" dirty="0" err="1" smtClean="0"/>
              <a:t>về</a:t>
            </a:r>
            <a:r>
              <a:rPr lang="en-US" dirty="0" smtClean="0"/>
              <a:t> Layouts </a:t>
            </a:r>
            <a:r>
              <a:rPr lang="en-US" dirty="0" err="1" smtClean="0"/>
              <a:t>và</a:t>
            </a:r>
            <a:r>
              <a:rPr lang="en-US" dirty="0" smtClean="0"/>
              <a:t> Sections</a:t>
            </a:r>
            <a:endParaRPr lang="en-US" dirty="0"/>
          </a:p>
          <a:p>
            <a:pPr algn="just"/>
            <a:endParaRPr lang="en-US" dirty="0"/>
          </a:p>
        </p:txBody>
      </p:sp>
    </p:spTree>
    <p:extLst>
      <p:ext uri="{BB962C8B-B14F-4D97-AF65-F5344CB8AC3E}">
        <p14:creationId xmlns:p14="http://schemas.microsoft.com/office/powerpoint/2010/main" val="1178498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a:t>
            </a:r>
            <a:r>
              <a:rPr lang="vi-VN" i="1" dirty="0" smtClean="0"/>
              <a:t>Tổng quan về Spring MVC</a:t>
            </a:r>
            <a:endParaRPr lang="vi-VN" i="1" dirty="0"/>
          </a:p>
        </p:txBody>
      </p:sp>
    </p:spTree>
    <p:extLst>
      <p:ext uri="{BB962C8B-B14F-4D97-AF65-F5344CB8AC3E}">
        <p14:creationId xmlns:p14="http://schemas.microsoft.com/office/powerpoint/2010/main" val="1092079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Razor View </a:t>
            </a:r>
            <a:r>
              <a:rPr lang="en-US" dirty="0" smtClean="0"/>
              <a:t>Engine </a:t>
            </a:r>
            <a:r>
              <a:rPr lang="en-US" dirty="0" err="1" smtClean="0"/>
              <a:t>là</a:t>
            </a:r>
            <a:r>
              <a:rPr lang="en-US" dirty="0" smtClean="0"/>
              <a:t> </a:t>
            </a:r>
            <a:r>
              <a:rPr lang="en-US" dirty="0" err="1" smtClean="0"/>
              <a:t>gì</a:t>
            </a:r>
            <a:r>
              <a:rPr lang="en-US" dirty="0" smtClean="0"/>
              <a:t>?</a:t>
            </a:r>
            <a:endParaRPr lang="en-US" dirty="0"/>
          </a:p>
        </p:txBody>
      </p:sp>
      <p:sp>
        <p:nvSpPr>
          <p:cNvPr id="3" name="Text Placeholder 2"/>
          <p:cNvSpPr>
            <a:spLocks noGrp="1"/>
          </p:cNvSpPr>
          <p:nvPr>
            <p:ph idx="1"/>
          </p:nvPr>
        </p:nvSpPr>
        <p:spPr/>
        <p:txBody>
          <a:bodyPr/>
          <a:lstStyle/>
          <a:p>
            <a:pPr algn="just"/>
            <a:r>
              <a:rPr lang="en-US" dirty="0" smtClean="0"/>
              <a:t>Razor </a:t>
            </a:r>
            <a:r>
              <a:rPr lang="vi-VN" dirty="0" smtClean="0"/>
              <a:t>View </a:t>
            </a:r>
            <a:r>
              <a:rPr lang="vi-VN" dirty="0"/>
              <a:t>Engine </a:t>
            </a:r>
            <a:r>
              <a:rPr lang="en-US" dirty="0" err="1" smtClean="0"/>
              <a:t>là</a:t>
            </a:r>
            <a:r>
              <a:rPr lang="en-US" dirty="0" smtClean="0"/>
              <a:t> </a:t>
            </a:r>
            <a:r>
              <a:rPr lang="en-US" dirty="0" err="1" smtClean="0"/>
              <a:t>một</a:t>
            </a:r>
            <a:r>
              <a:rPr lang="en-US" dirty="0" smtClean="0"/>
              <a:t> View Engine </a:t>
            </a:r>
            <a:r>
              <a:rPr lang="en-US" dirty="0" err="1" smtClean="0"/>
              <a:t>mặc</a:t>
            </a:r>
            <a:r>
              <a:rPr lang="en-US" dirty="0" smtClean="0"/>
              <a:t> </a:t>
            </a:r>
            <a:r>
              <a:rPr lang="en-US" dirty="0" err="1" smtClean="0"/>
              <a:t>định</a:t>
            </a:r>
            <a:r>
              <a:rPr lang="en-US" dirty="0" smtClean="0"/>
              <a:t> </a:t>
            </a:r>
            <a:r>
              <a:rPr lang="en-US" dirty="0" err="1" smtClean="0"/>
              <a:t>cho</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dựng</a:t>
            </a:r>
            <a:r>
              <a:rPr lang="en-US" dirty="0" smtClean="0"/>
              <a:t> </a:t>
            </a:r>
            <a:r>
              <a:rPr lang="en-US" dirty="0" err="1" smtClean="0"/>
              <a:t>ASP.Net</a:t>
            </a:r>
            <a:r>
              <a:rPr lang="en-US" dirty="0" smtClean="0"/>
              <a:t> Core, </a:t>
            </a:r>
            <a:r>
              <a:rPr lang="en-US" dirty="0" err="1" smtClean="0"/>
              <a:t>nó</a:t>
            </a:r>
            <a:r>
              <a:rPr lang="en-US" dirty="0" smtClean="0"/>
              <a:t> </a:t>
            </a:r>
            <a:r>
              <a:rPr lang="en-US" dirty="0" err="1" smtClean="0"/>
              <a:t>tìm</a:t>
            </a:r>
            <a:r>
              <a:rPr lang="en-US" dirty="0" smtClean="0"/>
              <a:t> </a:t>
            </a:r>
            <a:r>
              <a:rPr lang="en-US" dirty="0" err="1" smtClean="0"/>
              <a:t>kiếm</a:t>
            </a:r>
            <a:r>
              <a:rPr lang="en-US" dirty="0" smtClean="0"/>
              <a:t> Razor markup </a:t>
            </a:r>
            <a:r>
              <a:rPr lang="en-US" dirty="0" err="1" smtClean="0"/>
              <a:t>trong</a:t>
            </a:r>
            <a:r>
              <a:rPr lang="en-US" dirty="0" smtClean="0"/>
              <a:t> View file, </a:t>
            </a:r>
            <a:r>
              <a:rPr lang="en-US" dirty="0" err="1" smtClean="0"/>
              <a:t>phân</a:t>
            </a:r>
            <a:r>
              <a:rPr lang="en-US" dirty="0" smtClean="0"/>
              <a:t> </a:t>
            </a:r>
            <a:r>
              <a:rPr lang="en-US" dirty="0" err="1" smtClean="0"/>
              <a:t>giải</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HTML response</a:t>
            </a:r>
          </a:p>
          <a:p>
            <a:pPr algn="just"/>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5</a:t>
            </a:fld>
            <a:endParaRPr lang="uk-UA"/>
          </a:p>
        </p:txBody>
      </p:sp>
    </p:spTree>
    <p:extLst>
      <p:ext uri="{BB962C8B-B14F-4D97-AF65-F5344CB8AC3E}">
        <p14:creationId xmlns:p14="http://schemas.microsoft.com/office/powerpoint/2010/main" val="3131216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Razor Markup </a:t>
            </a:r>
            <a:r>
              <a:rPr lang="en-US" dirty="0" err="1" smtClean="0"/>
              <a:t>là</a:t>
            </a:r>
            <a:r>
              <a:rPr lang="en-US" dirty="0" smtClean="0"/>
              <a:t> </a:t>
            </a:r>
            <a:r>
              <a:rPr lang="en-US" dirty="0" err="1" smtClean="0"/>
              <a:t>gì</a:t>
            </a:r>
            <a:r>
              <a:rPr lang="en-US" dirty="0" smtClean="0"/>
              <a:t>?</a:t>
            </a:r>
            <a:endParaRPr lang="en-US" dirty="0"/>
          </a:p>
        </p:txBody>
      </p:sp>
      <p:sp>
        <p:nvSpPr>
          <p:cNvPr id="3" name="Text Placeholder 2"/>
          <p:cNvSpPr>
            <a:spLocks noGrp="1"/>
          </p:cNvSpPr>
          <p:nvPr>
            <p:ph idx="1"/>
          </p:nvPr>
        </p:nvSpPr>
        <p:spPr/>
        <p:txBody>
          <a:bodyPr/>
          <a:lstStyle/>
          <a:p>
            <a:pPr algn="just"/>
            <a:r>
              <a:rPr lang="en-US" dirty="0" smtClean="0"/>
              <a:t>Controller </a:t>
            </a:r>
            <a:r>
              <a:rPr lang="en-US" dirty="0" err="1" smtClean="0"/>
              <a:t>trong</a:t>
            </a:r>
            <a:r>
              <a:rPr lang="en-US" dirty="0" smtClean="0"/>
              <a:t> MVC </a:t>
            </a:r>
            <a:r>
              <a:rPr lang="en-US" dirty="0" err="1" smtClean="0"/>
              <a:t>gọi</a:t>
            </a:r>
            <a:r>
              <a:rPr lang="en-US" dirty="0" smtClean="0"/>
              <a:t> view </a:t>
            </a:r>
            <a:r>
              <a:rPr lang="en-US" dirty="0" err="1" smtClean="0"/>
              <a:t>bằng</a:t>
            </a:r>
            <a:r>
              <a:rPr lang="en-US" dirty="0" smtClean="0"/>
              <a:t> </a:t>
            </a:r>
            <a:r>
              <a:rPr lang="en-US" dirty="0" err="1" smtClean="0"/>
              <a:t>cách</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để</a:t>
            </a:r>
            <a:r>
              <a:rPr lang="en-US" dirty="0"/>
              <a:t> </a:t>
            </a:r>
            <a:r>
              <a:rPr lang="en-US" dirty="0" err="1" smtClean="0"/>
              <a:t>kết</a:t>
            </a:r>
            <a:r>
              <a:rPr lang="en-US" dirty="0" smtClean="0"/>
              <a:t> </a:t>
            </a:r>
            <a:r>
              <a:rPr lang="en-US" dirty="0" err="1" smtClean="0"/>
              <a:t>xuất</a:t>
            </a:r>
            <a:r>
              <a:rPr lang="en-US" dirty="0" smtClean="0"/>
              <a:t>. View </a:t>
            </a:r>
            <a:r>
              <a:rPr lang="en-US" dirty="0" err="1" smtClean="0"/>
              <a:t>phải</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a:t>
            </a:r>
            <a:r>
              <a:rPr lang="en-US" dirty="0" err="1" smtClean="0"/>
              <a:t>phản</a:t>
            </a:r>
            <a:r>
              <a:rPr lang="en-US" dirty="0" smtClean="0"/>
              <a:t> </a:t>
            </a:r>
            <a:r>
              <a:rPr lang="en-US" dirty="0" err="1" smtClean="0"/>
              <a:t>hồi</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Razor </a:t>
            </a:r>
            <a:r>
              <a:rPr lang="en-US" dirty="0" err="1" smtClean="0"/>
              <a:t>makup</a:t>
            </a:r>
            <a:r>
              <a:rPr lang="en-US" dirty="0" smtClean="0"/>
              <a:t>, </a:t>
            </a:r>
            <a:r>
              <a:rPr lang="en-US" dirty="0" err="1" smtClean="0"/>
              <a:t>nó</a:t>
            </a:r>
            <a:r>
              <a:rPr lang="en-US" dirty="0" smtClean="0"/>
              <a:t> </a:t>
            </a:r>
            <a:r>
              <a:rPr lang="en-US" dirty="0" err="1" smtClean="0"/>
              <a:t>cho</a:t>
            </a:r>
            <a:r>
              <a:rPr lang="en-US" dirty="0" smtClean="0"/>
              <a:t> </a:t>
            </a:r>
            <a:r>
              <a:rPr lang="en-US" dirty="0" err="1" smtClean="0"/>
              <a:t>phép</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mã</a:t>
            </a:r>
            <a:r>
              <a:rPr lang="en-US" dirty="0" smtClean="0"/>
              <a:t> C#  </a:t>
            </a:r>
            <a:r>
              <a:rPr lang="en-US" dirty="0" err="1" smtClean="0"/>
              <a:t>trong</a:t>
            </a:r>
            <a:r>
              <a:rPr lang="en-US" dirty="0" smtClean="0"/>
              <a:t> file HTML</a:t>
            </a:r>
          </a:p>
          <a:p>
            <a:pPr algn="just"/>
            <a:r>
              <a:rPr lang="en-US" dirty="0" smtClean="0"/>
              <a:t>Razor View Engine </a:t>
            </a:r>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đánh</a:t>
            </a:r>
            <a:r>
              <a:rPr lang="en-US" dirty="0" smtClean="0"/>
              <a:t> </a:t>
            </a:r>
            <a:r>
              <a:rPr lang="en-US" dirty="0" err="1" smtClean="0"/>
              <a:t>dấu</a:t>
            </a:r>
            <a:r>
              <a:rPr lang="en-US" dirty="0" smtClean="0"/>
              <a:t> (markup)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file HTML</a:t>
            </a:r>
          </a:p>
          <a:p>
            <a:pPr algn="just"/>
            <a:r>
              <a:rPr lang="en-US" dirty="0" err="1" smtClean="0"/>
              <a:t>Cú</a:t>
            </a:r>
            <a:r>
              <a:rPr lang="en-US" dirty="0" smtClean="0"/>
              <a:t> </a:t>
            </a:r>
            <a:r>
              <a:rPr lang="en-US" dirty="0" err="1" smtClean="0"/>
              <a:t>pháp</a:t>
            </a:r>
            <a:r>
              <a:rPr lang="en-US" dirty="0" smtClean="0"/>
              <a:t> </a:t>
            </a:r>
            <a:r>
              <a:rPr lang="en-US" dirty="0" err="1" smtClean="0"/>
              <a:t>của</a:t>
            </a:r>
            <a:r>
              <a:rPr lang="en-US" dirty="0" smtClean="0"/>
              <a:t> Razor </a:t>
            </a:r>
            <a:r>
              <a:rPr lang="en-US" dirty="0" err="1" smtClean="0"/>
              <a:t>ngắn</a:t>
            </a:r>
            <a:r>
              <a:rPr lang="en-US" dirty="0" smtClean="0"/>
              <a:t> </a:t>
            </a:r>
            <a:r>
              <a:rPr lang="en-US" dirty="0" err="1" smtClean="0"/>
              <a:t>gọn</a:t>
            </a:r>
            <a:r>
              <a:rPr lang="en-US" dirty="0" smtClean="0"/>
              <a:t> </a:t>
            </a:r>
            <a:r>
              <a:rPr lang="en-US" dirty="0" err="1" smtClean="0"/>
              <a:t>và</a:t>
            </a:r>
            <a:r>
              <a:rPr lang="en-US" dirty="0" smtClean="0"/>
              <a:t> </a:t>
            </a:r>
            <a:r>
              <a:rPr lang="en-US" dirty="0" err="1" smtClean="0"/>
              <a:t>dễ</a:t>
            </a:r>
            <a:r>
              <a:rPr lang="en-US" dirty="0" smtClean="0"/>
              <a:t> </a:t>
            </a:r>
            <a:r>
              <a:rPr lang="en-US" dirty="0" err="1" smtClean="0"/>
              <a:t>học</a:t>
            </a:r>
            <a:r>
              <a:rPr lang="en-US" dirty="0" smtClean="0"/>
              <a:t> </a:t>
            </a:r>
            <a:r>
              <a:rPr lang="en-US" dirty="0" err="1" smtClean="0"/>
              <a:t>vì</a:t>
            </a:r>
            <a:r>
              <a:rPr lang="en-US" dirty="0" smtClean="0"/>
              <a:t> </a:t>
            </a:r>
            <a:r>
              <a:rPr lang="en-US" dirty="0" err="1" smtClean="0"/>
              <a:t>nó</a:t>
            </a:r>
            <a:r>
              <a:rPr lang="en-US" dirty="0" smtClean="0"/>
              <a:t> </a:t>
            </a:r>
            <a:r>
              <a:rPr lang="en-US" dirty="0" err="1" smtClean="0"/>
              <a:t>sử</a:t>
            </a:r>
            <a:r>
              <a:rPr lang="en-US" dirty="0" smtClean="0"/>
              <a:t> </a:t>
            </a:r>
            <a:r>
              <a:rPr lang="en-US" dirty="0" err="1" smtClean="0"/>
              <a:t>dụng</a:t>
            </a:r>
            <a:r>
              <a:rPr lang="en-US" dirty="0" smtClean="0"/>
              <a:t> C# </a:t>
            </a:r>
            <a:r>
              <a:rPr lang="en-US" dirty="0" err="1" smtClean="0"/>
              <a:t>hoặc</a:t>
            </a:r>
            <a:r>
              <a:rPr lang="en-US" dirty="0" smtClean="0"/>
              <a:t> </a:t>
            </a:r>
            <a:r>
              <a:rPr lang="en-US" dirty="0"/>
              <a:t>Visual Basic. </a:t>
            </a:r>
            <a:r>
              <a:rPr lang="en-US" dirty="0" smtClean="0"/>
              <a:t>Visual </a:t>
            </a:r>
            <a:r>
              <a:rPr lang="en-US" dirty="0"/>
              <a:t>Studio </a:t>
            </a:r>
            <a:r>
              <a:rPr lang="en-US" dirty="0" smtClean="0"/>
              <a:t>IntelliSense </a:t>
            </a:r>
            <a:r>
              <a:rPr lang="en-US" dirty="0" err="1" smtClean="0"/>
              <a:t>cũng</a:t>
            </a:r>
            <a:r>
              <a:rPr lang="en-US" dirty="0" smtClean="0"/>
              <a:t> </a:t>
            </a:r>
            <a:r>
              <a:rPr lang="en-US" dirty="0" err="1" smtClean="0"/>
              <a:t>được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khi</a:t>
            </a:r>
            <a:r>
              <a:rPr lang="en-US" dirty="0" smtClean="0"/>
              <a:t> </a:t>
            </a:r>
            <a:r>
              <a:rPr lang="en-US" dirty="0" err="1" smtClean="0"/>
              <a:t>viết</a:t>
            </a:r>
            <a:r>
              <a:rPr lang="en-US" dirty="0" smtClean="0"/>
              <a:t> </a:t>
            </a:r>
            <a:r>
              <a:rPr lang="en-US" dirty="0" err="1" smtClean="0"/>
              <a:t>mã</a:t>
            </a:r>
            <a:r>
              <a:rPr lang="en-US" dirty="0" smtClean="0"/>
              <a:t> Razor.</a:t>
            </a:r>
          </a:p>
        </p:txBody>
      </p:sp>
      <p:sp>
        <p:nvSpPr>
          <p:cNvPr id="4" name="Slide Number Placeholder 3"/>
          <p:cNvSpPr>
            <a:spLocks noGrp="1"/>
          </p:cNvSpPr>
          <p:nvPr>
            <p:ph type="sldNum" sz="quarter" idx="12"/>
          </p:nvPr>
        </p:nvSpPr>
        <p:spPr/>
        <p:txBody>
          <a:bodyPr/>
          <a:lstStyle/>
          <a:p>
            <a:fld id="{86CB4B4D-7CA3-9044-876B-883B54F8677D}" type="slidenum">
              <a:rPr lang="uk-UA" smtClean="0"/>
              <a:t>6</a:t>
            </a:fld>
            <a:endParaRPr lang="uk-UA"/>
          </a:p>
        </p:txBody>
      </p:sp>
    </p:spTree>
    <p:extLst>
      <p:ext uri="{BB962C8B-B14F-4D97-AF65-F5344CB8AC3E}">
        <p14:creationId xmlns:p14="http://schemas.microsoft.com/office/powerpoint/2010/main" val="3692543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Cú</a:t>
            </a:r>
            <a:r>
              <a:rPr lang="en-US" dirty="0" smtClean="0"/>
              <a:t> </a:t>
            </a:r>
            <a:r>
              <a:rPr lang="en-US" dirty="0" err="1" smtClean="0"/>
              <a:t>pháp</a:t>
            </a:r>
            <a:r>
              <a:rPr lang="en-US" dirty="0" smtClean="0"/>
              <a:t> </a:t>
            </a:r>
            <a:r>
              <a:rPr lang="en-US" dirty="0" err="1" smtClean="0"/>
              <a:t>của</a:t>
            </a:r>
            <a:r>
              <a:rPr lang="en-US" dirty="0" smtClean="0"/>
              <a:t> Razor</a:t>
            </a:r>
            <a:endParaRPr lang="en-US" dirty="0"/>
          </a:p>
        </p:txBody>
      </p:sp>
      <p:sp>
        <p:nvSpPr>
          <p:cNvPr id="3" name="Text Placeholder 2"/>
          <p:cNvSpPr>
            <a:spLocks noGrp="1"/>
          </p:cNvSpPr>
          <p:nvPr>
            <p:ph idx="1"/>
          </p:nvPr>
        </p:nvSpPr>
        <p:spPr/>
        <p:txBody>
          <a:bodyPr/>
          <a:lstStyle/>
          <a:p>
            <a:pPr algn="just"/>
            <a:r>
              <a:rPr lang="en-US" dirty="0" smtClean="0"/>
              <a:t>Razor </a:t>
            </a:r>
            <a:r>
              <a:rPr lang="en-US" dirty="0" err="1" smtClean="0"/>
              <a:t>sử</a:t>
            </a:r>
            <a:r>
              <a:rPr lang="en-US" dirty="0" smtClean="0"/>
              <a:t> </a:t>
            </a:r>
            <a:r>
              <a:rPr lang="en-US" dirty="0" err="1" smtClean="0"/>
              <a:t>dụng</a:t>
            </a:r>
            <a:r>
              <a:rPr lang="en-US" dirty="0" smtClean="0"/>
              <a:t> </a:t>
            </a:r>
            <a:r>
              <a:rPr lang="en-US" dirty="0" err="1" smtClean="0"/>
              <a:t>ký</a:t>
            </a:r>
            <a:r>
              <a:rPr lang="en-US" dirty="0" smtClean="0"/>
              <a:t> </a:t>
            </a:r>
            <a:r>
              <a:rPr lang="en-US" dirty="0" err="1" smtClean="0"/>
              <a:t>hiệu</a:t>
            </a:r>
            <a:r>
              <a:rPr lang="en-US" dirty="0" smtClean="0"/>
              <a:t> @ </a:t>
            </a:r>
            <a:r>
              <a:rPr lang="en-US" dirty="0" err="1" smtClean="0"/>
              <a:t>để</a:t>
            </a:r>
            <a:r>
              <a:rPr lang="en-US" dirty="0" smtClean="0"/>
              <a:t> </a:t>
            </a:r>
            <a:r>
              <a:rPr lang="en-US" dirty="0" err="1" smtClean="0"/>
              <a:t>phân</a:t>
            </a:r>
            <a:r>
              <a:rPr lang="en-US" dirty="0" smtClean="0"/>
              <a:t> </a:t>
            </a:r>
            <a:r>
              <a:rPr lang="en-US" dirty="0" err="1" smtClean="0"/>
              <a:t>biệt</a:t>
            </a:r>
            <a:r>
              <a:rPr lang="en-US" dirty="0" smtClean="0"/>
              <a:t> </a:t>
            </a:r>
            <a:r>
              <a:rPr lang="en-US" dirty="0" err="1" smtClean="0"/>
              <a:t>giữa</a:t>
            </a:r>
            <a:r>
              <a:rPr lang="en-US" dirty="0" smtClean="0"/>
              <a:t> </a:t>
            </a:r>
            <a:r>
              <a:rPr lang="en-US" dirty="0" err="1" smtClean="0"/>
              <a:t>mã</a:t>
            </a:r>
            <a:r>
              <a:rPr lang="en-US" dirty="0" smtClean="0"/>
              <a:t> C# </a:t>
            </a:r>
            <a:r>
              <a:rPr lang="en-US" dirty="0" err="1" smtClean="0"/>
              <a:t>và</a:t>
            </a:r>
            <a:r>
              <a:rPr lang="en-US" dirty="0" smtClean="0"/>
              <a:t> HTML.</a:t>
            </a:r>
          </a:p>
          <a:p>
            <a:pPr algn="just"/>
            <a:r>
              <a:rPr lang="en-US" dirty="0" err="1" smtClean="0"/>
              <a:t>Có</a:t>
            </a:r>
            <a:r>
              <a:rPr lang="en-US" dirty="0" smtClean="0"/>
              <a:t> 2 </a:t>
            </a:r>
            <a:r>
              <a:rPr lang="en-US" dirty="0" err="1" smtClean="0"/>
              <a:t>cách</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chèn</a:t>
            </a:r>
            <a:r>
              <a:rPr lang="en-US" dirty="0" smtClean="0"/>
              <a:t> Razor </a:t>
            </a:r>
            <a:r>
              <a:rPr lang="en-US" dirty="0" err="1" smtClean="0"/>
              <a:t>vào</a:t>
            </a:r>
            <a:r>
              <a:rPr lang="en-US" dirty="0" smtClean="0"/>
              <a:t> HTML</a:t>
            </a:r>
          </a:p>
          <a:p>
            <a:pPr lvl="1" algn="just"/>
            <a:r>
              <a:rPr lang="en-US" dirty="0" err="1" smtClean="0"/>
              <a:t>Sử</a:t>
            </a:r>
            <a:r>
              <a:rPr lang="en-US" dirty="0" smtClean="0"/>
              <a:t> </a:t>
            </a:r>
            <a:r>
              <a:rPr lang="en-US" dirty="0" err="1" smtClean="0"/>
              <a:t>dụng</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mã</a:t>
            </a:r>
            <a:r>
              <a:rPr lang="en-US" dirty="0" smtClean="0"/>
              <a:t> Razor</a:t>
            </a:r>
          </a:p>
          <a:p>
            <a:pPr lvl="1" algn="just"/>
            <a:r>
              <a:rPr lang="en-US" dirty="0" err="1" smtClean="0"/>
              <a:t>Sử</a:t>
            </a:r>
            <a:r>
              <a:rPr lang="en-US" dirty="0" smtClean="0"/>
              <a:t> </a:t>
            </a:r>
            <a:r>
              <a:rPr lang="en-US" dirty="0" err="1" smtClean="0"/>
              <a:t>dụng</a:t>
            </a:r>
            <a:r>
              <a:rPr lang="en-US" dirty="0" smtClean="0"/>
              <a:t> </a:t>
            </a:r>
            <a:r>
              <a:rPr lang="en-US" dirty="0" err="1" smtClean="0"/>
              <a:t>khối</a:t>
            </a:r>
            <a:r>
              <a:rPr lang="en-US" dirty="0" smtClean="0"/>
              <a:t> </a:t>
            </a:r>
            <a:r>
              <a:rPr lang="en-US" dirty="0" err="1" smtClean="0"/>
              <a:t>mã</a:t>
            </a:r>
            <a:r>
              <a:rPr lang="en-US" dirty="0" smtClean="0"/>
              <a:t> Razor</a:t>
            </a:r>
          </a:p>
          <a:p>
            <a:pPr algn="just"/>
            <a:r>
              <a:rPr lang="en-US" dirty="0" err="1" smtClean="0"/>
              <a:t>Các</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bởi</a:t>
            </a:r>
            <a:r>
              <a:rPr lang="en-US" dirty="0" smtClean="0"/>
              <a:t> Razor View Engine and </a:t>
            </a:r>
            <a:r>
              <a:rPr lang="en-US" dirty="0" err="1" smtClean="0"/>
              <a:t>tạo</a:t>
            </a:r>
            <a:r>
              <a:rPr lang="en-US" dirty="0" smtClean="0"/>
              <a:t> </a:t>
            </a:r>
            <a:r>
              <a:rPr lang="en-US" dirty="0" err="1" smtClean="0"/>
              <a:t>ra</a:t>
            </a:r>
            <a:r>
              <a:rPr lang="en-US" dirty="0" smtClean="0"/>
              <a:t> </a:t>
            </a:r>
            <a:r>
              <a:rPr lang="en-US" dirty="0" err="1" smtClean="0"/>
              <a:t>phản</a:t>
            </a:r>
            <a:r>
              <a:rPr lang="en-US" dirty="0" smtClean="0"/>
              <a:t> </a:t>
            </a:r>
            <a:r>
              <a:rPr lang="en-US" dirty="0" err="1" smtClean="0"/>
              <a:t>hồi</a:t>
            </a:r>
            <a:r>
              <a:rPr lang="en-US" dirty="0" smtClean="0"/>
              <a:t> (Response)</a:t>
            </a:r>
          </a:p>
        </p:txBody>
      </p:sp>
      <p:sp>
        <p:nvSpPr>
          <p:cNvPr id="4" name="Slide Number Placeholder 3"/>
          <p:cNvSpPr>
            <a:spLocks noGrp="1"/>
          </p:cNvSpPr>
          <p:nvPr>
            <p:ph type="sldNum" sz="quarter" idx="12"/>
          </p:nvPr>
        </p:nvSpPr>
        <p:spPr/>
        <p:txBody>
          <a:bodyPr/>
          <a:lstStyle/>
          <a:p>
            <a:fld id="{86CB4B4D-7CA3-9044-876B-883B54F8677D}" type="slidenum">
              <a:rPr lang="uk-UA" smtClean="0"/>
              <a:t>7</a:t>
            </a:fld>
            <a:endParaRPr lang="uk-UA"/>
          </a:p>
        </p:txBody>
      </p:sp>
    </p:spTree>
    <p:extLst>
      <p:ext uri="{BB962C8B-B14F-4D97-AF65-F5344CB8AC3E}">
        <p14:creationId xmlns:p14="http://schemas.microsoft.com/office/powerpoint/2010/main" val="363111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Khối</a:t>
            </a:r>
            <a:r>
              <a:rPr lang="en-US" dirty="0" smtClean="0"/>
              <a:t> </a:t>
            </a:r>
            <a:r>
              <a:rPr lang="en-US" dirty="0" err="1" smtClean="0"/>
              <a:t>mã</a:t>
            </a:r>
            <a:r>
              <a:rPr lang="en-US" dirty="0" smtClean="0"/>
              <a:t> Razor</a:t>
            </a:r>
            <a:endParaRPr lang="en-US" dirty="0"/>
          </a:p>
        </p:txBody>
      </p:sp>
      <p:sp>
        <p:nvSpPr>
          <p:cNvPr id="3" name="Text Placeholder 2"/>
          <p:cNvSpPr>
            <a:spLocks noGrp="1"/>
          </p:cNvSpPr>
          <p:nvPr>
            <p:ph idx="1"/>
          </p:nvPr>
        </p:nvSpPr>
        <p:spPr/>
        <p:txBody>
          <a:bodyPr/>
          <a:lstStyle/>
          <a:p>
            <a:pPr algn="just"/>
            <a:r>
              <a:rPr lang="en-US" dirty="0" err="1" smtClean="0"/>
              <a:t>Khối</a:t>
            </a:r>
            <a:r>
              <a:rPr lang="en-US" dirty="0" smtClean="0"/>
              <a:t> </a:t>
            </a:r>
            <a:r>
              <a:rPr lang="en-US" dirty="0" err="1" smtClean="0"/>
              <a:t>mã</a:t>
            </a:r>
            <a:r>
              <a:rPr lang="en-US" dirty="0" smtClean="0"/>
              <a:t> Razor </a:t>
            </a:r>
            <a:r>
              <a:rPr lang="en-US" dirty="0" err="1" smtClean="0"/>
              <a:t>được</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bởi</a:t>
            </a:r>
            <a:r>
              <a:rPr lang="en-US" dirty="0" smtClean="0"/>
              <a:t> </a:t>
            </a:r>
            <a:r>
              <a:rPr lang="en-US" dirty="0" err="1" smtClean="0"/>
              <a:t>ký</a:t>
            </a:r>
            <a:r>
              <a:rPr lang="en-US" dirty="0" smtClean="0"/>
              <a:t> </a:t>
            </a:r>
            <a:r>
              <a:rPr lang="en-US" dirty="0" err="1" smtClean="0"/>
              <a:t>tự</a:t>
            </a:r>
            <a:r>
              <a:rPr lang="en-US" dirty="0" smtClean="0"/>
              <a:t> @ </a:t>
            </a:r>
            <a:r>
              <a:rPr lang="en-US" dirty="0" err="1" smtClean="0"/>
              <a:t>và</a:t>
            </a:r>
            <a:r>
              <a:rPr lang="en-US" dirty="0" smtClean="0"/>
              <a:t> </a:t>
            </a:r>
            <a:r>
              <a:rPr lang="en-US" dirty="0" err="1" smtClean="0"/>
              <a:t>đặt</a:t>
            </a:r>
            <a:r>
              <a:rPr lang="en-US" dirty="0" smtClean="0"/>
              <a:t> </a:t>
            </a:r>
            <a:r>
              <a:rPr lang="en-US" dirty="0" err="1" smtClean="0"/>
              <a:t>trong</a:t>
            </a:r>
            <a:r>
              <a:rPr lang="en-US" dirty="0" smtClean="0"/>
              <a:t> </a:t>
            </a:r>
            <a:r>
              <a:rPr lang="en-US" dirty="0" err="1" smtClean="0"/>
              <a:t>cặp</a:t>
            </a:r>
            <a:r>
              <a:rPr lang="en-US" dirty="0" smtClean="0"/>
              <a:t> </a:t>
            </a:r>
            <a:r>
              <a:rPr lang="en-US" dirty="0" err="1" smtClean="0"/>
              <a:t>dấu</a:t>
            </a:r>
            <a:r>
              <a:rPr lang="en-US" dirty="0" smtClean="0"/>
              <a:t> </a:t>
            </a:r>
            <a:r>
              <a:rPr lang="en-US" dirty="0" err="1" smtClean="0"/>
              <a:t>ngoặt</a:t>
            </a:r>
            <a:r>
              <a:rPr lang="en-US" dirty="0" smtClean="0"/>
              <a:t> {…..}</a:t>
            </a:r>
          </a:p>
          <a:p>
            <a:pPr algn="just"/>
            <a:r>
              <a:rPr lang="en-US" dirty="0" err="1" smtClean="0"/>
              <a:t>Chúng</a:t>
            </a:r>
            <a:r>
              <a:rPr lang="en-US" dirty="0" smtClean="0"/>
              <a:t> ta </a:t>
            </a:r>
            <a:r>
              <a:rPr lang="en-US" dirty="0" err="1" smtClean="0"/>
              <a:t>có</a:t>
            </a:r>
            <a:r>
              <a:rPr lang="en-US" dirty="0" smtClean="0"/>
              <a:t> </a:t>
            </a:r>
            <a:r>
              <a:rPr lang="en-US" dirty="0" err="1" smtClean="0"/>
              <a:t>để</a:t>
            </a:r>
            <a:r>
              <a:rPr lang="en-US" dirty="0" smtClean="0"/>
              <a:t> </a:t>
            </a:r>
            <a:r>
              <a:rPr lang="en-US" dirty="0" err="1" smtClean="0"/>
              <a:t>đặt</a:t>
            </a:r>
            <a:r>
              <a:rPr lang="en-US" dirty="0" smtClean="0"/>
              <a:t> </a:t>
            </a:r>
            <a:r>
              <a:rPr lang="en-US" dirty="0" err="1" smtClean="0"/>
              <a:t>khối</a:t>
            </a:r>
            <a:r>
              <a:rPr lang="en-US" dirty="0" smtClean="0"/>
              <a:t> </a:t>
            </a:r>
            <a:r>
              <a:rPr lang="en-US" dirty="0" err="1" smtClean="0"/>
              <a:t>mã</a:t>
            </a:r>
            <a:r>
              <a:rPr lang="en-US" dirty="0" smtClean="0"/>
              <a:t> </a:t>
            </a:r>
            <a:r>
              <a:rPr lang="en-US" dirty="0" err="1" smtClean="0"/>
              <a:t>này</a:t>
            </a:r>
            <a:r>
              <a:rPr lang="en-US" dirty="0" smtClean="0"/>
              <a:t> </a:t>
            </a:r>
            <a:r>
              <a:rPr lang="en-US" dirty="0" err="1" smtClean="0"/>
              <a:t>bất</a:t>
            </a:r>
            <a:r>
              <a:rPr lang="en-US" dirty="0" smtClean="0"/>
              <a:t> </a:t>
            </a:r>
            <a:r>
              <a:rPr lang="en-US" dirty="0" err="1" smtClean="0"/>
              <a:t>cứ</a:t>
            </a:r>
            <a:r>
              <a:rPr lang="en-US" dirty="0" smtClean="0"/>
              <a:t> </a:t>
            </a:r>
            <a:r>
              <a:rPr lang="en-US" dirty="0" err="1" smtClean="0"/>
              <a:t>nới</a:t>
            </a:r>
            <a:r>
              <a:rPr lang="en-US" dirty="0" smtClean="0"/>
              <a:t> </a:t>
            </a:r>
            <a:r>
              <a:rPr lang="en-US" dirty="0" err="1" smtClean="0"/>
              <a:t>nào</a:t>
            </a:r>
            <a:r>
              <a:rPr lang="en-US" dirty="0" smtClean="0"/>
              <a:t> </a:t>
            </a:r>
            <a:r>
              <a:rPr lang="en-US" dirty="0" err="1" smtClean="0"/>
              <a:t>trong</a:t>
            </a:r>
            <a:r>
              <a:rPr lang="en-US" dirty="0" smtClean="0"/>
              <a:t> </a:t>
            </a:r>
            <a:r>
              <a:rPr lang="en-US" dirty="0" err="1" smtClean="0"/>
              <a:t>trong</a:t>
            </a:r>
            <a:r>
              <a:rPr lang="en-US" dirty="0" smtClean="0"/>
              <a:t> HTML</a:t>
            </a:r>
          </a:p>
          <a:p>
            <a:pPr algn="just"/>
            <a:r>
              <a:rPr lang="en-US" dirty="0" err="1" smtClean="0"/>
              <a:t>Khối</a:t>
            </a:r>
            <a:r>
              <a:rPr lang="en-US" dirty="0" smtClean="0"/>
              <a:t> </a:t>
            </a:r>
            <a:r>
              <a:rPr lang="en-US" dirty="0" err="1" smtClean="0"/>
              <a:t>mã</a:t>
            </a:r>
            <a:r>
              <a:rPr lang="en-US" dirty="0" smtClean="0"/>
              <a:t> Razor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model, </a:t>
            </a:r>
            <a:r>
              <a:rPr lang="en-US" dirty="0" err="1" smtClean="0"/>
              <a:t>khai</a:t>
            </a:r>
            <a:r>
              <a:rPr lang="en-US" dirty="0" smtClean="0"/>
              <a:t> </a:t>
            </a:r>
            <a:r>
              <a:rPr lang="en-US" dirty="0" err="1" smtClean="0"/>
              <a:t>báo</a:t>
            </a:r>
            <a:r>
              <a:rPr lang="en-US" dirty="0" smtClean="0"/>
              <a:t> </a:t>
            </a:r>
            <a:r>
              <a:rPr lang="en-US" dirty="0" err="1" smtClean="0"/>
              <a:t>biến</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cục</a:t>
            </a:r>
            <a:r>
              <a:rPr lang="en-US" dirty="0" smtClean="0"/>
              <a:t> </a:t>
            </a:r>
            <a:r>
              <a:rPr lang="en-US" dirty="0" err="1" smtClean="0"/>
              <a:t>bộ</a:t>
            </a:r>
            <a:r>
              <a:rPr lang="en-US" dirty="0" smtClean="0"/>
              <a:t> </a:t>
            </a:r>
            <a:r>
              <a:rPr lang="en-US" dirty="0" err="1" smtClean="0"/>
              <a:t>lên</a:t>
            </a:r>
            <a:r>
              <a:rPr lang="en-US" dirty="0" smtClean="0"/>
              <a:t> view, </a:t>
            </a:r>
            <a:r>
              <a:rPr lang="en-US" dirty="0" err="1" smtClean="0"/>
              <a:t>vvv</a:t>
            </a:r>
            <a:endParaRPr lang="en-US" dirty="0" smtClean="0"/>
          </a:p>
          <a:p>
            <a:pPr algn="just"/>
            <a:r>
              <a:rPr lang="en-US" dirty="0" err="1" smtClean="0"/>
              <a:t>Chúng</a:t>
            </a:r>
            <a:r>
              <a:rPr lang="en-US" dirty="0" smtClean="0"/>
              <a:t> ta </a:t>
            </a:r>
            <a:r>
              <a:rPr lang="en-US" dirty="0" err="1" smtClean="0"/>
              <a:t>không</a:t>
            </a:r>
            <a:r>
              <a:rPr lang="en-US" dirty="0" smtClean="0"/>
              <a:t> </a:t>
            </a:r>
            <a:r>
              <a:rPr lang="en-US" dirty="0" err="1" smtClean="0"/>
              <a:t>nên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khối</a:t>
            </a:r>
            <a:r>
              <a:rPr lang="en-US" dirty="0" smtClean="0"/>
              <a:t> </a:t>
            </a:r>
            <a:r>
              <a:rPr lang="en-US" dirty="0" err="1" smtClean="0"/>
              <a:t>mã</a:t>
            </a:r>
            <a:r>
              <a:rPr lang="en-US" dirty="0" smtClean="0"/>
              <a:t> Razor </a:t>
            </a:r>
            <a:r>
              <a:rPr lang="en-US" dirty="0" err="1" smtClean="0"/>
              <a:t>có</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của</a:t>
            </a:r>
            <a:r>
              <a:rPr lang="en-US" dirty="0" smtClean="0"/>
              <a:t> </a:t>
            </a:r>
            <a:r>
              <a:rPr lang="en-US" dirty="0" err="1" smtClean="0"/>
              <a:t>bài</a:t>
            </a:r>
            <a:r>
              <a:rPr lang="en-US" dirty="0" smtClean="0"/>
              <a:t> </a:t>
            </a:r>
            <a:r>
              <a:rPr lang="en-US" dirty="0" err="1" smtClean="0"/>
              <a:t>toán</a:t>
            </a:r>
            <a:r>
              <a:rPr lang="en-US" dirty="0" smtClean="0"/>
              <a:t>.</a:t>
            </a:r>
          </a:p>
        </p:txBody>
      </p:sp>
      <p:sp>
        <p:nvSpPr>
          <p:cNvPr id="4" name="Slide Number Placeholder 3"/>
          <p:cNvSpPr>
            <a:spLocks noGrp="1"/>
          </p:cNvSpPr>
          <p:nvPr>
            <p:ph type="sldNum" sz="quarter" idx="12"/>
          </p:nvPr>
        </p:nvSpPr>
        <p:spPr/>
        <p:txBody>
          <a:bodyPr/>
          <a:lstStyle/>
          <a:p>
            <a:fld id="{86CB4B4D-7CA3-9044-876B-883B54F8677D}" type="slidenum">
              <a:rPr lang="uk-UA" smtClean="0"/>
              <a:t>8</a:t>
            </a:fld>
            <a:endParaRPr lang="uk-UA"/>
          </a:p>
        </p:txBody>
      </p:sp>
    </p:spTree>
    <p:extLst>
      <p:ext uri="{BB962C8B-B14F-4D97-AF65-F5344CB8AC3E}">
        <p14:creationId xmlns:p14="http://schemas.microsoft.com/office/powerpoint/2010/main" val="2176336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Khối</a:t>
            </a:r>
            <a:r>
              <a:rPr lang="en-US" dirty="0" smtClean="0"/>
              <a:t> </a:t>
            </a:r>
            <a:r>
              <a:rPr lang="en-US" dirty="0" err="1" smtClean="0"/>
              <a:t>mã</a:t>
            </a:r>
            <a:r>
              <a:rPr lang="en-US" dirty="0" smtClean="0"/>
              <a:t> Razor (</a:t>
            </a:r>
            <a:r>
              <a:rPr lang="en-US" dirty="0" err="1" smtClean="0"/>
              <a:t>tt</a:t>
            </a:r>
            <a:r>
              <a:rPr lang="en-US" dirty="0" smtClean="0"/>
              <a:t>)</a:t>
            </a:r>
            <a:endParaRPr lang="en-US" dirty="0"/>
          </a:p>
        </p:txBody>
      </p:sp>
      <p:pic>
        <p:nvPicPr>
          <p:cNvPr id="5" name="Content Placeholder 4"/>
          <p:cNvPicPr>
            <a:picLocks noGrp="1" noChangeAspect="1"/>
          </p:cNvPicPr>
          <p:nvPr>
            <p:ph idx="1"/>
          </p:nvPr>
        </p:nvPicPr>
        <p:blipFill>
          <a:blip r:embed="rId3"/>
          <a:stretch>
            <a:fillRect/>
          </a:stretch>
        </p:blipFill>
        <p:spPr>
          <a:xfrm>
            <a:off x="1147201" y="1114658"/>
            <a:ext cx="6185928" cy="5196851"/>
          </a:xfrm>
          <a:prstGeom prst="rect">
            <a:avLst/>
          </a:prstGeom>
        </p:spPr>
      </p:pic>
      <p:sp>
        <p:nvSpPr>
          <p:cNvPr id="4" name="Slide Number Placeholder 3"/>
          <p:cNvSpPr>
            <a:spLocks noGrp="1"/>
          </p:cNvSpPr>
          <p:nvPr>
            <p:ph type="sldNum" sz="quarter" idx="12"/>
          </p:nvPr>
        </p:nvSpPr>
        <p:spPr/>
        <p:txBody>
          <a:bodyPr/>
          <a:lstStyle/>
          <a:p>
            <a:fld id="{86CB4B4D-7CA3-9044-876B-883B54F8677D}" type="slidenum">
              <a:rPr lang="uk-UA" smtClean="0"/>
              <a:t>9</a:t>
            </a:fld>
            <a:endParaRPr lang="uk-UA"/>
          </a:p>
        </p:txBody>
      </p:sp>
    </p:spTree>
    <p:extLst>
      <p:ext uri="{BB962C8B-B14F-4D97-AF65-F5344CB8AC3E}">
        <p14:creationId xmlns:p14="http://schemas.microsoft.com/office/powerpoint/2010/main" val="2445550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6765</TotalTime>
  <Words>1484</Words>
  <Application>Microsoft Office PowerPoint</Application>
  <PresentationFormat>Widescreen</PresentationFormat>
  <Paragraphs>248</Paragraphs>
  <Slides>41</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Myriad Pro</vt:lpstr>
      <vt:lpstr>Myriad Pro Semibold</vt:lpstr>
      <vt:lpstr>Wingdings</vt:lpstr>
      <vt:lpstr>SlideTheme2</vt:lpstr>
      <vt:lpstr>Bài 3.3.1 ASP.NET Core MVC   Razor View Engine, Strongly Typed View, Tag Helpers, Layouts, Sections</vt:lpstr>
      <vt:lpstr>Kiểm tra bài trước</vt:lpstr>
      <vt:lpstr>Mục tiêu</vt:lpstr>
      <vt:lpstr>View Engine là gì?</vt:lpstr>
      <vt:lpstr>Razor View Engine là gì?</vt:lpstr>
      <vt:lpstr>Razor Markup là gì?</vt:lpstr>
      <vt:lpstr>Cú pháp của Razor</vt:lpstr>
      <vt:lpstr>Khối mã Razor</vt:lpstr>
      <vt:lpstr>Khối mã Razor (tt)</vt:lpstr>
      <vt:lpstr>Biểu thức mã Razor</vt:lpstr>
      <vt:lpstr>Khái báo using</vt:lpstr>
      <vt:lpstr>Khái báo biến</vt:lpstr>
      <vt:lpstr>Mã HTML bên trong khối mã Razor</vt:lpstr>
      <vt:lpstr>Mã HTML bên trong khối mã Razor</vt:lpstr>
      <vt:lpstr>Mã HTML bên trong khối mã Razor</vt:lpstr>
      <vt:lpstr>Mã HTML bên trong khối mã Razor</vt:lpstr>
      <vt:lpstr>Mã hóa mã HTML</vt:lpstr>
      <vt:lpstr>PowerPoint Presentation</vt:lpstr>
      <vt:lpstr>Strongly Typed View</vt:lpstr>
      <vt:lpstr>Khai báo @model</vt:lpstr>
      <vt:lpstr>Ví dụ Strongly Typed View</vt:lpstr>
      <vt:lpstr>Gán Model từ Controller sang View</vt:lpstr>
      <vt:lpstr>Lợi ích của sử dụng Strongly Typed View</vt:lpstr>
      <vt:lpstr>Phân biệt Model và model</vt:lpstr>
      <vt:lpstr>Sử dụng Scaffolding để tạo ra Strongly Typed View </vt:lpstr>
      <vt:lpstr>Tag Helpers là gì? </vt:lpstr>
      <vt:lpstr>Mục đính của Tag Helpers </vt:lpstr>
      <vt:lpstr>Làm thế nào để sử dụng Tag Helpers </vt:lpstr>
      <vt:lpstr>Làm thế nào để sử dụng Tag Helpers </vt:lpstr>
      <vt:lpstr>Form Tag Helper </vt:lpstr>
      <vt:lpstr>PowerPoint Presentation</vt:lpstr>
      <vt:lpstr>Layouts and Sections trong ASP.NET MVC Core  </vt:lpstr>
      <vt:lpstr>Layouts của một trang web  </vt:lpstr>
      <vt:lpstr>Layout trong ASP.NET Core là gì?  </vt:lpstr>
      <vt:lpstr>RenderBody()  </vt:lpstr>
      <vt:lpstr>_ViewStart  </vt:lpstr>
      <vt:lpstr>Sections  </vt:lpstr>
      <vt:lpstr>Định nghĩa Section trong view  </vt:lpstr>
      <vt:lpstr>PowerPoint Presentation</vt:lpstr>
      <vt:lpstr>Tóm tắt bài học</vt:lpstr>
      <vt:lpstr>Hướng dẫn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21 Thuật toán tìm kiếm</dc:title>
  <dc:creator>Nhật Nguyễn Khắc</dc:creator>
  <cp:lastModifiedBy>Khoa Nguyen</cp:lastModifiedBy>
  <cp:revision>167</cp:revision>
  <dcterms:created xsi:type="dcterms:W3CDTF">2018-03-21T10:39:28Z</dcterms:created>
  <dcterms:modified xsi:type="dcterms:W3CDTF">2019-07-24T07:44:50Z</dcterms:modified>
</cp:coreProperties>
</file>