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6" r:id="rId2"/>
    <p:sldId id="350" r:id="rId3"/>
    <p:sldId id="317" r:id="rId4"/>
    <p:sldId id="318" r:id="rId5"/>
    <p:sldId id="354" r:id="rId6"/>
    <p:sldId id="355" r:id="rId7"/>
    <p:sldId id="356" r:id="rId8"/>
    <p:sldId id="353"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1" r:id="rId23"/>
    <p:sldId id="370" r:id="rId24"/>
    <p:sldId id="378" r:id="rId25"/>
    <p:sldId id="372" r:id="rId26"/>
    <p:sldId id="373" r:id="rId27"/>
    <p:sldId id="374" r:id="rId28"/>
    <p:sldId id="375" r:id="rId29"/>
    <p:sldId id="376" r:id="rId30"/>
    <p:sldId id="377" r:id="rId31"/>
    <p:sldId id="379" r:id="rId32"/>
    <p:sldId id="380" r:id="rId33"/>
    <p:sldId id="381" r:id="rId34"/>
    <p:sldId id="382" r:id="rId35"/>
    <p:sldId id="383" r:id="rId36"/>
    <p:sldId id="384" r:id="rId37"/>
    <p:sldId id="385" r:id="rId38"/>
    <p:sldId id="386" r:id="rId39"/>
    <p:sldId id="387" r:id="rId40"/>
    <p:sldId id="388" r:id="rId41"/>
    <p:sldId id="389" r:id="rId42"/>
    <p:sldId id="265" r:id="rId43"/>
    <p:sldId id="34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62409" autoAdjust="0"/>
  </p:normalViewPr>
  <p:slideViewPr>
    <p:cSldViewPr snapToGrid="0" snapToObjects="1">
      <p:cViewPr varScale="1">
        <p:scale>
          <a:sx n="45" d="100"/>
          <a:sy n="45" d="100"/>
        </p:scale>
        <p:origin x="17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88AA6-9EC2-7641-B97B-B2FA1AFCB23E}" type="datetimeFigureOut">
              <a:rPr lang="en-US" smtClean="0"/>
              <a:t>7/25/2019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D50AC-D014-A740-817C-6032A97C551D}" type="slidenum">
              <a:rPr lang="en-US" smtClean="0"/>
              <a:t>‹#›</a:t>
            </a:fld>
            <a:endParaRPr lang="en-US"/>
          </a:p>
        </p:txBody>
      </p:sp>
    </p:spTree>
    <p:extLst>
      <p:ext uri="{BB962C8B-B14F-4D97-AF65-F5344CB8AC3E}">
        <p14:creationId xmlns:p14="http://schemas.microsoft.com/office/powerpoint/2010/main" val="135841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1</a:t>
            </a:fld>
            <a:endParaRPr lang="en-US"/>
          </a:p>
        </p:txBody>
      </p:sp>
    </p:spTree>
    <p:extLst>
      <p:ext uri="{BB962C8B-B14F-4D97-AF65-F5344CB8AC3E}">
        <p14:creationId xmlns:p14="http://schemas.microsoft.com/office/powerpoint/2010/main" val="95612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9938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065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7382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Bài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chúng</a:t>
            </a:r>
            <a:r>
              <a:rPr lang="en-US" sz="1200" b="0" i="0" kern="1200" baseline="0" dirty="0" smtClean="0">
                <a:solidFill>
                  <a:schemeClr val="tx1"/>
                </a:solidFill>
                <a:effectLst/>
                <a:latin typeface="+mn-lt"/>
                <a:ea typeface="+mn-ea"/>
                <a:cs typeface="+mn-cs"/>
              </a:rPr>
              <a:t> ta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tìm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tổng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Model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ASP.NET  Core. Model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nghĩa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rộng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cứ</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tùy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muốn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cảnh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ASP.NET MVC </a:t>
            </a:r>
            <a:r>
              <a:rPr lang="en-US" sz="1200" b="0" i="0" kern="1200" dirty="0" err="1" smtClean="0">
                <a:solidFill>
                  <a:schemeClr val="tx1"/>
                </a:solidFill>
                <a:effectLst/>
                <a:latin typeface="+mn-lt"/>
                <a:ea typeface="+mn-ea"/>
                <a:cs typeface="+mn-cs"/>
              </a:rPr>
              <a:t>thì</a:t>
            </a:r>
            <a:r>
              <a:rPr lang="en-US" sz="1200" b="0" i="0" kern="1200" dirty="0" smtClean="0">
                <a:solidFill>
                  <a:schemeClr val="tx1"/>
                </a:solidFill>
                <a:effectLst/>
                <a:latin typeface="+mn-lt"/>
                <a:ea typeface="+mn-ea"/>
                <a:cs typeface="+mn-cs"/>
              </a:rPr>
              <a:t> Model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Domain Model, View Model hay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Edit model. </a:t>
            </a:r>
            <a:r>
              <a:rPr lang="en-US" sz="1200" b="0" i="0" kern="1200" dirty="0" err="1" smtClean="0">
                <a:solidFill>
                  <a:schemeClr val="tx1"/>
                </a:solidFill>
                <a:effectLst/>
                <a:latin typeface="+mn-lt"/>
                <a:ea typeface="+mn-ea"/>
                <a:cs typeface="+mn-cs"/>
              </a:rPr>
              <a:t>Chúng</a:t>
            </a:r>
            <a:r>
              <a:rPr lang="en-US" sz="1200" b="0" i="0" kern="1200" dirty="0" smtClean="0">
                <a:solidFill>
                  <a:schemeClr val="tx1"/>
                </a:solidFill>
                <a:effectLst/>
                <a:latin typeface="+mn-lt"/>
                <a:ea typeface="+mn-ea"/>
                <a:cs typeface="+mn-cs"/>
              </a:rPr>
              <a:t> ta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tìm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hiểu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niệm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6413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1129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0068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2831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1109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8677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66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380546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4480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3513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0592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Bài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chúng</a:t>
            </a:r>
            <a:r>
              <a:rPr lang="en-US" sz="1200" b="0" i="0" kern="1200" baseline="0" dirty="0" smtClean="0">
                <a:solidFill>
                  <a:schemeClr val="tx1"/>
                </a:solidFill>
                <a:effectLst/>
                <a:latin typeface="+mn-lt"/>
                <a:ea typeface="+mn-ea"/>
                <a:cs typeface="+mn-cs"/>
              </a:rPr>
              <a:t> ta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tìm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tổng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Model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ASP.NET  Core. Model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nghĩa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rộng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cứ</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tùy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muốn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cảnh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ASP.NET MVC </a:t>
            </a:r>
            <a:r>
              <a:rPr lang="en-US" sz="1200" b="0" i="0" kern="1200" dirty="0" err="1" smtClean="0">
                <a:solidFill>
                  <a:schemeClr val="tx1"/>
                </a:solidFill>
                <a:effectLst/>
                <a:latin typeface="+mn-lt"/>
                <a:ea typeface="+mn-ea"/>
                <a:cs typeface="+mn-cs"/>
              </a:rPr>
              <a:t>thì</a:t>
            </a:r>
            <a:r>
              <a:rPr lang="en-US" sz="1200" b="0" i="0" kern="1200" dirty="0" smtClean="0">
                <a:solidFill>
                  <a:schemeClr val="tx1"/>
                </a:solidFill>
                <a:effectLst/>
                <a:latin typeface="+mn-lt"/>
                <a:ea typeface="+mn-ea"/>
                <a:cs typeface="+mn-cs"/>
              </a:rPr>
              <a:t> Model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Domain Model, View Model hay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Edit model. </a:t>
            </a:r>
            <a:r>
              <a:rPr lang="en-US" sz="1200" b="0" i="0" kern="1200" dirty="0" err="1" smtClean="0">
                <a:solidFill>
                  <a:schemeClr val="tx1"/>
                </a:solidFill>
                <a:effectLst/>
                <a:latin typeface="+mn-lt"/>
                <a:ea typeface="+mn-ea"/>
                <a:cs typeface="+mn-cs"/>
              </a:rPr>
              <a:t>Chúng</a:t>
            </a:r>
            <a:r>
              <a:rPr lang="en-US" sz="1200" b="0" i="0" kern="1200" dirty="0" smtClean="0">
                <a:solidFill>
                  <a:schemeClr val="tx1"/>
                </a:solidFill>
                <a:effectLst/>
                <a:latin typeface="+mn-lt"/>
                <a:ea typeface="+mn-ea"/>
                <a:cs typeface="+mn-cs"/>
              </a:rPr>
              <a:t> ta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tìm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hiểu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niệm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4237843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782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0204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Cách này cũng có hạn chế tương tự như cách trước. Nhưng sử dụng thuộc tính động định nghĩa trước Model cho chúng ta tùy chọn để tạo ra Strongly Typed View.</a:t>
            </a:r>
            <a:endParaRPr lang="en-US" dirty="0"/>
          </a:p>
        </p:txBody>
      </p:sp>
    </p:spTree>
    <p:extLst>
      <p:ext uri="{BB962C8B-B14F-4D97-AF65-F5344CB8AC3E}">
        <p14:creationId xmlns:p14="http://schemas.microsoft.com/office/powerpoint/2010/main" val="1218741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Với Strongly typed view </a:t>
            </a:r>
            <a:r>
              <a:rPr lang="en-US" sz="1200" b="0" i="0" kern="1200" dirty="0" err="1" smtClean="0">
                <a:solidFill>
                  <a:schemeClr val="tx1"/>
                </a:solidFill>
                <a:effectLst/>
                <a:latin typeface="+mn-lt"/>
                <a:ea typeface="+mn-ea"/>
                <a:cs typeface="+mn-cs"/>
              </a:rPr>
              <a:t>chúng</a:t>
            </a:r>
            <a:r>
              <a:rPr lang="en-US" sz="1200" b="0" i="0" kern="1200" baseline="0" dirty="0" smtClean="0">
                <a:solidFill>
                  <a:schemeClr val="tx1"/>
                </a:solidFill>
                <a:effectLst/>
                <a:latin typeface="+mn-lt"/>
                <a:ea typeface="+mn-ea"/>
                <a:cs typeface="+mn-cs"/>
              </a:rPr>
              <a:t> ta</a:t>
            </a:r>
            <a:r>
              <a:rPr lang="vi-VN" sz="1200" b="0" i="0" kern="1200" dirty="0" smtClean="0">
                <a:solidFill>
                  <a:schemeClr val="tx1"/>
                </a:solidFill>
                <a:effectLst/>
                <a:latin typeface="+mn-lt"/>
                <a:ea typeface="+mn-ea"/>
                <a:cs typeface="+mn-cs"/>
              </a:rPr>
              <a:t> sẽ có thể có gợi ý từ Visual Studio và kiểm tra kiểu hay kiểm tra lỗi ở thời điểm biên dịch. Vì chỉ có 1 thuộc tính Model nên chỉ có 1 ViewModel được gán cho 1 view.</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Rất dễ nhầm Model và model. </a:t>
            </a:r>
          </a:p>
          <a:p>
            <a:r>
              <a:rPr lang="vi-VN" sz="1200" b="0" i="0" kern="1200" dirty="0" smtClean="0">
                <a:solidFill>
                  <a:schemeClr val="tx1"/>
                </a:solidFill>
                <a:effectLst/>
                <a:latin typeface="+mn-lt"/>
                <a:ea typeface="+mn-ea"/>
                <a:cs typeface="+mn-cs"/>
              </a:rPr>
              <a:t>Khai báo model là khai báo được dùng để khai báo kiểu của ViewModel. Còn Model là một biến sử dụng để truy cập vào ViewModel. Kiểu của Model được khai báo tùy thuộc vào khai báo @model ở trên.</a:t>
            </a:r>
          </a:p>
          <a:p>
            <a:r>
              <a:rPr lang="vi-VN" sz="1200" b="0" i="0" kern="1200" dirty="0" smtClean="0">
                <a:solidFill>
                  <a:schemeClr val="tx1"/>
                </a:solidFill>
                <a:effectLst/>
                <a:latin typeface="+mn-lt"/>
                <a:ea typeface="+mn-ea"/>
                <a:cs typeface="+mn-cs"/>
              </a:rPr>
              <a:t>Trong thực tế, tất cả dữ liệu được gán vào View qua ViewBag. Khi bạn sử dụng khai báo model, Razor engine tạo ra một thuộc tính tên Model. Model sau đó trả về kiểu được khai báo.</a:t>
            </a:r>
          </a:p>
          <a:p>
            <a:r>
              <a:rPr lang="en-US" sz="1200" b="0" i="0" kern="1200" dirty="0" err="1" smtClean="0">
                <a:solidFill>
                  <a:schemeClr val="tx1"/>
                </a:solidFill>
                <a:effectLst/>
                <a:latin typeface="+mn-lt"/>
                <a:ea typeface="+mn-ea"/>
                <a:cs typeface="+mn-cs"/>
              </a:rPr>
              <a:t>Ví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@model Customer </a:t>
            </a:r>
            <a:r>
              <a:rPr lang="en-US" sz="1200" b="0" i="0" kern="1200" dirty="0" smtClean="0">
                <a:solidFill>
                  <a:schemeClr val="tx1"/>
                </a:solidFill>
                <a:effectLst/>
                <a:latin typeface="+mn-lt"/>
                <a:ea typeface="+mn-ea"/>
                <a:cs typeface="+mn-cs"/>
                <a:sym typeface="Wingdings" panose="05000000000000000000" pitchFamily="2" charset="2"/>
              </a:rPr>
              <a:t> </a:t>
            </a:r>
            <a:r>
              <a:rPr lang="en-US" sz="1200" b="0" i="0" kern="1200" dirty="0" err="1" smtClean="0">
                <a:solidFill>
                  <a:schemeClr val="tx1"/>
                </a:solidFill>
                <a:effectLst/>
                <a:latin typeface="+mn-lt"/>
                <a:ea typeface="+mn-ea"/>
                <a:cs typeface="+mn-cs"/>
                <a:sym typeface="Wingdings" panose="05000000000000000000" pitchFamily="2" charset="2"/>
              </a:rPr>
              <a:t>nó</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sẽ</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hiểu</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0" i="0" kern="1200" baseline="0" dirty="0" err="1" smtClean="0">
                <a:solidFill>
                  <a:schemeClr val="tx1"/>
                </a:solidFill>
                <a:effectLst/>
                <a:latin typeface="+mn-lt"/>
                <a:ea typeface="+mn-ea"/>
                <a:cs typeface="+mn-cs"/>
                <a:sym typeface="Wingdings" panose="05000000000000000000" pitchFamily="2" charset="2"/>
              </a:rPr>
              <a:t>là</a:t>
            </a:r>
            <a:r>
              <a:rPr lang="en-US" sz="1200" b="0" i="0" kern="1200" baseline="0" dirty="0" smtClean="0">
                <a:solidFill>
                  <a:schemeClr val="tx1"/>
                </a:solidFill>
                <a:effectLst/>
                <a:latin typeface="+mn-lt"/>
                <a:ea typeface="+mn-ea"/>
                <a:cs typeface="+mn-cs"/>
                <a:sym typeface="Wingdings" panose="05000000000000000000" pitchFamily="2" charset="2"/>
              </a:rPr>
              <a:t> </a:t>
            </a:r>
            <a:r>
              <a:rPr lang="en-US" sz="1200" b="1" i="0" kern="1200" dirty="0" smtClean="0">
                <a:solidFill>
                  <a:schemeClr val="tx1"/>
                </a:solidFill>
                <a:effectLst/>
                <a:latin typeface="+mn-lt"/>
                <a:ea typeface="+mn-ea"/>
                <a:cs typeface="+mn-cs"/>
              </a:rPr>
              <a:t>Customer</a:t>
            </a:r>
            <a:r>
              <a:rPr lang="en-US" sz="1200" b="0" i="0" kern="1200" dirty="0" smtClean="0">
                <a:solidFill>
                  <a:schemeClr val="tx1"/>
                </a:solidFill>
                <a:effectLst/>
                <a:latin typeface="+mn-lt"/>
                <a:ea typeface="+mn-ea"/>
                <a:cs typeface="+mn-cs"/>
              </a:rPr>
              <a:t> Model;</a:t>
            </a:r>
            <a:endParaRPr lang="en-US" dirty="0"/>
          </a:p>
        </p:txBody>
      </p:sp>
    </p:spTree>
    <p:extLst>
      <p:ext uri="{BB962C8B-B14F-4D97-AF65-F5344CB8AC3E}">
        <p14:creationId xmlns:p14="http://schemas.microsoft.com/office/powerpoint/2010/main" val="2764176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7205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444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75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4846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9127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370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8595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404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0112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397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94178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9704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153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a:t>
            </a:r>
            <a:r>
              <a:rPr lang="en-US" dirty="0" err="1" smtClean="0"/>
              <a:t>www.safaribooksonline.com</a:t>
            </a:r>
            <a:r>
              <a:rPr lang="en-US" dirty="0" smtClean="0"/>
              <a:t>/library/view/software-architecture-patterns/9781491971437/ch01.html</a:t>
            </a:r>
            <a:endParaRPr lang="en-US" dirty="0"/>
          </a:p>
        </p:txBody>
      </p:sp>
    </p:spTree>
    <p:extLst>
      <p:ext uri="{BB962C8B-B14F-4D97-AF65-F5344CB8AC3E}">
        <p14:creationId xmlns:p14="http://schemas.microsoft.com/office/powerpoint/2010/main" val="17175505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Các giá trị trong form được submit thông qua HTTP Post đến</a:t>
            </a:r>
            <a:r>
              <a:rPr lang="vi-VN" sz="1200" b="1" i="0" kern="1200" dirty="0" smtClean="0">
                <a:solidFill>
                  <a:schemeClr val="tx1"/>
                </a:solidFill>
                <a:effectLst/>
                <a:latin typeface="+mn-lt"/>
                <a:ea typeface="+mn-ea"/>
                <a:cs typeface="+mn-cs"/>
              </a:rPr>
              <a:t> /Home/Create</a:t>
            </a:r>
            <a:r>
              <a:rPr lang="vi-VN" sz="1200" b="0" i="0" kern="1200" dirty="0" smtClean="0">
                <a:solidFill>
                  <a:schemeClr val="tx1"/>
                </a:solidFill>
                <a:effectLst/>
                <a:latin typeface="+mn-lt"/>
                <a:ea typeface="+mn-ea"/>
                <a:cs typeface="+mn-cs"/>
              </a:rPr>
              <a:t> action method.</a:t>
            </a:r>
          </a:p>
          <a:p>
            <a:r>
              <a:rPr lang="vi-VN" sz="1200" b="0" i="0" kern="1200" dirty="0" smtClean="0">
                <a:solidFill>
                  <a:schemeClr val="tx1"/>
                </a:solidFill>
                <a:effectLst/>
                <a:latin typeface="+mn-lt"/>
                <a:ea typeface="+mn-ea"/>
                <a:cs typeface="+mn-cs"/>
              </a:rPr>
              <a:t>ASP.NET Core </a:t>
            </a:r>
            <a:r>
              <a:rPr lang="vi-VN" sz="1200" b="1" i="0" kern="1200" dirty="0" smtClean="0">
                <a:solidFill>
                  <a:schemeClr val="tx1"/>
                </a:solidFill>
                <a:effectLst/>
                <a:latin typeface="+mn-lt"/>
                <a:ea typeface="+mn-ea"/>
                <a:cs typeface="+mn-cs"/>
              </a:rPr>
              <a:t>Model Binder</a:t>
            </a:r>
            <a:r>
              <a:rPr lang="vi-VN" sz="1200" b="0" i="0" kern="1200" dirty="0" smtClean="0">
                <a:solidFill>
                  <a:schemeClr val="tx1"/>
                </a:solidFill>
                <a:effectLst/>
                <a:latin typeface="+mn-lt"/>
                <a:ea typeface="+mn-ea"/>
                <a:cs typeface="+mn-cs"/>
              </a:rPr>
              <a:t> sẽ tạo một thể hiện của ProductEditModel sau đó map mỗi giá trị trong input field vào thuộc tính của ProductEditModel. </a:t>
            </a:r>
          </a:p>
          <a:p>
            <a:r>
              <a:rPr lang="vi-VN" sz="1200" b="0" i="0" kern="1200" dirty="0" smtClean="0">
                <a:solidFill>
                  <a:schemeClr val="tx1"/>
                </a:solidFill>
                <a:effectLst/>
                <a:latin typeface="+mn-lt"/>
                <a:ea typeface="+mn-ea"/>
                <a:cs typeface="+mn-cs"/>
              </a:rPr>
              <a:t>Giờ hãy tạo một giá trị không hợp lệ. </a:t>
            </a:r>
            <a:r>
              <a:rPr lang="vi-VN" sz="1200" b="1" i="0" kern="1200" dirty="0" smtClean="0">
                <a:solidFill>
                  <a:schemeClr val="tx1"/>
                </a:solidFill>
                <a:effectLst/>
                <a:latin typeface="+mn-lt"/>
                <a:ea typeface="+mn-ea"/>
                <a:cs typeface="+mn-cs"/>
              </a:rPr>
              <a:t>Model Binder</a:t>
            </a:r>
            <a:r>
              <a:rPr lang="vi-VN" sz="1200" b="0" i="0" kern="1200" dirty="0" smtClean="0">
                <a:solidFill>
                  <a:schemeClr val="tx1"/>
                </a:solidFill>
                <a:effectLst/>
                <a:latin typeface="+mn-lt"/>
                <a:ea typeface="+mn-ea"/>
                <a:cs typeface="+mn-cs"/>
              </a:rPr>
              <a:t> sẽ gặp lỗi khi map giá trị từ form vào thể hiện của ProductEditModel và ModelState.IsValid sẽ là false.</a:t>
            </a:r>
          </a:p>
          <a:p>
            <a:endParaRPr lang="en-US" dirty="0"/>
          </a:p>
        </p:txBody>
      </p:sp>
    </p:spTree>
    <p:extLst>
      <p:ext uri="{BB962C8B-B14F-4D97-AF65-F5344CB8AC3E}">
        <p14:creationId xmlns:p14="http://schemas.microsoft.com/office/powerpoint/2010/main" val="3135341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43</a:t>
            </a:fld>
            <a:endParaRPr lang="en-US"/>
          </a:p>
        </p:txBody>
      </p:sp>
    </p:spTree>
    <p:extLst>
      <p:ext uri="{BB962C8B-B14F-4D97-AF65-F5344CB8AC3E}">
        <p14:creationId xmlns:p14="http://schemas.microsoft.com/office/powerpoint/2010/main" val="1975358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041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7848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3686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5680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7498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25/07/2019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8D39-94F7-4F47-B971-C1008F728D70}" type="datetimeFigureOut">
              <a:rPr lang="vi-VN" smtClean="0"/>
              <a:t>25/07/2019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25/07/2019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25/07/2019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A8D39-94F7-4F47-B971-C1008F728D70}" type="datetimeFigureOut">
              <a:rPr lang="vi-VN" smtClean="0"/>
              <a:t>25/07/2019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A8D39-94F7-4F47-B971-C1008F728D70}" type="datetimeFigureOut">
              <a:rPr lang="vi-VN" smtClean="0"/>
              <a:t>25/07/2019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A8D39-94F7-4F47-B971-C1008F728D70}" type="datetimeFigureOut">
              <a:rPr lang="vi-VN" smtClean="0"/>
              <a:t>25/07/2019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8D39-94F7-4F47-B971-C1008F728D70}" type="datetimeFigureOut">
              <a:rPr lang="vi-VN" smtClean="0"/>
              <a:t>25/07/2019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8D39-94F7-4F47-B971-C1008F728D70}" type="datetimeFigureOut">
              <a:rPr lang="vi-VN" smtClean="0"/>
              <a:t>25/07/2019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25/07/2019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25/07/2019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894A8D39-94F7-4F47-B971-C1008F728D70}" type="datetimeFigureOut">
              <a:rPr lang="vi-VN" smtClean="0"/>
              <a:t>25/07/2019</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C1E5C7E-3841-C845-93C8-C23B212D0F5F}" type="slidenum">
              <a:rPr lang="vi-VN" smtClean="0"/>
              <a:t>‹#›</a:t>
            </a:fld>
            <a:endParaRPr lang="vi-VN"/>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51271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29685"/>
          </a:xfrm>
        </p:spPr>
        <p:txBody>
          <a:bodyPr>
            <a:normAutofit fontScale="90000"/>
          </a:bodyPr>
          <a:lstStyle/>
          <a:p>
            <a:r>
              <a:rPr lang="vi-VN" dirty="0" smtClean="0"/>
              <a:t>Bài </a:t>
            </a:r>
            <a:r>
              <a:rPr lang="en-US" dirty="0" smtClean="0"/>
              <a:t>3.3.2</a:t>
            </a:r>
            <a:r>
              <a:rPr lang="vi-VN" dirty="0" smtClean="0"/>
              <a:t/>
            </a:r>
            <a:br>
              <a:rPr lang="vi-VN" dirty="0" smtClean="0"/>
            </a:br>
            <a:r>
              <a:rPr lang="en-US" dirty="0" smtClean="0"/>
              <a:t>ASP.NET Core MVC</a:t>
            </a:r>
            <a:br>
              <a:rPr lang="en-US" dirty="0" smtClean="0"/>
            </a:br>
            <a:r>
              <a:rPr lang="vi-VN" dirty="0" smtClean="0"/>
              <a:t> </a:t>
            </a:r>
            <a:r>
              <a:rPr lang="en-US" dirty="0" smtClean="0"/>
              <a:t/>
            </a:r>
            <a:br>
              <a:rPr lang="en-US" dirty="0" smtClean="0"/>
            </a:br>
            <a:r>
              <a:rPr lang="en-US" sz="2000" dirty="0" err="1" smtClean="0"/>
              <a:t>ViewBag</a:t>
            </a:r>
            <a:r>
              <a:rPr lang="en-US" sz="2000" dirty="0" smtClean="0"/>
              <a:t>, </a:t>
            </a:r>
            <a:r>
              <a:rPr lang="en-US" sz="2000" dirty="0" err="1" smtClean="0"/>
              <a:t>ViewData</a:t>
            </a:r>
            <a:r>
              <a:rPr lang="en-US" sz="2000" dirty="0" smtClean="0"/>
              <a:t>, Model and </a:t>
            </a:r>
            <a:r>
              <a:rPr lang="en-US" sz="2000" dirty="0" err="1" smtClean="0"/>
              <a:t>ViewModel</a:t>
            </a:r>
            <a:r>
              <a:rPr lang="en-US" sz="2000" dirty="0" smtClean="0"/>
              <a:t> Basics, Forms and Model Binding</a:t>
            </a:r>
            <a:endParaRPr lang="vi-VN" dirty="0"/>
          </a:p>
        </p:txBody>
      </p:sp>
      <p:sp>
        <p:nvSpPr>
          <p:cNvPr id="3" name="Subtitle 2"/>
          <p:cNvSpPr>
            <a:spLocks noGrp="1"/>
          </p:cNvSpPr>
          <p:nvPr>
            <p:ph type="subTitle" idx="1"/>
          </p:nvPr>
        </p:nvSpPr>
        <p:spPr>
          <a:xfrm>
            <a:off x="1524000" y="5090181"/>
            <a:ext cx="9144000" cy="1655762"/>
          </a:xfrm>
        </p:spPr>
        <p:txBody>
          <a:bodyPr/>
          <a:lstStyle/>
          <a:p>
            <a:r>
              <a:rPr lang="vi-VN" dirty="0"/>
              <a:t>Module: </a:t>
            </a:r>
            <a:r>
              <a:rPr lang="vi-VN" dirty="0" smtClean="0"/>
              <a:t>BOOTCAMP</a:t>
            </a:r>
            <a:r>
              <a:rPr lang="en-US" dirty="0" smtClean="0"/>
              <a:t> -</a:t>
            </a:r>
            <a:r>
              <a:rPr lang="vi-VN" dirty="0" smtClean="0"/>
              <a:t> </a:t>
            </a:r>
            <a:r>
              <a:rPr lang="en-US" dirty="0" smtClean="0"/>
              <a:t>DOTNET</a:t>
            </a:r>
            <a:endParaRPr lang="vi-VN" dirty="0"/>
          </a:p>
        </p:txBody>
      </p:sp>
    </p:spTree>
    <p:extLst>
      <p:ext uri="{BB962C8B-B14F-4D97-AF65-F5344CB8AC3E}">
        <p14:creationId xmlns:p14="http://schemas.microsoft.com/office/powerpoint/2010/main" val="1889606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Sử</a:t>
            </a:r>
            <a:r>
              <a:rPr lang="en-US" dirty="0" smtClean="0"/>
              <a:t> </a:t>
            </a:r>
            <a:r>
              <a:rPr lang="en-US" dirty="0" err="1" smtClean="0"/>
              <a:t>dụng</a:t>
            </a:r>
            <a:r>
              <a:rPr lang="en-US" dirty="0" smtClean="0"/>
              <a:t> </a:t>
            </a:r>
            <a:r>
              <a:rPr lang="en-US" dirty="0" err="1" smtClean="0"/>
              <a:t>ViewBag</a:t>
            </a:r>
            <a:endParaRPr lang="en-US" dirty="0"/>
          </a:p>
        </p:txBody>
      </p:sp>
      <p:sp>
        <p:nvSpPr>
          <p:cNvPr id="3" name="Text Placeholder 2"/>
          <p:cNvSpPr>
            <a:spLocks noGrp="1"/>
          </p:cNvSpPr>
          <p:nvPr>
            <p:ph idx="1"/>
          </p:nvPr>
        </p:nvSpPr>
        <p:spPr>
          <a:xfrm>
            <a:off x="838200" y="1120021"/>
            <a:ext cx="10515600" cy="5601453"/>
          </a:xfrm>
        </p:spPr>
        <p:txBody>
          <a:bodyPr>
            <a:normAutofit/>
          </a:bodyPr>
          <a:lstStyle/>
          <a:p>
            <a:pPr algn="just"/>
            <a:endParaRPr lang="en-US" dirty="0" smtClean="0"/>
          </a:p>
          <a:p>
            <a:pPr algn="just"/>
            <a:endParaRPr lang="en-US" dirty="0"/>
          </a:p>
          <a:p>
            <a:pPr algn="just"/>
            <a:endParaRPr lang="en-US" dirty="0" smtClean="0"/>
          </a:p>
          <a:p>
            <a:pPr algn="just"/>
            <a:endParaRPr lang="en-US" dirty="0"/>
          </a:p>
          <a:p>
            <a:pPr marL="0" indent="0" algn="just">
              <a:buNone/>
            </a:pPr>
            <a:endParaRPr lang="en-US" dirty="0" smtClean="0"/>
          </a:p>
          <a:p>
            <a:pPr algn="just"/>
            <a:endParaRPr lang="en-US" dirty="0" smtClean="0"/>
          </a:p>
          <a:p>
            <a:pPr algn="just"/>
            <a:endParaRPr lang="en-US" dirty="0" smtClean="0"/>
          </a:p>
          <a:p>
            <a:pPr algn="just"/>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10</a:t>
            </a:fld>
            <a:endParaRPr lang="uk-UA"/>
          </a:p>
        </p:txBody>
      </p:sp>
      <p:pic>
        <p:nvPicPr>
          <p:cNvPr id="7" name="Picture 6"/>
          <p:cNvPicPr>
            <a:picLocks noChangeAspect="1"/>
          </p:cNvPicPr>
          <p:nvPr/>
        </p:nvPicPr>
        <p:blipFill>
          <a:blip r:embed="rId3"/>
          <a:stretch>
            <a:fillRect/>
          </a:stretch>
        </p:blipFill>
        <p:spPr>
          <a:xfrm>
            <a:off x="125507" y="1120020"/>
            <a:ext cx="6209924" cy="4545673"/>
          </a:xfrm>
          <a:prstGeom prst="rect">
            <a:avLst/>
          </a:prstGeom>
        </p:spPr>
      </p:pic>
      <p:pic>
        <p:nvPicPr>
          <p:cNvPr id="8" name="Picture 7"/>
          <p:cNvPicPr>
            <a:picLocks noChangeAspect="1"/>
          </p:cNvPicPr>
          <p:nvPr/>
        </p:nvPicPr>
        <p:blipFill>
          <a:blip r:embed="rId4"/>
          <a:stretch>
            <a:fillRect/>
          </a:stretch>
        </p:blipFill>
        <p:spPr>
          <a:xfrm>
            <a:off x="6583813" y="1120018"/>
            <a:ext cx="5213740" cy="2770663"/>
          </a:xfrm>
          <a:prstGeom prst="rect">
            <a:avLst/>
          </a:prstGeom>
        </p:spPr>
      </p:pic>
    </p:spTree>
    <p:extLst>
      <p:ext uri="{BB962C8B-B14F-4D97-AF65-F5344CB8AC3E}">
        <p14:creationId xmlns:p14="http://schemas.microsoft.com/office/powerpoint/2010/main" val="1572155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a:t>
            </a:r>
            <a:r>
              <a:rPr lang="en-US" dirty="0" err="1" smtClean="0"/>
              <a:t>sánh</a:t>
            </a:r>
            <a:r>
              <a:rPr lang="en-US" dirty="0" smtClean="0"/>
              <a:t> </a:t>
            </a:r>
            <a:r>
              <a:rPr lang="en-US" dirty="0" err="1" smtClean="0"/>
              <a:t>ViewData</a:t>
            </a:r>
            <a:r>
              <a:rPr lang="en-US" dirty="0" smtClean="0"/>
              <a:t> </a:t>
            </a:r>
            <a:r>
              <a:rPr lang="en-US" dirty="0" err="1" smtClean="0"/>
              <a:t>và</a:t>
            </a:r>
            <a:r>
              <a:rPr lang="en-US" dirty="0" smtClean="0"/>
              <a:t> </a:t>
            </a:r>
            <a:r>
              <a:rPr lang="en-US" dirty="0" err="1" smtClean="0"/>
              <a:t>ViewBag</a:t>
            </a:r>
            <a:endParaRPr lang="en-US" dirty="0"/>
          </a:p>
        </p:txBody>
      </p:sp>
      <p:sp>
        <p:nvSpPr>
          <p:cNvPr id="3" name="Text Placeholder 2"/>
          <p:cNvSpPr>
            <a:spLocks noGrp="1"/>
          </p:cNvSpPr>
          <p:nvPr>
            <p:ph idx="1"/>
          </p:nvPr>
        </p:nvSpPr>
        <p:spPr>
          <a:xfrm>
            <a:off x="838200" y="1120021"/>
            <a:ext cx="10515600" cy="5601453"/>
          </a:xfrm>
        </p:spPr>
        <p:txBody>
          <a:bodyPr>
            <a:normAutofit/>
          </a:bodyPr>
          <a:lstStyle/>
          <a:p>
            <a:r>
              <a:rPr lang="vi-VN" dirty="0"/>
              <a:t>Cả ViewBag và ViewData đều sử </a:t>
            </a:r>
            <a:r>
              <a:rPr lang="en-US" dirty="0" smtClean="0"/>
              <a:t>d</a:t>
            </a:r>
            <a:r>
              <a:rPr lang="vi-VN" dirty="0" smtClean="0"/>
              <a:t>ụng</a:t>
            </a:r>
            <a:r>
              <a:rPr lang="vi-VN" dirty="0"/>
              <a:t> </a:t>
            </a:r>
            <a:r>
              <a:rPr lang="vi-VN" b="1" dirty="0"/>
              <a:t>ViewDataDictionary </a:t>
            </a:r>
            <a:r>
              <a:rPr lang="vi-VN" dirty="0"/>
              <a:t>bên dưới. Vì thế </a:t>
            </a:r>
            <a:r>
              <a:rPr lang="en-US" dirty="0" err="1" smtClean="0"/>
              <a:t>chúng</a:t>
            </a:r>
            <a:r>
              <a:rPr lang="en-US" dirty="0" smtClean="0"/>
              <a:t> ta</a:t>
            </a:r>
            <a:r>
              <a:rPr lang="vi-VN" dirty="0" smtClean="0"/>
              <a:t> </a:t>
            </a:r>
            <a:r>
              <a:rPr lang="vi-VN" dirty="0"/>
              <a:t>có thể sử dụng cả hai hoặc kết hợp chúng khi đọc hoặc ghi chúng</a:t>
            </a:r>
            <a:r>
              <a:rPr lang="vi-VN" dirty="0" smtClean="0"/>
              <a:t>.</a:t>
            </a:r>
            <a:endParaRPr lang="en-US" dirty="0" smtClean="0"/>
          </a:p>
          <a:p>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11</a:t>
            </a:fld>
            <a:endParaRPr lang="uk-UA"/>
          </a:p>
        </p:txBody>
      </p:sp>
      <p:pic>
        <p:nvPicPr>
          <p:cNvPr id="5" name="Picture 4"/>
          <p:cNvPicPr>
            <a:picLocks noChangeAspect="1"/>
          </p:cNvPicPr>
          <p:nvPr/>
        </p:nvPicPr>
        <p:blipFill>
          <a:blip r:embed="rId3"/>
          <a:stretch>
            <a:fillRect/>
          </a:stretch>
        </p:blipFill>
        <p:spPr>
          <a:xfrm>
            <a:off x="1197067" y="2554661"/>
            <a:ext cx="4914284" cy="565057"/>
          </a:xfrm>
          <a:prstGeom prst="rect">
            <a:avLst/>
          </a:prstGeom>
        </p:spPr>
      </p:pic>
      <p:pic>
        <p:nvPicPr>
          <p:cNvPr id="6" name="Picture 5"/>
          <p:cNvPicPr>
            <a:picLocks noChangeAspect="1"/>
          </p:cNvPicPr>
          <p:nvPr/>
        </p:nvPicPr>
        <p:blipFill>
          <a:blip r:embed="rId4"/>
          <a:stretch>
            <a:fillRect/>
          </a:stretch>
        </p:blipFill>
        <p:spPr>
          <a:xfrm>
            <a:off x="6689463" y="2551298"/>
            <a:ext cx="2149737" cy="571259"/>
          </a:xfrm>
          <a:prstGeom prst="rect">
            <a:avLst/>
          </a:prstGeom>
        </p:spPr>
      </p:pic>
    </p:spTree>
    <p:extLst>
      <p:ext uri="{BB962C8B-B14F-4D97-AF65-F5344CB8AC3E}">
        <p14:creationId xmlns:p14="http://schemas.microsoft.com/office/powerpoint/2010/main" val="3187174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a:t>
            </a:r>
            <a:r>
              <a:rPr lang="en-US" dirty="0" err="1" smtClean="0"/>
              <a:t>sánh</a:t>
            </a:r>
            <a:r>
              <a:rPr lang="en-US" dirty="0" smtClean="0"/>
              <a:t> </a:t>
            </a:r>
            <a:r>
              <a:rPr lang="en-US" dirty="0" err="1" smtClean="0"/>
              <a:t>ViewData</a:t>
            </a:r>
            <a:r>
              <a:rPr lang="en-US" dirty="0" smtClean="0"/>
              <a:t> </a:t>
            </a:r>
            <a:r>
              <a:rPr lang="en-US" dirty="0" err="1" smtClean="0"/>
              <a:t>và</a:t>
            </a:r>
            <a:r>
              <a:rPr lang="en-US" dirty="0" smtClean="0"/>
              <a:t> </a:t>
            </a:r>
            <a:r>
              <a:rPr lang="en-US" dirty="0" err="1" smtClean="0"/>
              <a:t>ViewBag</a:t>
            </a:r>
            <a:endParaRPr lang="en-US" dirty="0"/>
          </a:p>
        </p:txBody>
      </p:sp>
      <p:sp>
        <p:nvSpPr>
          <p:cNvPr id="3" name="Text Placeholder 2"/>
          <p:cNvSpPr>
            <a:spLocks noGrp="1"/>
          </p:cNvSpPr>
          <p:nvPr>
            <p:ph idx="1"/>
          </p:nvPr>
        </p:nvSpPr>
        <p:spPr>
          <a:xfrm>
            <a:off x="412376" y="1120021"/>
            <a:ext cx="11421036" cy="5601453"/>
          </a:xfrm>
        </p:spPr>
        <p:txBody>
          <a:bodyPr>
            <a:normAutofit lnSpcReduction="10000"/>
          </a:bodyPr>
          <a:lstStyle/>
          <a:p>
            <a:r>
              <a:rPr lang="vi-VN" dirty="0"/>
              <a:t>ViewData sử dụng cú pháp Dictionary để truy cập giá trị trong khi </a:t>
            </a:r>
            <a:r>
              <a:rPr lang="vi-VN" b="1" dirty="0"/>
              <a:t>ViewBag </a:t>
            </a:r>
            <a:r>
              <a:rPr lang="vi-VN" dirty="0"/>
              <a:t>sử dụng cú pháp truy cập giống truy cập thuộc tính của đối tượng. ViewData dẫn xuất từ </a:t>
            </a:r>
            <a:r>
              <a:rPr lang="vi-VN" b="1" dirty="0"/>
              <a:t>ViewDataDictionary</a:t>
            </a:r>
            <a:r>
              <a:rPr lang="vi-VN" dirty="0"/>
              <a:t>, nó có thuộc tính của dictionary như </a:t>
            </a:r>
            <a:r>
              <a:rPr lang="vi-VN" b="1" dirty="0"/>
              <a:t>ContainsKey</a:t>
            </a:r>
            <a:r>
              <a:rPr lang="vi-VN" dirty="0"/>
              <a:t>, </a:t>
            </a:r>
            <a:r>
              <a:rPr lang="vi-VN" b="1" dirty="0"/>
              <a:t>Add</a:t>
            </a:r>
            <a:r>
              <a:rPr lang="vi-VN" dirty="0"/>
              <a:t>, </a:t>
            </a:r>
            <a:r>
              <a:rPr lang="vi-VN" b="1" dirty="0"/>
              <a:t>Remove </a:t>
            </a:r>
            <a:r>
              <a:rPr lang="vi-VN" dirty="0"/>
              <a:t>và </a:t>
            </a:r>
            <a:r>
              <a:rPr lang="vi-VN" b="1" dirty="0"/>
              <a:t>Clear</a:t>
            </a:r>
            <a:r>
              <a:rPr lang="vi-VN" dirty="0" smtClean="0"/>
              <a:t>.</a:t>
            </a:r>
            <a:endParaRPr lang="en-US" dirty="0" smtClean="0"/>
          </a:p>
          <a:p>
            <a:r>
              <a:rPr lang="vi-VN" dirty="0"/>
              <a:t>ViewBag thì nhận từ DynamicViewData và nó cho phép tạo động các thuộc tính sử dụng dấu chấm (@ViewBag.SomeKey = &lt;giá trị&gt;) và không cần chuyển kiểu. Cú pháp của ViewBag giúp thêm giá trị nhanh hơn trong Controller và view</a:t>
            </a:r>
            <a:r>
              <a:rPr lang="vi-VN" dirty="0" smtClean="0"/>
              <a:t>.</a:t>
            </a:r>
            <a:endParaRPr lang="en-US" dirty="0" smtClean="0"/>
          </a:p>
          <a:p>
            <a:r>
              <a:rPr lang="vi-VN" dirty="0"/>
              <a:t>ViewData cho phép sử dụng khoảng trắng trong Key vì nó là một chuỗi. Ví dụ V</a:t>
            </a:r>
            <a:r>
              <a:rPr lang="vi-VN" b="1" dirty="0"/>
              <a:t>iewData["Some Key With Namespace"]</a:t>
            </a:r>
            <a:r>
              <a:rPr lang="vi-VN" dirty="0"/>
              <a:t>. Nhưng ViewBag thì không thể</a:t>
            </a:r>
            <a:r>
              <a:rPr lang="vi-VN" dirty="0" smtClean="0"/>
              <a:t>.</a:t>
            </a:r>
            <a:endParaRPr lang="en-US" dirty="0" smtClean="0"/>
          </a:p>
          <a:p>
            <a:r>
              <a:rPr lang="vi-VN" dirty="0"/>
              <a:t>ViewData cần phải chuyển kiểu dữ liệu khi không phải là một chuỗi. Nó cũng cần phải kiểm tra giá trị null để tránh lỗi. Check null đơn giản hơn trong ViewBag. Ví dụ: @ViewBag.Person?.Name.</a:t>
            </a:r>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12</a:t>
            </a:fld>
            <a:endParaRPr lang="uk-UA"/>
          </a:p>
        </p:txBody>
      </p:sp>
    </p:spTree>
    <p:extLst>
      <p:ext uri="{BB962C8B-B14F-4D97-AF65-F5344CB8AC3E}">
        <p14:creationId xmlns:p14="http://schemas.microsoft.com/office/powerpoint/2010/main" val="1152767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Khi</a:t>
            </a:r>
            <a:r>
              <a:rPr lang="en-US" dirty="0"/>
              <a:t> </a:t>
            </a:r>
            <a:r>
              <a:rPr lang="en-US" dirty="0" err="1"/>
              <a:t>nào</a:t>
            </a:r>
            <a:r>
              <a:rPr lang="en-US" dirty="0"/>
              <a:t> </a:t>
            </a:r>
            <a:r>
              <a:rPr lang="en-US" dirty="0" err="1"/>
              <a:t>sử</a:t>
            </a:r>
            <a:r>
              <a:rPr lang="en-US" dirty="0"/>
              <a:t> </a:t>
            </a:r>
            <a:r>
              <a:rPr lang="en-US" dirty="0" err="1"/>
              <a:t>dụng</a:t>
            </a:r>
            <a:r>
              <a:rPr lang="en-US" dirty="0"/>
              <a:t> </a:t>
            </a:r>
            <a:r>
              <a:rPr lang="en-US" dirty="0" err="1"/>
              <a:t>ViewBag</a:t>
            </a:r>
            <a:r>
              <a:rPr lang="en-US" dirty="0"/>
              <a:t> </a:t>
            </a:r>
            <a:r>
              <a:rPr lang="en-US" dirty="0" err="1"/>
              <a:t>và</a:t>
            </a:r>
            <a:r>
              <a:rPr lang="en-US" dirty="0"/>
              <a:t> </a:t>
            </a:r>
            <a:r>
              <a:rPr lang="en-US" dirty="0" err="1" smtClean="0"/>
              <a:t>ViewData</a:t>
            </a:r>
            <a:endParaRPr lang="en-US" dirty="0"/>
          </a:p>
        </p:txBody>
      </p:sp>
      <p:sp>
        <p:nvSpPr>
          <p:cNvPr id="3" name="Text Placeholder 2"/>
          <p:cNvSpPr>
            <a:spLocks noGrp="1"/>
          </p:cNvSpPr>
          <p:nvPr>
            <p:ph idx="1"/>
          </p:nvPr>
        </p:nvSpPr>
        <p:spPr>
          <a:xfrm>
            <a:off x="412376" y="1120021"/>
            <a:ext cx="11421036" cy="5601453"/>
          </a:xfrm>
        </p:spPr>
        <p:txBody>
          <a:bodyPr>
            <a:normAutofit/>
          </a:bodyPr>
          <a:lstStyle/>
          <a:p>
            <a:r>
              <a:rPr lang="vi-VN" b="1" dirty="0"/>
              <a:t>ViewData </a:t>
            </a:r>
            <a:r>
              <a:rPr lang="vi-VN" dirty="0"/>
              <a:t>và </a:t>
            </a:r>
            <a:r>
              <a:rPr lang="vi-VN" b="1" dirty="0"/>
              <a:t>ViewBag </a:t>
            </a:r>
            <a:r>
              <a:rPr lang="vi-VN" dirty="0"/>
              <a:t>đều là các tùy chọn hữu ích khi </a:t>
            </a:r>
            <a:r>
              <a:rPr lang="en-US" dirty="0" err="1" smtClean="0"/>
              <a:t>chúng</a:t>
            </a:r>
            <a:r>
              <a:rPr lang="en-US" dirty="0" smtClean="0"/>
              <a:t> ta</a:t>
            </a:r>
            <a:r>
              <a:rPr lang="vi-VN" dirty="0" smtClean="0"/>
              <a:t> </a:t>
            </a:r>
            <a:r>
              <a:rPr lang="vi-VN" dirty="0"/>
              <a:t>muốn gán lượng dữ liệu nhỏ từ Controller sang View. Chọn cái nào thường hay tùy thuộc thói quen. Điểm yếu của cả </a:t>
            </a:r>
            <a:r>
              <a:rPr lang="vi-VN" b="1" dirty="0"/>
              <a:t>ViewBag </a:t>
            </a:r>
            <a:r>
              <a:rPr lang="vi-VN" dirty="0"/>
              <a:t>và </a:t>
            </a:r>
            <a:r>
              <a:rPr lang="vi-VN" b="1" dirty="0"/>
              <a:t>ViewData </a:t>
            </a:r>
            <a:r>
              <a:rPr lang="vi-VN" dirty="0"/>
              <a:t>là chúng giải quyết vấn đề động ở thời điểm runtime. Nó không kiểm tra kiểu ở lúc biên dịch (complie time). Vì thế tăng khả năng gây </a:t>
            </a:r>
            <a:r>
              <a:rPr lang="vi-VN" dirty="0" smtClean="0"/>
              <a:t>lỗi.</a:t>
            </a:r>
            <a:endParaRPr lang="en-US" dirty="0" smtClean="0"/>
          </a:p>
          <a:p>
            <a:r>
              <a:rPr lang="vi-VN" b="1" dirty="0"/>
              <a:t>ViewData </a:t>
            </a:r>
            <a:r>
              <a:rPr lang="vi-VN" dirty="0"/>
              <a:t>và </a:t>
            </a:r>
            <a:r>
              <a:rPr lang="vi-VN" b="1" dirty="0"/>
              <a:t>ViewBag </a:t>
            </a:r>
            <a:r>
              <a:rPr lang="vi-VN" dirty="0"/>
              <a:t>có thể truyền dữ liệu từ </a:t>
            </a:r>
            <a:r>
              <a:rPr lang="vi-VN" b="1" dirty="0"/>
              <a:t>Controller </a:t>
            </a:r>
            <a:r>
              <a:rPr lang="vi-VN" dirty="0"/>
              <a:t>sang </a:t>
            </a:r>
            <a:r>
              <a:rPr lang="vi-VN" b="1" dirty="0"/>
              <a:t>View</a:t>
            </a:r>
            <a:r>
              <a:rPr lang="vi-VN" dirty="0"/>
              <a:t>. Nó không thể truyền ngang từ Controller này sang Controller kia được.</a:t>
            </a:r>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13</a:t>
            </a:fld>
            <a:endParaRPr lang="uk-UA"/>
          </a:p>
        </p:txBody>
      </p:sp>
    </p:spTree>
    <p:extLst>
      <p:ext uri="{BB962C8B-B14F-4D97-AF65-F5344CB8AC3E}">
        <p14:creationId xmlns:p14="http://schemas.microsoft.com/office/powerpoint/2010/main" val="3973888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a:t>
            </a:r>
            <a:r>
              <a:rPr lang="en-US" dirty="0" err="1"/>
              <a:t>và</a:t>
            </a:r>
            <a:r>
              <a:rPr lang="en-US" dirty="0"/>
              <a:t> </a:t>
            </a:r>
            <a:r>
              <a:rPr lang="en-US" dirty="0" err="1"/>
              <a:t>ViewModel</a:t>
            </a:r>
            <a:r>
              <a:rPr lang="en-US" dirty="0"/>
              <a:t> </a:t>
            </a:r>
            <a:r>
              <a:rPr lang="en-US" dirty="0" err="1"/>
              <a:t>trong</a:t>
            </a:r>
            <a:r>
              <a:rPr lang="en-US" dirty="0"/>
              <a:t> ASP.NET Core </a:t>
            </a:r>
            <a:r>
              <a:rPr lang="en-US" dirty="0" smtClean="0"/>
              <a:t>MVC</a:t>
            </a:r>
            <a:endParaRPr lang="en-US" dirty="0"/>
          </a:p>
        </p:txBody>
      </p:sp>
      <p:sp>
        <p:nvSpPr>
          <p:cNvPr id="3" name="Text Placeholder 2"/>
          <p:cNvSpPr>
            <a:spLocks noGrp="1"/>
          </p:cNvSpPr>
          <p:nvPr>
            <p:ph idx="1"/>
          </p:nvPr>
        </p:nvSpPr>
        <p:spPr>
          <a:xfrm>
            <a:off x="412376" y="1120021"/>
            <a:ext cx="11421036" cy="5601453"/>
          </a:xfrm>
        </p:spPr>
        <p:txBody>
          <a:bodyPr>
            <a:normAutofit/>
          </a:bodyPr>
          <a:lstStyle/>
          <a:p>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14</a:t>
            </a:fld>
            <a:endParaRPr lang="uk-UA"/>
          </a:p>
        </p:txBody>
      </p:sp>
    </p:spTree>
    <p:extLst>
      <p:ext uri="{BB962C8B-B14F-4D97-AF65-F5344CB8AC3E}">
        <p14:creationId xmlns:p14="http://schemas.microsoft.com/office/powerpoint/2010/main" val="285509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a:t>
            </a:r>
            <a:r>
              <a:rPr lang="en-US" dirty="0" err="1"/>
              <a:t>là</a:t>
            </a:r>
            <a:r>
              <a:rPr lang="en-US" dirty="0"/>
              <a:t> </a:t>
            </a:r>
            <a:r>
              <a:rPr lang="en-US" dirty="0" err="1"/>
              <a:t>gì</a:t>
            </a:r>
            <a:r>
              <a:rPr lang="en-US" dirty="0" smtClean="0"/>
              <a:t>?</a:t>
            </a:r>
            <a:endParaRPr lang="en-US" dirty="0"/>
          </a:p>
        </p:txBody>
      </p:sp>
      <p:sp>
        <p:nvSpPr>
          <p:cNvPr id="3" name="Text Placeholder 2"/>
          <p:cNvSpPr>
            <a:spLocks noGrp="1"/>
          </p:cNvSpPr>
          <p:nvPr>
            <p:ph idx="1"/>
          </p:nvPr>
        </p:nvSpPr>
        <p:spPr>
          <a:xfrm>
            <a:off x="412376" y="1120021"/>
            <a:ext cx="11421036" cy="5601453"/>
          </a:xfrm>
        </p:spPr>
        <p:txBody>
          <a:bodyPr>
            <a:normAutofit/>
          </a:bodyPr>
          <a:lstStyle/>
          <a:p>
            <a:r>
              <a:rPr lang="vi-VN" dirty="0"/>
              <a:t>Model là tập hợp các đối tượng chứa dữ liệu của ứng dụng có thể chứa thêm cả các logic nữa. Model chia làm một số loại dựa trên công dụng và nơi chúng sử dụng. Có 3 loại mục đích chính:</a:t>
            </a:r>
            <a:endParaRPr lang="en-US" dirty="0" smtClean="0"/>
          </a:p>
          <a:p>
            <a:pPr lvl="1"/>
            <a:r>
              <a:rPr lang="en-US" dirty="0"/>
              <a:t>Domain Model</a:t>
            </a:r>
          </a:p>
          <a:p>
            <a:pPr lvl="1"/>
            <a:r>
              <a:rPr lang="en-US" dirty="0"/>
              <a:t>View Model</a:t>
            </a:r>
          </a:p>
          <a:p>
            <a:pPr lvl="1"/>
            <a:r>
              <a:rPr lang="en-US" dirty="0"/>
              <a:t>Edit Model</a:t>
            </a:r>
          </a:p>
        </p:txBody>
      </p:sp>
      <p:sp>
        <p:nvSpPr>
          <p:cNvPr id="4" name="Slide Number Placeholder 3"/>
          <p:cNvSpPr>
            <a:spLocks noGrp="1"/>
          </p:cNvSpPr>
          <p:nvPr>
            <p:ph type="sldNum" sz="quarter" idx="12"/>
          </p:nvPr>
        </p:nvSpPr>
        <p:spPr/>
        <p:txBody>
          <a:bodyPr/>
          <a:lstStyle/>
          <a:p>
            <a:fld id="{86CB4B4D-7CA3-9044-876B-883B54F8677D}" type="slidenum">
              <a:rPr lang="uk-UA" smtClean="0"/>
              <a:t>15</a:t>
            </a:fld>
            <a:endParaRPr lang="uk-UA"/>
          </a:p>
        </p:txBody>
      </p:sp>
    </p:spTree>
    <p:extLst>
      <p:ext uri="{BB962C8B-B14F-4D97-AF65-F5344CB8AC3E}">
        <p14:creationId xmlns:p14="http://schemas.microsoft.com/office/powerpoint/2010/main" val="1213092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Domain Model </a:t>
            </a:r>
            <a:r>
              <a:rPr lang="en-US" dirty="0" err="1"/>
              <a:t>là</a:t>
            </a:r>
            <a:r>
              <a:rPr lang="en-US" dirty="0"/>
              <a:t> </a:t>
            </a:r>
            <a:r>
              <a:rPr lang="en-US" dirty="0" err="1"/>
              <a:t>gì</a:t>
            </a:r>
            <a:r>
              <a:rPr lang="en-US" dirty="0" smtClean="0"/>
              <a:t>?</a:t>
            </a:r>
            <a:endParaRPr lang="en-US" dirty="0"/>
          </a:p>
        </p:txBody>
      </p:sp>
      <p:sp>
        <p:nvSpPr>
          <p:cNvPr id="3" name="Text Placeholder 2"/>
          <p:cNvSpPr>
            <a:spLocks noGrp="1"/>
          </p:cNvSpPr>
          <p:nvPr>
            <p:ph idx="1"/>
          </p:nvPr>
        </p:nvSpPr>
        <p:spPr>
          <a:xfrm>
            <a:off x="412376" y="1120021"/>
            <a:ext cx="11421036" cy="5601453"/>
          </a:xfrm>
        </p:spPr>
        <p:txBody>
          <a:bodyPr>
            <a:normAutofit/>
          </a:bodyPr>
          <a:lstStyle/>
          <a:p>
            <a:r>
              <a:rPr lang="vi-VN" dirty="0"/>
              <a:t>Một Domain Model thể hiện một đối tượng trong database. </a:t>
            </a:r>
            <a:endParaRPr lang="en-US" dirty="0" smtClean="0"/>
          </a:p>
          <a:p>
            <a:r>
              <a:rPr lang="vi-VN" dirty="0" smtClean="0"/>
              <a:t>Domain </a:t>
            </a:r>
            <a:r>
              <a:rPr lang="vi-VN" dirty="0"/>
              <a:t>model thường có một mối quan hệ 1-1 với một bảng  trong cơ sở dữ liệu. </a:t>
            </a:r>
            <a:endParaRPr lang="en-US" dirty="0" smtClean="0"/>
          </a:p>
          <a:p>
            <a:r>
              <a:rPr lang="vi-VN" dirty="0" smtClean="0"/>
              <a:t>Domain </a:t>
            </a:r>
            <a:r>
              <a:rPr lang="vi-VN" dirty="0"/>
              <a:t>Model liên quan đến tầng truy cập dữ liệu (DAL) trong ứng dụng. Nó nhận từ cơ sở dữ liệu hoặc một nơi nào đó lưu dữ liệu bởi tầng truy cập dữ liệu. (DAL). </a:t>
            </a:r>
            <a:endParaRPr lang="en-US" dirty="0" smtClean="0"/>
          </a:p>
          <a:p>
            <a:r>
              <a:rPr lang="vi-VN" dirty="0" smtClean="0"/>
              <a:t>Domain </a:t>
            </a:r>
            <a:r>
              <a:rPr lang="vi-VN" dirty="0"/>
              <a:t>Model cũng được hiểu như entity model hay data model</a:t>
            </a:r>
            <a:r>
              <a:rPr lang="vi-VN" dirty="0" smtClean="0"/>
              <a:t>.</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16</a:t>
            </a:fld>
            <a:endParaRPr lang="uk-UA"/>
          </a:p>
        </p:txBody>
      </p:sp>
      <p:pic>
        <p:nvPicPr>
          <p:cNvPr id="5" name="Picture 4"/>
          <p:cNvPicPr>
            <a:picLocks noChangeAspect="1"/>
          </p:cNvPicPr>
          <p:nvPr/>
        </p:nvPicPr>
        <p:blipFill>
          <a:blip r:embed="rId3"/>
          <a:stretch>
            <a:fillRect/>
          </a:stretch>
        </p:blipFill>
        <p:spPr>
          <a:xfrm>
            <a:off x="658905" y="4232275"/>
            <a:ext cx="3848037" cy="2489199"/>
          </a:xfrm>
          <a:prstGeom prst="rect">
            <a:avLst/>
          </a:prstGeom>
        </p:spPr>
      </p:pic>
      <p:pic>
        <p:nvPicPr>
          <p:cNvPr id="6" name="Picture 5"/>
          <p:cNvPicPr>
            <a:picLocks noChangeAspect="1"/>
          </p:cNvPicPr>
          <p:nvPr/>
        </p:nvPicPr>
        <p:blipFill>
          <a:blip r:embed="rId4"/>
          <a:stretch>
            <a:fillRect/>
          </a:stretch>
        </p:blipFill>
        <p:spPr>
          <a:xfrm>
            <a:off x="4753471" y="4300537"/>
            <a:ext cx="3889374" cy="2420937"/>
          </a:xfrm>
          <a:prstGeom prst="rect">
            <a:avLst/>
          </a:prstGeom>
        </p:spPr>
      </p:pic>
    </p:spTree>
    <p:extLst>
      <p:ext uri="{BB962C8B-B14F-4D97-AF65-F5344CB8AC3E}">
        <p14:creationId xmlns:p14="http://schemas.microsoft.com/office/powerpoint/2010/main" val="4930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ViewModel</a:t>
            </a:r>
            <a:r>
              <a:rPr lang="en-US" dirty="0"/>
              <a:t> </a:t>
            </a:r>
            <a:r>
              <a:rPr lang="en-US" dirty="0" err="1"/>
              <a:t>là</a:t>
            </a:r>
            <a:r>
              <a:rPr lang="en-US" dirty="0"/>
              <a:t> </a:t>
            </a:r>
            <a:r>
              <a:rPr lang="en-US" dirty="0" err="1"/>
              <a:t>gì</a:t>
            </a:r>
            <a:r>
              <a:rPr lang="en-US" dirty="0" smtClean="0"/>
              <a:t>?</a:t>
            </a:r>
            <a:endParaRPr lang="en-US" dirty="0"/>
          </a:p>
        </p:txBody>
      </p:sp>
      <p:sp>
        <p:nvSpPr>
          <p:cNvPr id="3" name="Text Placeholder 2"/>
          <p:cNvSpPr>
            <a:spLocks noGrp="1"/>
          </p:cNvSpPr>
          <p:nvPr>
            <p:ph idx="1"/>
          </p:nvPr>
        </p:nvSpPr>
        <p:spPr>
          <a:xfrm>
            <a:off x="412376" y="1120021"/>
            <a:ext cx="7135906" cy="5601453"/>
          </a:xfrm>
        </p:spPr>
        <p:txBody>
          <a:bodyPr>
            <a:normAutofit/>
          </a:bodyPr>
          <a:lstStyle/>
          <a:p>
            <a:r>
              <a:rPr lang="vi-VN" dirty="0"/>
              <a:t>ViewModel được tham chiếu đến các đối tượng chứa dữ liệu cần cho việc hiển thị cho người dùng. </a:t>
            </a:r>
            <a:endParaRPr lang="en-US" dirty="0" smtClean="0"/>
          </a:p>
          <a:p>
            <a:r>
              <a:rPr lang="vi-VN" dirty="0" smtClean="0"/>
              <a:t>ViewModel </a:t>
            </a:r>
            <a:r>
              <a:rPr lang="vi-VN" dirty="0"/>
              <a:t>liên quan đến tầng hiển thị của ứng dụng. Nó được định nghĩa dựa trên cách thức dữ liệu được hiển thị cho người dùng hơn là cách chúng được lưu trữ ra sao</a:t>
            </a:r>
            <a:r>
              <a:rPr lang="vi-VN" dirty="0" smtClean="0"/>
              <a:t>?</a:t>
            </a:r>
            <a:endParaRPr lang="en-US" dirty="0" smtClean="0"/>
          </a:p>
          <a:p>
            <a:r>
              <a:rPr lang="vi-VN" dirty="0"/>
              <a:t>Ví dụ trong Product Model ở trên, người dùng cần hiển thị Brand Name và Supplier Name thay vì Brand ID và Supplier ID. Vì thế ViewModel trở thành:</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17</a:t>
            </a:fld>
            <a:endParaRPr lang="uk-UA"/>
          </a:p>
        </p:txBody>
      </p:sp>
      <p:pic>
        <p:nvPicPr>
          <p:cNvPr id="7" name="Picture 6"/>
          <p:cNvPicPr>
            <a:picLocks noChangeAspect="1"/>
          </p:cNvPicPr>
          <p:nvPr/>
        </p:nvPicPr>
        <p:blipFill>
          <a:blip r:embed="rId3"/>
          <a:stretch>
            <a:fillRect/>
          </a:stretch>
        </p:blipFill>
        <p:spPr>
          <a:xfrm>
            <a:off x="7548282" y="159419"/>
            <a:ext cx="4356847" cy="6592328"/>
          </a:xfrm>
          <a:prstGeom prst="rect">
            <a:avLst/>
          </a:prstGeom>
        </p:spPr>
      </p:pic>
    </p:spTree>
    <p:extLst>
      <p:ext uri="{BB962C8B-B14F-4D97-AF65-F5344CB8AC3E}">
        <p14:creationId xmlns:p14="http://schemas.microsoft.com/office/powerpoint/2010/main" val="2069601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Edit Model </a:t>
            </a:r>
            <a:r>
              <a:rPr lang="en-US" dirty="0" err="1"/>
              <a:t>là</a:t>
            </a:r>
            <a:r>
              <a:rPr lang="en-US" dirty="0"/>
              <a:t> </a:t>
            </a:r>
            <a:r>
              <a:rPr lang="en-US" dirty="0" err="1"/>
              <a:t>gì</a:t>
            </a:r>
            <a:r>
              <a:rPr lang="en-US" dirty="0" smtClean="0"/>
              <a:t>?</a:t>
            </a:r>
            <a:endParaRPr lang="en-US" dirty="0"/>
          </a:p>
        </p:txBody>
      </p:sp>
      <p:sp>
        <p:nvSpPr>
          <p:cNvPr id="3" name="Text Placeholder 2"/>
          <p:cNvSpPr>
            <a:spLocks noGrp="1"/>
          </p:cNvSpPr>
          <p:nvPr>
            <p:ph idx="1"/>
          </p:nvPr>
        </p:nvSpPr>
        <p:spPr>
          <a:xfrm>
            <a:off x="412376" y="1120021"/>
            <a:ext cx="5791200" cy="5601453"/>
          </a:xfrm>
        </p:spPr>
        <p:txBody>
          <a:bodyPr>
            <a:normAutofit/>
          </a:bodyPr>
          <a:lstStyle/>
          <a:p>
            <a:r>
              <a:rPr lang="vi-VN" dirty="0"/>
              <a:t>Edit Model hoặc Input Model đại điện dữ liệu cần để người dùng thay đổi hoặc thêm mới. Yêu cầu UI của Product cần chỉnh sửa khác với yêu cầu xem</a:t>
            </a:r>
            <a:r>
              <a:rPr lang="vi-VN" dirty="0" smtClean="0"/>
              <a:t>.</a:t>
            </a:r>
            <a:endParaRPr lang="en-US" dirty="0" smtClean="0"/>
          </a:p>
          <a:p>
            <a:r>
              <a:rPr lang="vi-VN" dirty="0"/>
              <a:t>Ví dụ trong Product Model ở trên, người dùng cần hiển thị danh sách Brand và Supplier, trong khi thêm mới hay chỉnh sửa sản phẩm. Vì thế model trở thành:</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18</a:t>
            </a:fld>
            <a:endParaRPr lang="uk-UA"/>
          </a:p>
        </p:txBody>
      </p:sp>
      <p:pic>
        <p:nvPicPr>
          <p:cNvPr id="5" name="Picture 4"/>
          <p:cNvPicPr>
            <a:picLocks noChangeAspect="1"/>
          </p:cNvPicPr>
          <p:nvPr/>
        </p:nvPicPr>
        <p:blipFill>
          <a:blip r:embed="rId3"/>
          <a:stretch>
            <a:fillRect/>
          </a:stretch>
        </p:blipFill>
        <p:spPr>
          <a:xfrm>
            <a:off x="6203577" y="1120021"/>
            <a:ext cx="5868822" cy="5236329"/>
          </a:xfrm>
          <a:prstGeom prst="rect">
            <a:avLst/>
          </a:prstGeom>
        </p:spPr>
      </p:pic>
    </p:spTree>
    <p:extLst>
      <p:ext uri="{BB962C8B-B14F-4D97-AF65-F5344CB8AC3E}">
        <p14:creationId xmlns:p14="http://schemas.microsoft.com/office/powerpoint/2010/main" val="1858219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a:t>
            </a:r>
            <a:r>
              <a:rPr lang="en-US" dirty="0" err="1"/>
              <a:t>trong</a:t>
            </a:r>
            <a:r>
              <a:rPr lang="en-US" dirty="0"/>
              <a:t> MVC Design </a:t>
            </a:r>
            <a:r>
              <a:rPr lang="en-US" dirty="0" smtClean="0"/>
              <a:t>Pattern</a:t>
            </a:r>
            <a:endParaRPr lang="en-US" dirty="0"/>
          </a:p>
        </p:txBody>
      </p:sp>
      <p:sp>
        <p:nvSpPr>
          <p:cNvPr id="3" name="Text Placeholder 2"/>
          <p:cNvSpPr>
            <a:spLocks noGrp="1"/>
          </p:cNvSpPr>
          <p:nvPr>
            <p:ph idx="1"/>
          </p:nvPr>
        </p:nvSpPr>
        <p:spPr>
          <a:xfrm>
            <a:off x="412376" y="1120021"/>
            <a:ext cx="11241742" cy="5601453"/>
          </a:xfrm>
        </p:spPr>
        <p:txBody>
          <a:bodyPr>
            <a:normAutofit/>
          </a:bodyPr>
          <a:lstStyle/>
          <a:p>
            <a:r>
              <a:rPr lang="vi-VN" dirty="0"/>
              <a:t>MVC Design Pattern là một pattern cho tầng hiển thị. </a:t>
            </a:r>
            <a:endParaRPr lang="en-US" dirty="0" smtClean="0"/>
          </a:p>
          <a:p>
            <a:r>
              <a:rPr lang="vi-VN" dirty="0" smtClean="0"/>
              <a:t>Model </a:t>
            </a:r>
            <a:r>
              <a:rPr lang="vi-VN" dirty="0"/>
              <a:t>trong MVC Design Pattern viết tắt của View Model và Edit Model. </a:t>
            </a:r>
            <a:endParaRPr lang="en-US" dirty="0" smtClean="0"/>
          </a:p>
          <a:p>
            <a:r>
              <a:rPr lang="vi-VN" dirty="0" smtClean="0"/>
              <a:t>Hầu </a:t>
            </a:r>
            <a:r>
              <a:rPr lang="vi-VN" dirty="0"/>
              <a:t>hết mọi người sử dụng từ View Model để chỉ cả 2 </a:t>
            </a:r>
            <a:r>
              <a:rPr lang="en-US" dirty="0" err="1" smtClean="0"/>
              <a:t>loại</a:t>
            </a:r>
            <a:r>
              <a:rPr lang="vi-VN" dirty="0" smtClean="0"/>
              <a:t> </a:t>
            </a:r>
            <a:r>
              <a:rPr lang="vi-VN" dirty="0"/>
              <a:t>này: View Model và Edit Model.</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19</a:t>
            </a:fld>
            <a:endParaRPr lang="uk-UA"/>
          </a:p>
        </p:txBody>
      </p:sp>
    </p:spTree>
    <p:extLst>
      <p:ext uri="{BB962C8B-B14F-4D97-AF65-F5344CB8AC3E}">
        <p14:creationId xmlns:p14="http://schemas.microsoft.com/office/powerpoint/2010/main" val="1965100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lnSpcReduction="10000"/>
          </a:bodyPr>
          <a:lstStyle/>
          <a:p>
            <a:r>
              <a:rPr lang="vi-VN" dirty="0" smtClean="0"/>
              <a:t>Hỏi và trao đổi về các khó khăn gặp phải trong bài “</a:t>
            </a:r>
            <a:r>
              <a:rPr lang="en-US" dirty="0" smtClean="0"/>
              <a:t>Razor View Engine, Strongly Typed View, Tag Helpers, Layouts, Sections</a:t>
            </a:r>
            <a:r>
              <a:rPr lang="vi-VN" dirty="0" smtClean="0"/>
              <a:t>"</a:t>
            </a:r>
          </a:p>
          <a:p>
            <a:r>
              <a:rPr lang="vi-VN" dirty="0" smtClean="0"/>
              <a:t>Tóm tắt lại các phần đã học từ bài “</a:t>
            </a:r>
            <a:r>
              <a:rPr lang="en-US" dirty="0"/>
              <a:t>Razor View Engine, Strongly Typed View, Tag Helpers, Layouts, Sections</a:t>
            </a:r>
            <a:r>
              <a:rPr lang="vi-VN" dirty="0" smtClean="0"/>
              <a:t>”</a:t>
            </a:r>
            <a:endParaRPr lang="vi-VN" dirty="0"/>
          </a:p>
        </p:txBody>
      </p:sp>
    </p:spTree>
    <p:extLst>
      <p:ext uri="{BB962C8B-B14F-4D97-AF65-F5344CB8AC3E}">
        <p14:creationId xmlns:p14="http://schemas.microsoft.com/office/powerpoint/2010/main" val="117170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Lợi</a:t>
            </a:r>
            <a:r>
              <a:rPr lang="en-US" dirty="0"/>
              <a:t> </a:t>
            </a:r>
            <a:r>
              <a:rPr lang="en-US" dirty="0" err="1"/>
              <a:t>ích</a:t>
            </a:r>
            <a:r>
              <a:rPr lang="en-US" dirty="0"/>
              <a:t> </a:t>
            </a:r>
            <a:r>
              <a:rPr lang="en-US" dirty="0" err="1"/>
              <a:t>của</a:t>
            </a:r>
            <a:r>
              <a:rPr lang="en-US" dirty="0"/>
              <a:t> View </a:t>
            </a:r>
            <a:r>
              <a:rPr lang="en-US" dirty="0" smtClean="0"/>
              <a:t>Model</a:t>
            </a:r>
            <a:endParaRPr lang="en-US" dirty="0"/>
          </a:p>
        </p:txBody>
      </p:sp>
      <p:sp>
        <p:nvSpPr>
          <p:cNvPr id="3" name="Text Placeholder 2"/>
          <p:cNvSpPr>
            <a:spLocks noGrp="1"/>
          </p:cNvSpPr>
          <p:nvPr>
            <p:ph idx="1"/>
          </p:nvPr>
        </p:nvSpPr>
        <p:spPr>
          <a:xfrm>
            <a:off x="412376" y="1120021"/>
            <a:ext cx="11241742" cy="5601453"/>
          </a:xfrm>
        </p:spPr>
        <p:txBody>
          <a:bodyPr>
            <a:normAutofit/>
          </a:bodyPr>
          <a:lstStyle/>
          <a:p>
            <a:r>
              <a:rPr lang="vi-VN" dirty="0"/>
              <a:t>ViewModel rất hữu dụng khi </a:t>
            </a:r>
            <a:r>
              <a:rPr lang="en-US" dirty="0" err="1" smtClean="0"/>
              <a:t>chúng</a:t>
            </a:r>
            <a:r>
              <a:rPr lang="en-US" dirty="0" smtClean="0"/>
              <a:t> ta</a:t>
            </a:r>
            <a:r>
              <a:rPr lang="vi-VN" dirty="0" smtClean="0"/>
              <a:t> </a:t>
            </a:r>
            <a:r>
              <a:rPr lang="vi-VN" dirty="0"/>
              <a:t>có một UI phức tạp, khi mà dữ liệu cần lấy ra từ vài Domain Model. </a:t>
            </a:r>
            <a:endParaRPr lang="en-US" dirty="0" smtClean="0"/>
          </a:p>
          <a:p>
            <a:r>
              <a:rPr lang="vi-VN" dirty="0" smtClean="0"/>
              <a:t>Vì </a:t>
            </a:r>
            <a:r>
              <a:rPr lang="vi-VN" dirty="0"/>
              <a:t>View Model được độc lập với Domain Model, nên việc này rất mềm dẻo và linh hoạt cho việc sử dụng nó. </a:t>
            </a:r>
            <a:endParaRPr lang="en-US" dirty="0" smtClean="0"/>
          </a:p>
          <a:p>
            <a:r>
              <a:rPr lang="vi-VN" dirty="0" smtClean="0"/>
              <a:t>ViewModel </a:t>
            </a:r>
            <a:r>
              <a:rPr lang="vi-VN" dirty="0"/>
              <a:t>giúp ứng dụng bảo mật hơn vì bạn không phải </a:t>
            </a:r>
            <a:r>
              <a:rPr lang="en-US" dirty="0" err="1" smtClean="0"/>
              <a:t>đưa</a:t>
            </a:r>
            <a:r>
              <a:rPr lang="vi-VN" dirty="0" smtClean="0"/>
              <a:t> </a:t>
            </a:r>
            <a:r>
              <a:rPr lang="vi-VN" dirty="0"/>
              <a:t>các thuộc tính nhạy cảm và bí mật từ Domain Model ra như </a:t>
            </a:r>
            <a:r>
              <a:rPr lang="en-US" dirty="0" smtClean="0"/>
              <a:t>U</a:t>
            </a:r>
            <a:r>
              <a:rPr lang="vi-VN" dirty="0" smtClean="0"/>
              <a:t>serRole</a:t>
            </a:r>
            <a:r>
              <a:rPr lang="vi-VN" dirty="0"/>
              <a:t>,  IsAdmin</a:t>
            </a:r>
            <a:r>
              <a:rPr lang="vi-VN" dirty="0" smtClean="0"/>
              <a:t>...</a:t>
            </a:r>
            <a:r>
              <a:rPr lang="en-US" dirty="0"/>
              <a:t> </a:t>
            </a:r>
            <a:r>
              <a:rPr lang="en-US" dirty="0" err="1" smtClean="0"/>
              <a:t>ra</a:t>
            </a:r>
            <a:r>
              <a:rPr lang="en-US" dirty="0" smtClean="0"/>
              <a:t> </a:t>
            </a:r>
            <a:r>
              <a:rPr lang="en-US" dirty="0" err="1" smtClean="0"/>
              <a:t>ngoài</a:t>
            </a: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20</a:t>
            </a:fld>
            <a:endParaRPr lang="uk-UA"/>
          </a:p>
        </p:txBody>
      </p:sp>
    </p:spTree>
    <p:extLst>
      <p:ext uri="{BB962C8B-B14F-4D97-AF65-F5344CB8AC3E}">
        <p14:creationId xmlns:p14="http://schemas.microsoft.com/office/powerpoint/2010/main" val="86681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Cách</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ViewModel</a:t>
            </a:r>
            <a:endParaRPr lang="en-US" dirty="0"/>
          </a:p>
        </p:txBody>
      </p:sp>
      <p:sp>
        <p:nvSpPr>
          <p:cNvPr id="3" name="Text Placeholder 2"/>
          <p:cNvSpPr>
            <a:spLocks noGrp="1"/>
          </p:cNvSpPr>
          <p:nvPr>
            <p:ph idx="1"/>
          </p:nvPr>
        </p:nvSpPr>
        <p:spPr>
          <a:xfrm>
            <a:off x="412376" y="1120021"/>
            <a:ext cx="11241742" cy="5601453"/>
          </a:xfrm>
        </p:spPr>
        <p:txBody>
          <a:bodyPr>
            <a:normAutofit/>
          </a:bodyPr>
          <a:lstStyle/>
          <a:p>
            <a:r>
              <a:rPr lang="en-US" b="1" dirty="0" err="1"/>
              <a:t>Giữ</a:t>
            </a:r>
            <a:r>
              <a:rPr lang="en-US" b="1" dirty="0"/>
              <a:t> Domain Model </a:t>
            </a:r>
            <a:r>
              <a:rPr lang="en-US" b="1" dirty="0" err="1"/>
              <a:t>và</a:t>
            </a:r>
            <a:r>
              <a:rPr lang="en-US" b="1" dirty="0"/>
              <a:t> View Model </a:t>
            </a:r>
            <a:r>
              <a:rPr lang="en-US" b="1" dirty="0" err="1"/>
              <a:t>tách</a:t>
            </a:r>
            <a:r>
              <a:rPr lang="en-US" b="1" dirty="0"/>
              <a:t> </a:t>
            </a:r>
            <a:r>
              <a:rPr lang="en-US" b="1" dirty="0" err="1"/>
              <a:t>bạch</a:t>
            </a:r>
            <a:endParaRPr lang="en-US" b="1" dirty="0"/>
          </a:p>
          <a:p>
            <a:pPr lvl="1"/>
            <a:r>
              <a:rPr lang="vi-VN" dirty="0"/>
              <a:t>Tránh sử  dụng Domain model thay cho View Model. Bạn có thể </a:t>
            </a:r>
            <a:r>
              <a:rPr lang="en-US" dirty="0" err="1" smtClean="0"/>
              <a:t>đưa</a:t>
            </a:r>
            <a:r>
              <a:rPr lang="vi-VN" dirty="0" smtClean="0"/>
              <a:t> </a:t>
            </a:r>
            <a:r>
              <a:rPr lang="vi-VN" dirty="0"/>
              <a:t>những thuộc tính nhạy cảm ra ngoài cho View. </a:t>
            </a:r>
            <a:endParaRPr lang="en-US" dirty="0" smtClean="0"/>
          </a:p>
          <a:p>
            <a:pPr lvl="1"/>
            <a:r>
              <a:rPr lang="vi-VN" dirty="0" smtClean="0"/>
              <a:t>Domain </a:t>
            </a:r>
            <a:r>
              <a:rPr lang="vi-VN" dirty="0"/>
              <a:t>Model thường gắn chặt vào database để sử dụng tầng DAL. Vì thế việc </a:t>
            </a:r>
            <a:r>
              <a:rPr lang="en-US" dirty="0" err="1" smtClean="0"/>
              <a:t>đưa</a:t>
            </a:r>
            <a:r>
              <a:rPr lang="vi-VN" dirty="0" smtClean="0"/>
              <a:t> </a:t>
            </a:r>
            <a:r>
              <a:rPr lang="vi-VN" dirty="0"/>
              <a:t>các thuộc tính có thể sửa hay thêm mới vào database là nguy hiểm</a:t>
            </a:r>
            <a:r>
              <a:rPr lang="vi-VN" dirty="0" smtClean="0"/>
              <a:t>.</a:t>
            </a:r>
            <a:endParaRPr lang="en-US" dirty="0" smtClean="0"/>
          </a:p>
          <a:p>
            <a:r>
              <a:rPr lang="vi-VN" b="1" dirty="0"/>
              <a:t>Tạo Strongly Typed Views (View luôn có khai báo ViewModel tương ứng)</a:t>
            </a:r>
          </a:p>
          <a:p>
            <a:pPr lvl="1"/>
            <a:r>
              <a:rPr lang="vi-VN" dirty="0"/>
              <a:t>Trong Strongly Typed Views, </a:t>
            </a:r>
            <a:r>
              <a:rPr lang="en-US" dirty="0" err="1" smtClean="0"/>
              <a:t>chúng</a:t>
            </a:r>
            <a:r>
              <a:rPr lang="en-US" dirty="0" smtClean="0"/>
              <a:t> ta</a:t>
            </a:r>
            <a:r>
              <a:rPr lang="vi-VN" dirty="0" smtClean="0"/>
              <a:t> </a:t>
            </a:r>
            <a:r>
              <a:rPr lang="vi-VN" dirty="0"/>
              <a:t>hãy để View biết kiểu của viewModel được gán cho nó. Với strongly typed view, bạn sẽ có thể có sự trợ  giúp gợi ý thuộc tính từ Visual Studio và dễ tìm lỗi nếu có trong  quá trình phát triển</a:t>
            </a:r>
            <a:r>
              <a:rPr lang="vi-VN" dirty="0" smtClean="0"/>
              <a:t>.</a:t>
            </a:r>
            <a:endParaRPr lang="en-US" dirty="0" smtClean="0"/>
          </a:p>
          <a:p>
            <a:r>
              <a:rPr lang="en-US" b="1" dirty="0" err="1"/>
              <a:t>Sử</a:t>
            </a:r>
            <a:r>
              <a:rPr lang="en-US" b="1" dirty="0"/>
              <a:t> </a:t>
            </a:r>
            <a:r>
              <a:rPr lang="en-US" b="1" dirty="0" err="1"/>
              <a:t>dụng</a:t>
            </a:r>
            <a:r>
              <a:rPr lang="en-US" b="1" dirty="0"/>
              <a:t> Data Annotation </a:t>
            </a:r>
            <a:r>
              <a:rPr lang="en-US" b="1" dirty="0" err="1"/>
              <a:t>cho</a:t>
            </a:r>
            <a:r>
              <a:rPr lang="en-US" b="1" dirty="0"/>
              <a:t> Validation</a:t>
            </a:r>
          </a:p>
          <a:p>
            <a:pPr lvl="1"/>
            <a:r>
              <a:rPr lang="vi-VN" dirty="0"/>
              <a:t>Sử dụng Data Annotation để khai báo cho thuộc tính của viewModel và giúp tận dụng cơ chế client validation trong ASP.NET Core.</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21</a:t>
            </a:fld>
            <a:endParaRPr lang="uk-UA"/>
          </a:p>
        </p:txBody>
      </p:sp>
    </p:spTree>
    <p:extLst>
      <p:ext uri="{BB962C8B-B14F-4D97-AF65-F5344CB8AC3E}">
        <p14:creationId xmlns:p14="http://schemas.microsoft.com/office/powerpoint/2010/main" val="1112544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Cách</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ViewModel</a:t>
            </a:r>
            <a:endParaRPr lang="en-US" dirty="0"/>
          </a:p>
        </p:txBody>
      </p:sp>
      <p:sp>
        <p:nvSpPr>
          <p:cNvPr id="3" name="Text Placeholder 2"/>
          <p:cNvSpPr>
            <a:spLocks noGrp="1"/>
          </p:cNvSpPr>
          <p:nvPr>
            <p:ph idx="1"/>
          </p:nvPr>
        </p:nvSpPr>
        <p:spPr>
          <a:xfrm>
            <a:off x="412376" y="1120021"/>
            <a:ext cx="11241742" cy="5601453"/>
          </a:xfrm>
        </p:spPr>
        <p:txBody>
          <a:bodyPr>
            <a:normAutofit lnSpcReduction="10000"/>
          </a:bodyPr>
          <a:lstStyle/>
          <a:p>
            <a:r>
              <a:rPr lang="en-US" b="1" dirty="0" err="1"/>
              <a:t>Chỉ</a:t>
            </a:r>
            <a:r>
              <a:rPr lang="en-US" b="1" dirty="0"/>
              <a:t> </a:t>
            </a:r>
            <a:r>
              <a:rPr lang="en-US" b="1" dirty="0" err="1"/>
              <a:t>đặt</a:t>
            </a:r>
            <a:r>
              <a:rPr lang="en-US" b="1" dirty="0"/>
              <a:t> </a:t>
            </a:r>
            <a:r>
              <a:rPr lang="en-US" b="1" dirty="0" err="1"/>
              <a:t>các</a:t>
            </a:r>
            <a:r>
              <a:rPr lang="en-US" b="1" dirty="0"/>
              <a:t> </a:t>
            </a:r>
            <a:r>
              <a:rPr lang="en-US" b="1" dirty="0" err="1"/>
              <a:t>dữ</a:t>
            </a:r>
            <a:r>
              <a:rPr lang="en-US" b="1" dirty="0"/>
              <a:t> </a:t>
            </a:r>
            <a:r>
              <a:rPr lang="en-US" b="1" dirty="0" err="1"/>
              <a:t>liệu</a:t>
            </a:r>
            <a:r>
              <a:rPr lang="en-US" b="1" dirty="0"/>
              <a:t> </a:t>
            </a:r>
            <a:r>
              <a:rPr lang="en-US" b="1" dirty="0" err="1"/>
              <a:t>cần</a:t>
            </a:r>
            <a:r>
              <a:rPr lang="en-US" b="1" dirty="0"/>
              <a:t> </a:t>
            </a:r>
            <a:r>
              <a:rPr lang="en-US" b="1" dirty="0" err="1"/>
              <a:t>thiết</a:t>
            </a:r>
            <a:r>
              <a:rPr lang="en-US" b="1" dirty="0"/>
              <a:t> </a:t>
            </a:r>
            <a:r>
              <a:rPr lang="en-US" b="1" dirty="0" err="1"/>
              <a:t>trong</a:t>
            </a:r>
            <a:r>
              <a:rPr lang="en-US" b="1" dirty="0"/>
              <a:t> </a:t>
            </a:r>
            <a:r>
              <a:rPr lang="en-US" b="1" dirty="0" err="1"/>
              <a:t>ViewModel</a:t>
            </a:r>
            <a:endParaRPr lang="en-US" b="1" dirty="0"/>
          </a:p>
          <a:p>
            <a:pPr lvl="1"/>
            <a:r>
              <a:rPr lang="vi-VN" dirty="0"/>
              <a:t>Giữ ViewModel nhỏ nhất có thể. Chỉ đặt các trường thực sự cần thiết cho việc hiển thị trong ViewModel.</a:t>
            </a:r>
            <a:endParaRPr lang="en-US" dirty="0" smtClean="0"/>
          </a:p>
          <a:p>
            <a:r>
              <a:rPr lang="da-DK" b="1" dirty="0"/>
              <a:t>Sử dụng một Mapper để chuyển Model sang </a:t>
            </a:r>
            <a:r>
              <a:rPr lang="da-DK" b="1" dirty="0" smtClean="0"/>
              <a:t>ViewModel</a:t>
            </a:r>
            <a:endParaRPr lang="vi-VN" b="1" dirty="0"/>
          </a:p>
          <a:p>
            <a:pPr lvl="1"/>
            <a:r>
              <a:rPr lang="vi-VN" dirty="0"/>
              <a:t>Model nhận từ cơ sở dữ liệu cần được map sang ViewModel. Bạn có thể sử dụng AutoMapper để thực hiện điều này</a:t>
            </a:r>
            <a:r>
              <a:rPr lang="vi-VN" dirty="0" smtClean="0"/>
              <a:t>.</a:t>
            </a:r>
            <a:endParaRPr lang="en-US" dirty="0" smtClean="0"/>
          </a:p>
          <a:p>
            <a:r>
              <a:rPr lang="en-US" b="1" dirty="0" err="1"/>
              <a:t>ViewModel</a:t>
            </a:r>
            <a:r>
              <a:rPr lang="en-US" b="1" dirty="0"/>
              <a:t> </a:t>
            </a:r>
            <a:r>
              <a:rPr lang="en-US" b="1" dirty="0" err="1"/>
              <a:t>có</a:t>
            </a:r>
            <a:r>
              <a:rPr lang="en-US" b="1" dirty="0"/>
              <a:t> </a:t>
            </a:r>
            <a:r>
              <a:rPr lang="en-US" b="1" dirty="0" err="1"/>
              <a:t>thể</a:t>
            </a:r>
            <a:r>
              <a:rPr lang="en-US" b="1" dirty="0"/>
              <a:t> </a:t>
            </a:r>
            <a:r>
              <a:rPr lang="en-US" b="1" dirty="0" err="1"/>
              <a:t>chứa</a:t>
            </a:r>
            <a:r>
              <a:rPr lang="en-US" b="1" dirty="0"/>
              <a:t> </a:t>
            </a:r>
            <a:r>
              <a:rPr lang="en-US" b="1" dirty="0" err="1"/>
              <a:t>các</a:t>
            </a:r>
            <a:r>
              <a:rPr lang="en-US" b="1" dirty="0"/>
              <a:t> logic </a:t>
            </a:r>
            <a:r>
              <a:rPr lang="en-US" b="1" dirty="0" err="1"/>
              <a:t>chỉ</a:t>
            </a:r>
            <a:r>
              <a:rPr lang="en-US" b="1" dirty="0"/>
              <a:t> </a:t>
            </a:r>
            <a:r>
              <a:rPr lang="en-US" b="1" dirty="0" err="1"/>
              <a:t>cho</a:t>
            </a:r>
            <a:r>
              <a:rPr lang="en-US" b="1" dirty="0"/>
              <a:t> view</a:t>
            </a:r>
          </a:p>
          <a:p>
            <a:pPr lvl="1"/>
            <a:r>
              <a:rPr lang="vi-VN" dirty="0"/>
              <a:t>Về ý tưởng, ViewModel có thể chứa các dữ liệu và không có logic. Nhưng bạn có thể thêm một số logic đặc thù cho ViewModel</a:t>
            </a:r>
            <a:r>
              <a:rPr lang="vi-VN" dirty="0" smtClean="0"/>
              <a:t>.</a:t>
            </a:r>
            <a:endParaRPr lang="en-US" dirty="0" smtClean="0"/>
          </a:p>
          <a:p>
            <a:r>
              <a:rPr lang="en-US" b="1" dirty="0" err="1"/>
              <a:t>Sử</a:t>
            </a:r>
            <a:r>
              <a:rPr lang="en-US" b="1" dirty="0"/>
              <a:t> </a:t>
            </a:r>
            <a:r>
              <a:rPr lang="en-US" b="1" dirty="0" err="1"/>
              <a:t>dụng</a:t>
            </a:r>
            <a:r>
              <a:rPr lang="en-US" b="1" dirty="0"/>
              <a:t> 1 </a:t>
            </a:r>
            <a:r>
              <a:rPr lang="en-US" b="1" dirty="0" err="1"/>
              <a:t>ViewModel</a:t>
            </a:r>
            <a:r>
              <a:rPr lang="en-US" b="1" dirty="0"/>
              <a:t> </a:t>
            </a:r>
            <a:r>
              <a:rPr lang="en-US" b="1" dirty="0" err="1"/>
              <a:t>cho</a:t>
            </a:r>
            <a:r>
              <a:rPr lang="en-US" b="1" dirty="0"/>
              <a:t> 1 View</a:t>
            </a:r>
          </a:p>
          <a:p>
            <a:pPr lvl="1"/>
            <a:r>
              <a:rPr lang="en-US" dirty="0" err="1"/>
              <a:t>Tạo</a:t>
            </a:r>
            <a:r>
              <a:rPr lang="en-US" dirty="0"/>
              <a:t> </a:t>
            </a:r>
            <a:r>
              <a:rPr lang="en-US" dirty="0" err="1"/>
              <a:t>một</a:t>
            </a:r>
            <a:r>
              <a:rPr lang="en-US" dirty="0"/>
              <a:t> </a:t>
            </a:r>
            <a:r>
              <a:rPr lang="en-US" dirty="0" err="1"/>
              <a:t>ViewModel</a:t>
            </a:r>
            <a:r>
              <a:rPr lang="en-US" dirty="0"/>
              <a:t> </a:t>
            </a:r>
            <a:r>
              <a:rPr lang="en-US" dirty="0" err="1"/>
              <a:t>cho</a:t>
            </a:r>
            <a:r>
              <a:rPr lang="en-US" dirty="0"/>
              <a:t> </a:t>
            </a:r>
            <a:r>
              <a:rPr lang="en-US" dirty="0" err="1"/>
              <a:t>một</a:t>
            </a:r>
            <a:r>
              <a:rPr lang="en-US" dirty="0"/>
              <a:t> View. </a:t>
            </a:r>
            <a:r>
              <a:rPr lang="en-US" dirty="0" err="1"/>
              <a:t>Sẽ</a:t>
            </a:r>
            <a:r>
              <a:rPr lang="en-US" dirty="0"/>
              <a:t> </a:t>
            </a:r>
            <a:r>
              <a:rPr lang="en-US" dirty="0" err="1"/>
              <a:t>dễ</a:t>
            </a:r>
            <a:r>
              <a:rPr lang="en-US" dirty="0"/>
              <a:t> </a:t>
            </a:r>
            <a:r>
              <a:rPr lang="en-US" dirty="0" err="1"/>
              <a:t>bảo</a:t>
            </a:r>
            <a:r>
              <a:rPr lang="en-US" dirty="0"/>
              <a:t> </a:t>
            </a:r>
            <a:r>
              <a:rPr lang="en-US" dirty="0" err="1"/>
              <a:t>trì</a:t>
            </a:r>
            <a:r>
              <a:rPr lang="en-US" dirty="0"/>
              <a:t> </a:t>
            </a:r>
            <a:r>
              <a:rPr lang="en-US" dirty="0" err="1"/>
              <a:t>và</a:t>
            </a:r>
            <a:r>
              <a:rPr lang="en-US" dirty="0"/>
              <a:t> </a:t>
            </a:r>
            <a:r>
              <a:rPr lang="en-US" dirty="0" err="1"/>
              <a:t>dễ</a:t>
            </a:r>
            <a:r>
              <a:rPr lang="en-US" dirty="0"/>
              <a:t> </a:t>
            </a:r>
            <a:r>
              <a:rPr lang="en-US" dirty="0" err="1"/>
              <a:t>tìm</a:t>
            </a:r>
            <a:r>
              <a:rPr lang="en-US" dirty="0"/>
              <a:t> </a:t>
            </a:r>
            <a:r>
              <a:rPr lang="en-US" dirty="0" err="1"/>
              <a:t>lỗi</a:t>
            </a:r>
            <a:r>
              <a:rPr lang="en-US" dirty="0" smtClean="0"/>
              <a:t>.</a:t>
            </a:r>
          </a:p>
          <a:p>
            <a:r>
              <a:rPr lang="en-US" b="1" dirty="0" err="1"/>
              <a:t>Đồng</a:t>
            </a:r>
            <a:r>
              <a:rPr lang="en-US" b="1" dirty="0"/>
              <a:t> </a:t>
            </a:r>
            <a:r>
              <a:rPr lang="en-US" b="1" dirty="0" err="1"/>
              <a:t>nhất</a:t>
            </a:r>
            <a:endParaRPr lang="en-US" b="1" dirty="0"/>
          </a:p>
          <a:p>
            <a:pPr lvl="1"/>
            <a:r>
              <a:rPr lang="vi-VN" dirty="0"/>
              <a:t>Sử dụng ViewModel ngay cả cho các kịch bản đơn giản. Nó giúp dễ bảo trì và đảm bảo tính đồng nhất cho toàn ứng dụng.</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22</a:t>
            </a:fld>
            <a:endParaRPr lang="uk-UA"/>
          </a:p>
        </p:txBody>
      </p:sp>
    </p:spTree>
    <p:extLst>
      <p:ext uri="{BB962C8B-B14F-4D97-AF65-F5344CB8AC3E}">
        <p14:creationId xmlns:p14="http://schemas.microsoft.com/office/powerpoint/2010/main" val="1929063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da-DK" dirty="0"/>
              <a:t>Truyền ViewModel từ Controller sang </a:t>
            </a:r>
            <a:r>
              <a:rPr lang="da-DK" dirty="0" smtClean="0"/>
              <a:t>View</a:t>
            </a:r>
            <a:r>
              <a:rPr lang="en-US" dirty="0"/>
              <a:t/>
            </a:r>
            <a:br>
              <a:rPr lang="en-US" dirty="0"/>
            </a:br>
            <a:endParaRPr lang="en-US" dirty="0"/>
          </a:p>
        </p:txBody>
      </p:sp>
      <p:sp>
        <p:nvSpPr>
          <p:cNvPr id="3" name="Text Placeholder 2"/>
          <p:cNvSpPr>
            <a:spLocks noGrp="1"/>
          </p:cNvSpPr>
          <p:nvPr>
            <p:ph idx="1"/>
          </p:nvPr>
        </p:nvSpPr>
        <p:spPr>
          <a:xfrm>
            <a:off x="412376" y="1272988"/>
            <a:ext cx="11241742" cy="5448486"/>
          </a:xfrm>
        </p:spPr>
        <p:txBody>
          <a:bodyPr>
            <a:normAutofit fontScale="92500" lnSpcReduction="10000"/>
          </a:bodyPr>
          <a:lstStyle/>
          <a:p>
            <a:r>
              <a:rPr lang="vi-VN" dirty="0"/>
              <a:t>ViewModel tham chiếu đến các đối tượng chứa dữ liệu cần thiết để hiển thị cho người dùng. </a:t>
            </a:r>
            <a:endParaRPr lang="en-US" dirty="0"/>
          </a:p>
          <a:p>
            <a:r>
              <a:rPr lang="vi-VN" dirty="0"/>
              <a:t>Nó có thể chứa dữ liệu từ một hoặc nhiều</a:t>
            </a:r>
            <a:r>
              <a:rPr lang="en-US" dirty="0"/>
              <a:t> </a:t>
            </a:r>
            <a:r>
              <a:rPr lang="en-US" dirty="0" err="1"/>
              <a:t>thực</a:t>
            </a:r>
            <a:r>
              <a:rPr lang="en-US" dirty="0"/>
              <a:t> </a:t>
            </a:r>
            <a:r>
              <a:rPr lang="en-US" dirty="0" err="1"/>
              <a:t>thể</a:t>
            </a:r>
            <a:r>
              <a:rPr lang="vi-VN" dirty="0"/>
              <a:t> </a:t>
            </a:r>
            <a:r>
              <a:rPr lang="en-US" dirty="0"/>
              <a:t>(</a:t>
            </a:r>
            <a:r>
              <a:rPr lang="vi-VN" dirty="0"/>
              <a:t>entity</a:t>
            </a:r>
            <a:r>
              <a:rPr lang="en-US" dirty="0"/>
              <a:t>)</a:t>
            </a:r>
            <a:r>
              <a:rPr lang="vi-VN" dirty="0"/>
              <a:t> trong cơ sở dữ liệu. View Model nên chứa tất cả dữ liệu cần thiết để hiển thị cho người dùng. </a:t>
            </a:r>
            <a:endParaRPr lang="en-US" dirty="0"/>
          </a:p>
          <a:p>
            <a:r>
              <a:rPr lang="vi-VN" dirty="0"/>
              <a:t>ViewModel được gán từ Controller sang View bằng ViewBag hoặc ViewData. </a:t>
            </a:r>
            <a:endParaRPr lang="en-US" dirty="0"/>
          </a:p>
          <a:p>
            <a:r>
              <a:rPr lang="vi-VN" dirty="0"/>
              <a:t>ViewData trả về một ViewDataDictionary, trong khi ViewBag chỉ là một lớp bao (wrapper) của ViewData, nó cung cấp thuộc tính động. </a:t>
            </a:r>
            <a:endParaRPr lang="en-US" dirty="0"/>
          </a:p>
          <a:p>
            <a:r>
              <a:rPr lang="vi-VN" dirty="0"/>
              <a:t>Chúng ta đã tìm hiểu trong bài về ViewBag và ViewData. ViewDataDictionary chứa một đối tượng dictio</a:t>
            </a:r>
            <a:r>
              <a:rPr lang="en-US" dirty="0" err="1"/>
              <a:t>nar</a:t>
            </a:r>
            <a:r>
              <a:rPr lang="vi-VN" dirty="0"/>
              <a:t>y chung và chứa một thuộc tính đặc biệt gọi là Model. </a:t>
            </a:r>
            <a:endParaRPr lang="en-US" dirty="0"/>
          </a:p>
          <a:p>
            <a:r>
              <a:rPr lang="vi-VN" dirty="0"/>
              <a:t>Model cho phép chúng ta gán một ViewModel sang View. Thuộc tính Model này cho phép chúng ta tạo một strongly typed view.</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23</a:t>
            </a:fld>
            <a:endParaRPr lang="uk-UA"/>
          </a:p>
        </p:txBody>
      </p:sp>
    </p:spTree>
    <p:extLst>
      <p:ext uri="{BB962C8B-B14F-4D97-AF65-F5344CB8AC3E}">
        <p14:creationId xmlns:p14="http://schemas.microsoft.com/office/powerpoint/2010/main" val="3915914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2374"/>
            <a:ext cx="10515600" cy="2510726"/>
          </a:xfrm>
        </p:spPr>
        <p:txBody>
          <a:bodyPr>
            <a:normAutofit fontScale="90000"/>
          </a:bodyPr>
          <a:lstStyle/>
          <a:p>
            <a:r>
              <a:rPr lang="en-US" dirty="0"/>
              <a:t>Forms and Model Binding </a:t>
            </a:r>
            <a:r>
              <a:rPr lang="en-US" dirty="0" err="1"/>
              <a:t>trong</a:t>
            </a:r>
            <a:r>
              <a:rPr lang="en-US" dirty="0"/>
              <a:t> ASP.NET Core </a:t>
            </a:r>
            <a:r>
              <a:rPr lang="en-US" dirty="0" smtClean="0"/>
              <a:t>MVC</a:t>
            </a:r>
            <a:br>
              <a:rPr lang="en-US" dirty="0" smtClean="0"/>
            </a:br>
            <a:r>
              <a:rPr lang="en-US" dirty="0"/>
              <a:t/>
            </a:r>
            <a:br>
              <a:rPr lang="en-US" dirty="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24</a:t>
            </a:fld>
            <a:endParaRPr lang="uk-UA"/>
          </a:p>
        </p:txBody>
      </p:sp>
    </p:spTree>
    <p:extLst>
      <p:ext uri="{BB962C8B-B14F-4D97-AF65-F5344CB8AC3E}">
        <p14:creationId xmlns:p14="http://schemas.microsoft.com/office/powerpoint/2010/main" val="4247836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Tạo</a:t>
            </a:r>
            <a:r>
              <a:rPr lang="en-US" dirty="0"/>
              <a:t> </a:t>
            </a:r>
            <a:r>
              <a:rPr lang="en-US" dirty="0" err="1"/>
              <a:t>mới</a:t>
            </a:r>
            <a:r>
              <a:rPr lang="en-US" dirty="0"/>
              <a:t> Customer </a:t>
            </a:r>
            <a:r>
              <a:rPr lang="en-US" dirty="0" err="1" smtClean="0"/>
              <a:t>ViewModel</a:t>
            </a:r>
            <a:r>
              <a:rPr lang="en-US" dirty="0"/>
              <a:t/>
            </a:r>
            <a:br>
              <a:rPr lang="en-US" dirty="0"/>
            </a:br>
            <a:endParaRPr lang="en-US" dirty="0"/>
          </a:p>
        </p:txBody>
      </p:sp>
      <p:sp>
        <p:nvSpPr>
          <p:cNvPr id="3" name="Text Placeholder 2"/>
          <p:cNvSpPr>
            <a:spLocks noGrp="1"/>
          </p:cNvSpPr>
          <p:nvPr>
            <p:ph idx="1"/>
          </p:nvPr>
        </p:nvSpPr>
        <p:spPr>
          <a:xfrm>
            <a:off x="412376" y="1272988"/>
            <a:ext cx="7080821" cy="5448486"/>
          </a:xfrm>
        </p:spPr>
        <p:txBody>
          <a:bodyPr>
            <a:normAutofit/>
          </a:bodyPr>
          <a:lstStyle/>
          <a:p>
            <a:r>
              <a:rPr lang="en-US" b="1" dirty="0" err="1"/>
              <a:t>Tạo</a:t>
            </a:r>
            <a:r>
              <a:rPr lang="en-US" b="1" dirty="0"/>
              <a:t> </a:t>
            </a:r>
            <a:r>
              <a:rPr lang="en-US" b="1" dirty="0" err="1"/>
              <a:t>một</a:t>
            </a:r>
            <a:r>
              <a:rPr lang="en-US" b="1" dirty="0"/>
              <a:t> View Model</a:t>
            </a:r>
          </a:p>
          <a:p>
            <a:pPr lvl="1"/>
            <a:r>
              <a:rPr lang="vi-VN" dirty="0" smtClean="0"/>
              <a:t>Chuột </a:t>
            </a:r>
            <a:r>
              <a:rPr lang="vi-VN" dirty="0"/>
              <a:t>phải vào thư mục </a:t>
            </a:r>
            <a:r>
              <a:rPr lang="vi-VN" b="1" dirty="0"/>
              <a:t>Models </a:t>
            </a:r>
            <a:r>
              <a:rPr lang="vi-VN" dirty="0"/>
              <a:t>và chọn </a:t>
            </a:r>
            <a:r>
              <a:rPr lang="vi-VN" b="1" dirty="0"/>
              <a:t>Add--&gt;Class</a:t>
            </a:r>
            <a:r>
              <a:rPr lang="vi-VN" dirty="0"/>
              <a:t>. Tên của class là </a:t>
            </a:r>
            <a:r>
              <a:rPr lang="vi-VN" b="1" dirty="0"/>
              <a:t>Customer.cs</a:t>
            </a:r>
            <a:r>
              <a:rPr lang="vi-VN" dirty="0"/>
              <a:t>. Và có các thuộc tính sau</a:t>
            </a:r>
            <a:r>
              <a:rPr lang="vi-VN" dirty="0" smtClean="0"/>
              <a:t>:</a:t>
            </a:r>
            <a:endParaRPr lang="en-US" dirty="0" smtClean="0"/>
          </a:p>
          <a:p>
            <a:r>
              <a:rPr lang="en-US" b="1" dirty="0" err="1"/>
              <a:t>Sử</a:t>
            </a:r>
            <a:r>
              <a:rPr lang="en-US" b="1" dirty="0"/>
              <a:t> </a:t>
            </a:r>
            <a:r>
              <a:rPr lang="en-US" b="1" dirty="0" err="1"/>
              <a:t>dụng</a:t>
            </a:r>
            <a:r>
              <a:rPr lang="en-US" b="1" dirty="0"/>
              <a:t> </a:t>
            </a:r>
            <a:r>
              <a:rPr lang="en-US" b="1" dirty="0" err="1"/>
              <a:t>ViewBag</a:t>
            </a:r>
            <a:r>
              <a:rPr lang="en-US" b="1" dirty="0"/>
              <a:t> </a:t>
            </a:r>
            <a:r>
              <a:rPr lang="en-US" b="1" dirty="0" err="1"/>
              <a:t>để</a:t>
            </a:r>
            <a:r>
              <a:rPr lang="en-US" b="1" dirty="0"/>
              <a:t> </a:t>
            </a:r>
            <a:r>
              <a:rPr lang="en-US" b="1" dirty="0" err="1"/>
              <a:t>truyền</a:t>
            </a:r>
            <a:r>
              <a:rPr lang="en-US" b="1" dirty="0"/>
              <a:t> </a:t>
            </a:r>
            <a:r>
              <a:rPr lang="en-US" b="1" dirty="0" err="1"/>
              <a:t>ViewModel</a:t>
            </a:r>
            <a:r>
              <a:rPr lang="en-US" b="1" dirty="0"/>
              <a:t> </a:t>
            </a:r>
            <a:r>
              <a:rPr lang="en-US" b="1" dirty="0" err="1"/>
              <a:t>về</a:t>
            </a:r>
            <a:r>
              <a:rPr lang="en-US" b="1" dirty="0"/>
              <a:t> View</a:t>
            </a:r>
          </a:p>
          <a:p>
            <a:pPr lvl="1"/>
            <a:r>
              <a:rPr lang="vi-VN" dirty="0"/>
              <a:t>Vào </a:t>
            </a:r>
            <a:r>
              <a:rPr lang="vi-VN" b="1" dirty="0"/>
              <a:t>Index </a:t>
            </a:r>
            <a:r>
              <a:rPr lang="vi-VN" dirty="0"/>
              <a:t>action method trong </a:t>
            </a:r>
            <a:r>
              <a:rPr lang="vi-VN" b="1" dirty="0"/>
              <a:t>HomeController</a:t>
            </a:r>
            <a:r>
              <a:rPr lang="vi-VN" dirty="0"/>
              <a:t>. Tạo một thuộc tính động tên Customer trong </a:t>
            </a:r>
            <a:r>
              <a:rPr lang="vi-VN" b="1" dirty="0"/>
              <a:t>ViewBag </a:t>
            </a:r>
            <a:r>
              <a:rPr lang="vi-VN" dirty="0"/>
              <a:t>và gán thể hiện của Customer như dưới đây:</a:t>
            </a:r>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25</a:t>
            </a:fld>
            <a:endParaRPr lang="uk-UA"/>
          </a:p>
        </p:txBody>
      </p:sp>
      <p:pic>
        <p:nvPicPr>
          <p:cNvPr id="5" name="Picture 4"/>
          <p:cNvPicPr>
            <a:picLocks noChangeAspect="1"/>
          </p:cNvPicPr>
          <p:nvPr/>
        </p:nvPicPr>
        <p:blipFill>
          <a:blip r:embed="rId3"/>
          <a:stretch>
            <a:fillRect/>
          </a:stretch>
        </p:blipFill>
        <p:spPr>
          <a:xfrm>
            <a:off x="7493197" y="1039909"/>
            <a:ext cx="4506062" cy="5020236"/>
          </a:xfrm>
          <a:prstGeom prst="rect">
            <a:avLst/>
          </a:prstGeom>
        </p:spPr>
      </p:pic>
      <p:pic>
        <p:nvPicPr>
          <p:cNvPr id="6" name="Picture 5"/>
          <p:cNvPicPr>
            <a:picLocks noChangeAspect="1"/>
          </p:cNvPicPr>
          <p:nvPr/>
        </p:nvPicPr>
        <p:blipFill>
          <a:blip r:embed="rId4"/>
          <a:stretch>
            <a:fillRect/>
          </a:stretch>
        </p:blipFill>
        <p:spPr>
          <a:xfrm>
            <a:off x="838200" y="5067095"/>
            <a:ext cx="5038337" cy="1654379"/>
          </a:xfrm>
          <a:prstGeom prst="rect">
            <a:avLst/>
          </a:prstGeom>
        </p:spPr>
      </p:pic>
    </p:spTree>
    <p:extLst>
      <p:ext uri="{BB962C8B-B14F-4D97-AF65-F5344CB8AC3E}">
        <p14:creationId xmlns:p14="http://schemas.microsoft.com/office/powerpoint/2010/main" val="2223570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Tạo</a:t>
            </a:r>
            <a:r>
              <a:rPr lang="en-US" dirty="0"/>
              <a:t> </a:t>
            </a:r>
            <a:r>
              <a:rPr lang="en-US" dirty="0" err="1"/>
              <a:t>mới</a:t>
            </a:r>
            <a:r>
              <a:rPr lang="en-US" dirty="0"/>
              <a:t> Customer </a:t>
            </a:r>
            <a:r>
              <a:rPr lang="en-US" dirty="0" err="1" smtClean="0"/>
              <a:t>ViewModel</a:t>
            </a:r>
            <a:r>
              <a:rPr lang="en-US" dirty="0"/>
              <a:t/>
            </a:r>
            <a:br>
              <a:rPr lang="en-US" dirty="0"/>
            </a:br>
            <a:endParaRPr lang="en-US" dirty="0"/>
          </a:p>
        </p:txBody>
      </p:sp>
      <p:sp>
        <p:nvSpPr>
          <p:cNvPr id="3" name="Text Placeholder 2"/>
          <p:cNvSpPr>
            <a:spLocks noGrp="1"/>
          </p:cNvSpPr>
          <p:nvPr>
            <p:ph idx="1"/>
          </p:nvPr>
        </p:nvSpPr>
        <p:spPr>
          <a:xfrm>
            <a:off x="412376" y="1272988"/>
            <a:ext cx="11421036" cy="5448486"/>
          </a:xfrm>
        </p:spPr>
        <p:txBody>
          <a:bodyPr>
            <a:normAutofit/>
          </a:bodyPr>
          <a:lstStyle/>
          <a:p>
            <a:r>
              <a:rPr lang="en-US" dirty="0" err="1" smtClean="0"/>
              <a:t>Chúng</a:t>
            </a:r>
            <a:r>
              <a:rPr lang="en-US" dirty="0" smtClean="0"/>
              <a:t> ta</a:t>
            </a:r>
            <a:r>
              <a:rPr lang="vi-VN" dirty="0" smtClean="0"/>
              <a:t> </a:t>
            </a:r>
            <a:r>
              <a:rPr lang="vi-VN" dirty="0"/>
              <a:t>có thể tham chiếu đến đối tượng customer sử dụng </a:t>
            </a:r>
            <a:r>
              <a:rPr lang="vi-VN" b="1" dirty="0"/>
              <a:t>ViewBag.Customer</a:t>
            </a:r>
            <a:r>
              <a:rPr lang="vi-VN" dirty="0"/>
              <a:t>. Vì </a:t>
            </a:r>
            <a:r>
              <a:rPr lang="en-US" dirty="0" err="1" smtClean="0"/>
              <a:t>chúng</a:t>
            </a:r>
            <a:r>
              <a:rPr lang="en-US" dirty="0" smtClean="0"/>
              <a:t> ta</a:t>
            </a:r>
            <a:r>
              <a:rPr lang="vi-VN" dirty="0" smtClean="0"/>
              <a:t> </a:t>
            </a:r>
            <a:r>
              <a:rPr lang="vi-VN" dirty="0"/>
              <a:t>đang sử dụng ViewBag sẽ không cần phải ép kiểu sang kiểu tương ứng</a:t>
            </a:r>
            <a:r>
              <a:rPr lang="vi-VN" dirty="0" smtClean="0"/>
              <a:t>.</a:t>
            </a:r>
            <a:endParaRPr lang="en-US" dirty="0" smtClean="0"/>
          </a:p>
          <a:p>
            <a:r>
              <a:rPr lang="en-US" dirty="0" err="1"/>
              <a:t>Một</a:t>
            </a:r>
            <a:r>
              <a:rPr lang="en-US" dirty="0"/>
              <a:t> </a:t>
            </a:r>
            <a:r>
              <a:rPr lang="en-US" dirty="0" err="1"/>
              <a:t>hạn</a:t>
            </a:r>
            <a:r>
              <a:rPr lang="en-US" dirty="0"/>
              <a:t> </a:t>
            </a:r>
            <a:r>
              <a:rPr lang="en-US" dirty="0" err="1"/>
              <a:t>chế</a:t>
            </a:r>
            <a:r>
              <a:rPr lang="en-US" dirty="0"/>
              <a:t> </a:t>
            </a:r>
            <a:r>
              <a:rPr lang="en-US" dirty="0" err="1"/>
              <a:t>của</a:t>
            </a:r>
            <a:r>
              <a:rPr lang="en-US" dirty="0"/>
              <a:t> </a:t>
            </a:r>
            <a:r>
              <a:rPr lang="en-US" dirty="0" err="1"/>
              <a:t>cách</a:t>
            </a:r>
            <a:r>
              <a:rPr lang="en-US" dirty="0"/>
              <a:t> </a:t>
            </a:r>
            <a:r>
              <a:rPr lang="en-US" dirty="0" err="1" smtClean="0"/>
              <a:t>này</a:t>
            </a:r>
            <a:r>
              <a:rPr lang="en-US" dirty="0" smtClean="0"/>
              <a:t> </a:t>
            </a:r>
            <a:r>
              <a:rPr lang="en-US" dirty="0" err="1"/>
              <a:t>là</a:t>
            </a:r>
            <a:r>
              <a:rPr lang="en-US" dirty="0"/>
              <a:t> </a:t>
            </a:r>
            <a:r>
              <a:rPr lang="en-US" dirty="0" err="1"/>
              <a:t>nó</a:t>
            </a:r>
            <a:r>
              <a:rPr lang="en-US" dirty="0"/>
              <a:t> </a:t>
            </a:r>
            <a:r>
              <a:rPr lang="en-US" dirty="0" err="1"/>
              <a:t>không</a:t>
            </a:r>
            <a:r>
              <a:rPr lang="en-US" dirty="0"/>
              <a:t> </a:t>
            </a:r>
            <a:r>
              <a:rPr lang="en-US" dirty="0" err="1"/>
              <a:t>kiểm</a:t>
            </a:r>
            <a:r>
              <a:rPr lang="en-US" dirty="0"/>
              <a:t> </a:t>
            </a:r>
            <a:r>
              <a:rPr lang="en-US" dirty="0" err="1"/>
              <a:t>tra</a:t>
            </a:r>
            <a:r>
              <a:rPr lang="en-US" dirty="0"/>
              <a:t> </a:t>
            </a:r>
            <a:r>
              <a:rPr lang="en-US" dirty="0" err="1"/>
              <a:t>kiểu</a:t>
            </a:r>
            <a:r>
              <a:rPr lang="en-US" dirty="0"/>
              <a:t> </a:t>
            </a:r>
            <a:r>
              <a:rPr lang="en-US" dirty="0" err="1"/>
              <a:t>lúc</a:t>
            </a:r>
            <a:r>
              <a:rPr lang="en-US" dirty="0"/>
              <a:t> </a:t>
            </a:r>
            <a:r>
              <a:rPr lang="en-US" dirty="0" err="1"/>
              <a:t>biên</a:t>
            </a:r>
            <a:r>
              <a:rPr lang="en-US" dirty="0"/>
              <a:t> </a:t>
            </a:r>
            <a:r>
              <a:rPr lang="en-US" dirty="0" err="1"/>
              <a:t>dịch</a:t>
            </a:r>
            <a:r>
              <a:rPr lang="en-US" dirty="0"/>
              <a:t>. </a:t>
            </a:r>
            <a:r>
              <a:rPr lang="en-US" dirty="0" err="1"/>
              <a:t>Nếu</a:t>
            </a:r>
            <a:r>
              <a:rPr lang="en-US" dirty="0"/>
              <a:t> </a:t>
            </a:r>
            <a:r>
              <a:rPr lang="en-US" dirty="0" err="1"/>
              <a:t>bạn</a:t>
            </a:r>
            <a:r>
              <a:rPr lang="en-US" dirty="0"/>
              <a:t> </a:t>
            </a:r>
            <a:r>
              <a:rPr lang="en-US" dirty="0" err="1"/>
              <a:t>sử</a:t>
            </a:r>
            <a:r>
              <a:rPr lang="en-US" dirty="0"/>
              <a:t> </a:t>
            </a:r>
            <a:r>
              <a:rPr lang="en-US" dirty="0" err="1"/>
              <a:t>dụng</a:t>
            </a:r>
            <a:r>
              <a:rPr lang="en-US" dirty="0"/>
              <a:t> </a:t>
            </a:r>
            <a:r>
              <a:rPr lang="en-US" b="1" dirty="0" err="1"/>
              <a:t>ViewBag.Customers</a:t>
            </a:r>
            <a:r>
              <a:rPr lang="en-US" dirty="0"/>
              <a:t> </a:t>
            </a:r>
            <a:r>
              <a:rPr lang="en-US" dirty="0" err="1"/>
              <a:t>thì</a:t>
            </a:r>
            <a:r>
              <a:rPr lang="en-US" dirty="0"/>
              <a:t> </a:t>
            </a:r>
            <a:r>
              <a:rPr lang="en-US" dirty="0" err="1"/>
              <a:t>nó</a:t>
            </a:r>
            <a:r>
              <a:rPr lang="en-US" dirty="0"/>
              <a:t> </a:t>
            </a:r>
            <a:r>
              <a:rPr lang="en-US" dirty="0" err="1"/>
              <a:t>cũng</a:t>
            </a:r>
            <a:r>
              <a:rPr lang="en-US" dirty="0"/>
              <a:t> </a:t>
            </a:r>
            <a:r>
              <a:rPr lang="en-US" dirty="0" err="1"/>
              <a:t>không</a:t>
            </a:r>
            <a:r>
              <a:rPr lang="en-US" dirty="0"/>
              <a:t> </a:t>
            </a:r>
            <a:r>
              <a:rPr lang="en-US" dirty="0" err="1"/>
              <a:t>phát</a:t>
            </a:r>
            <a:r>
              <a:rPr lang="en-US" dirty="0"/>
              <a:t> </a:t>
            </a:r>
            <a:r>
              <a:rPr lang="en-US" dirty="0" err="1"/>
              <a:t>hiện</a:t>
            </a:r>
            <a:r>
              <a:rPr lang="en-US" dirty="0"/>
              <a:t> </a:t>
            </a:r>
            <a:r>
              <a:rPr lang="en-US" dirty="0" err="1"/>
              <a:t>ra</a:t>
            </a:r>
            <a:r>
              <a:rPr lang="en-US" dirty="0"/>
              <a:t> </a:t>
            </a:r>
            <a:r>
              <a:rPr lang="en-US" dirty="0" err="1"/>
              <a:t>sai</a:t>
            </a:r>
            <a:r>
              <a:rPr lang="en-US" dirty="0"/>
              <a:t> key </a:t>
            </a:r>
            <a:r>
              <a:rPr lang="en-US" dirty="0" err="1"/>
              <a:t>lúc</a:t>
            </a:r>
            <a:r>
              <a:rPr lang="en-US" dirty="0"/>
              <a:t> </a:t>
            </a:r>
            <a:r>
              <a:rPr lang="en-US" dirty="0" err="1"/>
              <a:t>biên</a:t>
            </a:r>
            <a:r>
              <a:rPr lang="en-US" dirty="0"/>
              <a:t> </a:t>
            </a:r>
            <a:r>
              <a:rPr lang="en-US" dirty="0" err="1"/>
              <a:t>dịch</a:t>
            </a:r>
            <a:r>
              <a:rPr lang="en-US" dirty="0"/>
              <a:t> </a:t>
            </a:r>
            <a:r>
              <a:rPr lang="en-US" dirty="0" err="1"/>
              <a:t>mà</a:t>
            </a:r>
            <a:r>
              <a:rPr lang="en-US" dirty="0"/>
              <a:t> </a:t>
            </a:r>
            <a:r>
              <a:rPr lang="en-US" dirty="0" err="1"/>
              <a:t>phải</a:t>
            </a:r>
            <a:r>
              <a:rPr lang="en-US" dirty="0"/>
              <a:t> </a:t>
            </a:r>
            <a:r>
              <a:rPr lang="en-US" dirty="0" err="1"/>
              <a:t>đợi</a:t>
            </a:r>
            <a:r>
              <a:rPr lang="en-US" dirty="0"/>
              <a:t> </a:t>
            </a:r>
            <a:r>
              <a:rPr lang="en-US" dirty="0" err="1"/>
              <a:t>lúc</a:t>
            </a:r>
            <a:r>
              <a:rPr lang="en-US" dirty="0"/>
              <a:t> </a:t>
            </a:r>
            <a:r>
              <a:rPr lang="en-US" dirty="0" err="1"/>
              <a:t>chạy</a:t>
            </a:r>
            <a:r>
              <a:rPr lang="en-US" dirty="0"/>
              <a:t> </a:t>
            </a:r>
            <a:r>
              <a:rPr lang="en-US" dirty="0" err="1"/>
              <a:t>mới</a:t>
            </a:r>
            <a:r>
              <a:rPr lang="en-US" dirty="0"/>
              <a:t> </a:t>
            </a:r>
            <a:r>
              <a:rPr lang="en-US" dirty="0" err="1"/>
              <a:t>ra</a:t>
            </a:r>
            <a:r>
              <a:rPr lang="en-US" dirty="0"/>
              <a:t> </a:t>
            </a:r>
            <a:r>
              <a:rPr lang="en-US" dirty="0" err="1"/>
              <a:t>lỗi</a:t>
            </a:r>
            <a:r>
              <a:rPr lang="en-US" dirty="0"/>
              <a:t>.</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26</a:t>
            </a:fld>
            <a:endParaRPr lang="uk-UA"/>
          </a:p>
        </p:txBody>
      </p:sp>
      <p:pic>
        <p:nvPicPr>
          <p:cNvPr id="7" name="Picture 6"/>
          <p:cNvPicPr>
            <a:picLocks noChangeAspect="1"/>
          </p:cNvPicPr>
          <p:nvPr/>
        </p:nvPicPr>
        <p:blipFill>
          <a:blip r:embed="rId3"/>
          <a:stretch>
            <a:fillRect/>
          </a:stretch>
        </p:blipFill>
        <p:spPr>
          <a:xfrm>
            <a:off x="712631" y="3837732"/>
            <a:ext cx="6967119" cy="2883741"/>
          </a:xfrm>
          <a:prstGeom prst="rect">
            <a:avLst/>
          </a:prstGeom>
        </p:spPr>
      </p:pic>
    </p:spTree>
    <p:extLst>
      <p:ext uri="{BB962C8B-B14F-4D97-AF65-F5344CB8AC3E}">
        <p14:creationId xmlns:p14="http://schemas.microsoft.com/office/powerpoint/2010/main" val="2684128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Tạo</a:t>
            </a:r>
            <a:r>
              <a:rPr lang="en-US" dirty="0"/>
              <a:t> </a:t>
            </a:r>
            <a:r>
              <a:rPr lang="en-US" dirty="0" err="1"/>
              <a:t>mới</a:t>
            </a:r>
            <a:r>
              <a:rPr lang="en-US" dirty="0"/>
              <a:t> Customer </a:t>
            </a:r>
            <a:r>
              <a:rPr lang="en-US" dirty="0" err="1" smtClean="0"/>
              <a:t>ViewModel</a:t>
            </a:r>
            <a:r>
              <a:rPr lang="en-US" dirty="0"/>
              <a:t/>
            </a:r>
            <a:br>
              <a:rPr lang="en-US" dirty="0"/>
            </a:br>
            <a:endParaRPr lang="en-US" dirty="0"/>
          </a:p>
        </p:txBody>
      </p:sp>
      <p:sp>
        <p:nvSpPr>
          <p:cNvPr id="3" name="Text Placeholder 2"/>
          <p:cNvSpPr>
            <a:spLocks noGrp="1"/>
          </p:cNvSpPr>
          <p:nvPr>
            <p:ph idx="1"/>
          </p:nvPr>
        </p:nvSpPr>
        <p:spPr>
          <a:xfrm>
            <a:off x="412376" y="1272988"/>
            <a:ext cx="11421036" cy="5448486"/>
          </a:xfrm>
        </p:spPr>
        <p:txBody>
          <a:bodyPr>
            <a:normAutofit/>
          </a:bodyPr>
          <a:lstStyle/>
          <a:p>
            <a:r>
              <a:rPr lang="en-US" b="1" dirty="0" err="1"/>
              <a:t>Sử</a:t>
            </a:r>
            <a:r>
              <a:rPr lang="en-US" b="1" dirty="0"/>
              <a:t> </a:t>
            </a:r>
            <a:r>
              <a:rPr lang="en-US" b="1" dirty="0" err="1"/>
              <a:t>dụng</a:t>
            </a:r>
            <a:r>
              <a:rPr lang="en-US" b="1" dirty="0"/>
              <a:t> </a:t>
            </a:r>
            <a:r>
              <a:rPr lang="en-US" b="1" dirty="0" err="1"/>
              <a:t>thuộc</a:t>
            </a:r>
            <a:r>
              <a:rPr lang="en-US" b="1" dirty="0"/>
              <a:t> </a:t>
            </a:r>
            <a:r>
              <a:rPr lang="en-US" b="1" dirty="0" err="1"/>
              <a:t>tính</a:t>
            </a:r>
            <a:r>
              <a:rPr lang="en-US" b="1" dirty="0"/>
              <a:t> Model </a:t>
            </a:r>
            <a:r>
              <a:rPr lang="en-US" b="1" dirty="0" err="1"/>
              <a:t>để</a:t>
            </a:r>
            <a:r>
              <a:rPr lang="en-US" b="1" dirty="0"/>
              <a:t> </a:t>
            </a:r>
            <a:r>
              <a:rPr lang="en-US" b="1" dirty="0" err="1"/>
              <a:t>trả</a:t>
            </a:r>
            <a:r>
              <a:rPr lang="en-US" b="1" dirty="0"/>
              <a:t> </a:t>
            </a:r>
            <a:r>
              <a:rPr lang="en-US" b="1" dirty="0" err="1"/>
              <a:t>về</a:t>
            </a:r>
            <a:r>
              <a:rPr lang="en-US" b="1" dirty="0"/>
              <a:t> </a:t>
            </a:r>
            <a:r>
              <a:rPr lang="en-US" b="1" dirty="0" err="1" smtClean="0"/>
              <a:t>ViewModel</a:t>
            </a:r>
            <a:endParaRPr lang="en-US" b="1" dirty="0" smtClean="0"/>
          </a:p>
          <a:p>
            <a:pPr lvl="1"/>
            <a:r>
              <a:rPr lang="vi-VN" dirty="0"/>
              <a:t>Như đã nhắc ở trên, </a:t>
            </a:r>
            <a:r>
              <a:rPr lang="vi-VN" b="1" dirty="0"/>
              <a:t>ViewDataDictionary </a:t>
            </a:r>
            <a:r>
              <a:rPr lang="vi-VN" dirty="0"/>
              <a:t>có một thuộc tính đặc biệt là Model, nó có thể được truy cập sử dụng ViewData. Chúng ta có thể gán Customer ViewModel về view sử dụng thuộc tính Model</a:t>
            </a:r>
            <a:r>
              <a:rPr lang="vi-VN" dirty="0" smtClean="0"/>
              <a:t>:</a:t>
            </a:r>
            <a:endParaRPr lang="en-US" dirty="0" smtClean="0"/>
          </a:p>
          <a:p>
            <a:pPr lvl="1"/>
            <a:r>
              <a:rPr lang="en-US" dirty="0" err="1" smtClean="0"/>
              <a:t>Chúng</a:t>
            </a:r>
            <a:r>
              <a:rPr lang="en-US" dirty="0" smtClean="0"/>
              <a:t> ta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Model </a:t>
            </a:r>
            <a:r>
              <a:rPr lang="en-US" dirty="0" err="1"/>
              <a:t>trong</a:t>
            </a:r>
            <a:r>
              <a:rPr lang="en-US" dirty="0"/>
              <a:t> View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b="1" dirty="0" err="1"/>
              <a:t>ViewData.Model</a:t>
            </a:r>
            <a:r>
              <a:rPr lang="en-US" b="1" dirty="0"/>
              <a:t> </a:t>
            </a:r>
            <a:r>
              <a:rPr lang="en-US" dirty="0" err="1"/>
              <a:t>hoặc</a:t>
            </a:r>
            <a:r>
              <a:rPr lang="en-US" dirty="0"/>
              <a:t> Model (</a:t>
            </a:r>
            <a:r>
              <a:rPr lang="en-US" dirty="0" err="1"/>
              <a:t>trả</a:t>
            </a:r>
            <a:r>
              <a:rPr lang="en-US" dirty="0"/>
              <a:t> </a:t>
            </a:r>
            <a:r>
              <a:rPr lang="en-US" dirty="0" err="1"/>
              <a:t>về</a:t>
            </a:r>
            <a:r>
              <a:rPr lang="en-US" dirty="0"/>
              <a:t> </a:t>
            </a:r>
            <a:r>
              <a:rPr lang="en-US" dirty="0" err="1"/>
              <a:t>ViewData.Model</a:t>
            </a:r>
            <a:r>
              <a:rPr lang="en-US" dirty="0" smtClean="0"/>
              <a:t>):</a:t>
            </a:r>
          </a:p>
          <a:p>
            <a:pPr lvl="1"/>
            <a:endParaRPr lang="en-US" b="1" dirty="0"/>
          </a:p>
          <a:p>
            <a:pPr lvl="1"/>
            <a:endParaRPr lang="en-US" b="1" dirty="0" smtClean="0"/>
          </a:p>
          <a:p>
            <a:pPr lvl="1"/>
            <a:endParaRPr lang="en-US" b="1" dirty="0"/>
          </a:p>
          <a:p>
            <a:pPr lvl="1"/>
            <a:endParaRPr lang="en-US" b="1" dirty="0" smtClean="0"/>
          </a:p>
          <a:p>
            <a:pPr lvl="1"/>
            <a:endParaRPr lang="en-US" b="1" dirty="0"/>
          </a:p>
          <a:p>
            <a:pPr lvl="1"/>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27</a:t>
            </a:fld>
            <a:endParaRPr lang="uk-UA"/>
          </a:p>
        </p:txBody>
      </p:sp>
      <p:pic>
        <p:nvPicPr>
          <p:cNvPr id="5" name="Picture 4"/>
          <p:cNvPicPr>
            <a:picLocks noChangeAspect="1"/>
          </p:cNvPicPr>
          <p:nvPr/>
        </p:nvPicPr>
        <p:blipFill>
          <a:blip r:embed="rId3"/>
          <a:stretch>
            <a:fillRect/>
          </a:stretch>
        </p:blipFill>
        <p:spPr>
          <a:xfrm>
            <a:off x="412376" y="3629257"/>
            <a:ext cx="4805083" cy="1891554"/>
          </a:xfrm>
          <a:prstGeom prst="rect">
            <a:avLst/>
          </a:prstGeom>
        </p:spPr>
      </p:pic>
      <p:pic>
        <p:nvPicPr>
          <p:cNvPr id="6" name="Picture 5"/>
          <p:cNvPicPr>
            <a:picLocks noChangeAspect="1"/>
          </p:cNvPicPr>
          <p:nvPr/>
        </p:nvPicPr>
        <p:blipFill>
          <a:blip r:embed="rId4"/>
          <a:stretch>
            <a:fillRect/>
          </a:stretch>
        </p:blipFill>
        <p:spPr>
          <a:xfrm>
            <a:off x="6275295" y="3629257"/>
            <a:ext cx="5558118" cy="2815712"/>
          </a:xfrm>
          <a:prstGeom prst="rect">
            <a:avLst/>
          </a:prstGeom>
        </p:spPr>
      </p:pic>
    </p:spTree>
    <p:extLst>
      <p:ext uri="{BB962C8B-B14F-4D97-AF65-F5344CB8AC3E}">
        <p14:creationId xmlns:p14="http://schemas.microsoft.com/office/powerpoint/2010/main" val="102035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a:t>Strongly Typed View </a:t>
            </a:r>
            <a:r>
              <a:rPr lang="en-US" dirty="0" err="1"/>
              <a:t>là</a:t>
            </a:r>
            <a:r>
              <a:rPr lang="en-US" dirty="0"/>
              <a:t> </a:t>
            </a:r>
            <a:r>
              <a:rPr lang="en-US" dirty="0" err="1"/>
              <a:t>gì</a:t>
            </a:r>
            <a:r>
              <a:rPr lang="en-US" dirty="0" smtClean="0"/>
              <a:t>?</a:t>
            </a:r>
            <a:r>
              <a:rPr lang="en-US" dirty="0"/>
              <a:t/>
            </a:r>
            <a:br>
              <a:rPr lang="en-US" dirty="0"/>
            </a:br>
            <a:endParaRPr lang="en-US" dirty="0"/>
          </a:p>
        </p:txBody>
      </p:sp>
      <p:sp>
        <p:nvSpPr>
          <p:cNvPr id="3" name="Text Placeholder 2"/>
          <p:cNvSpPr>
            <a:spLocks noGrp="1"/>
          </p:cNvSpPr>
          <p:nvPr>
            <p:ph idx="1"/>
          </p:nvPr>
        </p:nvSpPr>
        <p:spPr>
          <a:xfrm>
            <a:off x="412376" y="1272988"/>
            <a:ext cx="11421036" cy="5448486"/>
          </a:xfrm>
        </p:spPr>
        <p:txBody>
          <a:bodyPr>
            <a:normAutofit/>
          </a:bodyPr>
          <a:lstStyle/>
          <a:p>
            <a:r>
              <a:rPr lang="vi-VN" dirty="0"/>
              <a:t>View mà gắn vào một kiểu cụ thể của ViewModel thay vì một thuộc tính động gọi là strongly typed view. </a:t>
            </a:r>
            <a:endParaRPr lang="en-US" dirty="0" smtClean="0"/>
          </a:p>
          <a:p>
            <a:r>
              <a:rPr lang="vi-VN" dirty="0" smtClean="0"/>
              <a:t>Trong </a:t>
            </a:r>
            <a:r>
              <a:rPr lang="vi-VN" dirty="0"/>
              <a:t>ví dụ </a:t>
            </a:r>
            <a:r>
              <a:rPr lang="en-US" dirty="0" err="1" smtClean="0"/>
              <a:t>trước</a:t>
            </a:r>
            <a:r>
              <a:rPr lang="vi-VN" dirty="0" smtClean="0"/>
              <a:t>, </a:t>
            </a:r>
            <a:r>
              <a:rPr lang="vi-VN" dirty="0"/>
              <a:t>chúng ta đang gắn Customer ViewModel vào View sử dụng ViewBag.Customer hoặc </a:t>
            </a:r>
            <a:r>
              <a:rPr lang="vi-VN" b="1" dirty="0"/>
              <a:t>ViewData.Model</a:t>
            </a:r>
            <a:r>
              <a:rPr lang="vi-VN" dirty="0"/>
              <a:t>. Trình biên dịch không biết gì về kiểu của model. Trong strongly typed view, chúng ta để cho View biết được kiểu của ViewModel được gán cho nó</a:t>
            </a:r>
            <a:r>
              <a:rPr lang="vi-VN" dirty="0" smtClean="0"/>
              <a:t>.</a:t>
            </a:r>
            <a:endParaRPr lang="en-US" dirty="0" smtClean="0"/>
          </a:p>
          <a:p>
            <a:r>
              <a:rPr lang="vi-VN" dirty="0"/>
              <a:t>Strongly typed view được tạo sử dụng khai báo </a:t>
            </a:r>
            <a:r>
              <a:rPr lang="vi-VN" b="1" dirty="0"/>
              <a:t>@model</a:t>
            </a:r>
            <a:r>
              <a:rPr lang="vi-VN" dirty="0"/>
              <a:t>. Khai báo </a:t>
            </a:r>
            <a:r>
              <a:rPr lang="vi-VN" b="1" dirty="0"/>
              <a:t>@model</a:t>
            </a:r>
            <a:r>
              <a:rPr lang="vi-VN" dirty="0"/>
              <a:t> được đặt trên đầu của file view chỉ ra kiểu của ViewModel được gán</a:t>
            </a:r>
            <a:r>
              <a:rPr lang="vi-VN" dirty="0" smtClean="0"/>
              <a:t>.</a:t>
            </a:r>
            <a:endParaRPr lang="en-US" dirty="0" smtClean="0"/>
          </a:p>
          <a:p>
            <a:endParaRPr lang="en-US" b="1" dirty="0"/>
          </a:p>
          <a:p>
            <a:pPr lvl="1"/>
            <a:endParaRPr lang="en-US" b="1" dirty="0" smtClean="0"/>
          </a:p>
          <a:p>
            <a:pPr lvl="1"/>
            <a:endParaRPr lang="en-US" b="1" dirty="0"/>
          </a:p>
          <a:p>
            <a:pPr lvl="1"/>
            <a:endParaRPr lang="en-US" b="1" dirty="0" smtClean="0"/>
          </a:p>
          <a:p>
            <a:pPr lvl="1"/>
            <a:endParaRPr lang="en-US" b="1" dirty="0"/>
          </a:p>
          <a:p>
            <a:pPr lvl="1"/>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28</a:t>
            </a:fld>
            <a:endParaRPr lang="uk-UA"/>
          </a:p>
        </p:txBody>
      </p:sp>
      <p:pic>
        <p:nvPicPr>
          <p:cNvPr id="7" name="Picture 6"/>
          <p:cNvPicPr>
            <a:picLocks noChangeAspect="1"/>
          </p:cNvPicPr>
          <p:nvPr/>
        </p:nvPicPr>
        <p:blipFill>
          <a:blip r:embed="rId3"/>
          <a:stretch>
            <a:fillRect/>
          </a:stretch>
        </p:blipFill>
        <p:spPr>
          <a:xfrm>
            <a:off x="838200" y="5416362"/>
            <a:ext cx="2496672" cy="771031"/>
          </a:xfrm>
          <a:prstGeom prst="rect">
            <a:avLst/>
          </a:prstGeom>
        </p:spPr>
      </p:pic>
      <p:pic>
        <p:nvPicPr>
          <p:cNvPr id="8" name="Picture 7"/>
          <p:cNvPicPr>
            <a:picLocks noChangeAspect="1"/>
          </p:cNvPicPr>
          <p:nvPr/>
        </p:nvPicPr>
        <p:blipFill>
          <a:blip r:embed="rId4"/>
          <a:stretch>
            <a:fillRect/>
          </a:stretch>
        </p:blipFill>
        <p:spPr>
          <a:xfrm>
            <a:off x="4568638" y="4732524"/>
            <a:ext cx="5418043" cy="2001441"/>
          </a:xfrm>
          <a:prstGeom prst="rect">
            <a:avLst/>
          </a:prstGeom>
        </p:spPr>
      </p:pic>
    </p:spTree>
    <p:extLst>
      <p:ext uri="{BB962C8B-B14F-4D97-AF65-F5344CB8AC3E}">
        <p14:creationId xmlns:p14="http://schemas.microsoft.com/office/powerpoint/2010/main" val="4118072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Cách</a:t>
            </a:r>
            <a:r>
              <a:rPr lang="en-US" dirty="0"/>
              <a:t> </a:t>
            </a:r>
            <a:r>
              <a:rPr lang="en-US" dirty="0" err="1"/>
              <a:t>đúng</a:t>
            </a:r>
            <a:r>
              <a:rPr lang="en-US" dirty="0"/>
              <a:t> </a:t>
            </a:r>
            <a:r>
              <a:rPr lang="en-US" dirty="0" err="1"/>
              <a:t>để</a:t>
            </a:r>
            <a:r>
              <a:rPr lang="en-US" dirty="0"/>
              <a:t> </a:t>
            </a:r>
            <a:r>
              <a:rPr lang="en-US" dirty="0" err="1"/>
              <a:t>gán</a:t>
            </a:r>
            <a:r>
              <a:rPr lang="en-US" dirty="0"/>
              <a:t> </a:t>
            </a:r>
            <a:r>
              <a:rPr lang="en-US" dirty="0" err="1"/>
              <a:t>ViewModel</a:t>
            </a:r>
            <a:r>
              <a:rPr lang="en-US" dirty="0"/>
              <a:t> sang </a:t>
            </a:r>
            <a:r>
              <a:rPr lang="en-US" dirty="0" smtClean="0"/>
              <a:t>View</a:t>
            </a:r>
            <a:r>
              <a:rPr lang="en-US" dirty="0"/>
              <a:t/>
            </a:r>
            <a:br>
              <a:rPr lang="en-US" dirty="0"/>
            </a:br>
            <a:endParaRPr lang="en-US" dirty="0"/>
          </a:p>
        </p:txBody>
      </p:sp>
      <p:sp>
        <p:nvSpPr>
          <p:cNvPr id="3" name="Text Placeholder 2"/>
          <p:cNvSpPr>
            <a:spLocks noGrp="1"/>
          </p:cNvSpPr>
          <p:nvPr>
            <p:ph idx="1"/>
          </p:nvPr>
        </p:nvSpPr>
        <p:spPr>
          <a:xfrm>
            <a:off x="412376" y="1272988"/>
            <a:ext cx="11421036" cy="5448486"/>
          </a:xfrm>
        </p:spPr>
        <p:txBody>
          <a:bodyPr>
            <a:normAutofit/>
          </a:bodyPr>
          <a:lstStyle/>
          <a:p>
            <a:r>
              <a:rPr lang="vi-VN" dirty="0"/>
              <a:t>Cách được khuyến nghị để gán dữ liệu từ ViewModel sang View là sử dụng phương thức View. </a:t>
            </a:r>
            <a:endParaRPr lang="en-US" dirty="0" smtClean="0"/>
          </a:p>
          <a:p>
            <a:r>
              <a:rPr lang="vi-VN" dirty="0" smtClean="0"/>
              <a:t>Phương </a:t>
            </a:r>
            <a:r>
              <a:rPr lang="vi-VN" dirty="0"/>
              <a:t>thức View nhận model như một tham số và tự động gán vào ViewData.Model.</a:t>
            </a:r>
            <a:endParaRPr lang="en-US" dirty="0" smtClean="0"/>
          </a:p>
          <a:p>
            <a:endParaRPr lang="en-US" b="1" dirty="0"/>
          </a:p>
          <a:p>
            <a:pPr lvl="1"/>
            <a:endParaRPr lang="en-US" b="1" dirty="0" smtClean="0"/>
          </a:p>
          <a:p>
            <a:pPr lvl="1"/>
            <a:endParaRPr lang="en-US" b="1" dirty="0"/>
          </a:p>
          <a:p>
            <a:pPr lvl="1"/>
            <a:endParaRPr lang="en-US" b="1" dirty="0" smtClean="0"/>
          </a:p>
          <a:p>
            <a:pPr lvl="1"/>
            <a:endParaRPr lang="en-US" b="1" dirty="0"/>
          </a:p>
          <a:p>
            <a:pPr marL="457200" lvl="1" indent="0">
              <a:buNone/>
            </a:pPr>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29</a:t>
            </a:fld>
            <a:endParaRPr lang="uk-UA"/>
          </a:p>
        </p:txBody>
      </p:sp>
      <p:pic>
        <p:nvPicPr>
          <p:cNvPr id="5" name="Picture 4"/>
          <p:cNvPicPr>
            <a:picLocks noChangeAspect="1"/>
          </p:cNvPicPr>
          <p:nvPr/>
        </p:nvPicPr>
        <p:blipFill>
          <a:blip r:embed="rId3"/>
          <a:stretch>
            <a:fillRect/>
          </a:stretch>
        </p:blipFill>
        <p:spPr>
          <a:xfrm>
            <a:off x="776208" y="3139980"/>
            <a:ext cx="5487252" cy="1757483"/>
          </a:xfrm>
          <a:prstGeom prst="rect">
            <a:avLst/>
          </a:prstGeom>
        </p:spPr>
      </p:pic>
    </p:spTree>
    <p:extLst>
      <p:ext uri="{BB962C8B-B14F-4D97-AF65-F5344CB8AC3E}">
        <p14:creationId xmlns:p14="http://schemas.microsoft.com/office/powerpoint/2010/main" val="3632699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96"/>
          <p:cNvSpPr txBox="1">
            <a:spLocks noGrp="1"/>
          </p:cNvSpPr>
          <p:nvPr>
            <p:ph type="title"/>
          </p:nvPr>
        </p:nvSpPr>
        <p:spPr>
          <a:prstGeom prst="rect">
            <a:avLst/>
          </a:prstGeom>
        </p:spPr>
        <p:txBody>
          <a:bodyPr lIns="45699" tIns="45699" rIns="45699" bIns="45699"/>
          <a:lstStyle>
            <a:lvl1pPr marL="279400" indent="-558800"/>
          </a:lstStyle>
          <a:p>
            <a:r>
              <a:t>Mục tiêu</a:t>
            </a:r>
          </a:p>
        </p:txBody>
      </p:sp>
      <p:sp>
        <p:nvSpPr>
          <p:cNvPr id="134" name="Shape 97"/>
          <p:cNvSpPr txBox="1">
            <a:spLocks noGrp="1"/>
          </p:cNvSpPr>
          <p:nvPr>
            <p:ph idx="1"/>
          </p:nvPr>
        </p:nvSpPr>
        <p:spPr>
          <a:xfrm>
            <a:off x="838200" y="1317826"/>
            <a:ext cx="10168467" cy="4198737"/>
          </a:xfrm>
          <a:prstGeom prst="rect">
            <a:avLst/>
          </a:prstGeom>
        </p:spPr>
        <p:txBody>
          <a:bodyPr lIns="45699" tIns="45699" rIns="45699" bIns="45699"/>
          <a:lstStyle/>
          <a:p>
            <a:pPr>
              <a:spcBef>
                <a:spcPts val="0"/>
              </a:spcBef>
            </a:pPr>
            <a:r>
              <a:rPr lang="en-US" dirty="0" err="1"/>
              <a:t>ViewData</a:t>
            </a:r>
            <a:r>
              <a:rPr lang="en-US" dirty="0"/>
              <a:t> </a:t>
            </a:r>
            <a:r>
              <a:rPr lang="en-US" dirty="0" err="1"/>
              <a:t>là</a:t>
            </a:r>
            <a:r>
              <a:rPr lang="en-US" dirty="0"/>
              <a:t> </a:t>
            </a:r>
            <a:r>
              <a:rPr lang="en-US" dirty="0" err="1"/>
              <a:t>gì</a:t>
            </a:r>
            <a:r>
              <a:rPr lang="en-US" dirty="0" smtClean="0"/>
              <a:t>?</a:t>
            </a:r>
          </a:p>
          <a:p>
            <a:pPr indent="-228600">
              <a:spcBef>
                <a:spcPts val="0"/>
              </a:spcBef>
            </a:pPr>
            <a:r>
              <a:rPr lang="en-US" dirty="0" err="1" smtClean="0"/>
              <a:t>ViewBag</a:t>
            </a:r>
            <a:r>
              <a:rPr lang="en-US" dirty="0" smtClean="0"/>
              <a:t> </a:t>
            </a:r>
            <a:r>
              <a:rPr lang="en-US" dirty="0" err="1" smtClean="0"/>
              <a:t>là</a:t>
            </a:r>
            <a:r>
              <a:rPr lang="en-US" dirty="0" smtClean="0"/>
              <a:t> </a:t>
            </a:r>
            <a:r>
              <a:rPr lang="en-US" dirty="0" err="1" smtClean="0"/>
              <a:t>gì</a:t>
            </a:r>
            <a:r>
              <a:rPr lang="en-US" dirty="0" smtClean="0"/>
              <a:t>?</a:t>
            </a:r>
          </a:p>
          <a:p>
            <a:pPr indent="-228600">
              <a:spcBef>
                <a:spcPts val="0"/>
              </a:spcBef>
            </a:pPr>
            <a:r>
              <a:rPr lang="en-US" dirty="0" smtClean="0"/>
              <a:t>Model and </a:t>
            </a:r>
            <a:r>
              <a:rPr lang="en-US" dirty="0" err="1" smtClean="0"/>
              <a:t>ViewModel</a:t>
            </a:r>
            <a:r>
              <a:rPr lang="en-US" dirty="0" smtClean="0"/>
              <a:t> Basics</a:t>
            </a:r>
          </a:p>
          <a:p>
            <a:pPr indent="-228600">
              <a:spcBef>
                <a:spcPts val="0"/>
              </a:spcBef>
            </a:pPr>
            <a:r>
              <a:rPr lang="en-US" dirty="0" smtClean="0"/>
              <a:t>Forms and Model Binding</a:t>
            </a:r>
          </a:p>
        </p:txBody>
      </p:sp>
      <p:sp>
        <p:nvSpPr>
          <p:cNvPr id="135" name="Slide Number"/>
          <p:cNvSpPr txBox="1">
            <a:spLocks noGrp="1"/>
          </p:cNvSpPr>
          <p:nvPr>
            <p:ph type="sldNum" sz="quarter" idx="12"/>
          </p:nvPr>
        </p:nvSpPr>
        <p:spPr>
          <a:xfrm>
            <a:off x="11166641" y="6407030"/>
            <a:ext cx="187159" cy="26376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Tree>
    <p:extLst>
      <p:ext uri="{BB962C8B-B14F-4D97-AF65-F5344CB8AC3E}">
        <p14:creationId xmlns:p14="http://schemas.microsoft.com/office/powerpoint/2010/main" val="1691424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idx="1"/>
          </p:nvPr>
        </p:nvSpPr>
        <p:spPr/>
        <p:txBody>
          <a:bodyPr>
            <a:normAutofit lnSpcReduction="10000"/>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DEMO</a:t>
            </a:r>
          </a:p>
        </p:txBody>
      </p:sp>
      <p:sp>
        <p:nvSpPr>
          <p:cNvPr id="4" name="Slide Number Placeholder 3"/>
          <p:cNvSpPr>
            <a:spLocks noGrp="1"/>
          </p:cNvSpPr>
          <p:nvPr>
            <p:ph type="sldNum" sz="quarter" idx="12"/>
          </p:nvPr>
        </p:nvSpPr>
        <p:spPr/>
        <p:txBody>
          <a:bodyPr/>
          <a:lstStyle/>
          <a:p>
            <a:fld id="{86CB4B4D-7CA3-9044-876B-883B54F8677D}" type="slidenum">
              <a:rPr lang="uk-UA" smtClean="0"/>
              <a:t>30</a:t>
            </a:fld>
            <a:endParaRPr lang="uk-UA"/>
          </a:p>
        </p:txBody>
      </p:sp>
    </p:spTree>
    <p:extLst>
      <p:ext uri="{BB962C8B-B14F-4D97-AF65-F5344CB8AC3E}">
        <p14:creationId xmlns:p14="http://schemas.microsoft.com/office/powerpoint/2010/main" val="2810119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272988"/>
            <a:ext cx="11421036" cy="5448486"/>
          </a:xfrm>
        </p:spPr>
        <p:txBody>
          <a:bodyPr>
            <a:normAutofit/>
          </a:bodyPr>
          <a:lstStyle/>
          <a:p>
            <a:r>
              <a:rPr lang="en-US" dirty="0" err="1" smtClean="0"/>
              <a:t>Phần</a:t>
            </a:r>
            <a:r>
              <a:rPr lang="vi-VN" dirty="0" smtClean="0"/>
              <a:t> </a:t>
            </a:r>
            <a:r>
              <a:rPr lang="vi-VN" dirty="0"/>
              <a:t>này chúng ta sẽ cùng tạo một form rất cơ bản sử dụng ASP.NET Core. </a:t>
            </a:r>
            <a:endParaRPr lang="en-US" dirty="0" smtClean="0"/>
          </a:p>
          <a:p>
            <a:r>
              <a:rPr lang="vi-VN" dirty="0" smtClean="0"/>
              <a:t>Một </a:t>
            </a:r>
            <a:r>
              <a:rPr lang="vi-VN" dirty="0"/>
              <a:t>form là một đoạn HTML giúp người dùng có thể nhập được các thông tin trên trang web. </a:t>
            </a:r>
            <a:endParaRPr lang="en-US" dirty="0" smtClean="0"/>
          </a:p>
          <a:p>
            <a:r>
              <a:rPr lang="vi-VN" dirty="0" smtClean="0"/>
              <a:t>Chúng </a:t>
            </a:r>
            <a:r>
              <a:rPr lang="vi-VN" dirty="0"/>
              <a:t>ta xây dựng một form đơn giản sẽ cho phép nhập thông tin sản phẩm. </a:t>
            </a:r>
            <a:endParaRPr lang="en-US" dirty="0" smtClean="0"/>
          </a:p>
          <a:p>
            <a:r>
              <a:rPr lang="vi-VN" dirty="0" smtClean="0"/>
              <a:t>Sau </a:t>
            </a:r>
            <a:r>
              <a:rPr lang="vi-VN" dirty="0"/>
              <a:t>đó các bạn sẽ xem làm sao để một form nhận dữ liệu và gửi về máy chủ khi người dùng click nút submit</a:t>
            </a:r>
            <a:r>
              <a:rPr lang="vi-VN" dirty="0" smtClean="0"/>
              <a:t>.</a:t>
            </a:r>
            <a:endParaRPr lang="vi-VN" dirty="0"/>
          </a:p>
          <a:p>
            <a:endParaRPr lang="en-US" dirty="0" smtClean="0"/>
          </a:p>
          <a:p>
            <a:endParaRPr lang="en-US" b="1" dirty="0"/>
          </a:p>
          <a:p>
            <a:pPr lvl="1"/>
            <a:endParaRPr lang="en-US" b="1" dirty="0" smtClean="0"/>
          </a:p>
          <a:p>
            <a:pPr lvl="1"/>
            <a:endParaRPr lang="en-US" b="1" dirty="0"/>
          </a:p>
          <a:p>
            <a:pPr lvl="1"/>
            <a:endParaRPr lang="en-US" b="1" dirty="0" smtClean="0"/>
          </a:p>
          <a:p>
            <a:pPr lvl="1"/>
            <a:endParaRPr lang="en-US" b="1" dirty="0"/>
          </a:p>
          <a:p>
            <a:pPr marL="457200" lvl="1" indent="0">
              <a:buNone/>
            </a:pPr>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31</a:t>
            </a:fld>
            <a:endParaRPr lang="uk-UA"/>
          </a:p>
        </p:txBody>
      </p:sp>
    </p:spTree>
    <p:extLst>
      <p:ext uri="{BB962C8B-B14F-4D97-AF65-F5344CB8AC3E}">
        <p14:creationId xmlns:p14="http://schemas.microsoft.com/office/powerpoint/2010/main" val="1924229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272988"/>
            <a:ext cx="11421036" cy="5448486"/>
          </a:xfrm>
        </p:spPr>
        <p:txBody>
          <a:bodyPr>
            <a:normAutofit/>
          </a:bodyPr>
          <a:lstStyle/>
          <a:p>
            <a:r>
              <a:rPr lang="en-US" b="1" dirty="0" err="1"/>
              <a:t>Tạo</a:t>
            </a:r>
            <a:r>
              <a:rPr lang="en-US" b="1" dirty="0"/>
              <a:t> </a:t>
            </a:r>
            <a:r>
              <a:rPr lang="en-US" b="1" dirty="0" err="1"/>
              <a:t>mới</a:t>
            </a:r>
            <a:r>
              <a:rPr lang="en-US" b="1" dirty="0"/>
              <a:t> project</a:t>
            </a:r>
          </a:p>
          <a:p>
            <a:pPr lvl="1"/>
            <a:r>
              <a:rPr lang="en-US" dirty="0" err="1"/>
              <a:t>Tạo</a:t>
            </a:r>
            <a:r>
              <a:rPr lang="en-US" dirty="0"/>
              <a:t> </a:t>
            </a:r>
            <a:r>
              <a:rPr lang="en-US" dirty="0" err="1"/>
              <a:t>mới</a:t>
            </a:r>
            <a:r>
              <a:rPr lang="en-US" dirty="0"/>
              <a:t> </a:t>
            </a:r>
            <a:r>
              <a:rPr lang="en-US" dirty="0" err="1"/>
              <a:t>một</a:t>
            </a:r>
            <a:r>
              <a:rPr lang="en-US" dirty="0"/>
              <a:t> project </a:t>
            </a:r>
            <a:r>
              <a:rPr lang="en-US" dirty="0" err="1"/>
              <a:t>tên</a:t>
            </a:r>
            <a:r>
              <a:rPr lang="en-US" dirty="0"/>
              <a:t> </a:t>
            </a:r>
            <a:r>
              <a:rPr lang="en-US" dirty="0" err="1"/>
              <a:t>là</a:t>
            </a:r>
            <a:r>
              <a:rPr lang="en-US" dirty="0"/>
              <a:t> </a:t>
            </a:r>
            <a:r>
              <a:rPr lang="en-US" b="1" dirty="0" err="1"/>
              <a:t>ASPNetCoreForms</a:t>
            </a:r>
            <a:r>
              <a:rPr lang="en-US" dirty="0"/>
              <a:t>. </a:t>
            </a:r>
            <a:endParaRPr lang="en-US" dirty="0" smtClean="0"/>
          </a:p>
          <a:p>
            <a:pPr lvl="1"/>
            <a:r>
              <a:rPr lang="en-US" dirty="0" err="1" smtClean="0"/>
              <a:t>Chọn</a:t>
            </a:r>
            <a:r>
              <a:rPr lang="en-US" dirty="0" smtClean="0"/>
              <a:t> </a:t>
            </a:r>
            <a:r>
              <a:rPr lang="en-US" dirty="0" err="1"/>
              <a:t>mẫu</a:t>
            </a:r>
            <a:r>
              <a:rPr lang="en-US" dirty="0"/>
              <a:t> </a:t>
            </a:r>
            <a:r>
              <a:rPr lang="en-US" dirty="0" err="1"/>
              <a:t>là</a:t>
            </a:r>
            <a:r>
              <a:rPr lang="en-US" dirty="0"/>
              <a:t> ASP.NET Core Web Application template. Template </a:t>
            </a:r>
            <a:r>
              <a:rPr lang="en-US" dirty="0" err="1"/>
              <a:t>này</a:t>
            </a:r>
            <a:r>
              <a:rPr lang="en-US" dirty="0"/>
              <a:t> </a:t>
            </a:r>
            <a:r>
              <a:rPr lang="en-US" dirty="0" err="1"/>
              <a:t>sẽ</a:t>
            </a:r>
            <a:r>
              <a:rPr lang="en-US" dirty="0"/>
              <a:t> </a:t>
            </a:r>
            <a:r>
              <a:rPr lang="en-US" dirty="0" err="1"/>
              <a:t>có</a:t>
            </a:r>
            <a:r>
              <a:rPr lang="en-US" dirty="0"/>
              <a:t> </a:t>
            </a:r>
            <a:r>
              <a:rPr lang="en-US" dirty="0" err="1"/>
              <a:t>sẵn</a:t>
            </a:r>
            <a:r>
              <a:rPr lang="en-US" dirty="0"/>
              <a:t> </a:t>
            </a:r>
            <a:r>
              <a:rPr lang="en-US" dirty="0" err="1"/>
              <a:t>trong</a:t>
            </a:r>
            <a:r>
              <a:rPr lang="en-US" dirty="0"/>
              <a:t> </a:t>
            </a:r>
            <a:r>
              <a:rPr lang="en-US" dirty="0" err="1"/>
              <a:t>phần</a:t>
            </a:r>
            <a:r>
              <a:rPr lang="en-US" dirty="0"/>
              <a:t> Visual C# -&gt; .NET Core. </a:t>
            </a:r>
            <a:endParaRPr lang="en-US" dirty="0" smtClean="0"/>
          </a:p>
          <a:p>
            <a:pPr lvl="1"/>
            <a:r>
              <a:rPr lang="en-US" dirty="0" err="1" smtClean="0"/>
              <a:t>Tên</a:t>
            </a:r>
            <a:r>
              <a:rPr lang="en-US" dirty="0" smtClean="0"/>
              <a:t> </a:t>
            </a:r>
            <a:r>
              <a:rPr lang="en-US" dirty="0" err="1"/>
              <a:t>của</a:t>
            </a:r>
            <a:r>
              <a:rPr lang="en-US" dirty="0"/>
              <a:t> project </a:t>
            </a:r>
            <a:r>
              <a:rPr lang="en-US" dirty="0" err="1"/>
              <a:t>đặt</a:t>
            </a:r>
            <a:r>
              <a:rPr lang="en-US" dirty="0"/>
              <a:t> </a:t>
            </a:r>
            <a:r>
              <a:rPr lang="en-US" dirty="0" err="1"/>
              <a:t>là</a:t>
            </a:r>
            <a:r>
              <a:rPr lang="en-US" dirty="0"/>
              <a:t> </a:t>
            </a:r>
            <a:r>
              <a:rPr lang="en-US" b="1" dirty="0" err="1" smtClean="0"/>
              <a:t>ASPNetCoreForms</a:t>
            </a:r>
            <a:endParaRPr lang="en-US" b="1" dirty="0" smtClean="0"/>
          </a:p>
          <a:p>
            <a:pPr lvl="1"/>
            <a:endParaRPr lang="en-US" b="1" dirty="0"/>
          </a:p>
          <a:p>
            <a:pPr marL="457200" lvl="1" indent="0">
              <a:buNone/>
            </a:pPr>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32</a:t>
            </a:fld>
            <a:endParaRPr lang="uk-UA"/>
          </a:p>
        </p:txBody>
      </p:sp>
      <p:pic>
        <p:nvPicPr>
          <p:cNvPr id="5" name="Picture 4"/>
          <p:cNvPicPr>
            <a:picLocks noChangeAspect="1"/>
          </p:cNvPicPr>
          <p:nvPr/>
        </p:nvPicPr>
        <p:blipFill>
          <a:blip r:embed="rId3"/>
          <a:stretch>
            <a:fillRect/>
          </a:stretch>
        </p:blipFill>
        <p:spPr>
          <a:xfrm>
            <a:off x="838200" y="3198088"/>
            <a:ext cx="8067324" cy="3523387"/>
          </a:xfrm>
          <a:prstGeom prst="rect">
            <a:avLst/>
          </a:prstGeom>
        </p:spPr>
      </p:pic>
    </p:spTree>
    <p:extLst>
      <p:ext uri="{BB962C8B-B14F-4D97-AF65-F5344CB8AC3E}">
        <p14:creationId xmlns:p14="http://schemas.microsoft.com/office/powerpoint/2010/main" val="172721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009522"/>
            <a:ext cx="11421036" cy="5448486"/>
          </a:xfrm>
        </p:spPr>
        <p:txBody>
          <a:bodyPr>
            <a:normAutofit/>
          </a:bodyPr>
          <a:lstStyle/>
          <a:p>
            <a:r>
              <a:rPr lang="en-US" b="1" dirty="0" err="1"/>
              <a:t>Cài</a:t>
            </a:r>
            <a:r>
              <a:rPr lang="en-US" b="1" dirty="0"/>
              <a:t> </a:t>
            </a:r>
            <a:r>
              <a:rPr lang="en-US" b="1" dirty="0" err="1"/>
              <a:t>đặt</a:t>
            </a:r>
            <a:r>
              <a:rPr lang="en-US" b="1" dirty="0"/>
              <a:t> MVC </a:t>
            </a:r>
            <a:r>
              <a:rPr lang="en-US" b="1" dirty="0" smtClean="0"/>
              <a:t>Middleware</a:t>
            </a:r>
            <a:endParaRPr lang="en-US" b="1" dirty="0"/>
          </a:p>
          <a:p>
            <a:pPr lvl="1"/>
            <a:r>
              <a:rPr lang="vi-VN" dirty="0"/>
              <a:t>Mở file Startup.cs ra và cài đặt liên quan đến MVC theo như bài viết Xây dựng ứng dụng ASP.NET Core MVC đầu tiên</a:t>
            </a:r>
            <a:endParaRPr lang="en-US" b="1" dirty="0" smtClean="0"/>
          </a:p>
          <a:p>
            <a:pPr marL="457200" lvl="1" indent="0">
              <a:buNone/>
            </a:pPr>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33</a:t>
            </a:fld>
            <a:endParaRPr lang="uk-UA"/>
          </a:p>
        </p:txBody>
      </p:sp>
      <p:pic>
        <p:nvPicPr>
          <p:cNvPr id="6" name="Picture 5"/>
          <p:cNvPicPr>
            <a:picLocks noChangeAspect="1"/>
          </p:cNvPicPr>
          <p:nvPr/>
        </p:nvPicPr>
        <p:blipFill>
          <a:blip r:embed="rId3"/>
          <a:stretch>
            <a:fillRect/>
          </a:stretch>
        </p:blipFill>
        <p:spPr>
          <a:xfrm>
            <a:off x="838200" y="2309811"/>
            <a:ext cx="8709112" cy="3783071"/>
          </a:xfrm>
          <a:prstGeom prst="rect">
            <a:avLst/>
          </a:prstGeom>
        </p:spPr>
      </p:pic>
    </p:spTree>
    <p:extLst>
      <p:ext uri="{BB962C8B-B14F-4D97-AF65-F5344CB8AC3E}">
        <p14:creationId xmlns:p14="http://schemas.microsoft.com/office/powerpoint/2010/main" val="2962019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009522"/>
            <a:ext cx="6256657" cy="5448486"/>
          </a:xfrm>
        </p:spPr>
        <p:txBody>
          <a:bodyPr>
            <a:normAutofit/>
          </a:bodyPr>
          <a:lstStyle/>
          <a:p>
            <a:r>
              <a:rPr lang="en-US" b="1" dirty="0" err="1"/>
              <a:t>Tạo</a:t>
            </a:r>
            <a:r>
              <a:rPr lang="en-US" b="1" dirty="0"/>
              <a:t> </a:t>
            </a:r>
            <a:r>
              <a:rPr lang="en-US" b="1" dirty="0" err="1"/>
              <a:t>một</a:t>
            </a:r>
            <a:r>
              <a:rPr lang="en-US" b="1" dirty="0"/>
              <a:t> View </a:t>
            </a:r>
            <a:r>
              <a:rPr lang="en-US" b="1" dirty="0" smtClean="0"/>
              <a:t>model</a:t>
            </a:r>
            <a:endParaRPr lang="en-US" b="1" dirty="0"/>
          </a:p>
          <a:p>
            <a:pPr lvl="1"/>
            <a:r>
              <a:rPr lang="vi-VN" dirty="0"/>
              <a:t>Chuột phải vào project tạo một thư mục là </a:t>
            </a:r>
            <a:r>
              <a:rPr lang="vi-VN" b="1" dirty="0"/>
              <a:t>Models</a:t>
            </a:r>
            <a:r>
              <a:rPr lang="vi-VN" dirty="0"/>
              <a:t>. Sau đó tạo một class tên </a:t>
            </a:r>
            <a:r>
              <a:rPr lang="vi-VN" b="1" dirty="0"/>
              <a:t>Product.cs</a:t>
            </a:r>
            <a:r>
              <a:rPr lang="vi-VN" dirty="0"/>
              <a:t> ở trong thư mục này</a:t>
            </a:r>
            <a:r>
              <a:rPr lang="vi-VN" dirty="0" smtClean="0"/>
              <a:t>:</a:t>
            </a:r>
            <a:endParaRPr lang="en-US" dirty="0" smtClean="0"/>
          </a:p>
          <a:p>
            <a:pPr lvl="1"/>
            <a:r>
              <a:rPr lang="en-US" dirty="0" err="1"/>
              <a:t>Chú</a:t>
            </a:r>
            <a:r>
              <a:rPr lang="en-US" dirty="0"/>
              <a:t> ý </a:t>
            </a:r>
            <a:r>
              <a:rPr lang="en-US" dirty="0" err="1"/>
              <a:t>là</a:t>
            </a:r>
            <a:r>
              <a:rPr lang="en-US" dirty="0"/>
              <a:t> </a:t>
            </a:r>
            <a:r>
              <a:rPr lang="en-US" dirty="0" err="1"/>
              <a:t>chúng</a:t>
            </a:r>
            <a:r>
              <a:rPr lang="en-US" dirty="0"/>
              <a:t> ta </a:t>
            </a:r>
            <a:r>
              <a:rPr lang="en-US" dirty="0" err="1"/>
              <a:t>đặt</a:t>
            </a:r>
            <a:r>
              <a:rPr lang="en-US" dirty="0"/>
              <a:t> </a:t>
            </a:r>
            <a:r>
              <a:rPr lang="en-US" dirty="0" err="1"/>
              <a:t>tên</a:t>
            </a:r>
            <a:r>
              <a:rPr lang="en-US" dirty="0"/>
              <a:t> </a:t>
            </a:r>
            <a:r>
              <a:rPr lang="en-US" dirty="0" err="1"/>
              <a:t>ProductEditModel</a:t>
            </a:r>
            <a:r>
              <a:rPr lang="en-US" dirty="0"/>
              <a:t> </a:t>
            </a:r>
            <a:r>
              <a:rPr lang="en-US" dirty="0" err="1"/>
              <a:t>vì</a:t>
            </a:r>
            <a:r>
              <a:rPr lang="en-US" dirty="0"/>
              <a:t> </a:t>
            </a:r>
            <a:r>
              <a:rPr lang="en-US" dirty="0" err="1"/>
              <a:t>nó</a:t>
            </a:r>
            <a:r>
              <a:rPr lang="en-US" dirty="0"/>
              <a:t> </a:t>
            </a:r>
            <a:r>
              <a:rPr lang="en-US" dirty="0" err="1"/>
              <a:t>dùng</a:t>
            </a:r>
            <a:r>
              <a:rPr lang="en-US" dirty="0"/>
              <a:t> </a:t>
            </a:r>
            <a:r>
              <a:rPr lang="en-US" dirty="0" err="1"/>
              <a:t>để</a:t>
            </a:r>
            <a:r>
              <a:rPr lang="en-US" dirty="0"/>
              <a:t> </a:t>
            </a:r>
            <a:r>
              <a:rPr lang="en-US" dirty="0" err="1"/>
              <a:t>làm</a:t>
            </a:r>
            <a:r>
              <a:rPr lang="en-US" dirty="0"/>
              <a:t> model </a:t>
            </a:r>
            <a:r>
              <a:rPr lang="en-US" dirty="0" err="1"/>
              <a:t>cho</a:t>
            </a:r>
            <a:r>
              <a:rPr lang="en-US" dirty="0"/>
              <a:t> form </a:t>
            </a:r>
            <a:r>
              <a:rPr lang="en-US" dirty="0" err="1"/>
              <a:t>nhập</a:t>
            </a:r>
            <a:r>
              <a:rPr lang="en-US" dirty="0"/>
              <a:t> </a:t>
            </a:r>
            <a:r>
              <a:rPr lang="en-US" dirty="0" err="1"/>
              <a:t>dữ</a:t>
            </a:r>
            <a:r>
              <a:rPr lang="en-US" dirty="0"/>
              <a:t> </a:t>
            </a:r>
            <a:r>
              <a:rPr lang="en-US" dirty="0" err="1"/>
              <a:t>liệu</a:t>
            </a:r>
            <a:r>
              <a:rPr lang="en-US" dirty="0"/>
              <a:t>. </a:t>
            </a:r>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34</a:t>
            </a:fld>
            <a:endParaRPr lang="uk-UA"/>
          </a:p>
        </p:txBody>
      </p:sp>
      <p:pic>
        <p:nvPicPr>
          <p:cNvPr id="5" name="Picture 4"/>
          <p:cNvPicPr>
            <a:picLocks noChangeAspect="1"/>
          </p:cNvPicPr>
          <p:nvPr/>
        </p:nvPicPr>
        <p:blipFill>
          <a:blip r:embed="rId3"/>
          <a:stretch>
            <a:fillRect/>
          </a:stretch>
        </p:blipFill>
        <p:spPr>
          <a:xfrm>
            <a:off x="6696779" y="1144257"/>
            <a:ext cx="5283411" cy="2931798"/>
          </a:xfrm>
          <a:prstGeom prst="rect">
            <a:avLst/>
          </a:prstGeom>
        </p:spPr>
      </p:pic>
    </p:spTree>
    <p:extLst>
      <p:ext uri="{BB962C8B-B14F-4D97-AF65-F5344CB8AC3E}">
        <p14:creationId xmlns:p14="http://schemas.microsoft.com/office/powerpoint/2010/main" val="674715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009522"/>
            <a:ext cx="10941424" cy="5448486"/>
          </a:xfrm>
        </p:spPr>
        <p:txBody>
          <a:bodyPr>
            <a:normAutofit/>
          </a:bodyPr>
          <a:lstStyle/>
          <a:p>
            <a:r>
              <a:rPr lang="en-US" b="1" dirty="0" err="1"/>
              <a:t>Tạo</a:t>
            </a:r>
            <a:r>
              <a:rPr lang="en-US" b="1" dirty="0"/>
              <a:t> </a:t>
            </a:r>
            <a:r>
              <a:rPr lang="en-US" b="1" dirty="0" err="1"/>
              <a:t>một</a:t>
            </a:r>
            <a:r>
              <a:rPr lang="en-US" b="1" dirty="0"/>
              <a:t> </a:t>
            </a:r>
            <a:r>
              <a:rPr lang="en-US" b="1" dirty="0" smtClean="0"/>
              <a:t>Controller</a:t>
            </a:r>
            <a:r>
              <a:rPr lang="vi-VN" dirty="0"/>
              <a:t> </a:t>
            </a:r>
            <a:endParaRPr lang="en-US" dirty="0" smtClean="0"/>
          </a:p>
          <a:p>
            <a:pPr lvl="1"/>
            <a:r>
              <a:rPr lang="en-US" dirty="0" err="1" smtClean="0"/>
              <a:t>Trong</a:t>
            </a:r>
            <a:r>
              <a:rPr lang="vi-VN" dirty="0" smtClean="0"/>
              <a:t> </a:t>
            </a:r>
            <a:r>
              <a:rPr lang="vi-VN" dirty="0"/>
              <a:t>thư mục </a:t>
            </a:r>
            <a:r>
              <a:rPr lang="vi-VN" dirty="0" smtClean="0"/>
              <a:t>Controllers click </a:t>
            </a:r>
            <a:r>
              <a:rPr lang="vi-VN" dirty="0"/>
              <a:t>chuột phải vào nó chọn Add-&gt; Controller. </a:t>
            </a:r>
            <a:endParaRPr lang="en-US" dirty="0" smtClean="0"/>
          </a:p>
          <a:p>
            <a:pPr lvl="1"/>
            <a:r>
              <a:rPr lang="vi-VN" dirty="0" smtClean="0"/>
              <a:t>Chọn </a:t>
            </a:r>
            <a:r>
              <a:rPr lang="vi-VN" dirty="0"/>
              <a:t>MVC Controller - Empty và click Add. </a:t>
            </a:r>
            <a:endParaRPr lang="en-US" dirty="0" smtClean="0"/>
          </a:p>
          <a:p>
            <a:pPr lvl="1"/>
            <a:r>
              <a:rPr lang="vi-VN" dirty="0" smtClean="0"/>
              <a:t>Tên </a:t>
            </a:r>
            <a:r>
              <a:rPr lang="vi-VN" dirty="0"/>
              <a:t>của Controller là </a:t>
            </a:r>
            <a:r>
              <a:rPr lang="vi-VN" b="1" dirty="0"/>
              <a:t>HomeController</a:t>
            </a:r>
            <a:r>
              <a:rPr lang="vi-VN" dirty="0" smtClean="0"/>
              <a:t>.</a:t>
            </a:r>
            <a:endParaRPr lang="en-US" dirty="0" smtClean="0"/>
          </a:p>
          <a:p>
            <a:pPr lvl="1"/>
            <a:r>
              <a:rPr lang="vi-VN" dirty="0" smtClean="0"/>
              <a:t>Thao </a:t>
            </a:r>
            <a:r>
              <a:rPr lang="vi-VN" dirty="0"/>
              <a:t>tác này sẽ tạo controller với một Index action method. </a:t>
            </a:r>
            <a:endParaRPr lang="en-US" dirty="0" smtClean="0"/>
          </a:p>
          <a:p>
            <a:pPr lvl="1"/>
            <a:r>
              <a:rPr lang="vi-VN" dirty="0" smtClean="0"/>
              <a:t>Chuột </a:t>
            </a:r>
            <a:r>
              <a:rPr lang="vi-VN" dirty="0"/>
              <a:t>phải vào Index method chọn Add View để tạo một view Index.</a:t>
            </a:r>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35</a:t>
            </a:fld>
            <a:endParaRPr lang="uk-UA"/>
          </a:p>
        </p:txBody>
      </p:sp>
    </p:spTree>
    <p:extLst>
      <p:ext uri="{BB962C8B-B14F-4D97-AF65-F5344CB8AC3E}">
        <p14:creationId xmlns:p14="http://schemas.microsoft.com/office/powerpoint/2010/main" val="766295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009522"/>
            <a:ext cx="10941424" cy="5448486"/>
          </a:xfrm>
        </p:spPr>
        <p:txBody>
          <a:bodyPr>
            <a:normAutofit/>
          </a:bodyPr>
          <a:lstStyle/>
          <a:p>
            <a:r>
              <a:rPr lang="en-US" b="1" dirty="0" err="1"/>
              <a:t>Tạo</a:t>
            </a:r>
            <a:r>
              <a:rPr lang="en-US" b="1" dirty="0"/>
              <a:t> </a:t>
            </a:r>
            <a:r>
              <a:rPr lang="en-US" b="1" dirty="0" err="1"/>
              <a:t>một</a:t>
            </a:r>
            <a:r>
              <a:rPr lang="en-US" b="1" dirty="0"/>
              <a:t> Action </a:t>
            </a:r>
            <a:r>
              <a:rPr lang="en-US" b="1" dirty="0" smtClean="0"/>
              <a:t>Method</a:t>
            </a:r>
            <a:r>
              <a:rPr lang="vi-VN" dirty="0" smtClean="0"/>
              <a:t> </a:t>
            </a:r>
            <a:endParaRPr lang="en-US" dirty="0" smtClean="0"/>
          </a:p>
          <a:p>
            <a:pPr lvl="1"/>
            <a:r>
              <a:rPr lang="en-US" dirty="0" err="1"/>
              <a:t>Giờ</a:t>
            </a:r>
            <a:r>
              <a:rPr lang="en-US" dirty="0"/>
              <a:t> </a:t>
            </a:r>
            <a:r>
              <a:rPr lang="en-US" dirty="0" err="1"/>
              <a:t>hãy</a:t>
            </a:r>
            <a:r>
              <a:rPr lang="en-US" dirty="0"/>
              <a:t> </a:t>
            </a:r>
            <a:r>
              <a:rPr lang="en-US" dirty="0" err="1"/>
              <a:t>mở</a:t>
            </a:r>
            <a:r>
              <a:rPr lang="en-US" dirty="0"/>
              <a:t> </a:t>
            </a:r>
            <a:r>
              <a:rPr lang="en-US" b="1" dirty="0" err="1"/>
              <a:t>HomeController.cs</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lệnh</a:t>
            </a:r>
            <a:r>
              <a:rPr lang="en-US" dirty="0"/>
              <a:t> using </a:t>
            </a:r>
            <a:r>
              <a:rPr lang="en-US" dirty="0" err="1"/>
              <a:t>để</a:t>
            </a:r>
            <a:r>
              <a:rPr lang="en-US" dirty="0"/>
              <a:t> </a:t>
            </a:r>
            <a:r>
              <a:rPr lang="en-US" dirty="0" err="1"/>
              <a:t>thêm</a:t>
            </a:r>
            <a:r>
              <a:rPr lang="en-US" dirty="0"/>
              <a:t> Models:</a:t>
            </a:r>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36</a:t>
            </a:fld>
            <a:endParaRPr lang="uk-UA"/>
          </a:p>
        </p:txBody>
      </p:sp>
      <p:pic>
        <p:nvPicPr>
          <p:cNvPr id="5" name="Picture 4"/>
          <p:cNvPicPr>
            <a:picLocks noChangeAspect="1"/>
          </p:cNvPicPr>
          <p:nvPr/>
        </p:nvPicPr>
        <p:blipFill>
          <a:blip r:embed="rId3"/>
          <a:stretch>
            <a:fillRect/>
          </a:stretch>
        </p:blipFill>
        <p:spPr>
          <a:xfrm>
            <a:off x="1326776" y="1949327"/>
            <a:ext cx="9119082" cy="4547605"/>
          </a:xfrm>
          <a:prstGeom prst="rect">
            <a:avLst/>
          </a:prstGeom>
        </p:spPr>
      </p:pic>
    </p:spTree>
    <p:extLst>
      <p:ext uri="{BB962C8B-B14F-4D97-AF65-F5344CB8AC3E}">
        <p14:creationId xmlns:p14="http://schemas.microsoft.com/office/powerpoint/2010/main" val="2511976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009522"/>
            <a:ext cx="10941424" cy="5448486"/>
          </a:xfrm>
        </p:spPr>
        <p:txBody>
          <a:bodyPr>
            <a:normAutofit/>
          </a:bodyPr>
          <a:lstStyle/>
          <a:p>
            <a:r>
              <a:rPr lang="en-US" b="1" dirty="0" err="1"/>
              <a:t>Tạo</a:t>
            </a:r>
            <a:r>
              <a:rPr lang="en-US" b="1" dirty="0"/>
              <a:t> </a:t>
            </a:r>
            <a:r>
              <a:rPr lang="en-US" b="1" dirty="0" err="1"/>
              <a:t>một</a:t>
            </a:r>
            <a:r>
              <a:rPr lang="en-US" b="1" dirty="0"/>
              <a:t> Action </a:t>
            </a:r>
            <a:r>
              <a:rPr lang="en-US" b="1" dirty="0" smtClean="0"/>
              <a:t>Method</a:t>
            </a:r>
            <a:r>
              <a:rPr lang="vi-VN" dirty="0" smtClean="0"/>
              <a:t> </a:t>
            </a:r>
            <a:endParaRPr lang="en-US" dirty="0" smtClean="0"/>
          </a:p>
          <a:p>
            <a:pPr lvl="1"/>
            <a:r>
              <a:rPr lang="vi-VN" dirty="0"/>
              <a:t>Chúng ta đã định nghĩa 2 action method với tên là </a:t>
            </a:r>
            <a:r>
              <a:rPr lang="vi-VN" b="1" dirty="0"/>
              <a:t>Create</a:t>
            </a:r>
            <a:r>
              <a:rPr lang="vi-VN" dirty="0"/>
              <a:t>. </a:t>
            </a:r>
            <a:endParaRPr lang="en-US" dirty="0" smtClean="0"/>
          </a:p>
          <a:p>
            <a:pPr lvl="1"/>
            <a:r>
              <a:rPr lang="vi-VN" dirty="0" smtClean="0"/>
              <a:t>Các </a:t>
            </a:r>
            <a:r>
              <a:rPr lang="vi-VN" dirty="0"/>
              <a:t>action method này được đánh dấu với 2 Action verb là HttpGet và HttpPost. </a:t>
            </a:r>
            <a:endParaRPr lang="en-US" dirty="0" smtClean="0"/>
          </a:p>
          <a:p>
            <a:pPr lvl="1"/>
            <a:r>
              <a:rPr lang="vi-VN" dirty="0" smtClean="0"/>
              <a:t>Bằng </a:t>
            </a:r>
            <a:r>
              <a:rPr lang="vi-VN" dirty="0"/>
              <a:t>cách sử dụng Action verb chúng ta đảm bảo rằng action method đầu tiên tên Create sẽ chỉ xử lý các HTTP Get request và cái thứ 2 cũng tên Create nhưng sẽ chỉ xử lý ác request kiểu HTTP Post. </a:t>
            </a:r>
            <a:endParaRPr lang="en-US" dirty="0" smtClean="0"/>
          </a:p>
          <a:p>
            <a:pPr lvl="1"/>
            <a:r>
              <a:rPr lang="vi-VN" dirty="0" smtClean="0"/>
              <a:t>Phương </a:t>
            </a:r>
            <a:r>
              <a:rPr lang="vi-VN" dirty="0"/>
              <a:t>thức Create chấp nhận </a:t>
            </a:r>
            <a:r>
              <a:rPr lang="vi-VN" b="1" dirty="0"/>
              <a:t>ProductEditModel </a:t>
            </a:r>
            <a:r>
              <a:rPr lang="vi-VN" dirty="0"/>
              <a:t>làm đầu vào</a:t>
            </a:r>
            <a:r>
              <a:rPr lang="vi-VN" dirty="0" smtClean="0"/>
              <a:t>.</a:t>
            </a:r>
            <a:endParaRPr lang="en-US" dirty="0" smtClean="0"/>
          </a:p>
          <a:p>
            <a:pPr lvl="1"/>
            <a:r>
              <a:rPr lang="vi-VN" dirty="0"/>
              <a:t>ProductEditModel chứa các giá trị khi form được submit. Nó là quá trình tự động map các giá trị từ form vào model. Quá trình này chạy ngầm và nó gọi là Model Binding.</a:t>
            </a:r>
          </a:p>
          <a:p>
            <a:pPr lvl="1"/>
            <a:r>
              <a:rPr lang="vi-VN" dirty="0"/>
              <a:t>Quá trình Model binding trong ASP.NET Core map dữ liệu từ HTTP Request vào tham số của Action method. Các tham số này có thể là kiểu đơn giản hoặc là một đối tượng phức </a:t>
            </a:r>
            <a:r>
              <a:rPr lang="vi-VN" dirty="0" smtClean="0"/>
              <a:t>tạp</a:t>
            </a:r>
            <a:r>
              <a:rPr lang="en-US" dirty="0"/>
              <a:t>.</a:t>
            </a:r>
            <a:endParaRPr lang="vi-VN" dirty="0"/>
          </a:p>
          <a:p>
            <a:pPr lvl="1"/>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37</a:t>
            </a:fld>
            <a:endParaRPr lang="uk-UA"/>
          </a:p>
        </p:txBody>
      </p:sp>
    </p:spTree>
    <p:extLst>
      <p:ext uri="{BB962C8B-B14F-4D97-AF65-F5344CB8AC3E}">
        <p14:creationId xmlns:p14="http://schemas.microsoft.com/office/powerpoint/2010/main" val="214950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009522"/>
            <a:ext cx="10941424" cy="5448486"/>
          </a:xfrm>
        </p:spPr>
        <p:txBody>
          <a:bodyPr>
            <a:normAutofit/>
          </a:bodyPr>
          <a:lstStyle/>
          <a:p>
            <a:r>
              <a:rPr lang="en-US" b="1" dirty="0" err="1"/>
              <a:t>Tạo</a:t>
            </a:r>
            <a:r>
              <a:rPr lang="en-US" b="1" dirty="0"/>
              <a:t> </a:t>
            </a:r>
            <a:r>
              <a:rPr lang="en-US" b="1" dirty="0" err="1"/>
              <a:t>một</a:t>
            </a:r>
            <a:r>
              <a:rPr lang="en-US" b="1" dirty="0"/>
              <a:t> Action </a:t>
            </a:r>
            <a:r>
              <a:rPr lang="en-US" b="1" dirty="0" smtClean="0"/>
              <a:t>Method</a:t>
            </a:r>
            <a:r>
              <a:rPr lang="vi-VN" dirty="0" smtClean="0"/>
              <a:t> </a:t>
            </a:r>
            <a:endParaRPr lang="en-US" dirty="0" smtClean="0"/>
          </a:p>
          <a:p>
            <a:pPr lvl="1"/>
            <a:r>
              <a:rPr lang="vi-VN" dirty="0"/>
              <a:t>Tiếp theo chúng ta sử dụng </a:t>
            </a:r>
            <a:r>
              <a:rPr lang="vi-VN" b="1" dirty="0"/>
              <a:t>ModelState.IsValid</a:t>
            </a:r>
            <a:r>
              <a:rPr lang="vi-VN" dirty="0"/>
              <a:t> để kiểm tra nếu ProductEditModel được nhận có hợp lệ không?</a:t>
            </a:r>
            <a:endParaRPr lang="en-US" dirty="0" smtClean="0"/>
          </a:p>
          <a:p>
            <a:pPr lvl="1"/>
            <a:r>
              <a:rPr lang="vi-VN" dirty="0" smtClean="0"/>
              <a:t>Cơ </a:t>
            </a:r>
            <a:r>
              <a:rPr lang="vi-VN" dirty="0"/>
              <a:t>chế ASP.NET Core Validation kiểm tra dữ liệu được submit lên từ form có bất cứ lỗi validation nào không. Nó sử dụng annotation được định nghĩa trong ProductEditModel để kiểm tra. Validation được thực hiện trước khi gọi action method.</a:t>
            </a:r>
          </a:p>
          <a:p>
            <a:pPr lvl="1"/>
            <a:r>
              <a:rPr lang="vi-VN" dirty="0"/>
              <a:t>Cơ chế validation sẽ cập nhật đối tượng ModelState. Nếu không có lỗi nào thì thuộc tính </a:t>
            </a:r>
            <a:r>
              <a:rPr lang="vi-VN" b="1" dirty="0"/>
              <a:t>IsValid </a:t>
            </a:r>
            <a:r>
              <a:rPr lang="vi-VN" dirty="0"/>
              <a:t>sẽ được cập nhật là true. Nếu có bất cứ lỗi nào thì nó sẽ được update là false.</a:t>
            </a:r>
          </a:p>
          <a:p>
            <a:pPr lvl="1"/>
            <a:r>
              <a:rPr lang="vi-VN" dirty="0"/>
              <a:t>Cuối cùng chúng ta trả về thông tin lỗi cho client thôi qua </a:t>
            </a:r>
            <a:r>
              <a:rPr lang="vi-VN" b="1" dirty="0"/>
              <a:t>ContentResult</a:t>
            </a:r>
            <a:r>
              <a:rPr lang="vi-VN" dirty="0"/>
              <a:t>.</a:t>
            </a:r>
          </a:p>
          <a:p>
            <a:pPr lvl="1"/>
            <a:endParaRPr lang="vi-VN" dirty="0"/>
          </a:p>
          <a:p>
            <a:pPr lvl="1"/>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38</a:t>
            </a:fld>
            <a:endParaRPr lang="uk-UA"/>
          </a:p>
        </p:txBody>
      </p:sp>
    </p:spTree>
    <p:extLst>
      <p:ext uri="{BB962C8B-B14F-4D97-AF65-F5344CB8AC3E}">
        <p14:creationId xmlns:p14="http://schemas.microsoft.com/office/powerpoint/2010/main" val="3981214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009522"/>
            <a:ext cx="10941424" cy="5448486"/>
          </a:xfrm>
        </p:spPr>
        <p:txBody>
          <a:bodyPr>
            <a:normAutofit/>
          </a:bodyPr>
          <a:lstStyle/>
          <a:p>
            <a:r>
              <a:rPr lang="en-US" b="1" dirty="0" err="1"/>
              <a:t>Tạo</a:t>
            </a:r>
            <a:r>
              <a:rPr lang="en-US" b="1" dirty="0"/>
              <a:t> </a:t>
            </a:r>
            <a:r>
              <a:rPr lang="en-US" b="1" dirty="0" err="1"/>
              <a:t>một</a:t>
            </a:r>
            <a:r>
              <a:rPr lang="en-US" b="1" dirty="0"/>
              <a:t> </a:t>
            </a:r>
            <a:r>
              <a:rPr lang="en-US" b="1" dirty="0" smtClean="0"/>
              <a:t>View</a:t>
            </a:r>
            <a:r>
              <a:rPr lang="vi-VN" dirty="0" smtClean="0"/>
              <a:t> </a:t>
            </a:r>
            <a:endParaRPr lang="en-US" dirty="0" smtClean="0"/>
          </a:p>
          <a:p>
            <a:pPr lvl="1"/>
            <a:r>
              <a:rPr lang="vi-VN" dirty="0"/>
              <a:t>Chọn phương thức muốn tạo sau đó click chuột phải và chọn Add View</a:t>
            </a:r>
            <a:r>
              <a:rPr lang="vi-VN" dirty="0" smtClean="0"/>
              <a:t>.</a:t>
            </a:r>
            <a:endParaRPr lang="en-US" dirty="0" smtClean="0"/>
          </a:p>
          <a:p>
            <a:pPr lvl="1"/>
            <a:r>
              <a:rPr lang="vi-VN" dirty="0"/>
              <a:t>Nó sẽ tạo một file view tên là </a:t>
            </a:r>
            <a:r>
              <a:rPr lang="vi-VN" b="1" dirty="0"/>
              <a:t>Create.cshtml</a:t>
            </a:r>
            <a:r>
              <a:rPr lang="vi-VN" dirty="0"/>
              <a:t> trong thư mục Views.</a:t>
            </a:r>
          </a:p>
          <a:p>
            <a:pPr lvl="1"/>
            <a:endParaRPr lang="vi-VN" dirty="0"/>
          </a:p>
          <a:p>
            <a:pPr lvl="1"/>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39</a:t>
            </a:fld>
            <a:endParaRPr lang="uk-UA"/>
          </a:p>
        </p:txBody>
      </p:sp>
      <p:pic>
        <p:nvPicPr>
          <p:cNvPr id="5" name="Picture 4"/>
          <p:cNvPicPr>
            <a:picLocks noChangeAspect="1"/>
          </p:cNvPicPr>
          <p:nvPr/>
        </p:nvPicPr>
        <p:blipFill>
          <a:blip r:embed="rId3"/>
          <a:stretch>
            <a:fillRect/>
          </a:stretch>
        </p:blipFill>
        <p:spPr>
          <a:xfrm>
            <a:off x="697103" y="2436369"/>
            <a:ext cx="5955953" cy="3919981"/>
          </a:xfrm>
          <a:prstGeom prst="rect">
            <a:avLst/>
          </a:prstGeom>
        </p:spPr>
      </p:pic>
      <p:pic>
        <p:nvPicPr>
          <p:cNvPr id="6" name="Picture 5"/>
          <p:cNvPicPr>
            <a:picLocks noChangeAspect="1"/>
          </p:cNvPicPr>
          <p:nvPr/>
        </p:nvPicPr>
        <p:blipFill>
          <a:blip r:embed="rId4"/>
          <a:stretch>
            <a:fillRect/>
          </a:stretch>
        </p:blipFill>
        <p:spPr>
          <a:xfrm>
            <a:off x="7072312" y="2436369"/>
            <a:ext cx="4566215" cy="3919981"/>
          </a:xfrm>
          <a:prstGeom prst="rect">
            <a:avLst/>
          </a:prstGeom>
        </p:spPr>
      </p:pic>
    </p:spTree>
    <p:extLst>
      <p:ext uri="{BB962C8B-B14F-4D97-AF65-F5344CB8AC3E}">
        <p14:creationId xmlns:p14="http://schemas.microsoft.com/office/powerpoint/2010/main" val="1542086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ViewData</a:t>
            </a:r>
            <a:r>
              <a:rPr lang="en-US" dirty="0"/>
              <a:t> </a:t>
            </a:r>
            <a:r>
              <a:rPr lang="en-US" dirty="0" err="1"/>
              <a:t>là</a:t>
            </a:r>
            <a:r>
              <a:rPr lang="en-US" dirty="0"/>
              <a:t> </a:t>
            </a:r>
            <a:r>
              <a:rPr lang="en-US" dirty="0" err="1"/>
              <a:t>gì</a:t>
            </a:r>
            <a:r>
              <a:rPr lang="en-US" dirty="0" smtClean="0"/>
              <a:t>?</a:t>
            </a:r>
            <a:endParaRPr lang="en-US" dirty="0"/>
          </a:p>
        </p:txBody>
      </p:sp>
      <p:sp>
        <p:nvSpPr>
          <p:cNvPr id="3" name="Text Placeholder 2"/>
          <p:cNvSpPr>
            <a:spLocks noGrp="1"/>
          </p:cNvSpPr>
          <p:nvPr>
            <p:ph idx="1"/>
          </p:nvPr>
        </p:nvSpPr>
        <p:spPr>
          <a:xfrm>
            <a:off x="838200" y="1120021"/>
            <a:ext cx="10515600" cy="5601453"/>
          </a:xfrm>
        </p:spPr>
        <p:txBody>
          <a:bodyPr>
            <a:normAutofit lnSpcReduction="10000"/>
          </a:bodyPr>
          <a:lstStyle/>
          <a:p>
            <a:pPr algn="just"/>
            <a:r>
              <a:rPr lang="vi-VN" b="1" dirty="0"/>
              <a:t>ViewData </a:t>
            </a:r>
            <a:r>
              <a:rPr lang="vi-VN" dirty="0"/>
              <a:t>là một thuộc tính của </a:t>
            </a:r>
            <a:r>
              <a:rPr lang="vi-VN" b="1" dirty="0"/>
              <a:t>Controller base class</a:t>
            </a:r>
            <a:r>
              <a:rPr lang="vi-VN" dirty="0"/>
              <a:t>, nó trả về một đối tượng </a:t>
            </a:r>
            <a:r>
              <a:rPr lang="vi-VN" b="1" dirty="0"/>
              <a:t>ViewDataDictionary</a:t>
            </a:r>
            <a:endParaRPr lang="en-US" dirty="0" smtClean="0"/>
          </a:p>
          <a:p>
            <a:pPr algn="just"/>
            <a:r>
              <a:rPr lang="vi-VN" b="1" dirty="0"/>
              <a:t>ViewDataDictionary </a:t>
            </a:r>
            <a:r>
              <a:rPr lang="vi-VN" dirty="0"/>
              <a:t>như tên của nó là một đối tượng dictionary cho phép lưu dữ liệu dạng key-value</a:t>
            </a:r>
            <a:endParaRPr lang="en-US" dirty="0" smtClean="0"/>
          </a:p>
          <a:p>
            <a:pPr algn="just"/>
            <a:r>
              <a:rPr lang="vi-VN" dirty="0"/>
              <a:t>Key phải là một chuỗi không phân biệt chữ hoa thường. Để truyền dữ liệu vào view bạn cần gán giá trị vào dictionary sử dụng key. Bạn có thể lưu bất kỳ số lượng </a:t>
            </a:r>
            <a:r>
              <a:rPr lang="vi-VN" b="1" dirty="0"/>
              <a:t>key-value</a:t>
            </a:r>
            <a:r>
              <a:rPr lang="vi-VN" dirty="0"/>
              <a:t> nào cần thiết trong </a:t>
            </a:r>
            <a:r>
              <a:rPr lang="vi-VN" b="1" dirty="0" smtClean="0"/>
              <a:t>ViewData</a:t>
            </a:r>
            <a:endParaRPr lang="en-US" b="1" dirty="0" smtClean="0"/>
          </a:p>
          <a:p>
            <a:pPr algn="just"/>
            <a:r>
              <a:rPr lang="vi-VN" b="1" dirty="0"/>
              <a:t>ViewData </a:t>
            </a:r>
            <a:r>
              <a:rPr lang="vi-VN" dirty="0"/>
              <a:t>truyền dữ liệu sang </a:t>
            </a:r>
            <a:r>
              <a:rPr lang="vi-VN" b="1" dirty="0"/>
              <a:t>View </a:t>
            </a:r>
            <a:r>
              <a:rPr lang="vi-VN" dirty="0"/>
              <a:t>từ </a:t>
            </a:r>
            <a:r>
              <a:rPr lang="vi-VN" b="1" dirty="0"/>
              <a:t>Controller</a:t>
            </a:r>
            <a:r>
              <a:rPr lang="vi-VN" dirty="0"/>
              <a:t>. Khi bạn gọi phương thức </a:t>
            </a:r>
            <a:r>
              <a:rPr lang="vi-VN" b="1" dirty="0"/>
              <a:t>View </a:t>
            </a:r>
            <a:r>
              <a:rPr lang="vi-VN" dirty="0"/>
              <a:t>trong Controller action, </a:t>
            </a:r>
            <a:r>
              <a:rPr lang="vi-VN" b="1" dirty="0"/>
              <a:t>ViewData </a:t>
            </a:r>
            <a:r>
              <a:rPr lang="vi-VN" dirty="0"/>
              <a:t>sẽ tự động gán vào View. Trong View bạn có thể truy cập giá trị được lưu trong </a:t>
            </a:r>
            <a:r>
              <a:rPr lang="vi-VN" b="1" dirty="0"/>
              <a:t>ViewData </a:t>
            </a:r>
            <a:r>
              <a:rPr lang="vi-VN" dirty="0"/>
              <a:t>cũng sử dụng key. Dữ liệu được lưu trong ViewData tồn tại chỉ trong request đó. Khi View được tạo xong cho client thì đối tượng ViewData đó cũng bị hủy.</a:t>
            </a:r>
            <a:endParaRPr lang="en-US" dirty="0" smtClean="0"/>
          </a:p>
        </p:txBody>
      </p:sp>
      <p:sp>
        <p:nvSpPr>
          <p:cNvPr id="4" name="Slide Number Placeholder 3"/>
          <p:cNvSpPr>
            <a:spLocks noGrp="1"/>
          </p:cNvSpPr>
          <p:nvPr>
            <p:ph type="sldNum" sz="quarter" idx="12"/>
          </p:nvPr>
        </p:nvSpPr>
        <p:spPr/>
        <p:txBody>
          <a:bodyPr/>
          <a:lstStyle/>
          <a:p>
            <a:fld id="{86CB4B4D-7CA3-9044-876B-883B54F8677D}" type="slidenum">
              <a:rPr lang="uk-UA" smtClean="0"/>
              <a:t>4</a:t>
            </a:fld>
            <a:endParaRPr lang="uk-UA"/>
          </a:p>
        </p:txBody>
      </p:sp>
    </p:spTree>
    <p:extLst>
      <p:ext uri="{BB962C8B-B14F-4D97-AF65-F5344CB8AC3E}">
        <p14:creationId xmlns:p14="http://schemas.microsoft.com/office/powerpoint/2010/main" val="174647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009522"/>
            <a:ext cx="7472450" cy="5448486"/>
          </a:xfrm>
        </p:spPr>
        <p:txBody>
          <a:bodyPr>
            <a:normAutofit/>
          </a:bodyPr>
          <a:lstStyle/>
          <a:p>
            <a:r>
              <a:rPr lang="en-US" b="1" dirty="0"/>
              <a:t>Form </a:t>
            </a:r>
            <a:r>
              <a:rPr lang="en-US" b="1" dirty="0" smtClean="0"/>
              <a:t>Action</a:t>
            </a:r>
            <a:r>
              <a:rPr lang="vi-VN" dirty="0" smtClean="0"/>
              <a:t> </a:t>
            </a:r>
            <a:endParaRPr lang="en-US" dirty="0" smtClean="0"/>
          </a:p>
          <a:p>
            <a:pPr lvl="1"/>
            <a:r>
              <a:rPr lang="vi-VN" dirty="0"/>
              <a:t>Đầu tiên chúng ta định nghĩa một thẻ HTML Form, nó được sử dụng để xây dựng nên HTML Form. Thuộc tính action chỉ ra đường dẫn sẽ gọi khi người dùng submit form</a:t>
            </a:r>
            <a:r>
              <a:rPr lang="vi-VN" dirty="0" smtClean="0"/>
              <a:t>.</a:t>
            </a:r>
            <a:endParaRPr lang="en-US" dirty="0" smtClean="0"/>
          </a:p>
          <a:p>
            <a:pPr lvl="1"/>
            <a:r>
              <a:rPr lang="vi-VN" dirty="0"/>
              <a:t>Tiếp theo chúng ta có một số các trường text cho phép nhập giá trị như Name, Rate, Rating của ProductEditModel</a:t>
            </a:r>
            <a:r>
              <a:rPr lang="vi-VN" dirty="0" smtClean="0"/>
              <a:t>.</a:t>
            </a:r>
            <a:endParaRPr lang="en-US" dirty="0" smtClean="0"/>
          </a:p>
          <a:p>
            <a:pPr lvl="1"/>
            <a:r>
              <a:rPr lang="vi-VN" dirty="0"/>
              <a:t>Điều quan trọng ở đây là tên của thuộc tính trong input phải trùng với tên thuộc tính của ProductEditModel. Cơ chế </a:t>
            </a:r>
            <a:r>
              <a:rPr lang="vi-VN" b="1" dirty="0"/>
              <a:t>Model Binding</a:t>
            </a:r>
            <a:r>
              <a:rPr lang="vi-VN" dirty="0"/>
              <a:t> sử dụng tên của file để map giá trị từ form vào ProductEditModel khi form được submit</a:t>
            </a:r>
            <a:r>
              <a:rPr lang="vi-VN" dirty="0" smtClean="0"/>
              <a:t>.</a:t>
            </a:r>
            <a:endParaRPr lang="en-US" dirty="0" smtClean="0"/>
          </a:p>
          <a:p>
            <a:pPr lvl="1"/>
            <a:r>
              <a:rPr lang="en-US" dirty="0" err="1"/>
              <a:t>Dòng</a:t>
            </a:r>
            <a:r>
              <a:rPr lang="en-US" dirty="0"/>
              <a:t> </a:t>
            </a:r>
            <a:r>
              <a:rPr lang="en-US" dirty="0" err="1"/>
              <a:t>cuối</a:t>
            </a:r>
            <a:r>
              <a:rPr lang="en-US" dirty="0"/>
              <a:t> </a:t>
            </a:r>
            <a:r>
              <a:rPr lang="en-US" dirty="0" err="1"/>
              <a:t>sẽ</a:t>
            </a:r>
            <a:r>
              <a:rPr lang="en-US" dirty="0"/>
              <a:t> </a:t>
            </a:r>
            <a:r>
              <a:rPr lang="en-US" dirty="0" err="1"/>
              <a:t>là</a:t>
            </a:r>
            <a:r>
              <a:rPr lang="en-US" dirty="0"/>
              <a:t> </a:t>
            </a:r>
            <a:r>
              <a:rPr lang="en-US" dirty="0" err="1"/>
              <a:t>một</a:t>
            </a:r>
            <a:r>
              <a:rPr lang="en-US" dirty="0"/>
              <a:t> submit button:</a:t>
            </a:r>
            <a:endParaRPr lang="vi-VN" dirty="0"/>
          </a:p>
          <a:p>
            <a:pPr lvl="1"/>
            <a:endParaRPr lang="vi-VN" dirty="0"/>
          </a:p>
          <a:p>
            <a:pPr lvl="1"/>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40</a:t>
            </a:fld>
            <a:endParaRPr lang="uk-UA"/>
          </a:p>
        </p:txBody>
      </p:sp>
      <p:pic>
        <p:nvPicPr>
          <p:cNvPr id="7" name="Picture 6"/>
          <p:cNvPicPr>
            <a:picLocks noChangeAspect="1"/>
          </p:cNvPicPr>
          <p:nvPr/>
        </p:nvPicPr>
        <p:blipFill>
          <a:blip r:embed="rId3"/>
          <a:stretch>
            <a:fillRect/>
          </a:stretch>
        </p:blipFill>
        <p:spPr>
          <a:xfrm>
            <a:off x="7884826" y="1516263"/>
            <a:ext cx="4170431" cy="486550"/>
          </a:xfrm>
          <a:prstGeom prst="rect">
            <a:avLst/>
          </a:prstGeom>
        </p:spPr>
      </p:pic>
      <p:pic>
        <p:nvPicPr>
          <p:cNvPr id="8" name="Picture 7"/>
          <p:cNvPicPr>
            <a:picLocks noChangeAspect="1"/>
          </p:cNvPicPr>
          <p:nvPr/>
        </p:nvPicPr>
        <p:blipFill>
          <a:blip r:embed="rId4"/>
          <a:stretch>
            <a:fillRect/>
          </a:stretch>
        </p:blipFill>
        <p:spPr>
          <a:xfrm>
            <a:off x="7856931" y="2982837"/>
            <a:ext cx="4198326" cy="1307940"/>
          </a:xfrm>
          <a:prstGeom prst="rect">
            <a:avLst/>
          </a:prstGeom>
        </p:spPr>
      </p:pic>
      <p:pic>
        <p:nvPicPr>
          <p:cNvPr id="9" name="Picture 8"/>
          <p:cNvPicPr>
            <a:picLocks noChangeAspect="1"/>
          </p:cNvPicPr>
          <p:nvPr/>
        </p:nvPicPr>
        <p:blipFill>
          <a:blip r:embed="rId5"/>
          <a:stretch>
            <a:fillRect/>
          </a:stretch>
        </p:blipFill>
        <p:spPr>
          <a:xfrm>
            <a:off x="7856931" y="5561351"/>
            <a:ext cx="4117300" cy="522344"/>
          </a:xfrm>
          <a:prstGeom prst="rect">
            <a:avLst/>
          </a:prstGeom>
        </p:spPr>
      </p:pic>
    </p:spTree>
    <p:extLst>
      <p:ext uri="{BB962C8B-B14F-4D97-AF65-F5344CB8AC3E}">
        <p14:creationId xmlns:p14="http://schemas.microsoft.com/office/powerpoint/2010/main" val="2118665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212"/>
            <a:ext cx="10515600" cy="808776"/>
          </a:xfrm>
        </p:spPr>
        <p:txBody>
          <a:bodyPr>
            <a:normAutofit fontScale="90000"/>
          </a:bodyPr>
          <a:lstStyle/>
          <a:p>
            <a:r>
              <a:rPr lang="en-US" dirty="0" err="1"/>
              <a:t>Xây</a:t>
            </a:r>
            <a:r>
              <a:rPr lang="en-US" dirty="0"/>
              <a:t> </a:t>
            </a:r>
            <a:r>
              <a:rPr lang="en-US" dirty="0" err="1"/>
              <a:t>dựng</a:t>
            </a:r>
            <a:r>
              <a:rPr lang="en-US" dirty="0"/>
              <a:t> HTML Form </a:t>
            </a:r>
            <a:r>
              <a:rPr lang="en-US" dirty="0" err="1"/>
              <a:t>trong</a:t>
            </a:r>
            <a:r>
              <a:rPr lang="en-US" dirty="0"/>
              <a:t> ASP.NET </a:t>
            </a:r>
            <a:r>
              <a:rPr lang="en-US" dirty="0" smtClean="0"/>
              <a:t>Core</a:t>
            </a:r>
            <a:r>
              <a:rPr lang="en-US" dirty="0"/>
              <a:t/>
            </a:r>
            <a:br>
              <a:rPr lang="en-US" dirty="0"/>
            </a:br>
            <a:endParaRPr lang="en-US" dirty="0"/>
          </a:p>
        </p:txBody>
      </p:sp>
      <p:sp>
        <p:nvSpPr>
          <p:cNvPr id="3" name="Text Placeholder 2"/>
          <p:cNvSpPr>
            <a:spLocks noGrp="1"/>
          </p:cNvSpPr>
          <p:nvPr>
            <p:ph idx="1"/>
          </p:nvPr>
        </p:nvSpPr>
        <p:spPr>
          <a:xfrm>
            <a:off x="412376" y="1009522"/>
            <a:ext cx="7472450" cy="5448486"/>
          </a:xfrm>
        </p:spPr>
        <p:txBody>
          <a:bodyPr>
            <a:normAutofit/>
          </a:bodyPr>
          <a:lstStyle/>
          <a:p>
            <a:r>
              <a:rPr lang="en-US" b="1" dirty="0"/>
              <a:t>Index </a:t>
            </a:r>
            <a:r>
              <a:rPr lang="en-US" b="1" dirty="0" smtClean="0"/>
              <a:t>View</a:t>
            </a:r>
            <a:r>
              <a:rPr lang="vi-VN" dirty="0" smtClean="0"/>
              <a:t> </a:t>
            </a:r>
            <a:endParaRPr lang="en-US" dirty="0" smtClean="0"/>
          </a:p>
          <a:p>
            <a:pPr lvl="1"/>
            <a:r>
              <a:rPr lang="en-US" dirty="0" err="1" smtClean="0"/>
              <a:t>Chúng</a:t>
            </a:r>
            <a:r>
              <a:rPr lang="en-US" dirty="0" smtClean="0"/>
              <a:t> </a:t>
            </a:r>
            <a:r>
              <a:rPr lang="en-US" dirty="0"/>
              <a:t>ta </a:t>
            </a:r>
            <a:r>
              <a:rPr lang="en-US" dirty="0" err="1"/>
              <a:t>chỉ</a:t>
            </a:r>
            <a:r>
              <a:rPr lang="en-US" dirty="0"/>
              <a:t> </a:t>
            </a:r>
            <a:r>
              <a:rPr lang="en-US" dirty="0" err="1"/>
              <a:t>cần</a:t>
            </a:r>
            <a:r>
              <a:rPr lang="en-US" dirty="0"/>
              <a:t> </a:t>
            </a:r>
            <a:r>
              <a:rPr lang="en-US" dirty="0" err="1"/>
              <a:t>thêm</a:t>
            </a:r>
            <a:r>
              <a:rPr lang="en-US" dirty="0"/>
              <a:t> link </a:t>
            </a:r>
            <a:r>
              <a:rPr lang="en-US" dirty="0" err="1"/>
              <a:t>trỏ</a:t>
            </a:r>
            <a:r>
              <a:rPr lang="en-US" dirty="0"/>
              <a:t> </a:t>
            </a:r>
            <a:r>
              <a:rPr lang="en-US" dirty="0" err="1"/>
              <a:t>đến</a:t>
            </a:r>
            <a:r>
              <a:rPr lang="en-US" dirty="0"/>
              <a:t> Create Action method:</a:t>
            </a:r>
            <a:endParaRPr lang="vi-VN" dirty="0"/>
          </a:p>
          <a:p>
            <a:pPr lvl="1"/>
            <a:r>
              <a:rPr lang="en-US" dirty="0" err="1"/>
              <a:t>Mở</a:t>
            </a:r>
            <a:r>
              <a:rPr lang="en-US" dirty="0"/>
              <a:t> file </a:t>
            </a:r>
            <a:r>
              <a:rPr lang="en-US" dirty="0" err="1"/>
              <a:t>HomeController.cs</a:t>
            </a:r>
            <a:r>
              <a:rPr lang="en-US" dirty="0"/>
              <a:t> </a:t>
            </a:r>
            <a:r>
              <a:rPr lang="en-US" dirty="0" err="1"/>
              <a:t>ra</a:t>
            </a:r>
            <a:r>
              <a:rPr lang="en-US" dirty="0"/>
              <a:t> </a:t>
            </a:r>
            <a:r>
              <a:rPr lang="en-US" dirty="0" err="1"/>
              <a:t>và</a:t>
            </a:r>
            <a:r>
              <a:rPr lang="en-US" dirty="0"/>
              <a:t> </a:t>
            </a:r>
            <a:r>
              <a:rPr lang="en-US" dirty="0" err="1"/>
              <a:t>chọn</a:t>
            </a:r>
            <a:r>
              <a:rPr lang="en-US" dirty="0"/>
              <a:t> Index action method </a:t>
            </a:r>
            <a:r>
              <a:rPr lang="en-US" dirty="0" err="1"/>
              <a:t>sau</a:t>
            </a:r>
            <a:r>
              <a:rPr lang="en-US" dirty="0"/>
              <a:t> </a:t>
            </a:r>
            <a:r>
              <a:rPr lang="en-US" dirty="0" err="1"/>
              <a:t>đó</a:t>
            </a:r>
            <a:r>
              <a:rPr lang="en-US" dirty="0"/>
              <a:t> </a:t>
            </a:r>
            <a:r>
              <a:rPr lang="en-US" dirty="0" err="1"/>
              <a:t>chuột</a:t>
            </a:r>
            <a:r>
              <a:rPr lang="en-US" dirty="0"/>
              <a:t> </a:t>
            </a:r>
            <a:r>
              <a:rPr lang="en-US" dirty="0" err="1"/>
              <a:t>phải</a:t>
            </a:r>
            <a:r>
              <a:rPr lang="en-US" dirty="0"/>
              <a:t> </a:t>
            </a:r>
            <a:r>
              <a:rPr lang="en-US" dirty="0" err="1"/>
              <a:t>và</a:t>
            </a:r>
            <a:r>
              <a:rPr lang="en-US" dirty="0"/>
              <a:t> </a:t>
            </a:r>
            <a:r>
              <a:rPr lang="en-US" dirty="0" err="1"/>
              <a:t>chọn</a:t>
            </a:r>
            <a:r>
              <a:rPr lang="en-US" dirty="0"/>
              <a:t> Add View </a:t>
            </a:r>
            <a:r>
              <a:rPr lang="en-US" dirty="0" err="1"/>
              <a:t>để</a:t>
            </a:r>
            <a:r>
              <a:rPr lang="en-US" dirty="0"/>
              <a:t> </a:t>
            </a:r>
            <a:r>
              <a:rPr lang="en-US" dirty="0" err="1"/>
              <a:t>tạo</a:t>
            </a:r>
            <a:r>
              <a:rPr lang="en-US" dirty="0"/>
              <a:t> Index </a:t>
            </a:r>
            <a:r>
              <a:rPr lang="en-US" dirty="0" smtClean="0"/>
              <a:t>view</a:t>
            </a:r>
          </a:p>
          <a:p>
            <a:pPr lvl="1"/>
            <a:r>
              <a:rPr lang="en-US" dirty="0" err="1" smtClean="0"/>
              <a:t>Chạy</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và</a:t>
            </a:r>
            <a:r>
              <a:rPr lang="en-US" dirty="0" smtClean="0"/>
              <a:t> </a:t>
            </a:r>
            <a:r>
              <a:rPr lang="en-US" dirty="0" err="1" smtClean="0"/>
              <a:t>quan</a:t>
            </a:r>
            <a:r>
              <a:rPr lang="en-US" dirty="0" smtClean="0"/>
              <a:t> </a:t>
            </a:r>
            <a:r>
              <a:rPr lang="en-US" dirty="0" err="1" smtClean="0"/>
              <a:t>sát</a:t>
            </a:r>
            <a:r>
              <a:rPr lang="en-US" dirty="0" smtClean="0"/>
              <a:t> </a:t>
            </a:r>
            <a:r>
              <a:rPr lang="en-US" dirty="0" err="1" smtClean="0"/>
              <a:t>kết</a:t>
            </a:r>
            <a:r>
              <a:rPr lang="en-US" dirty="0" smtClean="0"/>
              <a:t> </a:t>
            </a:r>
            <a:r>
              <a:rPr lang="en-US" dirty="0" err="1" smtClean="0"/>
              <a:t>quả</a:t>
            </a:r>
            <a:endParaRPr lang="vi-VN" dirty="0"/>
          </a:p>
          <a:p>
            <a:pPr lvl="1"/>
            <a:endParaRPr lang="en-US" b="1" dirty="0"/>
          </a:p>
        </p:txBody>
      </p:sp>
      <p:sp>
        <p:nvSpPr>
          <p:cNvPr id="4" name="Slide Number Placeholder 3"/>
          <p:cNvSpPr>
            <a:spLocks noGrp="1"/>
          </p:cNvSpPr>
          <p:nvPr>
            <p:ph type="sldNum" sz="quarter" idx="12"/>
          </p:nvPr>
        </p:nvSpPr>
        <p:spPr/>
        <p:txBody>
          <a:bodyPr/>
          <a:lstStyle/>
          <a:p>
            <a:fld id="{86CB4B4D-7CA3-9044-876B-883B54F8677D}" type="slidenum">
              <a:rPr lang="uk-UA" smtClean="0"/>
              <a:t>41</a:t>
            </a:fld>
            <a:endParaRPr lang="uk-UA"/>
          </a:p>
        </p:txBody>
      </p:sp>
      <p:pic>
        <p:nvPicPr>
          <p:cNvPr id="5" name="Picture 4"/>
          <p:cNvPicPr>
            <a:picLocks noChangeAspect="1"/>
          </p:cNvPicPr>
          <p:nvPr/>
        </p:nvPicPr>
        <p:blipFill>
          <a:blip r:embed="rId3"/>
          <a:stretch>
            <a:fillRect/>
          </a:stretch>
        </p:blipFill>
        <p:spPr>
          <a:xfrm>
            <a:off x="8088755" y="2274708"/>
            <a:ext cx="3888386" cy="1928763"/>
          </a:xfrm>
          <a:prstGeom prst="rect">
            <a:avLst/>
          </a:prstGeom>
        </p:spPr>
      </p:pic>
      <p:pic>
        <p:nvPicPr>
          <p:cNvPr id="10" name="Picture 9"/>
          <p:cNvPicPr>
            <a:picLocks noChangeAspect="1"/>
          </p:cNvPicPr>
          <p:nvPr/>
        </p:nvPicPr>
        <p:blipFill>
          <a:blip r:embed="rId4"/>
          <a:stretch>
            <a:fillRect/>
          </a:stretch>
        </p:blipFill>
        <p:spPr>
          <a:xfrm>
            <a:off x="8088755" y="1527585"/>
            <a:ext cx="3867164" cy="511079"/>
          </a:xfrm>
          <a:prstGeom prst="rect">
            <a:avLst/>
          </a:prstGeom>
        </p:spPr>
      </p:pic>
    </p:spTree>
    <p:extLst>
      <p:ext uri="{BB962C8B-B14F-4D97-AF65-F5344CB8AC3E}">
        <p14:creationId xmlns:p14="http://schemas.microsoft.com/office/powerpoint/2010/main" val="1482847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Tóm tắt bài học</a:t>
            </a:r>
            <a:endParaRPr lang="vi-VN" dirty="0"/>
          </a:p>
        </p:txBody>
      </p:sp>
      <p:sp>
        <p:nvSpPr>
          <p:cNvPr id="3" name="Content Placeholder 2"/>
          <p:cNvSpPr>
            <a:spLocks noGrp="1"/>
          </p:cNvSpPr>
          <p:nvPr>
            <p:ph idx="1"/>
          </p:nvPr>
        </p:nvSpPr>
        <p:spPr/>
        <p:txBody>
          <a:bodyPr>
            <a:normAutofit/>
          </a:bodyPr>
          <a:lstStyle/>
          <a:p>
            <a:pPr>
              <a:spcBef>
                <a:spcPts val="0"/>
              </a:spcBef>
            </a:pPr>
            <a:r>
              <a:rPr lang="en-US" dirty="0" err="1"/>
              <a:t>ViewData</a:t>
            </a:r>
            <a:r>
              <a:rPr lang="en-US" dirty="0"/>
              <a:t> </a:t>
            </a:r>
            <a:r>
              <a:rPr lang="en-US" dirty="0" err="1"/>
              <a:t>là</a:t>
            </a:r>
            <a:r>
              <a:rPr lang="en-US" dirty="0"/>
              <a:t> </a:t>
            </a:r>
            <a:r>
              <a:rPr lang="en-US" dirty="0" err="1"/>
              <a:t>gì</a:t>
            </a:r>
            <a:r>
              <a:rPr lang="en-US" dirty="0"/>
              <a:t>?</a:t>
            </a:r>
          </a:p>
          <a:p>
            <a:pPr>
              <a:spcBef>
                <a:spcPts val="0"/>
              </a:spcBef>
            </a:pPr>
            <a:r>
              <a:rPr lang="en-US" dirty="0" err="1"/>
              <a:t>ViewBag</a:t>
            </a:r>
            <a:r>
              <a:rPr lang="en-US" dirty="0"/>
              <a:t> </a:t>
            </a:r>
            <a:r>
              <a:rPr lang="en-US" dirty="0" err="1"/>
              <a:t>là</a:t>
            </a:r>
            <a:r>
              <a:rPr lang="en-US" dirty="0"/>
              <a:t> </a:t>
            </a:r>
            <a:r>
              <a:rPr lang="en-US" dirty="0" err="1"/>
              <a:t>gì</a:t>
            </a:r>
            <a:r>
              <a:rPr lang="en-US" dirty="0"/>
              <a:t>?</a:t>
            </a:r>
          </a:p>
          <a:p>
            <a:pPr>
              <a:spcBef>
                <a:spcPts val="0"/>
              </a:spcBef>
            </a:pPr>
            <a:r>
              <a:rPr lang="en-US" dirty="0"/>
              <a:t>Model and </a:t>
            </a:r>
            <a:r>
              <a:rPr lang="en-US" dirty="0" err="1"/>
              <a:t>ViewModel</a:t>
            </a:r>
            <a:r>
              <a:rPr lang="en-US" dirty="0"/>
              <a:t> Basics</a:t>
            </a:r>
          </a:p>
          <a:p>
            <a:pPr>
              <a:spcBef>
                <a:spcPts val="0"/>
              </a:spcBef>
            </a:pPr>
            <a:r>
              <a:rPr lang="en-US" dirty="0"/>
              <a:t>Forms and Model </a:t>
            </a:r>
            <a:r>
              <a:rPr lang="en-US" dirty="0" smtClean="0"/>
              <a:t>Binding</a:t>
            </a:r>
          </a:p>
          <a:p>
            <a:pPr lvl="1">
              <a:spcBef>
                <a:spcPts val="0"/>
              </a:spcBef>
            </a:pPr>
            <a:r>
              <a:rPr lang="en-US" dirty="0" err="1" smtClean="0"/>
              <a:t>Chuyển</a:t>
            </a:r>
            <a:r>
              <a:rPr lang="en-US" dirty="0" smtClean="0"/>
              <a:t> </a:t>
            </a:r>
            <a:r>
              <a:rPr lang="en-US" dirty="0" err="1" smtClean="0"/>
              <a:t>ViewModel</a:t>
            </a:r>
            <a:r>
              <a:rPr lang="en-US" dirty="0" smtClean="0"/>
              <a:t> </a:t>
            </a:r>
            <a:r>
              <a:rPr lang="en-US" dirty="0" err="1" smtClean="0"/>
              <a:t>từ</a:t>
            </a:r>
            <a:r>
              <a:rPr lang="en-US" dirty="0" smtClean="0"/>
              <a:t> Controller sang View</a:t>
            </a:r>
          </a:p>
          <a:p>
            <a:pPr lvl="1">
              <a:spcBef>
                <a:spcPts val="0"/>
              </a:spcBef>
            </a:pPr>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Form view</a:t>
            </a:r>
          </a:p>
        </p:txBody>
      </p:sp>
    </p:spTree>
    <p:extLst>
      <p:ext uri="{BB962C8B-B14F-4D97-AF65-F5344CB8AC3E}">
        <p14:creationId xmlns:p14="http://schemas.microsoft.com/office/powerpoint/2010/main" val="1178498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en-US" i="1" dirty="0" smtClean="0"/>
              <a:t>Model and Form Validation, Validation Tag Helper, </a:t>
            </a:r>
            <a:r>
              <a:rPr lang="en-US" i="1" smtClean="0"/>
              <a:t>Client-side Validation</a:t>
            </a:r>
            <a:endParaRPr lang="vi-VN" i="1" dirty="0"/>
          </a:p>
        </p:txBody>
      </p:sp>
    </p:spTree>
    <p:extLst>
      <p:ext uri="{BB962C8B-B14F-4D97-AF65-F5344CB8AC3E}">
        <p14:creationId xmlns:p14="http://schemas.microsoft.com/office/powerpoint/2010/main" val="1092079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Sử</a:t>
            </a:r>
            <a:r>
              <a:rPr lang="en-US" dirty="0" smtClean="0"/>
              <a:t> </a:t>
            </a:r>
            <a:r>
              <a:rPr lang="en-US" dirty="0" err="1" smtClean="0"/>
              <a:t>dụng</a:t>
            </a:r>
            <a:r>
              <a:rPr lang="en-US" dirty="0" smtClean="0"/>
              <a:t> </a:t>
            </a:r>
            <a:r>
              <a:rPr lang="en-US" dirty="0" err="1" smtClean="0"/>
              <a:t>ViewData</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sp>
        <p:nvSpPr>
          <p:cNvPr id="3" name="Text Placeholder 2"/>
          <p:cNvSpPr>
            <a:spLocks noGrp="1"/>
          </p:cNvSpPr>
          <p:nvPr>
            <p:ph idx="1"/>
          </p:nvPr>
        </p:nvSpPr>
        <p:spPr>
          <a:xfrm>
            <a:off x="838200" y="1120021"/>
            <a:ext cx="10515600" cy="5601453"/>
          </a:xfrm>
        </p:spPr>
        <p:txBody>
          <a:bodyPr>
            <a:normAutofit/>
          </a:bodyPr>
          <a:lstStyle/>
          <a:p>
            <a:pPr algn="just"/>
            <a:endParaRPr lang="en-US" dirty="0" smtClean="0"/>
          </a:p>
          <a:p>
            <a:pPr algn="just"/>
            <a:endParaRPr lang="en-US" dirty="0"/>
          </a:p>
          <a:p>
            <a:pPr algn="just"/>
            <a:endParaRPr lang="en-US" dirty="0" smtClean="0"/>
          </a:p>
          <a:p>
            <a:pPr marL="0" indent="0" algn="just">
              <a:buNone/>
            </a:pPr>
            <a:endParaRPr lang="en-US" dirty="0" smtClean="0"/>
          </a:p>
          <a:p>
            <a:pPr algn="just"/>
            <a:r>
              <a:rPr lang="vi-VN" dirty="0" smtClean="0"/>
              <a:t>Trong </a:t>
            </a:r>
            <a:r>
              <a:rPr lang="vi-VN" dirty="0"/>
              <a:t>ví dụ trên, chúng ta thêm chữ </a:t>
            </a:r>
            <a:r>
              <a:rPr lang="vi-VN" b="1" dirty="0"/>
              <a:t>"Hello World"</a:t>
            </a:r>
            <a:r>
              <a:rPr lang="vi-VN" dirty="0"/>
              <a:t> vào ViewData sử dụng key là "Greeting". Bạn có thể gọi phương thức dưới đây trong View để nhận giá trị từ key "Greeting":</a:t>
            </a:r>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5</a:t>
            </a:fld>
            <a:endParaRPr lang="uk-UA"/>
          </a:p>
        </p:txBody>
      </p:sp>
      <p:pic>
        <p:nvPicPr>
          <p:cNvPr id="5" name="Picture 4"/>
          <p:cNvPicPr>
            <a:picLocks noChangeAspect="1"/>
          </p:cNvPicPr>
          <p:nvPr/>
        </p:nvPicPr>
        <p:blipFill>
          <a:blip r:embed="rId3"/>
          <a:stretch>
            <a:fillRect/>
          </a:stretch>
        </p:blipFill>
        <p:spPr>
          <a:xfrm>
            <a:off x="1143840" y="1120020"/>
            <a:ext cx="5656464" cy="1748686"/>
          </a:xfrm>
          <a:prstGeom prst="rect">
            <a:avLst/>
          </a:prstGeom>
        </p:spPr>
      </p:pic>
      <p:pic>
        <p:nvPicPr>
          <p:cNvPr id="6" name="Picture 5"/>
          <p:cNvPicPr>
            <a:picLocks noChangeAspect="1"/>
          </p:cNvPicPr>
          <p:nvPr/>
        </p:nvPicPr>
        <p:blipFill>
          <a:blip r:embed="rId4"/>
          <a:stretch>
            <a:fillRect/>
          </a:stretch>
        </p:blipFill>
        <p:spPr>
          <a:xfrm>
            <a:off x="1143839" y="4686019"/>
            <a:ext cx="3565497" cy="961746"/>
          </a:xfrm>
          <a:prstGeom prst="rect">
            <a:avLst/>
          </a:prstGeom>
        </p:spPr>
      </p:pic>
    </p:spTree>
    <p:extLst>
      <p:ext uri="{BB962C8B-B14F-4D97-AF65-F5344CB8AC3E}">
        <p14:creationId xmlns:p14="http://schemas.microsoft.com/office/powerpoint/2010/main" val="3173306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Gán</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cho</a:t>
            </a:r>
            <a:r>
              <a:rPr lang="en-US" dirty="0" smtClean="0"/>
              <a:t> </a:t>
            </a:r>
            <a:r>
              <a:rPr lang="en-US" dirty="0" err="1" smtClean="0"/>
              <a:t>ViewData</a:t>
            </a:r>
            <a:endParaRPr lang="en-US" dirty="0"/>
          </a:p>
        </p:txBody>
      </p:sp>
      <p:sp>
        <p:nvSpPr>
          <p:cNvPr id="3" name="Text Placeholder 2"/>
          <p:cNvSpPr>
            <a:spLocks noGrp="1"/>
          </p:cNvSpPr>
          <p:nvPr>
            <p:ph idx="1"/>
          </p:nvPr>
        </p:nvSpPr>
        <p:spPr>
          <a:xfrm>
            <a:off x="838200" y="1120021"/>
            <a:ext cx="10515600" cy="5601453"/>
          </a:xfrm>
        </p:spPr>
        <p:txBody>
          <a:bodyPr>
            <a:normAutofit/>
          </a:bodyPr>
          <a:lstStyle/>
          <a:p>
            <a:pPr algn="just"/>
            <a:r>
              <a:rPr lang="vi-VN" dirty="0" smtClean="0"/>
              <a:t>Trong </a:t>
            </a:r>
            <a:r>
              <a:rPr lang="vi-VN" dirty="0"/>
              <a:t>ví dụ trên, chúng ta lưu chuỗi dư liệu vào ViewData. Chuỗi dữ liệu có thể được dùng trực tiếp mà không cần chuyển kiểu. Bạn có thể lưu bất cứ kiểu nào của dữu liệu như kiểu số nguyên, kiểu logic hay đối tượng trong ViewData</a:t>
            </a:r>
            <a:r>
              <a:rPr lang="vi-VN" dirty="0" smtClean="0"/>
              <a:t>.</a:t>
            </a:r>
            <a:endParaRPr lang="en-US" dirty="0" smtClean="0"/>
          </a:p>
          <a:p>
            <a:pPr algn="just"/>
            <a:r>
              <a:rPr lang="vi-VN" dirty="0"/>
              <a:t>Để sử dụng như một kiểu dữ liệu khác thì bạn cần phải chuyển kiểu giá trị từ ViewData sang kiểu tương ứng khi bạn dùng nó. Ví dụ dưới đây nêu cách dùng ViewData để gán đối tượng từ Controller sang View:</a:t>
            </a:r>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6</a:t>
            </a:fld>
            <a:endParaRPr lang="uk-UA"/>
          </a:p>
        </p:txBody>
      </p:sp>
    </p:spTree>
    <p:extLst>
      <p:ext uri="{BB962C8B-B14F-4D97-AF65-F5344CB8AC3E}">
        <p14:creationId xmlns:p14="http://schemas.microsoft.com/office/powerpoint/2010/main" val="2229239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Gán</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cho</a:t>
            </a:r>
            <a:r>
              <a:rPr lang="en-US" dirty="0" smtClean="0"/>
              <a:t> </a:t>
            </a:r>
            <a:r>
              <a:rPr lang="en-US" dirty="0" err="1" smtClean="0"/>
              <a:t>ViewData</a:t>
            </a:r>
            <a:endParaRPr lang="en-US" dirty="0"/>
          </a:p>
        </p:txBody>
      </p:sp>
      <p:sp>
        <p:nvSpPr>
          <p:cNvPr id="3" name="Text Placeholder 2"/>
          <p:cNvSpPr>
            <a:spLocks noGrp="1"/>
          </p:cNvSpPr>
          <p:nvPr>
            <p:ph idx="1"/>
          </p:nvPr>
        </p:nvSpPr>
        <p:spPr>
          <a:xfrm>
            <a:off x="838200" y="1120021"/>
            <a:ext cx="10515600" cy="5601453"/>
          </a:xfrm>
        </p:spPr>
        <p:txBody>
          <a:bodyPr>
            <a:normAutofit/>
          </a:bodyPr>
          <a:lstStyle/>
          <a:p>
            <a:pPr algn="just"/>
            <a:endParaRPr lang="en-US" dirty="0" smtClean="0"/>
          </a:p>
          <a:p>
            <a:pPr algn="just"/>
            <a:endParaRPr lang="en-US" dirty="0"/>
          </a:p>
          <a:p>
            <a:pPr algn="just"/>
            <a:endParaRPr lang="en-US" dirty="0" smtClean="0"/>
          </a:p>
          <a:p>
            <a:pPr algn="just"/>
            <a:endParaRPr lang="en-US" dirty="0"/>
          </a:p>
          <a:p>
            <a:pPr marL="0" indent="0" algn="just">
              <a:buNone/>
            </a:pPr>
            <a:endParaRPr lang="en-US" dirty="0" smtClean="0"/>
          </a:p>
          <a:p>
            <a:pPr algn="just"/>
            <a:endParaRPr lang="en-US" dirty="0" smtClean="0"/>
          </a:p>
          <a:p>
            <a:pPr algn="just"/>
            <a:endParaRPr lang="en-US" dirty="0" smtClean="0"/>
          </a:p>
          <a:p>
            <a:pPr algn="just"/>
            <a:endParaRPr lang="en-US" dirty="0" smtClean="0"/>
          </a:p>
          <a:p>
            <a:pPr algn="just"/>
            <a:r>
              <a:rPr lang="en-US" dirty="0" err="1" smtClean="0"/>
              <a:t>Chúng</a:t>
            </a:r>
            <a:r>
              <a:rPr lang="en-US" dirty="0" smtClean="0"/>
              <a:t> ta </a:t>
            </a:r>
            <a:r>
              <a:rPr lang="en-US" dirty="0" err="1"/>
              <a:t>có</a:t>
            </a:r>
            <a:r>
              <a:rPr lang="en-US" dirty="0"/>
              <a:t> </a:t>
            </a:r>
            <a:r>
              <a:rPr lang="en-US" dirty="0" err="1"/>
              <a:t>thể</a:t>
            </a:r>
            <a:r>
              <a:rPr lang="en-US" dirty="0"/>
              <a:t> </a:t>
            </a:r>
            <a:r>
              <a:rPr lang="en-US" dirty="0" err="1"/>
              <a:t>dùng</a:t>
            </a:r>
            <a:r>
              <a:rPr lang="en-US" dirty="0"/>
              <a:t> </a:t>
            </a:r>
            <a:r>
              <a:rPr lang="en-US" dirty="0" err="1"/>
              <a:t>ViewData</a:t>
            </a:r>
            <a:r>
              <a:rPr lang="en-US" dirty="0"/>
              <a:t> </a:t>
            </a:r>
            <a:r>
              <a:rPr lang="en-US" dirty="0" err="1"/>
              <a:t>để</a:t>
            </a:r>
            <a:r>
              <a:rPr lang="en-US" dirty="0"/>
              <a:t> </a:t>
            </a:r>
            <a:r>
              <a:rPr lang="en-US" dirty="0" err="1"/>
              <a:t>gán</a:t>
            </a:r>
            <a:r>
              <a:rPr lang="en-US" dirty="0"/>
              <a:t> </a:t>
            </a:r>
            <a:r>
              <a:rPr lang="en-US" dirty="0" err="1"/>
              <a:t>dữ</a:t>
            </a:r>
            <a:r>
              <a:rPr lang="en-US" dirty="0"/>
              <a:t> </a:t>
            </a:r>
            <a:r>
              <a:rPr lang="en-US" dirty="0" err="1"/>
              <a:t>liệu</a:t>
            </a:r>
            <a:r>
              <a:rPr lang="en-US" dirty="0"/>
              <a:t> </a:t>
            </a:r>
            <a:r>
              <a:rPr lang="en-US" dirty="0" err="1"/>
              <a:t>từ</a:t>
            </a:r>
            <a:r>
              <a:rPr lang="en-US" dirty="0"/>
              <a:t> Controller </a:t>
            </a:r>
            <a:r>
              <a:rPr lang="en-US" dirty="0" err="1"/>
              <a:t>vào</a:t>
            </a:r>
            <a:r>
              <a:rPr lang="en-US" dirty="0"/>
              <a:t> View </a:t>
            </a:r>
            <a:r>
              <a:rPr lang="en-US" dirty="0" err="1"/>
              <a:t>bao</a:t>
            </a:r>
            <a:r>
              <a:rPr lang="en-US" dirty="0"/>
              <a:t> </a:t>
            </a:r>
            <a:r>
              <a:rPr lang="en-US" dirty="0" err="1"/>
              <a:t>gồm</a:t>
            </a:r>
            <a:r>
              <a:rPr lang="en-US" dirty="0"/>
              <a:t> </a:t>
            </a:r>
            <a:r>
              <a:rPr lang="en-US" dirty="0" err="1"/>
              <a:t>cả</a:t>
            </a:r>
            <a:r>
              <a:rPr lang="en-US" dirty="0"/>
              <a:t> Partial View </a:t>
            </a:r>
            <a:r>
              <a:rPr lang="en-US" dirty="0" err="1"/>
              <a:t>và</a:t>
            </a:r>
            <a:r>
              <a:rPr lang="en-US" dirty="0"/>
              <a:t> </a:t>
            </a:r>
            <a:r>
              <a:rPr lang="en-US" dirty="0" smtClean="0"/>
              <a:t>Layout.</a:t>
            </a:r>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7</a:t>
            </a:fld>
            <a:endParaRPr lang="uk-UA"/>
          </a:p>
        </p:txBody>
      </p:sp>
      <p:pic>
        <p:nvPicPr>
          <p:cNvPr id="5" name="Picture 4"/>
          <p:cNvPicPr>
            <a:picLocks noChangeAspect="1"/>
          </p:cNvPicPr>
          <p:nvPr/>
        </p:nvPicPr>
        <p:blipFill>
          <a:blip r:embed="rId3"/>
          <a:stretch>
            <a:fillRect/>
          </a:stretch>
        </p:blipFill>
        <p:spPr>
          <a:xfrm>
            <a:off x="280110" y="1120021"/>
            <a:ext cx="6015356" cy="3667132"/>
          </a:xfrm>
          <a:prstGeom prst="rect">
            <a:avLst/>
          </a:prstGeom>
        </p:spPr>
      </p:pic>
      <p:pic>
        <p:nvPicPr>
          <p:cNvPr id="6" name="Picture 5"/>
          <p:cNvPicPr>
            <a:picLocks noChangeAspect="1"/>
          </p:cNvPicPr>
          <p:nvPr/>
        </p:nvPicPr>
        <p:blipFill>
          <a:blip r:embed="rId4"/>
          <a:stretch>
            <a:fillRect/>
          </a:stretch>
        </p:blipFill>
        <p:spPr>
          <a:xfrm>
            <a:off x="6508376" y="1120020"/>
            <a:ext cx="5558117" cy="3075462"/>
          </a:xfrm>
          <a:prstGeom prst="rect">
            <a:avLst/>
          </a:prstGeom>
        </p:spPr>
      </p:pic>
    </p:spTree>
    <p:extLst>
      <p:ext uri="{BB962C8B-B14F-4D97-AF65-F5344CB8AC3E}">
        <p14:creationId xmlns:p14="http://schemas.microsoft.com/office/powerpoint/2010/main" val="61118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idx="1"/>
          </p:nvPr>
        </p:nvSpPr>
        <p:spPr/>
        <p:txBody>
          <a:bodyPr>
            <a:normAutofit lnSpcReduction="10000"/>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DEMO</a:t>
            </a:r>
          </a:p>
        </p:txBody>
      </p:sp>
      <p:sp>
        <p:nvSpPr>
          <p:cNvPr id="4" name="Slide Number Placeholder 3"/>
          <p:cNvSpPr>
            <a:spLocks noGrp="1"/>
          </p:cNvSpPr>
          <p:nvPr>
            <p:ph type="sldNum" sz="quarter" idx="12"/>
          </p:nvPr>
        </p:nvSpPr>
        <p:spPr/>
        <p:txBody>
          <a:bodyPr/>
          <a:lstStyle/>
          <a:p>
            <a:fld id="{86CB4B4D-7CA3-9044-876B-883B54F8677D}" type="slidenum">
              <a:rPr lang="uk-UA" smtClean="0"/>
              <a:t>8</a:t>
            </a:fld>
            <a:endParaRPr lang="uk-UA"/>
          </a:p>
        </p:txBody>
      </p:sp>
    </p:spTree>
    <p:extLst>
      <p:ext uri="{BB962C8B-B14F-4D97-AF65-F5344CB8AC3E}">
        <p14:creationId xmlns:p14="http://schemas.microsoft.com/office/powerpoint/2010/main" val="2703277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ViewBag</a:t>
            </a:r>
            <a:r>
              <a:rPr lang="en-US" dirty="0"/>
              <a:t> </a:t>
            </a:r>
            <a:r>
              <a:rPr lang="en-US" dirty="0" err="1"/>
              <a:t>là</a:t>
            </a:r>
            <a:r>
              <a:rPr lang="en-US" dirty="0"/>
              <a:t> </a:t>
            </a:r>
            <a:r>
              <a:rPr lang="en-US" dirty="0" err="1"/>
              <a:t>gì</a:t>
            </a:r>
            <a:r>
              <a:rPr lang="en-US" dirty="0" smtClean="0"/>
              <a:t>?</a:t>
            </a:r>
            <a:endParaRPr lang="en-US" dirty="0"/>
          </a:p>
        </p:txBody>
      </p:sp>
      <p:sp>
        <p:nvSpPr>
          <p:cNvPr id="3" name="Text Placeholder 2"/>
          <p:cNvSpPr>
            <a:spLocks noGrp="1"/>
          </p:cNvSpPr>
          <p:nvPr>
            <p:ph idx="1"/>
          </p:nvPr>
        </p:nvSpPr>
        <p:spPr>
          <a:xfrm>
            <a:off x="838200" y="1120021"/>
            <a:ext cx="10515600" cy="5601453"/>
          </a:xfrm>
        </p:spPr>
        <p:txBody>
          <a:bodyPr>
            <a:normAutofit/>
          </a:bodyPr>
          <a:lstStyle/>
          <a:p>
            <a:pPr algn="just"/>
            <a:r>
              <a:rPr lang="en-US" dirty="0" err="1" smtClean="0"/>
              <a:t>Chúng</a:t>
            </a:r>
            <a:r>
              <a:rPr lang="en-US" dirty="0" smtClean="0"/>
              <a:t> ta</a:t>
            </a:r>
            <a:r>
              <a:rPr lang="vi-VN" dirty="0" smtClean="0"/>
              <a:t> đã </a:t>
            </a:r>
            <a:r>
              <a:rPr lang="vi-VN" dirty="0"/>
              <a:t>thấy từ ví dụ trước chúng ta có thể lưu bất cứ thứ gì trong </a:t>
            </a:r>
            <a:r>
              <a:rPr lang="vi-VN" b="1" dirty="0"/>
              <a:t>ViewDataDictionary</a:t>
            </a:r>
            <a:r>
              <a:rPr lang="vi-VN" dirty="0"/>
              <a:t>, nhưng để truy cập được bất cứ thứ gì trong ViewData chúng ta cần phải chuyển kiểu dữ liệu</a:t>
            </a:r>
            <a:r>
              <a:rPr lang="vi-VN" dirty="0" smtClean="0"/>
              <a:t>.</a:t>
            </a:r>
            <a:endParaRPr lang="en-US" dirty="0" smtClean="0"/>
          </a:p>
          <a:p>
            <a:pPr algn="just"/>
            <a:r>
              <a:rPr lang="en-US" b="1" dirty="0" err="1"/>
              <a:t>ViewBag</a:t>
            </a:r>
            <a:r>
              <a:rPr lang="en-US" b="1" dirty="0"/>
              <a:t> </a:t>
            </a:r>
            <a:r>
              <a:rPr lang="en-US" dirty="0" err="1"/>
              <a:t>sử</a:t>
            </a:r>
            <a:r>
              <a:rPr lang="en-US" dirty="0"/>
              <a:t> </a:t>
            </a:r>
            <a:r>
              <a:rPr lang="en-US" dirty="0" err="1"/>
              <a:t>dụng</a:t>
            </a:r>
            <a:r>
              <a:rPr lang="en-US" dirty="0"/>
              <a:t> </a:t>
            </a:r>
            <a:r>
              <a:rPr lang="en-US" dirty="0" err="1"/>
              <a:t>kiểu</a:t>
            </a:r>
            <a:r>
              <a:rPr lang="en-US" dirty="0"/>
              <a:t> </a:t>
            </a:r>
            <a:r>
              <a:rPr lang="en-US" dirty="0" err="1"/>
              <a:t>động</a:t>
            </a:r>
            <a:r>
              <a:rPr lang="en-US" dirty="0"/>
              <a:t> (dynamic) </a:t>
            </a:r>
            <a:r>
              <a:rPr lang="en-US" dirty="0" err="1"/>
              <a:t>mà</a:t>
            </a:r>
            <a:r>
              <a:rPr lang="en-US" dirty="0"/>
              <a:t> </a:t>
            </a:r>
            <a:r>
              <a:rPr lang="en-US" dirty="0" err="1"/>
              <a:t>chúng</a:t>
            </a:r>
            <a:r>
              <a:rPr lang="en-US" dirty="0"/>
              <a:t> ta </a:t>
            </a:r>
            <a:r>
              <a:rPr lang="en-US" dirty="0" err="1"/>
              <a:t>đã</a:t>
            </a:r>
            <a:r>
              <a:rPr lang="en-US" dirty="0"/>
              <a:t> </a:t>
            </a:r>
            <a:r>
              <a:rPr lang="en-US" dirty="0" err="1"/>
              <a:t>có</a:t>
            </a:r>
            <a:r>
              <a:rPr lang="en-US" dirty="0"/>
              <a:t> </a:t>
            </a:r>
            <a:r>
              <a:rPr lang="en-US" dirty="0" err="1"/>
              <a:t>trong</a:t>
            </a:r>
            <a:r>
              <a:rPr lang="en-US" dirty="0"/>
              <a:t> </a:t>
            </a:r>
            <a:r>
              <a:rPr lang="en-US" dirty="0" err="1"/>
              <a:t>phiên</a:t>
            </a:r>
            <a:r>
              <a:rPr lang="en-US" dirty="0"/>
              <a:t> </a:t>
            </a:r>
            <a:r>
              <a:rPr lang="en-US" dirty="0" err="1"/>
              <a:t>bản</a:t>
            </a:r>
            <a:r>
              <a:rPr lang="en-US" dirty="0"/>
              <a:t> C# 4.0. </a:t>
            </a:r>
            <a:r>
              <a:rPr lang="en-US" dirty="0" err="1"/>
              <a:t>Nó</a:t>
            </a:r>
            <a:r>
              <a:rPr lang="en-US" dirty="0"/>
              <a:t> </a:t>
            </a:r>
            <a:r>
              <a:rPr lang="en-US" dirty="0" err="1"/>
              <a:t>là</a:t>
            </a:r>
            <a:r>
              <a:rPr lang="en-US" dirty="0"/>
              <a:t> </a:t>
            </a:r>
            <a:r>
              <a:rPr lang="en-US" dirty="0" err="1"/>
              <a:t>một</a:t>
            </a:r>
            <a:r>
              <a:rPr lang="en-US" dirty="0"/>
              <a:t> </a:t>
            </a:r>
            <a:r>
              <a:rPr lang="en-US" dirty="0" err="1"/>
              <a:t>vỏ</a:t>
            </a:r>
            <a:r>
              <a:rPr lang="en-US" dirty="0"/>
              <a:t> </a:t>
            </a:r>
            <a:r>
              <a:rPr lang="en-US" dirty="0" err="1"/>
              <a:t>bọc</a:t>
            </a:r>
            <a:r>
              <a:rPr lang="en-US" dirty="0"/>
              <a:t> </a:t>
            </a:r>
            <a:r>
              <a:rPr lang="en-US" dirty="0" err="1"/>
              <a:t>của</a:t>
            </a:r>
            <a:r>
              <a:rPr lang="en-US" dirty="0"/>
              <a:t> </a:t>
            </a:r>
            <a:r>
              <a:rPr lang="en-US" dirty="0" err="1"/>
              <a:t>ViewData</a:t>
            </a:r>
            <a:r>
              <a:rPr lang="en-US" dirty="0"/>
              <a:t> </a:t>
            </a:r>
            <a:r>
              <a:rPr lang="en-US" dirty="0" err="1"/>
              <a:t>và</a:t>
            </a:r>
            <a:r>
              <a:rPr lang="en-US" dirty="0"/>
              <a:t> </a:t>
            </a:r>
            <a:r>
              <a:rPr lang="en-US" dirty="0" err="1"/>
              <a:t>cung</a:t>
            </a:r>
            <a:r>
              <a:rPr lang="en-US" dirty="0"/>
              <a:t> </a:t>
            </a:r>
            <a:r>
              <a:rPr lang="en-US" dirty="0" err="1"/>
              <a:t>cấp</a:t>
            </a:r>
            <a:r>
              <a:rPr lang="en-US" dirty="0"/>
              <a:t> </a:t>
            </a:r>
            <a:r>
              <a:rPr lang="en-US" dirty="0" err="1"/>
              <a:t>thuộc</a:t>
            </a:r>
            <a:r>
              <a:rPr lang="en-US" dirty="0"/>
              <a:t> </a:t>
            </a:r>
            <a:r>
              <a:rPr lang="en-US" dirty="0" err="1"/>
              <a:t>tính</a:t>
            </a:r>
            <a:r>
              <a:rPr lang="en-US" dirty="0"/>
              <a:t> </a:t>
            </a:r>
            <a:r>
              <a:rPr lang="en-US" dirty="0" err="1"/>
              <a:t>động</a:t>
            </a:r>
            <a:r>
              <a:rPr lang="en-US" dirty="0"/>
              <a:t> </a:t>
            </a:r>
            <a:r>
              <a:rPr lang="en-US" dirty="0" err="1"/>
              <a:t>cho</a:t>
            </a:r>
            <a:r>
              <a:rPr lang="en-US" dirty="0"/>
              <a:t> </a:t>
            </a:r>
            <a:r>
              <a:rPr lang="en-US" dirty="0" err="1" smtClean="0"/>
              <a:t>ViewData</a:t>
            </a:r>
            <a:r>
              <a:rPr lang="en-US" dirty="0" smtClean="0"/>
              <a:t>.</a:t>
            </a:r>
          </a:p>
          <a:p>
            <a:pPr algn="just"/>
            <a:r>
              <a:rPr lang="vi-VN" b="1" dirty="0"/>
              <a:t>ViewBag </a:t>
            </a:r>
            <a:r>
              <a:rPr lang="vi-VN" dirty="0"/>
              <a:t>có thể tiện dụng hơn để làm việc mà không cần chuyển kiểu</a:t>
            </a:r>
            <a:endParaRPr lang="vi-VN" b="1" dirty="0"/>
          </a:p>
        </p:txBody>
      </p:sp>
      <p:sp>
        <p:nvSpPr>
          <p:cNvPr id="4" name="Slide Number Placeholder 3"/>
          <p:cNvSpPr>
            <a:spLocks noGrp="1"/>
          </p:cNvSpPr>
          <p:nvPr>
            <p:ph type="sldNum" sz="quarter" idx="12"/>
          </p:nvPr>
        </p:nvSpPr>
        <p:spPr/>
        <p:txBody>
          <a:bodyPr/>
          <a:lstStyle/>
          <a:p>
            <a:fld id="{86CB4B4D-7CA3-9044-876B-883B54F8677D}" type="slidenum">
              <a:rPr lang="uk-UA" smtClean="0"/>
              <a:t>9</a:t>
            </a:fld>
            <a:endParaRPr lang="uk-UA"/>
          </a:p>
        </p:txBody>
      </p:sp>
    </p:spTree>
    <p:extLst>
      <p:ext uri="{BB962C8B-B14F-4D97-AF65-F5344CB8AC3E}">
        <p14:creationId xmlns:p14="http://schemas.microsoft.com/office/powerpoint/2010/main" val="1788789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7050</TotalTime>
  <Words>1783</Words>
  <Application>Microsoft Office PowerPoint</Application>
  <PresentationFormat>Widescreen</PresentationFormat>
  <Paragraphs>285</Paragraphs>
  <Slides>43</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Myriad Pro</vt:lpstr>
      <vt:lpstr>Myriad Pro Semibold</vt:lpstr>
      <vt:lpstr>Wingdings</vt:lpstr>
      <vt:lpstr>SlideTheme2</vt:lpstr>
      <vt:lpstr>Bài 3.3.2 ASP.NET Core MVC   ViewBag, ViewData, Model and ViewModel Basics, Forms and Model Binding</vt:lpstr>
      <vt:lpstr>Kiểm tra bài trước</vt:lpstr>
      <vt:lpstr>Mục tiêu</vt:lpstr>
      <vt:lpstr>ViewData là gì?</vt:lpstr>
      <vt:lpstr>Sử dụng ViewData như thế nào?</vt:lpstr>
      <vt:lpstr>Gán đối tượng cho ViewData</vt:lpstr>
      <vt:lpstr>Gán đối tượng cho ViewData</vt:lpstr>
      <vt:lpstr>PowerPoint Presentation</vt:lpstr>
      <vt:lpstr>ViewBag là gì?</vt:lpstr>
      <vt:lpstr>Sử dụng ViewBag</vt:lpstr>
      <vt:lpstr>So sánh ViewData và ViewBag</vt:lpstr>
      <vt:lpstr>So sánh ViewData và ViewBag</vt:lpstr>
      <vt:lpstr>Khi nào sử dụng ViewBag và ViewData</vt:lpstr>
      <vt:lpstr>Model và ViewModel trong ASP.NET Core MVC</vt:lpstr>
      <vt:lpstr>Model là gì?</vt:lpstr>
      <vt:lpstr>Domain Model là gì?</vt:lpstr>
      <vt:lpstr>ViewModel là gì?</vt:lpstr>
      <vt:lpstr>Edit Model là gì?</vt:lpstr>
      <vt:lpstr>Model trong MVC Design Pattern</vt:lpstr>
      <vt:lpstr>Lợi ích của View Model</vt:lpstr>
      <vt:lpstr>Cách tốt nhất để sử dụng ViewModel</vt:lpstr>
      <vt:lpstr>Cách tốt nhất để sử dụng ViewModel</vt:lpstr>
      <vt:lpstr>Truyền ViewModel từ Controller sang View </vt:lpstr>
      <vt:lpstr>Forms and Model Binding trong ASP.NET Core MVC   </vt:lpstr>
      <vt:lpstr>Tạo mới Customer ViewModel </vt:lpstr>
      <vt:lpstr>Tạo mới Customer ViewModel </vt:lpstr>
      <vt:lpstr>Tạo mới Customer ViewModel </vt:lpstr>
      <vt:lpstr>Strongly Typed View là gì? </vt:lpstr>
      <vt:lpstr>Cách đúng để gán ViewModel sang View </vt:lpstr>
      <vt:lpstr>PowerPoint Presentation</vt:lpstr>
      <vt:lpstr>Xây dựng HTML Form trong ASP.NET Core </vt:lpstr>
      <vt:lpstr>Xây dựng HTML Form trong ASP.NET Core </vt:lpstr>
      <vt:lpstr>Xây dựng HTML Form trong ASP.NET Core </vt:lpstr>
      <vt:lpstr>Xây dựng HTML Form trong ASP.NET Core </vt:lpstr>
      <vt:lpstr>Xây dựng HTML Form trong ASP.NET Core </vt:lpstr>
      <vt:lpstr>Xây dựng HTML Form trong ASP.NET Core </vt:lpstr>
      <vt:lpstr>Xây dựng HTML Form trong ASP.NET Core </vt:lpstr>
      <vt:lpstr>Xây dựng HTML Form trong ASP.NET Core </vt:lpstr>
      <vt:lpstr>Xây dựng HTML Form trong ASP.NET Core </vt:lpstr>
      <vt:lpstr>Xây dựng HTML Form trong ASP.NET Core </vt:lpstr>
      <vt:lpstr>Xây dựng HTML Form trong ASP.NET Core </vt:lpstr>
      <vt:lpstr>Tóm tắt bài học</vt:lpstr>
      <vt:lpstr>Hướng dẫn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21 Thuật toán tìm kiếm</dc:title>
  <dc:creator>Nhật Nguyễn Khắc</dc:creator>
  <cp:lastModifiedBy>Khoa Nguyen</cp:lastModifiedBy>
  <cp:revision>187</cp:revision>
  <dcterms:created xsi:type="dcterms:W3CDTF">2018-03-21T10:39:28Z</dcterms:created>
  <dcterms:modified xsi:type="dcterms:W3CDTF">2019-07-25T07:07:11Z</dcterms:modified>
</cp:coreProperties>
</file>