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4"/>
  </p:notesMasterIdLst>
  <p:sldIdLst>
    <p:sldId id="256" r:id="rId2"/>
    <p:sldId id="350" r:id="rId3"/>
    <p:sldId id="317" r:id="rId4"/>
    <p:sldId id="318" r:id="rId5"/>
    <p:sldId id="382" r:id="rId6"/>
    <p:sldId id="401" r:id="rId7"/>
    <p:sldId id="383" r:id="rId8"/>
    <p:sldId id="403" r:id="rId9"/>
    <p:sldId id="404" r:id="rId10"/>
    <p:sldId id="405" r:id="rId11"/>
    <p:sldId id="406" r:id="rId12"/>
    <p:sldId id="407" r:id="rId13"/>
    <p:sldId id="408" r:id="rId14"/>
    <p:sldId id="409" r:id="rId15"/>
    <p:sldId id="410" r:id="rId16"/>
    <p:sldId id="411" r:id="rId17"/>
    <p:sldId id="412" r:id="rId18"/>
    <p:sldId id="413" r:id="rId19"/>
    <p:sldId id="414" r:id="rId20"/>
    <p:sldId id="415" r:id="rId21"/>
    <p:sldId id="416" r:id="rId22"/>
    <p:sldId id="402" r:id="rId23"/>
    <p:sldId id="384" r:id="rId24"/>
    <p:sldId id="385" r:id="rId25"/>
    <p:sldId id="386" r:id="rId26"/>
    <p:sldId id="387" r:id="rId27"/>
    <p:sldId id="388" r:id="rId28"/>
    <p:sldId id="389" r:id="rId29"/>
    <p:sldId id="391" r:id="rId30"/>
    <p:sldId id="390" r:id="rId31"/>
    <p:sldId id="392" r:id="rId32"/>
    <p:sldId id="393" r:id="rId33"/>
    <p:sldId id="394" r:id="rId34"/>
    <p:sldId id="395" r:id="rId35"/>
    <p:sldId id="396" r:id="rId36"/>
    <p:sldId id="397" r:id="rId37"/>
    <p:sldId id="398" r:id="rId38"/>
    <p:sldId id="399" r:id="rId39"/>
    <p:sldId id="400" r:id="rId40"/>
    <p:sldId id="381" r:id="rId41"/>
    <p:sldId id="265" r:id="rId42"/>
    <p:sldId id="349" r:id="rId43"/>
  </p:sldIdLst>
  <p:sldSz cx="12192000" cy="6858000"/>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27"/>
    <p:restoredTop sz="83942" autoAdjust="0"/>
  </p:normalViewPr>
  <p:slideViewPr>
    <p:cSldViewPr snapToGrid="0" snapToObjects="1">
      <p:cViewPr varScale="1">
        <p:scale>
          <a:sx n="61" d="100"/>
          <a:sy n="61" d="100"/>
        </p:scale>
        <p:origin x="114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idx="1"/>
          </p:nvPr>
        </p:nvSpPr>
        <p:spPr>
          <a:xfrm>
            <a:off x="3936768" y="0"/>
            <a:ext cx="3011699" cy="463408"/>
          </a:xfrm>
          <a:prstGeom prst="rect">
            <a:avLst/>
          </a:prstGeom>
        </p:spPr>
        <p:txBody>
          <a:bodyPr vert="horz" lIns="92492" tIns="46246" rIns="92492" bIns="46246" rtlCol="0"/>
          <a:lstStyle>
            <a:lvl1pPr algn="r">
              <a:defRPr sz="1200"/>
            </a:lvl1pPr>
          </a:lstStyle>
          <a:p>
            <a:fld id="{4CE88AA6-9EC2-7641-B97B-B2FA1AFCB23E}" type="datetimeFigureOut">
              <a:rPr lang="en-US" smtClean="0"/>
              <a:t>7/31/2019</a:t>
            </a:fld>
            <a:endParaRPr lang="en-US"/>
          </a:p>
        </p:txBody>
      </p:sp>
      <p:sp>
        <p:nvSpPr>
          <p:cNvPr id="4" name="Slide Image Placeholder 3"/>
          <p:cNvSpPr>
            <a:spLocks noGrp="1" noRot="1" noChangeAspect="1"/>
          </p:cNvSpPr>
          <p:nvPr>
            <p:ph type="sldImg" idx="2"/>
          </p:nvPr>
        </p:nvSpPr>
        <p:spPr>
          <a:xfrm>
            <a:off x="703263" y="1154113"/>
            <a:ext cx="5543550" cy="3117850"/>
          </a:xfrm>
          <a:prstGeom prst="rect">
            <a:avLst/>
          </a:prstGeom>
          <a:noFill/>
          <a:ln w="12700">
            <a:solidFill>
              <a:prstClr val="black"/>
            </a:solidFill>
          </a:ln>
        </p:spPr>
        <p:txBody>
          <a:bodyPr vert="horz" lIns="92492" tIns="46246" rIns="92492" bIns="46246" rtlCol="0" anchor="ctr"/>
          <a:lstStyle/>
          <a:p>
            <a:endParaRPr lang="en-US"/>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92" tIns="46246" rIns="92492" bIns="46246" rtlCol="0"/>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6" name="Footer Placeholder 5"/>
          <p:cNvSpPr>
            <a:spLocks noGrp="1"/>
          </p:cNvSpPr>
          <p:nvPr>
            <p:ph type="ftr" sz="quarter" idx="4"/>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9"/>
            <a:ext cx="3011699" cy="463407"/>
          </a:xfrm>
          <a:prstGeom prst="rect">
            <a:avLst/>
          </a:prstGeom>
        </p:spPr>
        <p:txBody>
          <a:bodyPr vert="horz" lIns="92492" tIns="46246" rIns="92492" bIns="46246" rtlCol="0" anchor="b"/>
          <a:lstStyle>
            <a:lvl1pPr algn="r">
              <a:defRPr sz="1200"/>
            </a:lvl1pPr>
          </a:lstStyle>
          <a:p>
            <a:fld id="{81ED50AC-D014-A740-817C-6032A97C551D}" type="slidenum">
              <a:rPr lang="en-US" smtClean="0"/>
              <a:t>‹#›</a:t>
            </a:fld>
            <a:endParaRPr lang="en-US"/>
          </a:p>
        </p:txBody>
      </p:sp>
    </p:spTree>
    <p:extLst>
      <p:ext uri="{BB962C8B-B14F-4D97-AF65-F5344CB8AC3E}">
        <p14:creationId xmlns:p14="http://schemas.microsoft.com/office/powerpoint/2010/main" val="1358414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c-sharpcorner.com/article/asp-net-core-web-api-with-dapper-and-vs-2017/"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ED50AC-D014-A740-817C-6032A97C551D}" type="slidenum">
              <a:rPr lang="en-US" smtClean="0"/>
              <a:t>1</a:t>
            </a:fld>
            <a:endParaRPr lang="en-US"/>
          </a:p>
        </p:txBody>
      </p:sp>
    </p:spTree>
    <p:extLst>
      <p:ext uri="{BB962C8B-B14F-4D97-AF65-F5344CB8AC3E}">
        <p14:creationId xmlns:p14="http://schemas.microsoft.com/office/powerpoint/2010/main" val="95612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59500" cy="346392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4376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59500" cy="346392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76678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59500" cy="346392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11792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59500" cy="346392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23872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59500" cy="346392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16889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59500" cy="346392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223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59500" cy="346392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0011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59500" cy="346392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693603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59500" cy="346392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455403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59500" cy="346392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31015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916">
              <a:defRPr/>
            </a:pPr>
            <a:r>
              <a:rPr lang="vi-VN" dirty="0" smtClean="0"/>
              <a:t>Phần này có thể để học viên tự đọc. Nếu hướng dẫn thì tổ chức theo dạng thảo luận</a:t>
            </a:r>
            <a:r>
              <a:rPr lang="vi-VN" baseline="0" dirty="0" smtClean="0"/>
              <a:t> hỏi về những không hiểu sau khi nghe video.</a:t>
            </a:r>
            <a:endParaRPr lang="vi-VN" dirty="0" smtClean="0"/>
          </a:p>
        </p:txBody>
      </p:sp>
      <p:sp>
        <p:nvSpPr>
          <p:cNvPr id="4" name="Slide Number Placeholder 3"/>
          <p:cNvSpPr>
            <a:spLocks noGrp="1"/>
          </p:cNvSpPr>
          <p:nvPr>
            <p:ph type="sldNum" sz="quarter" idx="10"/>
          </p:nvPr>
        </p:nvSpPr>
        <p:spPr/>
        <p:txBody>
          <a:bodyPr/>
          <a:lstStyle/>
          <a:p>
            <a:fld id="{F1A30A7C-C4B4-9B4F-96F2-B695F01A3967}" type="slidenum">
              <a:rPr lang="en-US" smtClean="0"/>
              <a:t>2</a:t>
            </a:fld>
            <a:endParaRPr lang="en-US"/>
          </a:p>
        </p:txBody>
      </p:sp>
    </p:spTree>
    <p:extLst>
      <p:ext uri="{BB962C8B-B14F-4D97-AF65-F5344CB8AC3E}">
        <p14:creationId xmlns:p14="http://schemas.microsoft.com/office/powerpoint/2010/main" val="3805466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59500" cy="346392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015539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59500" cy="346392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4575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59500" cy="346392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70613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59500" cy="346392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608414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59500" cy="346392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386341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59500" cy="346392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270197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59500" cy="346392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54650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59500" cy="3463925"/>
          </a:xfrm>
        </p:spPr>
      </p:sp>
      <p:sp>
        <p:nvSpPr>
          <p:cNvPr id="3" name="Notes Placeholder 2"/>
          <p:cNvSpPr>
            <a:spLocks noGrp="1"/>
          </p:cNvSpPr>
          <p:nvPr>
            <p:ph type="body" idx="1"/>
          </p:nvPr>
        </p:nvSpPr>
        <p:spPr/>
        <p:txBody>
          <a:bodyPr/>
          <a:lstStyle/>
          <a:p>
            <a:pPr marL="173422" indent="-173422">
              <a:buFontTx/>
              <a:buChar char="-"/>
            </a:pPr>
            <a:endParaRPr lang="en-US" dirty="0"/>
          </a:p>
        </p:txBody>
      </p:sp>
    </p:spTree>
    <p:extLst>
      <p:ext uri="{BB962C8B-B14F-4D97-AF65-F5344CB8AC3E}">
        <p14:creationId xmlns:p14="http://schemas.microsoft.com/office/powerpoint/2010/main" val="460249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59500" cy="3463925"/>
          </a:xfrm>
        </p:spPr>
      </p:sp>
      <p:sp>
        <p:nvSpPr>
          <p:cNvPr id="3" name="Notes Placeholder 2"/>
          <p:cNvSpPr>
            <a:spLocks noGrp="1"/>
          </p:cNvSpPr>
          <p:nvPr>
            <p:ph type="body" idx="1"/>
          </p:nvPr>
        </p:nvSpPr>
        <p:spPr/>
        <p:txBody>
          <a:bodyPr/>
          <a:lstStyle/>
          <a:p>
            <a:pPr marL="173422" indent="-173422">
              <a:buFontTx/>
              <a:buChar char="-"/>
            </a:pPr>
            <a:endParaRPr lang="en-US" dirty="0"/>
          </a:p>
        </p:txBody>
      </p:sp>
    </p:spTree>
    <p:extLst>
      <p:ext uri="{BB962C8B-B14F-4D97-AF65-F5344CB8AC3E}">
        <p14:creationId xmlns:p14="http://schemas.microsoft.com/office/powerpoint/2010/main" val="38718969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59500" cy="3463925"/>
          </a:xfrm>
        </p:spPr>
      </p:sp>
      <p:sp>
        <p:nvSpPr>
          <p:cNvPr id="3" name="Notes Placeholder 2"/>
          <p:cNvSpPr>
            <a:spLocks noGrp="1"/>
          </p:cNvSpPr>
          <p:nvPr>
            <p:ph type="body" idx="1"/>
          </p:nvPr>
        </p:nvSpPr>
        <p:spPr/>
        <p:txBody>
          <a:bodyPr/>
          <a:lstStyle/>
          <a:p>
            <a:pPr marL="173422" indent="-173422">
              <a:buFontTx/>
              <a:buChar char="-"/>
            </a:pPr>
            <a:endParaRPr lang="en-US" dirty="0"/>
          </a:p>
        </p:txBody>
      </p:sp>
    </p:spTree>
    <p:extLst>
      <p:ext uri="{BB962C8B-B14F-4D97-AF65-F5344CB8AC3E}">
        <p14:creationId xmlns:p14="http://schemas.microsoft.com/office/powerpoint/2010/main" val="585141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59500" cy="346392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59500" cy="3463925"/>
          </a:xfrm>
        </p:spPr>
      </p:sp>
      <p:sp>
        <p:nvSpPr>
          <p:cNvPr id="3" name="Notes Placeholder 2"/>
          <p:cNvSpPr>
            <a:spLocks noGrp="1"/>
          </p:cNvSpPr>
          <p:nvPr>
            <p:ph type="body" idx="1"/>
          </p:nvPr>
        </p:nvSpPr>
        <p:spPr/>
        <p:txBody>
          <a:bodyPr/>
          <a:lstStyle/>
          <a:p>
            <a:pPr marL="173422" indent="-173422">
              <a:buFontTx/>
              <a:buChar char="-"/>
            </a:pPr>
            <a:endParaRPr lang="en-US" dirty="0"/>
          </a:p>
        </p:txBody>
      </p:sp>
    </p:spTree>
    <p:extLst>
      <p:ext uri="{BB962C8B-B14F-4D97-AF65-F5344CB8AC3E}">
        <p14:creationId xmlns:p14="http://schemas.microsoft.com/office/powerpoint/2010/main" val="37792521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59500" cy="3463925"/>
          </a:xfrm>
        </p:spPr>
      </p:sp>
      <p:sp>
        <p:nvSpPr>
          <p:cNvPr id="3" name="Notes Placeholder 2"/>
          <p:cNvSpPr>
            <a:spLocks noGrp="1"/>
          </p:cNvSpPr>
          <p:nvPr>
            <p:ph type="body" idx="1"/>
          </p:nvPr>
        </p:nvSpPr>
        <p:spPr/>
        <p:txBody>
          <a:bodyPr/>
          <a:lstStyle/>
          <a:p>
            <a:pPr marL="173422" indent="-173422">
              <a:buFontTx/>
              <a:buChar char="-"/>
            </a:pPr>
            <a:endParaRPr lang="en-US" dirty="0"/>
          </a:p>
        </p:txBody>
      </p:sp>
    </p:spTree>
    <p:extLst>
      <p:ext uri="{BB962C8B-B14F-4D97-AF65-F5344CB8AC3E}">
        <p14:creationId xmlns:p14="http://schemas.microsoft.com/office/powerpoint/2010/main" val="27794376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59500" cy="3463925"/>
          </a:xfrm>
        </p:spPr>
      </p:sp>
      <p:sp>
        <p:nvSpPr>
          <p:cNvPr id="3" name="Notes Placeholder 2"/>
          <p:cNvSpPr>
            <a:spLocks noGrp="1"/>
          </p:cNvSpPr>
          <p:nvPr>
            <p:ph type="body" idx="1"/>
          </p:nvPr>
        </p:nvSpPr>
        <p:spPr/>
        <p:txBody>
          <a:bodyPr/>
          <a:lstStyle/>
          <a:p>
            <a:pPr marL="173422" indent="-173422">
              <a:buFontTx/>
              <a:buChar char="-"/>
            </a:pPr>
            <a:endParaRPr lang="en-US" dirty="0"/>
          </a:p>
        </p:txBody>
      </p:sp>
    </p:spTree>
    <p:extLst>
      <p:ext uri="{BB962C8B-B14F-4D97-AF65-F5344CB8AC3E}">
        <p14:creationId xmlns:p14="http://schemas.microsoft.com/office/powerpoint/2010/main" val="11314832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59500" cy="3463925"/>
          </a:xfrm>
        </p:spPr>
      </p:sp>
      <p:sp>
        <p:nvSpPr>
          <p:cNvPr id="3" name="Notes Placeholder 2"/>
          <p:cNvSpPr>
            <a:spLocks noGrp="1"/>
          </p:cNvSpPr>
          <p:nvPr>
            <p:ph type="body" idx="1"/>
          </p:nvPr>
        </p:nvSpPr>
        <p:spPr/>
        <p:txBody>
          <a:bodyPr/>
          <a:lstStyle/>
          <a:p>
            <a:pPr marL="173422" indent="-173422">
              <a:buFontTx/>
              <a:buChar char="-"/>
            </a:pPr>
            <a:endParaRPr lang="en-US" dirty="0"/>
          </a:p>
        </p:txBody>
      </p:sp>
    </p:spTree>
    <p:extLst>
      <p:ext uri="{BB962C8B-B14F-4D97-AF65-F5344CB8AC3E}">
        <p14:creationId xmlns:p14="http://schemas.microsoft.com/office/powerpoint/2010/main" val="2632167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59500" cy="3463925"/>
          </a:xfrm>
        </p:spPr>
      </p:sp>
      <p:sp>
        <p:nvSpPr>
          <p:cNvPr id="3" name="Notes Placeholder 2"/>
          <p:cNvSpPr>
            <a:spLocks noGrp="1"/>
          </p:cNvSpPr>
          <p:nvPr>
            <p:ph type="body" idx="1"/>
          </p:nvPr>
        </p:nvSpPr>
        <p:spPr/>
        <p:txBody>
          <a:bodyPr/>
          <a:lstStyle/>
          <a:p>
            <a:pPr marL="173422" indent="-173422">
              <a:buFontTx/>
              <a:buChar char="-"/>
            </a:pPr>
            <a:endParaRPr lang="en-US" dirty="0"/>
          </a:p>
        </p:txBody>
      </p:sp>
    </p:spTree>
    <p:extLst>
      <p:ext uri="{BB962C8B-B14F-4D97-AF65-F5344CB8AC3E}">
        <p14:creationId xmlns:p14="http://schemas.microsoft.com/office/powerpoint/2010/main" val="4368993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59500" cy="3463925"/>
          </a:xfrm>
        </p:spPr>
      </p:sp>
      <p:sp>
        <p:nvSpPr>
          <p:cNvPr id="3" name="Notes Placeholder 2"/>
          <p:cNvSpPr>
            <a:spLocks noGrp="1"/>
          </p:cNvSpPr>
          <p:nvPr>
            <p:ph type="body" idx="1"/>
          </p:nvPr>
        </p:nvSpPr>
        <p:spPr/>
        <p:txBody>
          <a:bodyPr/>
          <a:lstStyle/>
          <a:p>
            <a:pPr marL="173422" indent="-173422">
              <a:buFontTx/>
              <a:buChar char="-"/>
            </a:pPr>
            <a:endParaRPr lang="en-US" dirty="0"/>
          </a:p>
        </p:txBody>
      </p:sp>
    </p:spTree>
    <p:extLst>
      <p:ext uri="{BB962C8B-B14F-4D97-AF65-F5344CB8AC3E}">
        <p14:creationId xmlns:p14="http://schemas.microsoft.com/office/powerpoint/2010/main" val="16106039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59500" cy="3463925"/>
          </a:xfrm>
        </p:spPr>
      </p:sp>
      <p:sp>
        <p:nvSpPr>
          <p:cNvPr id="3" name="Notes Placeholder 2"/>
          <p:cNvSpPr>
            <a:spLocks noGrp="1"/>
          </p:cNvSpPr>
          <p:nvPr>
            <p:ph type="body" idx="1"/>
          </p:nvPr>
        </p:nvSpPr>
        <p:spPr/>
        <p:txBody>
          <a:bodyPr/>
          <a:lstStyle/>
          <a:p>
            <a:pPr marL="173422" indent="-173422">
              <a:buFontTx/>
              <a:buChar char="-"/>
            </a:pPr>
            <a:endParaRPr lang="en-US" dirty="0"/>
          </a:p>
        </p:txBody>
      </p:sp>
    </p:spTree>
    <p:extLst>
      <p:ext uri="{BB962C8B-B14F-4D97-AF65-F5344CB8AC3E}">
        <p14:creationId xmlns:p14="http://schemas.microsoft.com/office/powerpoint/2010/main" val="25119294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59500" cy="3463925"/>
          </a:xfrm>
        </p:spPr>
      </p:sp>
      <p:sp>
        <p:nvSpPr>
          <p:cNvPr id="3" name="Notes Placeholder 2"/>
          <p:cNvSpPr>
            <a:spLocks noGrp="1"/>
          </p:cNvSpPr>
          <p:nvPr>
            <p:ph type="body" idx="1"/>
          </p:nvPr>
        </p:nvSpPr>
        <p:spPr/>
        <p:txBody>
          <a:bodyPr/>
          <a:lstStyle/>
          <a:p>
            <a:pPr marL="173422" indent="-173422">
              <a:buFontTx/>
              <a:buChar char="-"/>
            </a:pPr>
            <a:endParaRPr lang="en-US" dirty="0"/>
          </a:p>
        </p:txBody>
      </p:sp>
    </p:spTree>
    <p:extLst>
      <p:ext uri="{BB962C8B-B14F-4D97-AF65-F5344CB8AC3E}">
        <p14:creationId xmlns:p14="http://schemas.microsoft.com/office/powerpoint/2010/main" val="2179846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59500" cy="3463925"/>
          </a:xfrm>
        </p:spPr>
      </p:sp>
      <p:sp>
        <p:nvSpPr>
          <p:cNvPr id="3" name="Notes Placeholder 2"/>
          <p:cNvSpPr>
            <a:spLocks noGrp="1"/>
          </p:cNvSpPr>
          <p:nvPr>
            <p:ph type="body" idx="1"/>
          </p:nvPr>
        </p:nvSpPr>
        <p:spPr/>
        <p:txBody>
          <a:bodyPr/>
          <a:lstStyle/>
          <a:p>
            <a:pPr marL="173422" indent="-173422">
              <a:buFontTx/>
              <a:buChar char="-"/>
            </a:pPr>
            <a:endParaRPr lang="en-US" dirty="0"/>
          </a:p>
        </p:txBody>
      </p:sp>
    </p:spTree>
    <p:extLst>
      <p:ext uri="{BB962C8B-B14F-4D97-AF65-F5344CB8AC3E}">
        <p14:creationId xmlns:p14="http://schemas.microsoft.com/office/powerpoint/2010/main" val="26400465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59500" cy="346392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69263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59500" cy="346392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63266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42</a:t>
            </a:fld>
            <a:endParaRPr lang="en-US"/>
          </a:p>
        </p:txBody>
      </p:sp>
    </p:spTree>
    <p:extLst>
      <p:ext uri="{BB962C8B-B14F-4D97-AF65-F5344CB8AC3E}">
        <p14:creationId xmlns:p14="http://schemas.microsoft.com/office/powerpoint/2010/main" val="1975358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59500" cy="346392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29702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59500" cy="3463925"/>
          </a:xfrm>
        </p:spPr>
      </p:sp>
      <p:sp>
        <p:nvSpPr>
          <p:cNvPr id="3" name="Notes Placeholder 2"/>
          <p:cNvSpPr>
            <a:spLocks noGrp="1"/>
          </p:cNvSpPr>
          <p:nvPr>
            <p:ph type="body" idx="1"/>
          </p:nvPr>
        </p:nvSpPr>
        <p:spPr/>
        <p:txBody>
          <a:bodyPr/>
          <a:lstStyle/>
          <a:p>
            <a:r>
              <a:rPr lang="en-US" dirty="0" smtClean="0">
                <a:hlinkClick r:id="rId3"/>
              </a:rPr>
              <a:t>https://www.c-sharpcorner.com/article/asp-net-core-web-api-with-dapper-and-vs-2017/</a:t>
            </a:r>
            <a:endParaRPr lang="en-US" dirty="0"/>
          </a:p>
        </p:txBody>
      </p:sp>
    </p:spTree>
    <p:extLst>
      <p:ext uri="{BB962C8B-B14F-4D97-AF65-F5344CB8AC3E}">
        <p14:creationId xmlns:p14="http://schemas.microsoft.com/office/powerpoint/2010/main" val="1100083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59500" cy="346392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3615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59500" cy="346392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80496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59500" cy="346392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1174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94A8D39-94F7-4F47-B971-C1008F728D70}" type="datetimeFigureOut">
              <a:rPr lang="vi-VN" smtClean="0"/>
              <a:t>31/07/2019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4A8D39-94F7-4F47-B971-C1008F728D70}" type="datetimeFigureOut">
              <a:rPr lang="vi-VN" smtClean="0"/>
              <a:t>31/07/2019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061357"/>
            <a:ext cx="2628900" cy="511560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1061357"/>
            <a:ext cx="7734300" cy="51156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4A8D39-94F7-4F47-B971-C1008F728D70}" type="datetimeFigureOut">
              <a:rPr lang="vi-VN" smtClean="0"/>
              <a:t>31/07/2019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4A8D39-94F7-4F47-B971-C1008F728D70}" type="datetimeFigureOut">
              <a:rPr lang="vi-VN" smtClean="0"/>
              <a:t>31/07/2019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4A8D39-94F7-4F47-B971-C1008F728D70}" type="datetimeFigureOut">
              <a:rPr lang="vi-VN" smtClean="0"/>
              <a:t>31/07/2019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4A8D39-94F7-4F47-B971-C1008F728D70}" type="datetimeFigureOut">
              <a:rPr lang="vi-VN" smtClean="0"/>
              <a:t>31/07/2019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898071"/>
            <a:ext cx="10515600" cy="7926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4A8D39-94F7-4F47-B971-C1008F728D70}" type="datetimeFigureOut">
              <a:rPr lang="vi-VN" smtClean="0"/>
              <a:t>31/07/2019</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4A8D39-94F7-4F47-B971-C1008F728D70}" type="datetimeFigureOut">
              <a:rPr lang="vi-VN" smtClean="0"/>
              <a:t>31/07/2019</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A8D39-94F7-4F47-B971-C1008F728D70}" type="datetimeFigureOut">
              <a:rPr lang="vi-VN" smtClean="0"/>
              <a:t>31/07/2019</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4A8D39-94F7-4F47-B971-C1008F728D70}" type="datetimeFigureOut">
              <a:rPr lang="vi-VN" smtClean="0"/>
              <a:t>31/07/2019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smtClean="0"/>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4A8D39-94F7-4F47-B971-C1008F728D70}" type="datetimeFigureOut">
              <a:rPr lang="vi-VN" smtClean="0"/>
              <a:t>31/07/2019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59419"/>
            <a:ext cx="10515600" cy="81418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120022"/>
            <a:ext cx="10515600" cy="505694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yriad Pro" charset="0"/>
                <a:ea typeface="Myriad Pro" charset="0"/>
                <a:cs typeface="Myriad Pro" charset="0"/>
              </a:defRPr>
            </a:lvl1pPr>
          </a:lstStyle>
          <a:p>
            <a:fld id="{894A8D39-94F7-4F47-B971-C1008F728D70}" type="datetimeFigureOut">
              <a:rPr lang="vi-VN" smtClean="0"/>
              <a:t>31/07/2019</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yriad Pro" charset="0"/>
                <a:ea typeface="Myriad Pro" charset="0"/>
                <a:cs typeface="Myriad Pro" charset="0"/>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yriad Pro" charset="0"/>
                <a:ea typeface="Myriad Pro" charset="0"/>
                <a:cs typeface="Myriad Pro" charset="0"/>
              </a:defRPr>
            </a:lvl1pPr>
          </a:lstStyle>
          <a:p>
            <a:fld id="{3C1E5C7E-3841-C845-93C8-C23B212D0F5F}" type="slidenum">
              <a:rPr lang="vi-VN" smtClean="0"/>
              <a:t>‹#›</a:t>
            </a:fld>
            <a:endParaRPr lang="vi-VN"/>
          </a:p>
        </p:txBody>
      </p:sp>
      <p:cxnSp>
        <p:nvCxnSpPr>
          <p:cNvPr id="10" name="Straight Connector 9"/>
          <p:cNvCxnSpPr/>
          <p:nvPr/>
        </p:nvCxnSpPr>
        <p:spPr>
          <a:xfrm flipH="1">
            <a:off x="838202" y="893620"/>
            <a:ext cx="10386389" cy="0"/>
          </a:xfrm>
          <a:prstGeom prst="line">
            <a:avLst/>
          </a:prstGeom>
          <a:ln w="25400">
            <a:solidFill>
              <a:srgbClr val="27278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13"/>
          <a:stretch>
            <a:fillRect/>
          </a:stretch>
        </p:blipFill>
        <p:spPr>
          <a:xfrm>
            <a:off x="11415645" y="139074"/>
            <a:ext cx="657087" cy="657087"/>
          </a:xfrm>
          <a:prstGeom prst="rect">
            <a:avLst/>
          </a:prstGeom>
        </p:spPr>
      </p:pic>
    </p:spTree>
    <p:extLst>
      <p:ext uri="{BB962C8B-B14F-4D97-AF65-F5344CB8AC3E}">
        <p14:creationId xmlns:p14="http://schemas.microsoft.com/office/powerpoint/2010/main" val="5127111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b="1" i="0" kern="1200">
          <a:solidFill>
            <a:schemeClr val="tx1"/>
          </a:solidFill>
          <a:latin typeface="Myriad Pro Semibold" charset="0"/>
          <a:ea typeface="Myriad Pro Semibold" charset="0"/>
          <a:cs typeface="Myriad Pro Semibold"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yriad Pro" charset="0"/>
          <a:ea typeface="Myriad Pro" charset="0"/>
          <a:cs typeface="Myriad Pr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yriad Pro" charset="0"/>
          <a:ea typeface="Myriad Pro" charset="0"/>
          <a:cs typeface="Myriad Pr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yriad Pro" charset="0"/>
          <a:ea typeface="Myriad Pro" charset="0"/>
          <a:cs typeface="Myriad Pr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929685"/>
          </a:xfrm>
        </p:spPr>
        <p:txBody>
          <a:bodyPr>
            <a:normAutofit/>
          </a:bodyPr>
          <a:lstStyle/>
          <a:p>
            <a:r>
              <a:rPr lang="vi-VN" dirty="0" smtClean="0"/>
              <a:t>Bài </a:t>
            </a:r>
            <a:r>
              <a:rPr lang="en-US" dirty="0" smtClean="0"/>
              <a:t>3.3.4</a:t>
            </a:r>
            <a:r>
              <a:rPr lang="vi-VN" dirty="0" smtClean="0"/>
              <a:t/>
            </a:r>
            <a:br>
              <a:rPr lang="vi-VN" dirty="0" smtClean="0"/>
            </a:br>
            <a:r>
              <a:rPr lang="en-US" dirty="0" smtClean="0"/>
              <a:t>ASP.NET Core MVC</a:t>
            </a:r>
            <a:br>
              <a:rPr lang="en-US" dirty="0" smtClean="0"/>
            </a:br>
            <a:r>
              <a:rPr lang="vi-VN" dirty="0" smtClean="0"/>
              <a:t> </a:t>
            </a:r>
            <a:r>
              <a:rPr lang="en-US" dirty="0" smtClean="0"/>
              <a:t/>
            </a:r>
            <a:br>
              <a:rPr lang="en-US" dirty="0" smtClean="0"/>
            </a:br>
            <a:r>
              <a:rPr lang="en-US" sz="2000" dirty="0" smtClean="0"/>
              <a:t>ORM (Object Relational Mapping) &amp; Entity Framework Core</a:t>
            </a:r>
            <a:endParaRPr lang="vi-VN" dirty="0"/>
          </a:p>
        </p:txBody>
      </p:sp>
      <p:sp>
        <p:nvSpPr>
          <p:cNvPr id="3" name="Subtitle 2"/>
          <p:cNvSpPr>
            <a:spLocks noGrp="1"/>
          </p:cNvSpPr>
          <p:nvPr>
            <p:ph type="subTitle" idx="1"/>
          </p:nvPr>
        </p:nvSpPr>
        <p:spPr>
          <a:xfrm>
            <a:off x="1524000" y="5090181"/>
            <a:ext cx="9144000" cy="1655762"/>
          </a:xfrm>
        </p:spPr>
        <p:txBody>
          <a:bodyPr/>
          <a:lstStyle/>
          <a:p>
            <a:r>
              <a:rPr lang="vi-VN" dirty="0"/>
              <a:t>Module: </a:t>
            </a:r>
            <a:r>
              <a:rPr lang="vi-VN" dirty="0" smtClean="0"/>
              <a:t>BOOTCAMP</a:t>
            </a:r>
            <a:r>
              <a:rPr lang="en-US" dirty="0" smtClean="0"/>
              <a:t> -</a:t>
            </a:r>
            <a:r>
              <a:rPr lang="vi-VN" dirty="0" smtClean="0"/>
              <a:t> </a:t>
            </a:r>
            <a:r>
              <a:rPr lang="en-US" dirty="0" smtClean="0"/>
              <a:t>DOTNET</a:t>
            </a:r>
            <a:endParaRPr lang="vi-VN" dirty="0"/>
          </a:p>
        </p:txBody>
      </p:sp>
    </p:spTree>
    <p:extLst>
      <p:ext uri="{BB962C8B-B14F-4D97-AF65-F5344CB8AC3E}">
        <p14:creationId xmlns:p14="http://schemas.microsoft.com/office/powerpoint/2010/main" val="1889606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Tạo</a:t>
            </a:r>
            <a:r>
              <a:rPr lang="en-US" dirty="0"/>
              <a:t> </a:t>
            </a:r>
            <a:r>
              <a:rPr lang="en-US" dirty="0" err="1"/>
              <a:t>một</a:t>
            </a:r>
            <a:r>
              <a:rPr lang="en-US" dirty="0"/>
              <a:t> </a:t>
            </a:r>
            <a:r>
              <a:rPr lang="en-US" dirty="0" err="1"/>
              <a:t>ASP.Net</a:t>
            </a:r>
            <a:r>
              <a:rPr lang="en-US" dirty="0"/>
              <a:t> Core </a:t>
            </a:r>
            <a:r>
              <a:rPr lang="en-US" dirty="0" err="1"/>
              <a:t>với</a:t>
            </a:r>
            <a:r>
              <a:rPr lang="en-US" dirty="0"/>
              <a:t> </a:t>
            </a:r>
            <a:r>
              <a:rPr lang="en-US" dirty="0" smtClean="0"/>
              <a:t>Dapper</a:t>
            </a:r>
            <a:endParaRPr lang="en-US" dirty="0"/>
          </a:p>
        </p:txBody>
      </p:sp>
      <p:sp>
        <p:nvSpPr>
          <p:cNvPr id="3" name="Text Placeholder 2"/>
          <p:cNvSpPr>
            <a:spLocks noGrp="1"/>
          </p:cNvSpPr>
          <p:nvPr>
            <p:ph idx="1"/>
          </p:nvPr>
        </p:nvSpPr>
        <p:spPr>
          <a:xfrm>
            <a:off x="838200" y="1120022"/>
            <a:ext cx="10515599" cy="5236328"/>
          </a:xfrm>
        </p:spPr>
        <p:txBody>
          <a:bodyPr>
            <a:normAutofit/>
          </a:bodyPr>
          <a:lstStyle/>
          <a:p>
            <a:pPr fontAlgn="base"/>
            <a:r>
              <a:rPr lang="en-US" dirty="0" err="1"/>
              <a:t>Tạo</a:t>
            </a:r>
            <a:r>
              <a:rPr lang="en-US" dirty="0"/>
              <a:t> </a:t>
            </a:r>
            <a:r>
              <a:rPr lang="en-US" dirty="0" err="1"/>
              <a:t>một</a:t>
            </a:r>
            <a:r>
              <a:rPr lang="en-US" dirty="0"/>
              <a:t> project </a:t>
            </a:r>
            <a:r>
              <a:rPr lang="en-US" dirty="0" err="1"/>
              <a:t>nghiệp</a:t>
            </a:r>
            <a:r>
              <a:rPr lang="en-US" dirty="0"/>
              <a:t> </a:t>
            </a:r>
            <a:r>
              <a:rPr lang="en-US" dirty="0" err="1"/>
              <a:t>vụ</a:t>
            </a:r>
            <a:r>
              <a:rPr lang="en-US" dirty="0"/>
              <a:t> (business logic</a:t>
            </a:r>
            <a:r>
              <a:rPr lang="en-US" dirty="0" smtClean="0"/>
              <a:t>) </a:t>
            </a:r>
            <a:r>
              <a:rPr lang="en-US" dirty="0" err="1" smtClean="0"/>
              <a:t>và</a:t>
            </a:r>
            <a:r>
              <a:rPr lang="en-US" dirty="0" smtClean="0"/>
              <a:t> </a:t>
            </a:r>
            <a:r>
              <a:rPr lang="en-US" dirty="0" err="1" smtClean="0"/>
              <a:t>đặt</a:t>
            </a:r>
            <a:r>
              <a:rPr lang="en-US" dirty="0" smtClean="0"/>
              <a:t> </a:t>
            </a:r>
            <a:r>
              <a:rPr lang="en-US" dirty="0" err="1" smtClean="0"/>
              <a:t>tên</a:t>
            </a:r>
            <a:r>
              <a:rPr lang="en-US" dirty="0" smtClean="0"/>
              <a:t> </a:t>
            </a:r>
            <a:r>
              <a:rPr lang="en-US" dirty="0" err="1" smtClean="0"/>
              <a:t>là</a:t>
            </a:r>
            <a:r>
              <a:rPr lang="en-US" dirty="0" smtClean="0"/>
              <a:t>: </a:t>
            </a:r>
            <a:r>
              <a:rPr lang="en-US" dirty="0" err="1"/>
              <a:t>DataManagement.Business</a:t>
            </a:r>
            <a:endParaRPr lang="vi-VN" dirty="0"/>
          </a:p>
        </p:txBody>
      </p:sp>
      <p:sp>
        <p:nvSpPr>
          <p:cNvPr id="4" name="Slide Number Placeholder 3"/>
          <p:cNvSpPr>
            <a:spLocks noGrp="1"/>
          </p:cNvSpPr>
          <p:nvPr>
            <p:ph type="sldNum" sz="quarter" idx="12"/>
          </p:nvPr>
        </p:nvSpPr>
        <p:spPr/>
        <p:txBody>
          <a:bodyPr/>
          <a:lstStyle/>
          <a:p>
            <a:fld id="{86CB4B4D-7CA3-9044-876B-883B54F8677D}" type="slidenum">
              <a:rPr lang="uk-UA" smtClean="0"/>
              <a:t>10</a:t>
            </a:fld>
            <a:endParaRPr lang="uk-UA"/>
          </a:p>
        </p:txBody>
      </p:sp>
      <p:pic>
        <p:nvPicPr>
          <p:cNvPr id="5" name="Picture 4"/>
          <p:cNvPicPr>
            <a:picLocks noChangeAspect="1"/>
          </p:cNvPicPr>
          <p:nvPr/>
        </p:nvPicPr>
        <p:blipFill>
          <a:blip r:embed="rId3"/>
          <a:stretch>
            <a:fillRect/>
          </a:stretch>
        </p:blipFill>
        <p:spPr>
          <a:xfrm>
            <a:off x="838200" y="1907628"/>
            <a:ext cx="8045439" cy="4595138"/>
          </a:xfrm>
          <a:prstGeom prst="rect">
            <a:avLst/>
          </a:prstGeom>
        </p:spPr>
      </p:pic>
    </p:spTree>
    <p:extLst>
      <p:ext uri="{BB962C8B-B14F-4D97-AF65-F5344CB8AC3E}">
        <p14:creationId xmlns:p14="http://schemas.microsoft.com/office/powerpoint/2010/main" val="1736494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Tạo</a:t>
            </a:r>
            <a:r>
              <a:rPr lang="en-US" dirty="0"/>
              <a:t> </a:t>
            </a:r>
            <a:r>
              <a:rPr lang="en-US" dirty="0" err="1"/>
              <a:t>một</a:t>
            </a:r>
            <a:r>
              <a:rPr lang="en-US" dirty="0"/>
              <a:t> </a:t>
            </a:r>
            <a:r>
              <a:rPr lang="en-US" dirty="0" err="1"/>
              <a:t>ASP.Net</a:t>
            </a:r>
            <a:r>
              <a:rPr lang="en-US" dirty="0"/>
              <a:t> Core </a:t>
            </a:r>
            <a:r>
              <a:rPr lang="en-US" dirty="0" err="1"/>
              <a:t>với</a:t>
            </a:r>
            <a:r>
              <a:rPr lang="en-US" dirty="0"/>
              <a:t> </a:t>
            </a:r>
            <a:r>
              <a:rPr lang="en-US" dirty="0" smtClean="0"/>
              <a:t>Dapper</a:t>
            </a:r>
            <a:endParaRPr lang="en-US" dirty="0"/>
          </a:p>
        </p:txBody>
      </p:sp>
      <p:sp>
        <p:nvSpPr>
          <p:cNvPr id="3" name="Text Placeholder 2"/>
          <p:cNvSpPr>
            <a:spLocks noGrp="1"/>
          </p:cNvSpPr>
          <p:nvPr>
            <p:ph idx="1"/>
          </p:nvPr>
        </p:nvSpPr>
        <p:spPr>
          <a:xfrm>
            <a:off x="838200" y="1120022"/>
            <a:ext cx="6759136" cy="5236328"/>
          </a:xfrm>
        </p:spPr>
        <p:txBody>
          <a:bodyPr>
            <a:normAutofit/>
          </a:bodyPr>
          <a:lstStyle/>
          <a:p>
            <a:pPr fontAlgn="base"/>
            <a:r>
              <a:rPr lang="en-US" dirty="0" err="1" smtClean="0"/>
              <a:t>Tương</a:t>
            </a:r>
            <a:r>
              <a:rPr lang="en-US" dirty="0" smtClean="0"/>
              <a:t> </a:t>
            </a:r>
            <a:r>
              <a:rPr lang="en-US" dirty="0" err="1" smtClean="0"/>
              <a:t>tự</a:t>
            </a:r>
            <a:r>
              <a:rPr lang="en-US" dirty="0" smtClean="0"/>
              <a:t> </a:t>
            </a:r>
            <a:r>
              <a:rPr lang="en-US" dirty="0" err="1" smtClean="0"/>
              <a:t>như</a:t>
            </a:r>
            <a:r>
              <a:rPr lang="en-US" dirty="0" smtClean="0"/>
              <a:t> </a:t>
            </a:r>
            <a:r>
              <a:rPr lang="en-US" dirty="0" err="1" smtClean="0"/>
              <a:t>bước</a:t>
            </a:r>
            <a:r>
              <a:rPr lang="en-US" dirty="0" smtClean="0"/>
              <a:t> </a:t>
            </a:r>
            <a:r>
              <a:rPr lang="en-US" dirty="0" err="1" smtClean="0"/>
              <a:t>trước</a:t>
            </a:r>
            <a:r>
              <a:rPr lang="en-US" dirty="0" smtClean="0"/>
              <a:t> </a:t>
            </a:r>
            <a:r>
              <a:rPr lang="en-US" dirty="0" err="1" smtClean="0"/>
              <a:t>lần</a:t>
            </a:r>
            <a:r>
              <a:rPr lang="en-US" dirty="0"/>
              <a:t> </a:t>
            </a:r>
            <a:r>
              <a:rPr lang="en-US" dirty="0" err="1" smtClean="0"/>
              <a:t>lượt</a:t>
            </a:r>
            <a:r>
              <a:rPr lang="en-US" dirty="0" smtClean="0"/>
              <a:t> </a:t>
            </a:r>
            <a:r>
              <a:rPr lang="en-US" dirty="0" err="1" smtClean="0"/>
              <a:t>tạo</a:t>
            </a:r>
            <a:r>
              <a:rPr lang="en-US" dirty="0" smtClean="0"/>
              <a:t> </a:t>
            </a:r>
            <a:r>
              <a:rPr lang="en-US" dirty="0" err="1" smtClean="0"/>
              <a:t>thêm</a:t>
            </a:r>
            <a:r>
              <a:rPr lang="en-US" dirty="0" smtClean="0"/>
              <a:t> </a:t>
            </a:r>
            <a:r>
              <a:rPr lang="en-US" dirty="0" err="1" smtClean="0"/>
              <a:t>các</a:t>
            </a:r>
            <a:r>
              <a:rPr lang="en-US" dirty="0" smtClean="0"/>
              <a:t> project </a:t>
            </a:r>
            <a:r>
              <a:rPr lang="en-US" dirty="0" err="1" smtClean="0"/>
              <a:t>khác</a:t>
            </a:r>
            <a:r>
              <a:rPr lang="en-US" dirty="0" smtClean="0"/>
              <a:t> </a:t>
            </a:r>
            <a:r>
              <a:rPr lang="en-US" dirty="0" err="1" smtClean="0"/>
              <a:t>cùng</a:t>
            </a:r>
            <a:r>
              <a:rPr lang="en-US" dirty="0" smtClean="0"/>
              <a:t> </a:t>
            </a:r>
            <a:r>
              <a:rPr lang="en-US" dirty="0" err="1" smtClean="0"/>
              <a:t>loại</a:t>
            </a:r>
            <a:r>
              <a:rPr lang="en-US" dirty="0" smtClean="0"/>
              <a:t> </a:t>
            </a:r>
            <a:r>
              <a:rPr lang="en-US" dirty="0" err="1" smtClean="0"/>
              <a:t>là</a:t>
            </a:r>
            <a:r>
              <a:rPr lang="en-US" dirty="0" smtClean="0"/>
              <a:t> </a:t>
            </a:r>
            <a:r>
              <a:rPr lang="en-US" dirty="0"/>
              <a:t>.NET Standard Library</a:t>
            </a:r>
            <a:r>
              <a:rPr lang="en-US" dirty="0" smtClean="0"/>
              <a:t> </a:t>
            </a:r>
            <a:r>
              <a:rPr lang="en-US" dirty="0" err="1" smtClean="0"/>
              <a:t>như</a:t>
            </a:r>
            <a:r>
              <a:rPr lang="en-US" dirty="0" smtClean="0"/>
              <a:t> </a:t>
            </a:r>
            <a:r>
              <a:rPr lang="en-US" dirty="0" err="1" smtClean="0"/>
              <a:t>sau</a:t>
            </a:r>
            <a:r>
              <a:rPr lang="en-US" dirty="0" smtClean="0"/>
              <a:t>:</a:t>
            </a:r>
          </a:p>
          <a:p>
            <a:pPr fontAlgn="base"/>
            <a:r>
              <a:rPr lang="en-US" dirty="0" err="1" smtClean="0"/>
              <a:t>DataManagement.Business.Interfaces</a:t>
            </a:r>
            <a:endParaRPr lang="en-US" dirty="0" smtClean="0"/>
          </a:p>
          <a:p>
            <a:pPr fontAlgn="base"/>
            <a:r>
              <a:rPr lang="en-US" dirty="0" err="1" smtClean="0"/>
              <a:t>DataManagement.Repository.Interfaces</a:t>
            </a:r>
            <a:endParaRPr lang="en-US" dirty="0" smtClean="0"/>
          </a:p>
          <a:p>
            <a:pPr fontAlgn="base"/>
            <a:r>
              <a:rPr lang="en-US" dirty="0" err="1" smtClean="0"/>
              <a:t>DataManagement.Repository</a:t>
            </a:r>
            <a:endParaRPr lang="en-US" dirty="0" smtClean="0"/>
          </a:p>
          <a:p>
            <a:pPr fontAlgn="base"/>
            <a:r>
              <a:rPr lang="en-US" dirty="0" err="1"/>
              <a:t>DataManagement.Entities</a:t>
            </a:r>
            <a:endParaRPr lang="en-US" dirty="0" smtClean="0"/>
          </a:p>
          <a:p>
            <a:pPr fontAlgn="base"/>
            <a:endParaRPr lang="vi-VN" dirty="0"/>
          </a:p>
        </p:txBody>
      </p:sp>
      <p:sp>
        <p:nvSpPr>
          <p:cNvPr id="4" name="Slide Number Placeholder 3"/>
          <p:cNvSpPr>
            <a:spLocks noGrp="1"/>
          </p:cNvSpPr>
          <p:nvPr>
            <p:ph type="sldNum" sz="quarter" idx="12"/>
          </p:nvPr>
        </p:nvSpPr>
        <p:spPr/>
        <p:txBody>
          <a:bodyPr/>
          <a:lstStyle/>
          <a:p>
            <a:fld id="{86CB4B4D-7CA3-9044-876B-883B54F8677D}" type="slidenum">
              <a:rPr lang="uk-UA" smtClean="0"/>
              <a:t>11</a:t>
            </a:fld>
            <a:endParaRPr lang="uk-UA"/>
          </a:p>
        </p:txBody>
      </p:sp>
      <p:pic>
        <p:nvPicPr>
          <p:cNvPr id="6" name="Picture 5"/>
          <p:cNvPicPr>
            <a:picLocks noChangeAspect="1"/>
          </p:cNvPicPr>
          <p:nvPr/>
        </p:nvPicPr>
        <p:blipFill>
          <a:blip r:embed="rId3"/>
          <a:stretch>
            <a:fillRect/>
          </a:stretch>
        </p:blipFill>
        <p:spPr>
          <a:xfrm>
            <a:off x="7597336" y="1120022"/>
            <a:ext cx="4438650" cy="3042075"/>
          </a:xfrm>
          <a:prstGeom prst="rect">
            <a:avLst/>
          </a:prstGeom>
        </p:spPr>
      </p:pic>
    </p:spTree>
    <p:extLst>
      <p:ext uri="{BB962C8B-B14F-4D97-AF65-F5344CB8AC3E}">
        <p14:creationId xmlns:p14="http://schemas.microsoft.com/office/powerpoint/2010/main" val="3596938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Tạo</a:t>
            </a:r>
            <a:r>
              <a:rPr lang="en-US" dirty="0"/>
              <a:t> </a:t>
            </a:r>
            <a:r>
              <a:rPr lang="en-US" dirty="0" err="1"/>
              <a:t>một</a:t>
            </a:r>
            <a:r>
              <a:rPr lang="en-US" dirty="0"/>
              <a:t> </a:t>
            </a:r>
            <a:r>
              <a:rPr lang="en-US" dirty="0" err="1"/>
              <a:t>ASP.Net</a:t>
            </a:r>
            <a:r>
              <a:rPr lang="en-US" dirty="0"/>
              <a:t> Core </a:t>
            </a:r>
            <a:r>
              <a:rPr lang="en-US" dirty="0" err="1"/>
              <a:t>với</a:t>
            </a:r>
            <a:r>
              <a:rPr lang="en-US" dirty="0"/>
              <a:t> </a:t>
            </a:r>
            <a:r>
              <a:rPr lang="en-US" dirty="0" smtClean="0"/>
              <a:t>Dapper</a:t>
            </a:r>
            <a:endParaRPr lang="en-US" dirty="0"/>
          </a:p>
        </p:txBody>
      </p:sp>
      <p:sp>
        <p:nvSpPr>
          <p:cNvPr id="3" name="Text Placeholder 2"/>
          <p:cNvSpPr>
            <a:spLocks noGrp="1"/>
          </p:cNvSpPr>
          <p:nvPr>
            <p:ph idx="1"/>
          </p:nvPr>
        </p:nvSpPr>
        <p:spPr>
          <a:xfrm>
            <a:off x="838200" y="1120022"/>
            <a:ext cx="10515600" cy="5236328"/>
          </a:xfrm>
        </p:spPr>
        <p:txBody>
          <a:bodyPr>
            <a:normAutofit/>
          </a:bodyPr>
          <a:lstStyle/>
          <a:p>
            <a:pPr fontAlgn="base"/>
            <a:r>
              <a:rPr lang="en-US" dirty="0" err="1" smtClean="0"/>
              <a:t>Tạo</a:t>
            </a:r>
            <a:r>
              <a:rPr lang="en-US" dirty="0" smtClean="0"/>
              <a:t> </a:t>
            </a:r>
            <a:r>
              <a:rPr lang="en-US" dirty="0" err="1" smtClean="0"/>
              <a:t>một</a:t>
            </a:r>
            <a:r>
              <a:rPr lang="en-US" dirty="0" smtClean="0"/>
              <a:t> CSDL </a:t>
            </a:r>
            <a:r>
              <a:rPr lang="en-US" dirty="0" err="1" smtClean="0"/>
              <a:t>đặt</a:t>
            </a:r>
            <a:r>
              <a:rPr lang="en-US" dirty="0" smtClean="0"/>
              <a:t> </a:t>
            </a:r>
            <a:r>
              <a:rPr lang="en-US" dirty="0" err="1" smtClean="0"/>
              <a:t>tên</a:t>
            </a:r>
            <a:r>
              <a:rPr lang="en-US" dirty="0" smtClean="0"/>
              <a:t> </a:t>
            </a:r>
            <a:r>
              <a:rPr lang="en-US" dirty="0" err="1" smtClean="0"/>
              <a:t>là</a:t>
            </a:r>
            <a:r>
              <a:rPr lang="en-US" dirty="0" smtClean="0"/>
              <a:t>: </a:t>
            </a:r>
            <a:r>
              <a:rPr lang="en-US" b="1" dirty="0" err="1" smtClean="0"/>
              <a:t>DataManagement</a:t>
            </a:r>
            <a:r>
              <a:rPr lang="en-US" b="1" dirty="0"/>
              <a:t> </a:t>
            </a:r>
            <a:r>
              <a:rPr lang="en-US" dirty="0" err="1" smtClean="0"/>
              <a:t>và</a:t>
            </a:r>
            <a:r>
              <a:rPr lang="en-US" dirty="0" smtClean="0"/>
              <a:t> </a:t>
            </a:r>
            <a:r>
              <a:rPr lang="en-US" dirty="0" err="1" smtClean="0"/>
              <a:t>tạo</a:t>
            </a:r>
            <a:r>
              <a:rPr lang="en-US" dirty="0" smtClean="0"/>
              <a:t> </a:t>
            </a:r>
            <a:r>
              <a:rPr lang="en-US" dirty="0" err="1" smtClean="0"/>
              <a:t>một</a:t>
            </a:r>
            <a:r>
              <a:rPr lang="en-US" dirty="0" smtClean="0"/>
              <a:t> </a:t>
            </a:r>
            <a:r>
              <a:rPr lang="en-US" dirty="0" err="1" smtClean="0"/>
              <a:t>bảng</a:t>
            </a:r>
            <a:r>
              <a:rPr lang="en-US" dirty="0" smtClean="0"/>
              <a:t> </a:t>
            </a:r>
            <a:r>
              <a:rPr lang="en-US" b="1" dirty="0" smtClean="0"/>
              <a:t>User </a:t>
            </a:r>
            <a:r>
              <a:rPr lang="en-US" dirty="0" err="1" smtClean="0"/>
              <a:t>gồm</a:t>
            </a:r>
            <a:r>
              <a:rPr lang="en-US" dirty="0" smtClean="0"/>
              <a:t> </a:t>
            </a:r>
            <a:r>
              <a:rPr lang="en-US" dirty="0" err="1" smtClean="0"/>
              <a:t>các</a:t>
            </a:r>
            <a:r>
              <a:rPr lang="en-US" dirty="0" smtClean="0"/>
              <a:t> </a:t>
            </a:r>
            <a:r>
              <a:rPr lang="en-US" dirty="0" err="1" smtClean="0"/>
              <a:t>trường</a:t>
            </a:r>
            <a:r>
              <a:rPr lang="en-US" dirty="0" smtClean="0"/>
              <a:t> </a:t>
            </a:r>
            <a:r>
              <a:rPr lang="en-US" dirty="0" err="1" smtClean="0"/>
              <a:t>sau</a:t>
            </a:r>
            <a:r>
              <a:rPr lang="en-US" dirty="0" smtClean="0"/>
              <a:t>:</a:t>
            </a:r>
          </a:p>
          <a:p>
            <a:pPr lvl="1" fontAlgn="base"/>
            <a:r>
              <a:rPr lang="en-US" dirty="0" err="1" smtClean="0"/>
              <a:t>UserId</a:t>
            </a:r>
            <a:endParaRPr lang="en-US" dirty="0" smtClean="0"/>
          </a:p>
          <a:p>
            <a:pPr lvl="1" fontAlgn="base"/>
            <a:r>
              <a:rPr lang="en-US" dirty="0" err="1" smtClean="0"/>
              <a:t>UserName</a:t>
            </a:r>
            <a:endParaRPr lang="en-US" dirty="0" smtClean="0"/>
          </a:p>
          <a:p>
            <a:pPr lvl="1" fontAlgn="base"/>
            <a:r>
              <a:rPr lang="en-US" dirty="0" err="1" smtClean="0"/>
              <a:t>UserMobile</a:t>
            </a:r>
            <a:endParaRPr lang="en-US" dirty="0" smtClean="0"/>
          </a:p>
          <a:p>
            <a:pPr lvl="1" fontAlgn="base"/>
            <a:r>
              <a:rPr lang="en-US" dirty="0" err="1" smtClean="0"/>
              <a:t>UserEmail</a:t>
            </a:r>
            <a:endParaRPr lang="en-US" dirty="0" smtClean="0"/>
          </a:p>
          <a:p>
            <a:pPr lvl="1" fontAlgn="base"/>
            <a:r>
              <a:rPr lang="en-US" dirty="0" err="1" smtClean="0"/>
              <a:t>FacebookUrl</a:t>
            </a:r>
            <a:endParaRPr lang="en-US" dirty="0" smtClean="0"/>
          </a:p>
          <a:p>
            <a:pPr lvl="1" fontAlgn="base"/>
            <a:r>
              <a:rPr lang="en-US" dirty="0" err="1" smtClean="0"/>
              <a:t>LinkedInUrl</a:t>
            </a:r>
            <a:endParaRPr lang="en-US" dirty="0" smtClean="0"/>
          </a:p>
          <a:p>
            <a:pPr lvl="1" fontAlgn="base"/>
            <a:r>
              <a:rPr lang="en-US" dirty="0" err="1" smtClean="0"/>
              <a:t>TwitterUrl</a:t>
            </a:r>
            <a:endParaRPr lang="en-US" dirty="0" smtClean="0"/>
          </a:p>
          <a:p>
            <a:pPr lvl="1" fontAlgn="base"/>
            <a:r>
              <a:rPr lang="en-US" dirty="0" err="1" smtClean="0"/>
              <a:t>PersonalWebUrl</a:t>
            </a:r>
            <a:endParaRPr lang="en-US" dirty="0" smtClean="0"/>
          </a:p>
          <a:p>
            <a:pPr lvl="1" fontAlgn="base"/>
            <a:r>
              <a:rPr lang="en-US" dirty="0" err="1" smtClean="0"/>
              <a:t>IsDeleted</a:t>
            </a:r>
            <a:endParaRPr lang="en-US" dirty="0" smtClean="0"/>
          </a:p>
          <a:p>
            <a:pPr lvl="1" fontAlgn="base"/>
            <a:endParaRPr lang="en-US" dirty="0" smtClean="0"/>
          </a:p>
          <a:p>
            <a:pPr fontAlgn="base"/>
            <a:endParaRPr lang="vi-VN" dirty="0"/>
          </a:p>
        </p:txBody>
      </p:sp>
      <p:sp>
        <p:nvSpPr>
          <p:cNvPr id="4" name="Slide Number Placeholder 3"/>
          <p:cNvSpPr>
            <a:spLocks noGrp="1"/>
          </p:cNvSpPr>
          <p:nvPr>
            <p:ph type="sldNum" sz="quarter" idx="12"/>
          </p:nvPr>
        </p:nvSpPr>
        <p:spPr/>
        <p:txBody>
          <a:bodyPr/>
          <a:lstStyle/>
          <a:p>
            <a:fld id="{86CB4B4D-7CA3-9044-876B-883B54F8677D}" type="slidenum">
              <a:rPr lang="uk-UA" smtClean="0"/>
              <a:t>12</a:t>
            </a:fld>
            <a:endParaRPr lang="uk-UA"/>
          </a:p>
        </p:txBody>
      </p:sp>
    </p:spTree>
    <p:extLst>
      <p:ext uri="{BB962C8B-B14F-4D97-AF65-F5344CB8AC3E}">
        <p14:creationId xmlns:p14="http://schemas.microsoft.com/office/powerpoint/2010/main" val="3457973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Tạo</a:t>
            </a:r>
            <a:r>
              <a:rPr lang="en-US" dirty="0"/>
              <a:t> </a:t>
            </a:r>
            <a:r>
              <a:rPr lang="en-US" dirty="0" err="1"/>
              <a:t>một</a:t>
            </a:r>
            <a:r>
              <a:rPr lang="en-US" dirty="0"/>
              <a:t> </a:t>
            </a:r>
            <a:r>
              <a:rPr lang="en-US" dirty="0" err="1"/>
              <a:t>ASP.Net</a:t>
            </a:r>
            <a:r>
              <a:rPr lang="en-US" dirty="0"/>
              <a:t> Core </a:t>
            </a:r>
            <a:r>
              <a:rPr lang="en-US" dirty="0" err="1"/>
              <a:t>với</a:t>
            </a:r>
            <a:r>
              <a:rPr lang="en-US" dirty="0"/>
              <a:t> </a:t>
            </a:r>
            <a:r>
              <a:rPr lang="en-US" dirty="0" smtClean="0"/>
              <a:t>Dapper</a:t>
            </a:r>
            <a:endParaRPr lang="en-US" dirty="0"/>
          </a:p>
        </p:txBody>
      </p:sp>
      <p:sp>
        <p:nvSpPr>
          <p:cNvPr id="3" name="Text Placeholder 2"/>
          <p:cNvSpPr>
            <a:spLocks noGrp="1"/>
          </p:cNvSpPr>
          <p:nvPr>
            <p:ph idx="1"/>
          </p:nvPr>
        </p:nvSpPr>
        <p:spPr>
          <a:xfrm>
            <a:off x="838199" y="1120022"/>
            <a:ext cx="10749455" cy="5236328"/>
          </a:xfrm>
        </p:spPr>
        <p:txBody>
          <a:bodyPr>
            <a:normAutofit/>
          </a:bodyPr>
          <a:lstStyle/>
          <a:p>
            <a:pPr fontAlgn="base"/>
            <a:r>
              <a:rPr lang="en-US" dirty="0" err="1" smtClean="0"/>
              <a:t>Tạo</a:t>
            </a:r>
            <a:r>
              <a:rPr lang="en-US" dirty="0" smtClean="0"/>
              <a:t> </a:t>
            </a:r>
            <a:r>
              <a:rPr lang="en-US" dirty="0" err="1" smtClean="0"/>
              <a:t>một</a:t>
            </a:r>
            <a:r>
              <a:rPr lang="en-US" dirty="0" smtClean="0"/>
              <a:t> Entity </a:t>
            </a:r>
            <a:r>
              <a:rPr lang="en-US" dirty="0" err="1" smtClean="0"/>
              <a:t>và</a:t>
            </a:r>
            <a:r>
              <a:rPr lang="en-US" dirty="0" smtClean="0"/>
              <a:t> </a:t>
            </a:r>
            <a:r>
              <a:rPr lang="en-US" dirty="0" err="1" smtClean="0"/>
              <a:t>đặt</a:t>
            </a:r>
            <a:r>
              <a:rPr lang="en-US" dirty="0" smtClean="0"/>
              <a:t> </a:t>
            </a:r>
            <a:r>
              <a:rPr lang="en-US" dirty="0" err="1" smtClean="0"/>
              <a:t>tên</a:t>
            </a:r>
            <a:r>
              <a:rPr lang="en-US" dirty="0" smtClean="0"/>
              <a:t> </a:t>
            </a:r>
            <a:r>
              <a:rPr lang="en-US" dirty="0" err="1" smtClean="0"/>
              <a:t>là</a:t>
            </a:r>
            <a:r>
              <a:rPr lang="en-US" dirty="0" smtClean="0"/>
              <a:t> User </a:t>
            </a:r>
            <a:r>
              <a:rPr lang="en-US" dirty="0" err="1" smtClean="0"/>
              <a:t>trong</a:t>
            </a:r>
            <a:r>
              <a:rPr lang="en-US" dirty="0"/>
              <a:t> </a:t>
            </a:r>
            <a:r>
              <a:rPr lang="en-US" dirty="0" err="1" smtClean="0"/>
              <a:t>DataManagement.Entities</a:t>
            </a:r>
            <a:r>
              <a:rPr lang="en-US" dirty="0" smtClean="0"/>
              <a:t> </a:t>
            </a:r>
            <a:r>
              <a:rPr lang="en-US" dirty="0" err="1" smtClean="0"/>
              <a:t>với</a:t>
            </a:r>
            <a:r>
              <a:rPr lang="en-US" dirty="0" smtClean="0"/>
              <a:t> </a:t>
            </a:r>
            <a:r>
              <a:rPr lang="en-US" dirty="0" err="1" smtClean="0"/>
              <a:t>các</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sau</a:t>
            </a:r>
            <a:r>
              <a:rPr lang="en-US" dirty="0" smtClean="0"/>
              <a:t>:</a:t>
            </a:r>
          </a:p>
          <a:p>
            <a:pPr lvl="1" fontAlgn="base"/>
            <a:r>
              <a:rPr lang="en-US" dirty="0" err="1" smtClean="0"/>
              <a:t>UserId</a:t>
            </a:r>
            <a:endParaRPr lang="en-US" dirty="0" smtClean="0"/>
          </a:p>
          <a:p>
            <a:pPr lvl="1" fontAlgn="base"/>
            <a:r>
              <a:rPr lang="en-US" dirty="0" err="1" smtClean="0"/>
              <a:t>UserName</a:t>
            </a:r>
            <a:endParaRPr lang="en-US" dirty="0" smtClean="0"/>
          </a:p>
          <a:p>
            <a:pPr lvl="1" fontAlgn="base"/>
            <a:r>
              <a:rPr lang="en-US" dirty="0" err="1" smtClean="0"/>
              <a:t>UserMobile</a:t>
            </a:r>
            <a:endParaRPr lang="en-US" dirty="0" smtClean="0"/>
          </a:p>
          <a:p>
            <a:pPr lvl="1" fontAlgn="base"/>
            <a:r>
              <a:rPr lang="en-US" dirty="0" err="1" smtClean="0"/>
              <a:t>UserEmail</a:t>
            </a:r>
            <a:endParaRPr lang="en-US" dirty="0" smtClean="0"/>
          </a:p>
          <a:p>
            <a:pPr lvl="1" fontAlgn="base"/>
            <a:r>
              <a:rPr lang="en-US" dirty="0" err="1" smtClean="0"/>
              <a:t>FacebookUrl</a:t>
            </a:r>
            <a:endParaRPr lang="en-US" dirty="0" smtClean="0"/>
          </a:p>
          <a:p>
            <a:pPr lvl="1" fontAlgn="base"/>
            <a:r>
              <a:rPr lang="en-US" dirty="0" err="1" smtClean="0"/>
              <a:t>LinkedInUrl</a:t>
            </a:r>
            <a:endParaRPr lang="en-US" dirty="0" smtClean="0"/>
          </a:p>
          <a:p>
            <a:pPr lvl="1" fontAlgn="base"/>
            <a:r>
              <a:rPr lang="en-US" dirty="0" err="1" smtClean="0"/>
              <a:t>TwitterUrl</a:t>
            </a:r>
            <a:endParaRPr lang="en-US" dirty="0" smtClean="0"/>
          </a:p>
          <a:p>
            <a:pPr lvl="1" fontAlgn="base"/>
            <a:r>
              <a:rPr lang="en-US" dirty="0" err="1" smtClean="0"/>
              <a:t>PersonalWebUrl</a:t>
            </a:r>
            <a:endParaRPr lang="en-US" dirty="0" smtClean="0"/>
          </a:p>
          <a:p>
            <a:pPr lvl="1" fontAlgn="base"/>
            <a:r>
              <a:rPr lang="en-US" dirty="0" err="1" smtClean="0"/>
              <a:t>IsDeleted</a:t>
            </a:r>
            <a:endParaRPr lang="en-US" dirty="0" smtClean="0"/>
          </a:p>
          <a:p>
            <a:pPr lvl="1" fontAlgn="base"/>
            <a:endParaRPr lang="en-US" dirty="0" smtClean="0"/>
          </a:p>
          <a:p>
            <a:pPr fontAlgn="base"/>
            <a:endParaRPr lang="vi-VN" dirty="0"/>
          </a:p>
        </p:txBody>
      </p:sp>
      <p:sp>
        <p:nvSpPr>
          <p:cNvPr id="4" name="Slide Number Placeholder 3"/>
          <p:cNvSpPr>
            <a:spLocks noGrp="1"/>
          </p:cNvSpPr>
          <p:nvPr>
            <p:ph type="sldNum" sz="quarter" idx="12"/>
          </p:nvPr>
        </p:nvSpPr>
        <p:spPr/>
        <p:txBody>
          <a:bodyPr/>
          <a:lstStyle/>
          <a:p>
            <a:fld id="{86CB4B4D-7CA3-9044-876B-883B54F8677D}" type="slidenum">
              <a:rPr lang="uk-UA" smtClean="0"/>
              <a:t>13</a:t>
            </a:fld>
            <a:endParaRPr lang="uk-UA"/>
          </a:p>
        </p:txBody>
      </p:sp>
    </p:spTree>
    <p:extLst>
      <p:ext uri="{BB962C8B-B14F-4D97-AF65-F5344CB8AC3E}">
        <p14:creationId xmlns:p14="http://schemas.microsoft.com/office/powerpoint/2010/main" val="2231751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Tạo</a:t>
            </a:r>
            <a:r>
              <a:rPr lang="en-US" dirty="0"/>
              <a:t> </a:t>
            </a:r>
            <a:r>
              <a:rPr lang="en-US" dirty="0" err="1"/>
              <a:t>một</a:t>
            </a:r>
            <a:r>
              <a:rPr lang="en-US" dirty="0"/>
              <a:t> </a:t>
            </a:r>
            <a:r>
              <a:rPr lang="en-US" dirty="0" err="1"/>
              <a:t>ASP.Net</a:t>
            </a:r>
            <a:r>
              <a:rPr lang="en-US" dirty="0"/>
              <a:t> Core </a:t>
            </a:r>
            <a:r>
              <a:rPr lang="en-US" dirty="0" err="1"/>
              <a:t>với</a:t>
            </a:r>
            <a:r>
              <a:rPr lang="en-US" dirty="0"/>
              <a:t> </a:t>
            </a:r>
            <a:r>
              <a:rPr lang="en-US" dirty="0" smtClean="0"/>
              <a:t>Dapper</a:t>
            </a:r>
            <a:endParaRPr lang="en-US" dirty="0"/>
          </a:p>
        </p:txBody>
      </p:sp>
      <p:sp>
        <p:nvSpPr>
          <p:cNvPr id="3" name="Text Placeholder 2"/>
          <p:cNvSpPr>
            <a:spLocks noGrp="1"/>
          </p:cNvSpPr>
          <p:nvPr>
            <p:ph idx="1"/>
          </p:nvPr>
        </p:nvSpPr>
        <p:spPr>
          <a:xfrm>
            <a:off x="838199" y="1120022"/>
            <a:ext cx="10749455" cy="5236328"/>
          </a:xfrm>
        </p:spPr>
        <p:txBody>
          <a:bodyPr>
            <a:normAutofit/>
          </a:bodyPr>
          <a:lstStyle/>
          <a:p>
            <a:pPr fontAlgn="base"/>
            <a:r>
              <a:rPr lang="en-US" sz="2400" dirty="0" err="1" smtClean="0"/>
              <a:t>Trong</a:t>
            </a:r>
            <a:r>
              <a:rPr lang="en-US" sz="2400" dirty="0" smtClean="0"/>
              <a:t> </a:t>
            </a:r>
            <a:r>
              <a:rPr lang="en-US" sz="2400" dirty="0" err="1" smtClean="0"/>
              <a:t>DataManagement.Repository.Interfaces</a:t>
            </a:r>
            <a:r>
              <a:rPr lang="en-US" sz="2400" dirty="0" smtClean="0"/>
              <a:t> </a:t>
            </a:r>
            <a:r>
              <a:rPr lang="en-US" sz="2400" dirty="0" err="1" smtClean="0"/>
              <a:t>tạo</a:t>
            </a:r>
            <a:r>
              <a:rPr lang="en-US" sz="2400" dirty="0" smtClean="0"/>
              <a:t> </a:t>
            </a:r>
            <a:r>
              <a:rPr lang="en-US" sz="2400" dirty="0" err="1" smtClean="0"/>
              <a:t>một</a:t>
            </a:r>
            <a:r>
              <a:rPr lang="en-US" sz="2400" dirty="0" smtClean="0"/>
              <a:t> class </a:t>
            </a:r>
            <a:r>
              <a:rPr lang="en-US" sz="2400" dirty="0" err="1" smtClean="0"/>
              <a:t>vói</a:t>
            </a:r>
            <a:r>
              <a:rPr lang="en-US" sz="2400" dirty="0" smtClean="0"/>
              <a:t> </a:t>
            </a:r>
            <a:r>
              <a:rPr lang="en-US" sz="2400" dirty="0" err="1" smtClean="0"/>
              <a:t>tên</a:t>
            </a:r>
            <a:r>
              <a:rPr lang="en-US" dirty="0" smtClean="0"/>
              <a:t> </a:t>
            </a:r>
            <a:r>
              <a:rPr lang="en-US" sz="2400" dirty="0" err="1" smtClean="0"/>
              <a:t>IUserRepository.cs</a:t>
            </a:r>
            <a:r>
              <a:rPr lang="en-US" sz="2400" dirty="0" smtClean="0"/>
              <a:t> </a:t>
            </a:r>
            <a:r>
              <a:rPr lang="en-US" sz="2400" dirty="0" err="1" smtClean="0"/>
              <a:t>gồm</a:t>
            </a:r>
            <a:r>
              <a:rPr lang="en-US" sz="2400" dirty="0" smtClean="0"/>
              <a:t> </a:t>
            </a:r>
            <a:r>
              <a:rPr lang="en-US" sz="2400" dirty="0" err="1" smtClean="0"/>
              <a:t>có</a:t>
            </a:r>
            <a:r>
              <a:rPr lang="en-US" sz="2400" dirty="0" smtClean="0"/>
              <a:t> 5 </a:t>
            </a:r>
            <a:r>
              <a:rPr lang="en-US" sz="2400" dirty="0" err="1" smtClean="0"/>
              <a:t>phương</a:t>
            </a:r>
            <a:r>
              <a:rPr lang="en-US" sz="2400" dirty="0" smtClean="0"/>
              <a:t> </a:t>
            </a:r>
            <a:r>
              <a:rPr lang="en-US" sz="2400" dirty="0" err="1" smtClean="0"/>
              <a:t>thức</a:t>
            </a:r>
            <a:r>
              <a:rPr lang="en-US" sz="2400" dirty="0" smtClean="0"/>
              <a:t> </a:t>
            </a:r>
            <a:r>
              <a:rPr lang="en-US" sz="2400" dirty="0" err="1" smtClean="0"/>
              <a:t>sau</a:t>
            </a:r>
            <a:r>
              <a:rPr lang="en-US" dirty="0" smtClean="0"/>
              <a:t>:</a:t>
            </a:r>
          </a:p>
          <a:p>
            <a:pPr lvl="1" fontAlgn="base"/>
            <a:r>
              <a:rPr lang="en-US" dirty="0"/>
              <a:t>bool </a:t>
            </a:r>
            <a:r>
              <a:rPr lang="en-US" dirty="0" err="1"/>
              <a:t>AddUser</a:t>
            </a:r>
            <a:r>
              <a:rPr lang="en-US" dirty="0"/>
              <a:t>(User user);</a:t>
            </a:r>
            <a:endParaRPr lang="en-US" dirty="0" smtClean="0"/>
          </a:p>
          <a:p>
            <a:pPr lvl="1"/>
            <a:r>
              <a:rPr lang="en-US" dirty="0" smtClean="0"/>
              <a:t>bool</a:t>
            </a:r>
            <a:r>
              <a:rPr lang="en-US" dirty="0"/>
              <a:t> </a:t>
            </a:r>
            <a:r>
              <a:rPr lang="en-US" dirty="0" err="1"/>
              <a:t>UpdateUser</a:t>
            </a:r>
            <a:r>
              <a:rPr lang="en-US" dirty="0"/>
              <a:t>(User user);  </a:t>
            </a:r>
          </a:p>
          <a:p>
            <a:pPr lvl="1"/>
            <a:r>
              <a:rPr lang="en-US" dirty="0" smtClean="0"/>
              <a:t>bool</a:t>
            </a:r>
            <a:r>
              <a:rPr lang="en-US" dirty="0"/>
              <a:t> </a:t>
            </a:r>
            <a:r>
              <a:rPr lang="en-US" dirty="0" err="1"/>
              <a:t>DeleteUser</a:t>
            </a:r>
            <a:r>
              <a:rPr lang="en-US" dirty="0"/>
              <a:t>(</a:t>
            </a:r>
            <a:r>
              <a:rPr lang="en-US" b="1" dirty="0" err="1"/>
              <a:t>int</a:t>
            </a:r>
            <a:r>
              <a:rPr lang="en-US" dirty="0"/>
              <a:t> </a:t>
            </a:r>
            <a:r>
              <a:rPr lang="en-US" dirty="0" err="1"/>
              <a:t>userId</a:t>
            </a:r>
            <a:r>
              <a:rPr lang="en-US" dirty="0"/>
              <a:t>);  </a:t>
            </a:r>
            <a:endParaRPr lang="en-US" dirty="0" smtClean="0"/>
          </a:p>
          <a:p>
            <a:pPr lvl="1"/>
            <a:r>
              <a:rPr lang="en-US" dirty="0" smtClean="0"/>
              <a:t>List</a:t>
            </a:r>
            <a:r>
              <a:rPr lang="en-US" dirty="0"/>
              <a:t> </a:t>
            </a:r>
            <a:r>
              <a:rPr lang="en-US" dirty="0" smtClean="0"/>
              <a:t>&lt;User&gt;</a:t>
            </a:r>
            <a:r>
              <a:rPr lang="en-US" dirty="0"/>
              <a:t> </a:t>
            </a:r>
            <a:r>
              <a:rPr lang="en-US" dirty="0" err="1"/>
              <a:t>GetAllUser</a:t>
            </a:r>
            <a:r>
              <a:rPr lang="en-US" dirty="0"/>
              <a:t>();  </a:t>
            </a:r>
            <a:endParaRPr lang="en-US" dirty="0" smtClean="0"/>
          </a:p>
          <a:p>
            <a:pPr lvl="1"/>
            <a:r>
              <a:rPr lang="en-US" dirty="0" smtClean="0"/>
              <a:t>User</a:t>
            </a:r>
            <a:r>
              <a:rPr lang="en-US" dirty="0"/>
              <a:t> </a:t>
            </a:r>
            <a:r>
              <a:rPr lang="en-US" dirty="0" err="1"/>
              <a:t>GetUserById</a:t>
            </a:r>
            <a:r>
              <a:rPr lang="en-US" dirty="0"/>
              <a:t>(</a:t>
            </a:r>
            <a:r>
              <a:rPr lang="en-US" b="1" dirty="0" err="1"/>
              <a:t>int</a:t>
            </a:r>
            <a:r>
              <a:rPr lang="en-US" dirty="0"/>
              <a:t> </a:t>
            </a:r>
            <a:r>
              <a:rPr lang="en-US" dirty="0" err="1"/>
              <a:t>userId</a:t>
            </a:r>
            <a:r>
              <a:rPr lang="en-US" dirty="0"/>
              <a:t>); </a:t>
            </a:r>
          </a:p>
          <a:p>
            <a:pPr lvl="1" fontAlgn="base"/>
            <a:endParaRPr lang="en-US" dirty="0" smtClean="0"/>
          </a:p>
          <a:p>
            <a:pPr fontAlgn="base"/>
            <a:endParaRPr lang="vi-VN" dirty="0"/>
          </a:p>
        </p:txBody>
      </p:sp>
      <p:sp>
        <p:nvSpPr>
          <p:cNvPr id="4" name="Slide Number Placeholder 3"/>
          <p:cNvSpPr>
            <a:spLocks noGrp="1"/>
          </p:cNvSpPr>
          <p:nvPr>
            <p:ph type="sldNum" sz="quarter" idx="12"/>
          </p:nvPr>
        </p:nvSpPr>
        <p:spPr/>
        <p:txBody>
          <a:bodyPr/>
          <a:lstStyle/>
          <a:p>
            <a:fld id="{86CB4B4D-7CA3-9044-876B-883B54F8677D}" type="slidenum">
              <a:rPr lang="uk-UA" smtClean="0"/>
              <a:t>14</a:t>
            </a:fld>
            <a:endParaRPr lang="uk-UA"/>
          </a:p>
        </p:txBody>
      </p:sp>
    </p:spTree>
    <p:extLst>
      <p:ext uri="{BB962C8B-B14F-4D97-AF65-F5344CB8AC3E}">
        <p14:creationId xmlns:p14="http://schemas.microsoft.com/office/powerpoint/2010/main" val="934032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Tạo</a:t>
            </a:r>
            <a:r>
              <a:rPr lang="en-US" dirty="0"/>
              <a:t> </a:t>
            </a:r>
            <a:r>
              <a:rPr lang="en-US" dirty="0" err="1"/>
              <a:t>một</a:t>
            </a:r>
            <a:r>
              <a:rPr lang="en-US" dirty="0"/>
              <a:t> </a:t>
            </a:r>
            <a:r>
              <a:rPr lang="en-US" dirty="0" err="1"/>
              <a:t>ASP.Net</a:t>
            </a:r>
            <a:r>
              <a:rPr lang="en-US" dirty="0"/>
              <a:t> Core </a:t>
            </a:r>
            <a:r>
              <a:rPr lang="en-US" dirty="0" err="1"/>
              <a:t>với</a:t>
            </a:r>
            <a:r>
              <a:rPr lang="en-US" dirty="0"/>
              <a:t> </a:t>
            </a:r>
            <a:r>
              <a:rPr lang="en-US" dirty="0" smtClean="0"/>
              <a:t>Dapper</a:t>
            </a:r>
            <a:endParaRPr lang="en-US" dirty="0"/>
          </a:p>
        </p:txBody>
      </p:sp>
      <p:sp>
        <p:nvSpPr>
          <p:cNvPr id="3" name="Text Placeholder 2"/>
          <p:cNvSpPr>
            <a:spLocks noGrp="1"/>
          </p:cNvSpPr>
          <p:nvPr>
            <p:ph idx="1"/>
          </p:nvPr>
        </p:nvSpPr>
        <p:spPr>
          <a:xfrm>
            <a:off x="838199" y="1120022"/>
            <a:ext cx="10749455" cy="5236328"/>
          </a:xfrm>
        </p:spPr>
        <p:txBody>
          <a:bodyPr>
            <a:normAutofit fontScale="70000" lnSpcReduction="20000"/>
          </a:bodyPr>
          <a:lstStyle/>
          <a:p>
            <a:pPr fontAlgn="base"/>
            <a:r>
              <a:rPr lang="en-US" dirty="0" err="1" smtClean="0"/>
              <a:t>Trong</a:t>
            </a:r>
            <a:r>
              <a:rPr lang="en-US" dirty="0" smtClean="0"/>
              <a:t> </a:t>
            </a:r>
            <a:r>
              <a:rPr lang="en-US" dirty="0" err="1" smtClean="0"/>
              <a:t>DataManagement.Repository</a:t>
            </a:r>
            <a:r>
              <a:rPr lang="en-US" dirty="0" smtClean="0"/>
              <a:t> </a:t>
            </a:r>
            <a:r>
              <a:rPr lang="en-US" dirty="0" err="1" smtClean="0"/>
              <a:t>tạo</a:t>
            </a:r>
            <a:r>
              <a:rPr lang="en-US" dirty="0" smtClean="0"/>
              <a:t> 1 </a:t>
            </a:r>
            <a:r>
              <a:rPr lang="en-US" dirty="0" err="1" smtClean="0"/>
              <a:t>BaseRepository.cs</a:t>
            </a:r>
            <a:endParaRPr lang="en-US" dirty="0" smtClean="0"/>
          </a:p>
          <a:p>
            <a:pPr marL="0" indent="0" fontAlgn="base">
              <a:buNone/>
            </a:pPr>
            <a:endParaRPr lang="en-US" dirty="0" smtClean="0"/>
          </a:p>
          <a:p>
            <a:pPr marL="0" indent="0">
              <a:buNone/>
            </a:pPr>
            <a:r>
              <a:rPr lang="en-US" dirty="0"/>
              <a:t>namespace </a:t>
            </a:r>
            <a:r>
              <a:rPr lang="en-US" dirty="0" err="1"/>
              <a:t>DataManagement.Repository</a:t>
            </a:r>
            <a:r>
              <a:rPr lang="en-US" dirty="0"/>
              <a:t> {  </a:t>
            </a:r>
          </a:p>
          <a:p>
            <a:pPr marL="0" indent="0">
              <a:buNone/>
            </a:pPr>
            <a:r>
              <a:rPr lang="en-US" dirty="0"/>
              <a:t>    </a:t>
            </a:r>
            <a:r>
              <a:rPr lang="en-US" dirty="0" smtClean="0"/>
              <a:t>public class </a:t>
            </a:r>
            <a:r>
              <a:rPr lang="en-US" dirty="0" err="1" smtClean="0"/>
              <a:t>BaseRepository</a:t>
            </a:r>
            <a:r>
              <a:rPr lang="en-US" dirty="0"/>
              <a:t> </a:t>
            </a:r>
            <a:r>
              <a:rPr lang="en-US" dirty="0" err="1"/>
              <a:t>IDisposable</a:t>
            </a:r>
            <a:r>
              <a:rPr lang="en-US" dirty="0"/>
              <a:t> {  </a:t>
            </a:r>
          </a:p>
          <a:p>
            <a:pPr marL="0" indent="0">
              <a:buNone/>
            </a:pPr>
            <a:r>
              <a:rPr lang="en-US" dirty="0"/>
              <a:t>        </a:t>
            </a:r>
            <a:r>
              <a:rPr lang="en-US" dirty="0" smtClean="0"/>
              <a:t>protected </a:t>
            </a:r>
            <a:r>
              <a:rPr lang="en-US" dirty="0" err="1" smtClean="0"/>
              <a:t>IDbConnection</a:t>
            </a:r>
            <a:r>
              <a:rPr lang="en-US" dirty="0"/>
              <a:t> con;  </a:t>
            </a:r>
          </a:p>
          <a:p>
            <a:pPr marL="0" indent="0">
              <a:buNone/>
            </a:pPr>
            <a:r>
              <a:rPr lang="en-US" dirty="0"/>
              <a:t>        public </a:t>
            </a:r>
            <a:r>
              <a:rPr lang="en-US" dirty="0" err="1"/>
              <a:t>BaseRepository</a:t>
            </a:r>
            <a:r>
              <a:rPr lang="en-US" dirty="0"/>
              <a:t>() {  </a:t>
            </a:r>
          </a:p>
          <a:p>
            <a:pPr marL="0" indent="0">
              <a:buNone/>
            </a:pPr>
            <a:r>
              <a:rPr lang="en-US" dirty="0"/>
              <a:t>            string </a:t>
            </a:r>
            <a:r>
              <a:rPr lang="en-US" dirty="0" err="1"/>
              <a:t>connectionString</a:t>
            </a:r>
            <a:r>
              <a:rPr lang="en-US" dirty="0"/>
              <a:t> = "Data Source=****;Initial Catalog=</a:t>
            </a:r>
            <a:r>
              <a:rPr lang="en-US" dirty="0" err="1"/>
              <a:t>DataManagement;Integrated</a:t>
            </a:r>
            <a:r>
              <a:rPr lang="en-US" dirty="0"/>
              <a:t> Security=True";  </a:t>
            </a:r>
          </a:p>
          <a:p>
            <a:pPr marL="0" indent="0">
              <a:buNone/>
            </a:pPr>
            <a:r>
              <a:rPr lang="en-US" dirty="0"/>
              <a:t>            con = </a:t>
            </a:r>
            <a:r>
              <a:rPr lang="en-US" dirty="0" smtClean="0"/>
              <a:t>new </a:t>
            </a:r>
            <a:r>
              <a:rPr lang="en-US" dirty="0" err="1" smtClean="0"/>
              <a:t>SqlConnection</a:t>
            </a:r>
            <a:r>
              <a:rPr lang="en-US" dirty="0" smtClean="0"/>
              <a:t>(</a:t>
            </a:r>
            <a:r>
              <a:rPr lang="en-US" dirty="0" err="1" smtClean="0"/>
              <a:t>connectionString</a:t>
            </a:r>
            <a:r>
              <a:rPr lang="en-US" dirty="0"/>
              <a:t>);  </a:t>
            </a:r>
          </a:p>
          <a:p>
            <a:pPr marL="0" indent="0">
              <a:buNone/>
            </a:pPr>
            <a:r>
              <a:rPr lang="en-US" dirty="0"/>
              <a:t>        }  </a:t>
            </a:r>
          </a:p>
          <a:p>
            <a:pPr marL="0" indent="0">
              <a:buNone/>
            </a:pPr>
            <a:r>
              <a:rPr lang="en-US" dirty="0"/>
              <a:t>        </a:t>
            </a:r>
            <a:r>
              <a:rPr lang="en-US" dirty="0" err="1"/>
              <a:t>publicvoid</a:t>
            </a:r>
            <a:r>
              <a:rPr lang="en-US" dirty="0"/>
              <a:t> Dispose() {  </a:t>
            </a:r>
          </a:p>
          <a:p>
            <a:pPr marL="0" indent="0">
              <a:buNone/>
            </a:pPr>
            <a:r>
              <a:rPr lang="en-US" dirty="0"/>
              <a:t>            //throw new </a:t>
            </a:r>
            <a:r>
              <a:rPr lang="en-US" dirty="0" err="1"/>
              <a:t>NotImplementedException</a:t>
            </a:r>
            <a:r>
              <a:rPr lang="en-US" dirty="0"/>
              <a:t>();  </a:t>
            </a:r>
          </a:p>
          <a:p>
            <a:pPr marL="0" indent="0">
              <a:buNone/>
            </a:pPr>
            <a:r>
              <a:rPr lang="en-US" dirty="0"/>
              <a:t>        }  </a:t>
            </a:r>
          </a:p>
          <a:p>
            <a:pPr marL="0" indent="0">
              <a:buNone/>
            </a:pPr>
            <a:r>
              <a:rPr lang="en-US" dirty="0"/>
              <a:t>    }  </a:t>
            </a:r>
          </a:p>
          <a:p>
            <a:pPr marL="0" indent="0">
              <a:buNone/>
            </a:pPr>
            <a:r>
              <a:rPr lang="en-US" dirty="0"/>
              <a:t>}  </a:t>
            </a:r>
          </a:p>
          <a:p>
            <a:pPr marL="457200" lvl="1" indent="0">
              <a:buNone/>
            </a:pPr>
            <a:r>
              <a:rPr lang="en-US" dirty="0"/>
              <a:t> </a:t>
            </a:r>
          </a:p>
          <a:p>
            <a:pPr lvl="1" fontAlgn="base"/>
            <a:endParaRPr lang="en-US" dirty="0" smtClean="0"/>
          </a:p>
          <a:p>
            <a:pPr fontAlgn="base"/>
            <a:endParaRPr lang="vi-VN" dirty="0"/>
          </a:p>
        </p:txBody>
      </p:sp>
      <p:sp>
        <p:nvSpPr>
          <p:cNvPr id="4" name="Slide Number Placeholder 3"/>
          <p:cNvSpPr>
            <a:spLocks noGrp="1"/>
          </p:cNvSpPr>
          <p:nvPr>
            <p:ph type="sldNum" sz="quarter" idx="12"/>
          </p:nvPr>
        </p:nvSpPr>
        <p:spPr/>
        <p:txBody>
          <a:bodyPr/>
          <a:lstStyle/>
          <a:p>
            <a:fld id="{86CB4B4D-7CA3-9044-876B-883B54F8677D}" type="slidenum">
              <a:rPr lang="uk-UA" smtClean="0"/>
              <a:t>15</a:t>
            </a:fld>
            <a:endParaRPr lang="uk-UA"/>
          </a:p>
        </p:txBody>
      </p:sp>
    </p:spTree>
    <p:extLst>
      <p:ext uri="{BB962C8B-B14F-4D97-AF65-F5344CB8AC3E}">
        <p14:creationId xmlns:p14="http://schemas.microsoft.com/office/powerpoint/2010/main" val="1719552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Tạo</a:t>
            </a:r>
            <a:r>
              <a:rPr lang="en-US" dirty="0"/>
              <a:t> </a:t>
            </a:r>
            <a:r>
              <a:rPr lang="en-US" dirty="0" err="1"/>
              <a:t>một</a:t>
            </a:r>
            <a:r>
              <a:rPr lang="en-US" dirty="0"/>
              <a:t> </a:t>
            </a:r>
            <a:r>
              <a:rPr lang="en-US" dirty="0" err="1"/>
              <a:t>ASP.Net</a:t>
            </a:r>
            <a:r>
              <a:rPr lang="en-US" dirty="0"/>
              <a:t> Core </a:t>
            </a:r>
            <a:r>
              <a:rPr lang="en-US" dirty="0" err="1"/>
              <a:t>với</a:t>
            </a:r>
            <a:r>
              <a:rPr lang="en-US" dirty="0"/>
              <a:t> </a:t>
            </a:r>
            <a:r>
              <a:rPr lang="en-US" dirty="0" smtClean="0"/>
              <a:t>Dapper</a:t>
            </a:r>
            <a:endParaRPr lang="en-US" dirty="0"/>
          </a:p>
        </p:txBody>
      </p:sp>
      <p:sp>
        <p:nvSpPr>
          <p:cNvPr id="3" name="Text Placeholder 2"/>
          <p:cNvSpPr>
            <a:spLocks noGrp="1"/>
          </p:cNvSpPr>
          <p:nvPr>
            <p:ph idx="1"/>
          </p:nvPr>
        </p:nvSpPr>
        <p:spPr>
          <a:xfrm>
            <a:off x="838199" y="1120022"/>
            <a:ext cx="10749455" cy="5236328"/>
          </a:xfrm>
        </p:spPr>
        <p:txBody>
          <a:bodyPr>
            <a:normAutofit/>
          </a:bodyPr>
          <a:lstStyle/>
          <a:p>
            <a:pPr fontAlgn="base"/>
            <a:r>
              <a:rPr lang="en-US" sz="2400" dirty="0" err="1" smtClean="0"/>
              <a:t>Trong</a:t>
            </a:r>
            <a:r>
              <a:rPr lang="en-US" sz="2400" dirty="0" smtClean="0"/>
              <a:t> </a:t>
            </a:r>
            <a:r>
              <a:rPr lang="en-US" sz="2400" dirty="0" err="1" smtClean="0"/>
              <a:t>DataManagement.Repository</a:t>
            </a:r>
            <a:r>
              <a:rPr lang="en-US" sz="2400" dirty="0" smtClean="0"/>
              <a:t> </a:t>
            </a:r>
            <a:r>
              <a:rPr lang="en-US" sz="2400" dirty="0" err="1" smtClean="0"/>
              <a:t>tìm</a:t>
            </a:r>
            <a:r>
              <a:rPr lang="en-US" sz="2400" dirty="0" smtClean="0"/>
              <a:t> </a:t>
            </a:r>
            <a:r>
              <a:rPr lang="en-US" sz="2400" dirty="0" err="1" smtClean="0"/>
              <a:t>và</a:t>
            </a:r>
            <a:r>
              <a:rPr lang="en-US" sz="2400" dirty="0" smtClean="0"/>
              <a:t> </a:t>
            </a:r>
            <a:r>
              <a:rPr lang="en-US" sz="2400" dirty="0" err="1" smtClean="0"/>
              <a:t>cài</a:t>
            </a:r>
            <a:r>
              <a:rPr lang="en-US" sz="2400" dirty="0" smtClean="0"/>
              <a:t> </a:t>
            </a:r>
            <a:r>
              <a:rPr lang="en-US" sz="2400" dirty="0" err="1" smtClean="0"/>
              <a:t>đặt</a:t>
            </a:r>
            <a:r>
              <a:rPr lang="en-US" sz="2400" dirty="0" smtClean="0"/>
              <a:t> Dapper </a:t>
            </a:r>
            <a:r>
              <a:rPr lang="en-US" sz="2400" dirty="0" err="1" smtClean="0"/>
              <a:t>trong</a:t>
            </a:r>
            <a:r>
              <a:rPr lang="en-US" sz="2400" dirty="0" smtClean="0"/>
              <a:t> manager </a:t>
            </a:r>
            <a:r>
              <a:rPr lang="en-US" sz="2400" dirty="0" err="1" smtClean="0"/>
              <a:t>Nuget</a:t>
            </a:r>
            <a:endParaRPr lang="en-US" sz="2400" dirty="0" smtClean="0"/>
          </a:p>
          <a:p>
            <a:pPr fontAlgn="base"/>
            <a:endParaRPr lang="en-US" dirty="0" smtClean="0"/>
          </a:p>
          <a:p>
            <a:pPr marL="457200" lvl="1" indent="0">
              <a:buNone/>
            </a:pPr>
            <a:r>
              <a:rPr lang="en-US" dirty="0"/>
              <a:t> </a:t>
            </a:r>
          </a:p>
          <a:p>
            <a:pPr lvl="1" fontAlgn="base"/>
            <a:endParaRPr lang="en-US" dirty="0" smtClean="0"/>
          </a:p>
          <a:p>
            <a:pPr fontAlgn="base"/>
            <a:endParaRPr lang="vi-VN" dirty="0"/>
          </a:p>
        </p:txBody>
      </p:sp>
      <p:sp>
        <p:nvSpPr>
          <p:cNvPr id="4" name="Slide Number Placeholder 3"/>
          <p:cNvSpPr>
            <a:spLocks noGrp="1"/>
          </p:cNvSpPr>
          <p:nvPr>
            <p:ph type="sldNum" sz="quarter" idx="12"/>
          </p:nvPr>
        </p:nvSpPr>
        <p:spPr/>
        <p:txBody>
          <a:bodyPr/>
          <a:lstStyle/>
          <a:p>
            <a:fld id="{86CB4B4D-7CA3-9044-876B-883B54F8677D}" type="slidenum">
              <a:rPr lang="uk-UA" smtClean="0"/>
              <a:t>16</a:t>
            </a:fld>
            <a:endParaRPr lang="uk-UA"/>
          </a:p>
        </p:txBody>
      </p:sp>
      <p:pic>
        <p:nvPicPr>
          <p:cNvPr id="5" name="Picture 4"/>
          <p:cNvPicPr>
            <a:picLocks noChangeAspect="1"/>
          </p:cNvPicPr>
          <p:nvPr/>
        </p:nvPicPr>
        <p:blipFill>
          <a:blip r:embed="rId3"/>
          <a:stretch>
            <a:fillRect/>
          </a:stretch>
        </p:blipFill>
        <p:spPr>
          <a:xfrm>
            <a:off x="1085522" y="1859460"/>
            <a:ext cx="5788244" cy="4966457"/>
          </a:xfrm>
          <a:prstGeom prst="rect">
            <a:avLst/>
          </a:prstGeom>
        </p:spPr>
      </p:pic>
    </p:spTree>
    <p:extLst>
      <p:ext uri="{BB962C8B-B14F-4D97-AF65-F5344CB8AC3E}">
        <p14:creationId xmlns:p14="http://schemas.microsoft.com/office/powerpoint/2010/main" val="4147849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Tạo</a:t>
            </a:r>
            <a:r>
              <a:rPr lang="en-US" dirty="0"/>
              <a:t> </a:t>
            </a:r>
            <a:r>
              <a:rPr lang="en-US" dirty="0" err="1"/>
              <a:t>một</a:t>
            </a:r>
            <a:r>
              <a:rPr lang="en-US" dirty="0"/>
              <a:t> </a:t>
            </a:r>
            <a:r>
              <a:rPr lang="en-US" dirty="0" err="1"/>
              <a:t>ASP.Net</a:t>
            </a:r>
            <a:r>
              <a:rPr lang="en-US" dirty="0"/>
              <a:t> Core </a:t>
            </a:r>
            <a:r>
              <a:rPr lang="en-US" dirty="0" err="1"/>
              <a:t>với</a:t>
            </a:r>
            <a:r>
              <a:rPr lang="en-US" dirty="0"/>
              <a:t> </a:t>
            </a:r>
            <a:r>
              <a:rPr lang="en-US" dirty="0" smtClean="0"/>
              <a:t>Dapper</a:t>
            </a:r>
            <a:endParaRPr lang="en-US" dirty="0"/>
          </a:p>
        </p:txBody>
      </p:sp>
      <p:sp>
        <p:nvSpPr>
          <p:cNvPr id="3" name="Text Placeholder 2"/>
          <p:cNvSpPr>
            <a:spLocks noGrp="1"/>
          </p:cNvSpPr>
          <p:nvPr>
            <p:ph idx="1"/>
          </p:nvPr>
        </p:nvSpPr>
        <p:spPr>
          <a:xfrm>
            <a:off x="838200" y="973607"/>
            <a:ext cx="10749455" cy="5537552"/>
          </a:xfrm>
        </p:spPr>
        <p:txBody>
          <a:bodyPr>
            <a:normAutofit fontScale="25000" lnSpcReduction="20000"/>
          </a:bodyPr>
          <a:lstStyle/>
          <a:p>
            <a:pPr fontAlgn="base"/>
            <a:r>
              <a:rPr lang="en-US" sz="5600" dirty="0" err="1" smtClean="0"/>
              <a:t>Trong</a:t>
            </a:r>
            <a:r>
              <a:rPr lang="en-US" sz="5600" dirty="0" smtClean="0"/>
              <a:t> </a:t>
            </a:r>
            <a:r>
              <a:rPr lang="en-US" sz="5600" b="1" dirty="0" err="1" smtClean="0"/>
              <a:t>DataManagement.Repository</a:t>
            </a:r>
            <a:r>
              <a:rPr lang="en-US" sz="5600" b="1" dirty="0" smtClean="0"/>
              <a:t> </a:t>
            </a:r>
            <a:r>
              <a:rPr lang="en-US" sz="5600" dirty="0" err="1" smtClean="0"/>
              <a:t>tạo</a:t>
            </a:r>
            <a:r>
              <a:rPr lang="en-US" sz="5600" dirty="0" smtClean="0"/>
              <a:t> </a:t>
            </a:r>
            <a:r>
              <a:rPr lang="en-US" sz="5600" dirty="0" err="1" smtClean="0"/>
              <a:t>lớp</a:t>
            </a:r>
            <a:r>
              <a:rPr lang="en-US" sz="5600" dirty="0" smtClean="0"/>
              <a:t> </a:t>
            </a:r>
            <a:r>
              <a:rPr lang="en-US" sz="5600" b="1" dirty="0" err="1"/>
              <a:t>UserRepository.cs</a:t>
            </a:r>
            <a:r>
              <a:rPr lang="en-US" sz="5600" dirty="0" smtClean="0"/>
              <a:t> </a:t>
            </a:r>
            <a:r>
              <a:rPr lang="en-US" sz="5600" dirty="0" err="1" smtClean="0"/>
              <a:t>và</a:t>
            </a:r>
            <a:r>
              <a:rPr lang="en-US" sz="5600" dirty="0" smtClean="0"/>
              <a:t> </a:t>
            </a:r>
            <a:r>
              <a:rPr lang="en-US" sz="5600" dirty="0" err="1" smtClean="0"/>
              <a:t>cài</a:t>
            </a:r>
            <a:r>
              <a:rPr lang="en-US" sz="5600" dirty="0" smtClean="0"/>
              <a:t> </a:t>
            </a:r>
            <a:r>
              <a:rPr lang="en-US" sz="5600" dirty="0" err="1" smtClean="0"/>
              <a:t>đặt</a:t>
            </a:r>
            <a:r>
              <a:rPr lang="en-US" sz="5600" dirty="0" smtClean="0"/>
              <a:t> </a:t>
            </a:r>
            <a:r>
              <a:rPr lang="en-US" sz="5600" dirty="0" err="1" smtClean="0"/>
              <a:t>các</a:t>
            </a:r>
            <a:r>
              <a:rPr lang="en-US" sz="5600" dirty="0" smtClean="0"/>
              <a:t> </a:t>
            </a:r>
            <a:r>
              <a:rPr lang="en-US" sz="5600" dirty="0" err="1" smtClean="0"/>
              <a:t>phương</a:t>
            </a:r>
            <a:r>
              <a:rPr lang="en-US" sz="5600" dirty="0" smtClean="0"/>
              <a:t> </a:t>
            </a:r>
            <a:r>
              <a:rPr lang="en-US" sz="5600" dirty="0" err="1" smtClean="0"/>
              <a:t>thức</a:t>
            </a:r>
            <a:r>
              <a:rPr lang="en-US" sz="5600" dirty="0" smtClean="0"/>
              <a:t> </a:t>
            </a:r>
            <a:r>
              <a:rPr lang="en-US" sz="5600" dirty="0" err="1" smtClean="0"/>
              <a:t>đã</a:t>
            </a:r>
            <a:r>
              <a:rPr lang="en-US" sz="5600" dirty="0" smtClean="0"/>
              <a:t> </a:t>
            </a:r>
            <a:r>
              <a:rPr lang="en-US" sz="5600" dirty="0" err="1" smtClean="0"/>
              <a:t>khai</a:t>
            </a:r>
            <a:r>
              <a:rPr lang="en-US" sz="5600" dirty="0" smtClean="0"/>
              <a:t> </a:t>
            </a:r>
            <a:r>
              <a:rPr lang="en-US" sz="5600" dirty="0" err="1" smtClean="0"/>
              <a:t>báo</a:t>
            </a:r>
            <a:r>
              <a:rPr lang="en-US" sz="5600" dirty="0" smtClean="0"/>
              <a:t> </a:t>
            </a:r>
            <a:r>
              <a:rPr lang="en-US" sz="5600" dirty="0" err="1" smtClean="0"/>
              <a:t>trong</a:t>
            </a:r>
            <a:r>
              <a:rPr lang="en-US" sz="5600" dirty="0" smtClean="0"/>
              <a:t> </a:t>
            </a:r>
            <a:r>
              <a:rPr lang="en-US" sz="5600" dirty="0" err="1" smtClean="0"/>
              <a:t>I</a:t>
            </a:r>
            <a:r>
              <a:rPr lang="en-US" sz="5600" b="1" dirty="0" err="1" smtClean="0"/>
              <a:t>UserRepository.cs</a:t>
            </a:r>
            <a:endParaRPr lang="en-US" sz="5600" dirty="0" smtClean="0"/>
          </a:p>
          <a:p>
            <a:pPr marL="0" indent="0">
              <a:buNone/>
            </a:pPr>
            <a:r>
              <a:rPr lang="en-US" sz="5600" dirty="0"/>
              <a:t>namespace </a:t>
            </a:r>
            <a:r>
              <a:rPr lang="en-US" sz="5600" dirty="0" err="1"/>
              <a:t>DataManagement.Repository</a:t>
            </a:r>
            <a:r>
              <a:rPr lang="en-US" sz="5600" dirty="0"/>
              <a:t> {  </a:t>
            </a:r>
          </a:p>
          <a:p>
            <a:pPr marL="0" indent="0">
              <a:buNone/>
            </a:pPr>
            <a:r>
              <a:rPr lang="en-US" sz="5600" dirty="0"/>
              <a:t>    </a:t>
            </a:r>
            <a:r>
              <a:rPr lang="en-US" sz="5600" dirty="0" smtClean="0"/>
              <a:t>public class </a:t>
            </a:r>
            <a:r>
              <a:rPr lang="en-US" sz="5600" dirty="0" err="1" smtClean="0"/>
              <a:t>UserRepository</a:t>
            </a:r>
            <a:r>
              <a:rPr lang="en-US" sz="5600" dirty="0" smtClean="0"/>
              <a:t> </a:t>
            </a:r>
            <a:r>
              <a:rPr lang="en-US" sz="5600" dirty="0" err="1" smtClean="0"/>
              <a:t>BaseRepository</a:t>
            </a:r>
            <a:r>
              <a:rPr lang="en-US" sz="5600" dirty="0"/>
              <a:t>,  </a:t>
            </a:r>
            <a:r>
              <a:rPr lang="en-US" sz="5600" dirty="0" err="1" smtClean="0"/>
              <a:t>IUserRepository</a:t>
            </a:r>
            <a:r>
              <a:rPr lang="en-US" sz="5600" dirty="0"/>
              <a:t> {  </a:t>
            </a:r>
          </a:p>
          <a:p>
            <a:pPr marL="0" indent="0">
              <a:buNone/>
            </a:pPr>
            <a:r>
              <a:rPr lang="en-US" sz="5600" dirty="0"/>
              <a:t>        </a:t>
            </a:r>
            <a:r>
              <a:rPr lang="en-US" sz="5600" dirty="0" smtClean="0"/>
              <a:t>public bool</a:t>
            </a:r>
            <a:r>
              <a:rPr lang="en-US" sz="5600" dirty="0"/>
              <a:t> </a:t>
            </a:r>
            <a:r>
              <a:rPr lang="en-US" sz="5600" dirty="0" err="1"/>
              <a:t>AddUser</a:t>
            </a:r>
            <a:r>
              <a:rPr lang="en-US" sz="5600" dirty="0"/>
              <a:t>(User user) {  </a:t>
            </a:r>
          </a:p>
          <a:p>
            <a:pPr marL="0" indent="0">
              <a:buNone/>
            </a:pPr>
            <a:r>
              <a:rPr lang="en-US" sz="5600" dirty="0"/>
              <a:t>            </a:t>
            </a:r>
            <a:r>
              <a:rPr lang="en-US" sz="5600" b="1" dirty="0"/>
              <a:t>try</a:t>
            </a:r>
            <a:r>
              <a:rPr lang="en-US" sz="5600" dirty="0"/>
              <a:t> {  </a:t>
            </a:r>
          </a:p>
          <a:p>
            <a:pPr marL="0" indent="0">
              <a:buNone/>
            </a:pPr>
            <a:r>
              <a:rPr lang="en-US" sz="5600" dirty="0"/>
              <a:t>                </a:t>
            </a:r>
            <a:r>
              <a:rPr lang="en-US" sz="5600" dirty="0" err="1"/>
              <a:t>DynamicParameters</a:t>
            </a:r>
            <a:r>
              <a:rPr lang="en-US" sz="5600" dirty="0"/>
              <a:t> parameters = </a:t>
            </a:r>
            <a:r>
              <a:rPr lang="en-US" sz="5600" dirty="0" smtClean="0"/>
              <a:t>new </a:t>
            </a:r>
            <a:r>
              <a:rPr lang="en-US" sz="5600" dirty="0" err="1" smtClean="0"/>
              <a:t>DynamicParameters</a:t>
            </a:r>
            <a:r>
              <a:rPr lang="en-US" sz="5600" dirty="0"/>
              <a:t>();  </a:t>
            </a:r>
          </a:p>
          <a:p>
            <a:pPr marL="0" indent="0">
              <a:buNone/>
            </a:pPr>
            <a:r>
              <a:rPr lang="en-US" sz="5600" dirty="0"/>
              <a:t>                </a:t>
            </a:r>
            <a:r>
              <a:rPr lang="en-US" sz="5600" dirty="0" err="1"/>
              <a:t>parameters.Add</a:t>
            </a:r>
            <a:r>
              <a:rPr lang="en-US" sz="5600" dirty="0"/>
              <a:t>("@</a:t>
            </a:r>
            <a:r>
              <a:rPr lang="en-US" sz="5600" dirty="0" err="1"/>
              <a:t>UserName</a:t>
            </a:r>
            <a:r>
              <a:rPr lang="en-US" sz="5600" dirty="0"/>
              <a:t>", </a:t>
            </a:r>
            <a:r>
              <a:rPr lang="en-US" sz="5600" dirty="0" err="1"/>
              <a:t>user.UserName</a:t>
            </a:r>
            <a:r>
              <a:rPr lang="en-US" sz="5600" dirty="0"/>
              <a:t>);  </a:t>
            </a:r>
          </a:p>
          <a:p>
            <a:pPr marL="0" indent="0">
              <a:buNone/>
            </a:pPr>
            <a:r>
              <a:rPr lang="en-US" sz="5600" dirty="0"/>
              <a:t>                </a:t>
            </a:r>
            <a:r>
              <a:rPr lang="en-US" sz="5600" dirty="0" err="1"/>
              <a:t>parameters.Add</a:t>
            </a:r>
            <a:r>
              <a:rPr lang="en-US" sz="5600" dirty="0"/>
              <a:t>("@</a:t>
            </a:r>
            <a:r>
              <a:rPr lang="en-US" sz="5600" dirty="0" err="1"/>
              <a:t>UserMobile</a:t>
            </a:r>
            <a:r>
              <a:rPr lang="en-US" sz="5600" dirty="0"/>
              <a:t>", </a:t>
            </a:r>
            <a:r>
              <a:rPr lang="en-US" sz="5600" dirty="0" err="1"/>
              <a:t>user.UserMobile</a:t>
            </a:r>
            <a:r>
              <a:rPr lang="en-US" sz="5600" dirty="0"/>
              <a:t>);  </a:t>
            </a:r>
          </a:p>
          <a:p>
            <a:pPr marL="0" indent="0">
              <a:buNone/>
            </a:pPr>
            <a:r>
              <a:rPr lang="en-US" sz="5600" dirty="0"/>
              <a:t>                </a:t>
            </a:r>
            <a:r>
              <a:rPr lang="en-US" sz="5600" dirty="0" err="1"/>
              <a:t>parameters.Add</a:t>
            </a:r>
            <a:r>
              <a:rPr lang="en-US" sz="5600" dirty="0"/>
              <a:t>("@</a:t>
            </a:r>
            <a:r>
              <a:rPr lang="en-US" sz="5600" dirty="0" err="1"/>
              <a:t>UserEmail</a:t>
            </a:r>
            <a:r>
              <a:rPr lang="en-US" sz="5600" dirty="0"/>
              <a:t>", </a:t>
            </a:r>
            <a:r>
              <a:rPr lang="en-US" sz="5600" dirty="0" err="1"/>
              <a:t>user.UserEmail</a:t>
            </a:r>
            <a:r>
              <a:rPr lang="en-US" sz="5600" dirty="0"/>
              <a:t>);  </a:t>
            </a:r>
          </a:p>
          <a:p>
            <a:pPr marL="0" indent="0">
              <a:buNone/>
            </a:pPr>
            <a:r>
              <a:rPr lang="en-US" sz="5600" dirty="0"/>
              <a:t>                </a:t>
            </a:r>
            <a:r>
              <a:rPr lang="en-US" sz="5600" dirty="0" err="1"/>
              <a:t>parameters.Add</a:t>
            </a:r>
            <a:r>
              <a:rPr lang="en-US" sz="5600" dirty="0"/>
              <a:t>("@</a:t>
            </a:r>
            <a:r>
              <a:rPr lang="en-US" sz="5600" dirty="0" err="1"/>
              <a:t>FaceBookUrl</a:t>
            </a:r>
            <a:r>
              <a:rPr lang="en-US" sz="5600" dirty="0"/>
              <a:t>", </a:t>
            </a:r>
            <a:r>
              <a:rPr lang="en-US" sz="5600" dirty="0" err="1"/>
              <a:t>user.FaceBookUrl</a:t>
            </a:r>
            <a:r>
              <a:rPr lang="en-US" sz="5600" dirty="0"/>
              <a:t>);  </a:t>
            </a:r>
          </a:p>
          <a:p>
            <a:pPr marL="0" indent="0">
              <a:buNone/>
            </a:pPr>
            <a:r>
              <a:rPr lang="en-US" sz="5600" dirty="0"/>
              <a:t>                </a:t>
            </a:r>
            <a:r>
              <a:rPr lang="en-US" sz="5600" dirty="0" err="1"/>
              <a:t>parameters.Add</a:t>
            </a:r>
            <a:r>
              <a:rPr lang="en-US" sz="5600" dirty="0"/>
              <a:t>("@</a:t>
            </a:r>
            <a:r>
              <a:rPr lang="en-US" sz="5600" dirty="0" err="1"/>
              <a:t>LinkedInUrl</a:t>
            </a:r>
            <a:r>
              <a:rPr lang="en-US" sz="5600" dirty="0"/>
              <a:t>", </a:t>
            </a:r>
            <a:r>
              <a:rPr lang="en-US" sz="5600" dirty="0" err="1"/>
              <a:t>user.LinkedInUrl</a:t>
            </a:r>
            <a:r>
              <a:rPr lang="en-US" sz="5600" dirty="0"/>
              <a:t>);  </a:t>
            </a:r>
          </a:p>
          <a:p>
            <a:pPr marL="0" indent="0">
              <a:buNone/>
            </a:pPr>
            <a:r>
              <a:rPr lang="en-US" sz="5600" dirty="0"/>
              <a:t>                </a:t>
            </a:r>
            <a:r>
              <a:rPr lang="en-US" sz="5600" dirty="0" err="1"/>
              <a:t>parameters.Add</a:t>
            </a:r>
            <a:r>
              <a:rPr lang="en-US" sz="5600" dirty="0"/>
              <a:t>("@</a:t>
            </a:r>
            <a:r>
              <a:rPr lang="en-US" sz="5600" dirty="0" err="1"/>
              <a:t>TwitterUrl</a:t>
            </a:r>
            <a:r>
              <a:rPr lang="en-US" sz="5600" dirty="0"/>
              <a:t>", </a:t>
            </a:r>
            <a:r>
              <a:rPr lang="en-US" sz="5600" dirty="0" err="1"/>
              <a:t>user.TwitterUrl</a:t>
            </a:r>
            <a:r>
              <a:rPr lang="en-US" sz="5600" dirty="0"/>
              <a:t>);  </a:t>
            </a:r>
          </a:p>
          <a:p>
            <a:pPr marL="0" indent="0">
              <a:buNone/>
            </a:pPr>
            <a:r>
              <a:rPr lang="en-US" sz="5600" dirty="0"/>
              <a:t>                </a:t>
            </a:r>
            <a:r>
              <a:rPr lang="en-US" sz="5600" dirty="0" err="1"/>
              <a:t>parameters.Add</a:t>
            </a:r>
            <a:r>
              <a:rPr lang="en-US" sz="5600" dirty="0"/>
              <a:t>("@</a:t>
            </a:r>
            <a:r>
              <a:rPr lang="en-US" sz="5600" dirty="0" err="1"/>
              <a:t>PersonalWebUrl</a:t>
            </a:r>
            <a:r>
              <a:rPr lang="en-US" sz="5600" dirty="0"/>
              <a:t>", </a:t>
            </a:r>
            <a:r>
              <a:rPr lang="en-US" sz="5600" dirty="0" err="1"/>
              <a:t>user.PersonalWebUrl</a:t>
            </a:r>
            <a:r>
              <a:rPr lang="en-US" sz="5600" dirty="0"/>
              <a:t>);  </a:t>
            </a:r>
          </a:p>
          <a:p>
            <a:pPr marL="0" indent="0">
              <a:buNone/>
            </a:pPr>
            <a:r>
              <a:rPr lang="en-US" sz="5600" dirty="0"/>
              <a:t>                </a:t>
            </a:r>
            <a:r>
              <a:rPr lang="en-US" sz="5600" dirty="0" err="1"/>
              <a:t>SqlMapper.Execute</a:t>
            </a:r>
            <a:r>
              <a:rPr lang="en-US" sz="5600" dirty="0"/>
              <a:t>(con, "</a:t>
            </a:r>
            <a:r>
              <a:rPr lang="en-US" sz="5600" dirty="0" err="1"/>
              <a:t>AddUser</a:t>
            </a:r>
            <a:r>
              <a:rPr lang="en-US" sz="5600" dirty="0"/>
              <a:t>", </a:t>
            </a:r>
            <a:r>
              <a:rPr lang="en-US" sz="5600" dirty="0" err="1"/>
              <a:t>param</a:t>
            </a:r>
            <a:r>
              <a:rPr lang="en-US" sz="5600" dirty="0"/>
              <a:t> parameters, </a:t>
            </a:r>
            <a:r>
              <a:rPr lang="en-US" sz="5600" dirty="0" err="1"/>
              <a:t>commandType</a:t>
            </a:r>
            <a:r>
              <a:rPr lang="en-US" sz="5600" dirty="0"/>
              <a:t> </a:t>
            </a:r>
            <a:r>
              <a:rPr lang="en-US" sz="5600" dirty="0" err="1"/>
              <a:t>StoredProcedure</a:t>
            </a:r>
            <a:r>
              <a:rPr lang="en-US" sz="5600" dirty="0"/>
              <a:t>);  </a:t>
            </a:r>
          </a:p>
          <a:p>
            <a:pPr marL="0" indent="0">
              <a:buNone/>
            </a:pPr>
            <a:r>
              <a:rPr lang="en-US" sz="5600" dirty="0"/>
              <a:t>                </a:t>
            </a:r>
            <a:r>
              <a:rPr lang="en-US" sz="5600" dirty="0" smtClean="0"/>
              <a:t>return true</a:t>
            </a:r>
            <a:r>
              <a:rPr lang="en-US" sz="5600" dirty="0"/>
              <a:t>;  </a:t>
            </a:r>
          </a:p>
          <a:p>
            <a:pPr marL="0" indent="0">
              <a:buNone/>
            </a:pPr>
            <a:r>
              <a:rPr lang="en-US" sz="5600" dirty="0"/>
              <a:t>            } </a:t>
            </a:r>
            <a:r>
              <a:rPr lang="en-US" sz="5600" b="1" dirty="0"/>
              <a:t>catch</a:t>
            </a:r>
            <a:r>
              <a:rPr lang="en-US" sz="5600" dirty="0"/>
              <a:t> (Exception ex) {  </a:t>
            </a:r>
            <a:r>
              <a:rPr lang="en-US" sz="5600" b="1" dirty="0" smtClean="0"/>
              <a:t>throw</a:t>
            </a:r>
            <a:r>
              <a:rPr lang="en-US" sz="5600" dirty="0"/>
              <a:t> ex;   }  </a:t>
            </a:r>
          </a:p>
          <a:p>
            <a:pPr marL="0" indent="0">
              <a:buNone/>
            </a:pPr>
            <a:r>
              <a:rPr lang="en-US" sz="5600" dirty="0"/>
              <a:t>        } </a:t>
            </a:r>
            <a:endParaRPr lang="en-US" sz="5600" dirty="0" smtClean="0"/>
          </a:p>
          <a:p>
            <a:pPr marL="0" indent="0">
              <a:buNone/>
            </a:pPr>
            <a:r>
              <a:rPr lang="en-US" sz="5600" dirty="0"/>
              <a:t> </a:t>
            </a:r>
            <a:r>
              <a:rPr lang="en-US" sz="5600" dirty="0" smtClean="0"/>
              <a:t>   }</a:t>
            </a:r>
          </a:p>
          <a:p>
            <a:pPr marL="0" indent="0">
              <a:buNone/>
            </a:pPr>
            <a:r>
              <a:rPr lang="en-US" sz="5600" dirty="0" smtClean="0"/>
              <a:t>}</a:t>
            </a:r>
            <a:endParaRPr lang="en-US" sz="5600" dirty="0"/>
          </a:p>
          <a:p>
            <a:pPr fontAlgn="base"/>
            <a:endParaRPr lang="en-US" dirty="0" smtClean="0"/>
          </a:p>
          <a:p>
            <a:pPr marL="457200" lvl="1" indent="0">
              <a:buNone/>
            </a:pPr>
            <a:r>
              <a:rPr lang="en-US" dirty="0"/>
              <a:t> </a:t>
            </a:r>
          </a:p>
          <a:p>
            <a:pPr lvl="1" fontAlgn="base"/>
            <a:endParaRPr lang="en-US" dirty="0" smtClean="0"/>
          </a:p>
          <a:p>
            <a:pPr fontAlgn="base"/>
            <a:endParaRPr lang="vi-VN" dirty="0"/>
          </a:p>
        </p:txBody>
      </p:sp>
      <p:sp>
        <p:nvSpPr>
          <p:cNvPr id="4" name="Slide Number Placeholder 3"/>
          <p:cNvSpPr>
            <a:spLocks noGrp="1"/>
          </p:cNvSpPr>
          <p:nvPr>
            <p:ph type="sldNum" sz="quarter" idx="12"/>
          </p:nvPr>
        </p:nvSpPr>
        <p:spPr/>
        <p:txBody>
          <a:bodyPr/>
          <a:lstStyle/>
          <a:p>
            <a:fld id="{86CB4B4D-7CA3-9044-876B-883B54F8677D}" type="slidenum">
              <a:rPr lang="uk-UA" smtClean="0"/>
              <a:t>17</a:t>
            </a:fld>
            <a:endParaRPr lang="uk-UA"/>
          </a:p>
        </p:txBody>
      </p:sp>
    </p:spTree>
    <p:extLst>
      <p:ext uri="{BB962C8B-B14F-4D97-AF65-F5344CB8AC3E}">
        <p14:creationId xmlns:p14="http://schemas.microsoft.com/office/powerpoint/2010/main" val="3704744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Tạo</a:t>
            </a:r>
            <a:r>
              <a:rPr lang="en-US" dirty="0"/>
              <a:t> </a:t>
            </a:r>
            <a:r>
              <a:rPr lang="en-US" dirty="0" err="1"/>
              <a:t>một</a:t>
            </a:r>
            <a:r>
              <a:rPr lang="en-US" dirty="0"/>
              <a:t> </a:t>
            </a:r>
            <a:r>
              <a:rPr lang="en-US" dirty="0" err="1"/>
              <a:t>ASP.Net</a:t>
            </a:r>
            <a:r>
              <a:rPr lang="en-US" dirty="0"/>
              <a:t> Core </a:t>
            </a:r>
            <a:r>
              <a:rPr lang="en-US" dirty="0" err="1"/>
              <a:t>với</a:t>
            </a:r>
            <a:r>
              <a:rPr lang="en-US" dirty="0"/>
              <a:t> </a:t>
            </a:r>
            <a:r>
              <a:rPr lang="en-US" dirty="0" smtClean="0"/>
              <a:t>Dapper</a:t>
            </a:r>
            <a:endParaRPr lang="en-US" dirty="0"/>
          </a:p>
        </p:txBody>
      </p:sp>
      <p:sp>
        <p:nvSpPr>
          <p:cNvPr id="3" name="Text Placeholder 2"/>
          <p:cNvSpPr>
            <a:spLocks noGrp="1"/>
          </p:cNvSpPr>
          <p:nvPr>
            <p:ph idx="1"/>
          </p:nvPr>
        </p:nvSpPr>
        <p:spPr>
          <a:xfrm>
            <a:off x="838199" y="1120022"/>
            <a:ext cx="10749455" cy="5236328"/>
          </a:xfrm>
        </p:spPr>
        <p:txBody>
          <a:bodyPr>
            <a:normAutofit/>
          </a:bodyPr>
          <a:lstStyle/>
          <a:p>
            <a:pPr fontAlgn="base"/>
            <a:r>
              <a:rPr lang="en-US" sz="2400" dirty="0" err="1" smtClean="0"/>
              <a:t>Trong</a:t>
            </a:r>
            <a:r>
              <a:rPr lang="en-US" sz="2400" dirty="0" smtClean="0"/>
              <a:t> </a:t>
            </a:r>
            <a:r>
              <a:rPr lang="en-US" sz="2400" dirty="0" err="1"/>
              <a:t>DataManagement.Business.Interfaces</a:t>
            </a:r>
            <a:r>
              <a:rPr lang="en-US" sz="2400" dirty="0" smtClean="0"/>
              <a:t> </a:t>
            </a:r>
            <a:r>
              <a:rPr lang="en-US" sz="2400" dirty="0" err="1" smtClean="0"/>
              <a:t>tạo</a:t>
            </a:r>
            <a:r>
              <a:rPr lang="en-US" sz="2400" dirty="0" smtClean="0"/>
              <a:t> </a:t>
            </a:r>
            <a:r>
              <a:rPr lang="en-US" sz="2400" dirty="0" err="1" smtClean="0"/>
              <a:t>một</a:t>
            </a:r>
            <a:r>
              <a:rPr lang="en-US" sz="2400" dirty="0" smtClean="0"/>
              <a:t> class </a:t>
            </a:r>
            <a:r>
              <a:rPr lang="en-US" sz="2400" dirty="0" err="1" smtClean="0"/>
              <a:t>vói</a:t>
            </a:r>
            <a:r>
              <a:rPr lang="en-US" sz="2400" dirty="0" smtClean="0"/>
              <a:t> </a:t>
            </a:r>
            <a:r>
              <a:rPr lang="en-US" sz="2400" dirty="0" err="1" smtClean="0"/>
              <a:t>tên</a:t>
            </a:r>
            <a:r>
              <a:rPr lang="en-US" sz="2400" dirty="0" smtClean="0"/>
              <a:t> </a:t>
            </a:r>
            <a:r>
              <a:rPr lang="en-US" sz="2400" dirty="0" err="1"/>
              <a:t>IUserManager.cs</a:t>
            </a:r>
            <a:r>
              <a:rPr lang="en-US" sz="2400" dirty="0" smtClean="0"/>
              <a:t> </a:t>
            </a:r>
            <a:r>
              <a:rPr lang="en-US" sz="2400" dirty="0" err="1" smtClean="0"/>
              <a:t>gồm</a:t>
            </a:r>
            <a:r>
              <a:rPr lang="en-US" sz="2400" dirty="0" smtClean="0"/>
              <a:t> </a:t>
            </a:r>
            <a:r>
              <a:rPr lang="en-US" sz="2400" dirty="0" err="1" smtClean="0"/>
              <a:t>có</a:t>
            </a:r>
            <a:r>
              <a:rPr lang="en-US" sz="2400" dirty="0" smtClean="0"/>
              <a:t> 5 </a:t>
            </a:r>
            <a:r>
              <a:rPr lang="en-US" sz="2400" dirty="0" err="1" smtClean="0"/>
              <a:t>phương</a:t>
            </a:r>
            <a:r>
              <a:rPr lang="en-US" sz="2400" dirty="0" smtClean="0"/>
              <a:t> </a:t>
            </a:r>
            <a:r>
              <a:rPr lang="en-US" sz="2400" dirty="0" err="1" smtClean="0"/>
              <a:t>thức</a:t>
            </a:r>
            <a:r>
              <a:rPr lang="en-US" sz="2400" dirty="0" smtClean="0"/>
              <a:t> </a:t>
            </a:r>
            <a:r>
              <a:rPr lang="en-US" sz="2400" dirty="0" err="1" smtClean="0"/>
              <a:t>sau</a:t>
            </a:r>
            <a:r>
              <a:rPr lang="en-US" sz="2400" dirty="0" smtClean="0"/>
              <a:t>:</a:t>
            </a:r>
          </a:p>
          <a:p>
            <a:pPr lvl="1" fontAlgn="base"/>
            <a:r>
              <a:rPr lang="en-US" dirty="0"/>
              <a:t>bool </a:t>
            </a:r>
            <a:r>
              <a:rPr lang="en-US" dirty="0" err="1"/>
              <a:t>AddUser</a:t>
            </a:r>
            <a:r>
              <a:rPr lang="en-US" dirty="0"/>
              <a:t>(User user);</a:t>
            </a:r>
            <a:endParaRPr lang="en-US" dirty="0" smtClean="0"/>
          </a:p>
          <a:p>
            <a:pPr lvl="1"/>
            <a:r>
              <a:rPr lang="en-US" dirty="0" smtClean="0"/>
              <a:t>bool</a:t>
            </a:r>
            <a:r>
              <a:rPr lang="en-US" dirty="0"/>
              <a:t> </a:t>
            </a:r>
            <a:r>
              <a:rPr lang="en-US" dirty="0" err="1"/>
              <a:t>UpdateUser</a:t>
            </a:r>
            <a:r>
              <a:rPr lang="en-US" dirty="0"/>
              <a:t>(User user);  </a:t>
            </a:r>
          </a:p>
          <a:p>
            <a:pPr lvl="1"/>
            <a:r>
              <a:rPr lang="en-US" dirty="0" smtClean="0"/>
              <a:t>bool</a:t>
            </a:r>
            <a:r>
              <a:rPr lang="en-US" dirty="0"/>
              <a:t> </a:t>
            </a:r>
            <a:r>
              <a:rPr lang="en-US" dirty="0" err="1"/>
              <a:t>DeleteUser</a:t>
            </a:r>
            <a:r>
              <a:rPr lang="en-US" dirty="0"/>
              <a:t>(</a:t>
            </a:r>
            <a:r>
              <a:rPr lang="en-US" b="1" dirty="0" err="1"/>
              <a:t>int</a:t>
            </a:r>
            <a:r>
              <a:rPr lang="en-US" dirty="0"/>
              <a:t> </a:t>
            </a:r>
            <a:r>
              <a:rPr lang="en-US" dirty="0" err="1"/>
              <a:t>userId</a:t>
            </a:r>
            <a:r>
              <a:rPr lang="en-US" dirty="0"/>
              <a:t>);  </a:t>
            </a:r>
            <a:endParaRPr lang="en-US" dirty="0" smtClean="0"/>
          </a:p>
          <a:p>
            <a:pPr lvl="1"/>
            <a:r>
              <a:rPr lang="en-US" dirty="0" smtClean="0"/>
              <a:t>List</a:t>
            </a:r>
            <a:r>
              <a:rPr lang="en-US" dirty="0"/>
              <a:t> </a:t>
            </a:r>
            <a:r>
              <a:rPr lang="en-US" dirty="0" smtClean="0"/>
              <a:t>&lt;User&gt;</a:t>
            </a:r>
            <a:r>
              <a:rPr lang="en-US" dirty="0"/>
              <a:t> </a:t>
            </a:r>
            <a:r>
              <a:rPr lang="en-US" dirty="0" err="1"/>
              <a:t>GetAllUser</a:t>
            </a:r>
            <a:r>
              <a:rPr lang="en-US" dirty="0"/>
              <a:t>();  </a:t>
            </a:r>
            <a:endParaRPr lang="en-US" dirty="0" smtClean="0"/>
          </a:p>
          <a:p>
            <a:pPr lvl="1"/>
            <a:r>
              <a:rPr lang="en-US" dirty="0" smtClean="0"/>
              <a:t>User</a:t>
            </a:r>
            <a:r>
              <a:rPr lang="en-US" dirty="0"/>
              <a:t> </a:t>
            </a:r>
            <a:r>
              <a:rPr lang="en-US" dirty="0" err="1"/>
              <a:t>GetUserById</a:t>
            </a:r>
            <a:r>
              <a:rPr lang="en-US" dirty="0"/>
              <a:t>(</a:t>
            </a:r>
            <a:r>
              <a:rPr lang="en-US" b="1" dirty="0" err="1"/>
              <a:t>int</a:t>
            </a:r>
            <a:r>
              <a:rPr lang="en-US" dirty="0"/>
              <a:t> </a:t>
            </a:r>
            <a:r>
              <a:rPr lang="en-US" dirty="0" err="1"/>
              <a:t>userId</a:t>
            </a:r>
            <a:r>
              <a:rPr lang="en-US" dirty="0"/>
              <a:t>); </a:t>
            </a:r>
          </a:p>
          <a:p>
            <a:pPr lvl="1" fontAlgn="base"/>
            <a:endParaRPr lang="en-US" dirty="0" smtClean="0"/>
          </a:p>
          <a:p>
            <a:pPr fontAlgn="base"/>
            <a:endParaRPr lang="vi-VN" dirty="0"/>
          </a:p>
        </p:txBody>
      </p:sp>
      <p:sp>
        <p:nvSpPr>
          <p:cNvPr id="4" name="Slide Number Placeholder 3"/>
          <p:cNvSpPr>
            <a:spLocks noGrp="1"/>
          </p:cNvSpPr>
          <p:nvPr>
            <p:ph type="sldNum" sz="quarter" idx="12"/>
          </p:nvPr>
        </p:nvSpPr>
        <p:spPr/>
        <p:txBody>
          <a:bodyPr/>
          <a:lstStyle/>
          <a:p>
            <a:fld id="{86CB4B4D-7CA3-9044-876B-883B54F8677D}" type="slidenum">
              <a:rPr lang="uk-UA" smtClean="0"/>
              <a:t>18</a:t>
            </a:fld>
            <a:endParaRPr lang="uk-UA"/>
          </a:p>
        </p:txBody>
      </p:sp>
    </p:spTree>
    <p:extLst>
      <p:ext uri="{BB962C8B-B14F-4D97-AF65-F5344CB8AC3E}">
        <p14:creationId xmlns:p14="http://schemas.microsoft.com/office/powerpoint/2010/main" val="868516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Tạo</a:t>
            </a:r>
            <a:r>
              <a:rPr lang="en-US" dirty="0"/>
              <a:t> </a:t>
            </a:r>
            <a:r>
              <a:rPr lang="en-US" dirty="0" err="1"/>
              <a:t>một</a:t>
            </a:r>
            <a:r>
              <a:rPr lang="en-US" dirty="0"/>
              <a:t> </a:t>
            </a:r>
            <a:r>
              <a:rPr lang="en-US" dirty="0" err="1"/>
              <a:t>ASP.Net</a:t>
            </a:r>
            <a:r>
              <a:rPr lang="en-US" dirty="0"/>
              <a:t> Core </a:t>
            </a:r>
            <a:r>
              <a:rPr lang="en-US" dirty="0" err="1"/>
              <a:t>với</a:t>
            </a:r>
            <a:r>
              <a:rPr lang="en-US" dirty="0"/>
              <a:t> </a:t>
            </a:r>
            <a:r>
              <a:rPr lang="en-US" dirty="0" smtClean="0"/>
              <a:t>Dapper</a:t>
            </a:r>
            <a:endParaRPr lang="en-US" dirty="0"/>
          </a:p>
        </p:txBody>
      </p:sp>
      <p:sp>
        <p:nvSpPr>
          <p:cNvPr id="3" name="Text Placeholder 2"/>
          <p:cNvSpPr>
            <a:spLocks noGrp="1"/>
          </p:cNvSpPr>
          <p:nvPr>
            <p:ph idx="1"/>
          </p:nvPr>
        </p:nvSpPr>
        <p:spPr>
          <a:xfrm>
            <a:off x="838199" y="1120022"/>
            <a:ext cx="10749455" cy="5236328"/>
          </a:xfrm>
        </p:spPr>
        <p:txBody>
          <a:bodyPr>
            <a:noAutofit/>
          </a:bodyPr>
          <a:lstStyle/>
          <a:p>
            <a:pPr fontAlgn="base"/>
            <a:r>
              <a:rPr lang="en-US" sz="2400" dirty="0" err="1" smtClean="0"/>
              <a:t>Trong</a:t>
            </a:r>
            <a:r>
              <a:rPr lang="en-US" sz="2400" dirty="0" smtClean="0"/>
              <a:t> </a:t>
            </a:r>
            <a:r>
              <a:rPr lang="en-US" sz="2400" dirty="0" err="1"/>
              <a:t>DataManagement.Business</a:t>
            </a:r>
            <a:r>
              <a:rPr lang="en-US" sz="2400" dirty="0" smtClean="0"/>
              <a:t> </a:t>
            </a:r>
            <a:r>
              <a:rPr lang="en-US" sz="2400" dirty="0" err="1" smtClean="0"/>
              <a:t>tạo</a:t>
            </a:r>
            <a:r>
              <a:rPr lang="en-US" sz="2400" dirty="0" smtClean="0"/>
              <a:t> </a:t>
            </a:r>
            <a:r>
              <a:rPr lang="en-US" sz="2400" dirty="0" err="1" smtClean="0"/>
              <a:t>một</a:t>
            </a:r>
            <a:r>
              <a:rPr lang="en-US" sz="2400" dirty="0" smtClean="0"/>
              <a:t> class </a:t>
            </a:r>
            <a:r>
              <a:rPr lang="en-US" sz="2400" dirty="0" err="1" smtClean="0"/>
              <a:t>với</a:t>
            </a:r>
            <a:r>
              <a:rPr lang="en-US" sz="2400" dirty="0" smtClean="0"/>
              <a:t> </a:t>
            </a:r>
            <a:r>
              <a:rPr lang="en-US" sz="2400" dirty="0" err="1" smtClean="0"/>
              <a:t>tên</a:t>
            </a:r>
            <a:r>
              <a:rPr lang="en-US" sz="2400" dirty="0" smtClean="0"/>
              <a:t> </a:t>
            </a:r>
            <a:r>
              <a:rPr lang="en-US" sz="2400" dirty="0" err="1" smtClean="0"/>
              <a:t>UserManager.cs</a:t>
            </a:r>
            <a:r>
              <a:rPr lang="en-US" sz="2400" dirty="0" smtClean="0"/>
              <a:t> </a:t>
            </a:r>
            <a:r>
              <a:rPr lang="en-US" sz="2400" dirty="0" err="1" smtClean="0"/>
              <a:t>và</a:t>
            </a:r>
            <a:r>
              <a:rPr lang="en-US" sz="2400" dirty="0" smtClean="0"/>
              <a:t> </a:t>
            </a:r>
            <a:r>
              <a:rPr lang="en-US" sz="2400" dirty="0" err="1" smtClean="0"/>
              <a:t>cài</a:t>
            </a:r>
            <a:r>
              <a:rPr lang="en-US" sz="2400" dirty="0" smtClean="0"/>
              <a:t> </a:t>
            </a:r>
            <a:r>
              <a:rPr lang="en-US" sz="2400" dirty="0" err="1" smtClean="0"/>
              <a:t>đặt</a:t>
            </a:r>
            <a:r>
              <a:rPr lang="en-US" sz="2400" dirty="0" smtClean="0"/>
              <a:t> 5 </a:t>
            </a:r>
            <a:r>
              <a:rPr lang="en-US" sz="2400" dirty="0" err="1" smtClean="0"/>
              <a:t>phương</a:t>
            </a:r>
            <a:r>
              <a:rPr lang="en-US" sz="2400" dirty="0" smtClean="0"/>
              <a:t> </a:t>
            </a:r>
            <a:r>
              <a:rPr lang="en-US" sz="2400" dirty="0" err="1" smtClean="0"/>
              <a:t>thức</a:t>
            </a:r>
            <a:r>
              <a:rPr lang="en-US" sz="2400" dirty="0" smtClean="0"/>
              <a:t> </a:t>
            </a:r>
            <a:r>
              <a:rPr lang="en-US" sz="2400" dirty="0" err="1" smtClean="0"/>
              <a:t>được</a:t>
            </a:r>
            <a:r>
              <a:rPr lang="en-US" sz="2400" dirty="0" smtClean="0"/>
              <a:t> </a:t>
            </a:r>
            <a:r>
              <a:rPr lang="en-US" sz="2400" dirty="0" err="1" smtClean="0"/>
              <a:t>khai</a:t>
            </a:r>
            <a:r>
              <a:rPr lang="en-US" sz="2400" dirty="0" smtClean="0"/>
              <a:t> </a:t>
            </a:r>
            <a:r>
              <a:rPr lang="en-US" sz="2400" dirty="0" err="1" smtClean="0"/>
              <a:t>báo</a:t>
            </a:r>
            <a:r>
              <a:rPr lang="en-US" sz="2400" dirty="0" smtClean="0"/>
              <a:t> </a:t>
            </a:r>
            <a:r>
              <a:rPr lang="en-US" sz="2400" dirty="0" err="1" smtClean="0"/>
              <a:t>trong</a:t>
            </a:r>
            <a:r>
              <a:rPr lang="en-US" sz="2400" dirty="0" smtClean="0"/>
              <a:t> </a:t>
            </a:r>
            <a:r>
              <a:rPr lang="en-US" sz="2400" dirty="0" err="1" smtClean="0"/>
              <a:t>IUserManager.cs</a:t>
            </a:r>
            <a:r>
              <a:rPr lang="en-US" sz="2400" dirty="0" smtClean="0"/>
              <a:t> </a:t>
            </a:r>
            <a:r>
              <a:rPr lang="en-US" sz="2400" dirty="0" err="1" smtClean="0"/>
              <a:t>sau</a:t>
            </a:r>
            <a:r>
              <a:rPr lang="en-US" sz="2400" dirty="0" smtClean="0"/>
              <a:t>:</a:t>
            </a:r>
          </a:p>
          <a:p>
            <a:pPr marL="0" indent="0">
              <a:buNone/>
            </a:pPr>
            <a:r>
              <a:rPr lang="en-US" sz="2400" dirty="0"/>
              <a:t>namespace </a:t>
            </a:r>
            <a:r>
              <a:rPr lang="en-US" sz="2400" dirty="0" err="1"/>
              <a:t>DataManagement.Business</a:t>
            </a:r>
            <a:r>
              <a:rPr lang="en-US" sz="2400" dirty="0"/>
              <a:t> {  </a:t>
            </a:r>
          </a:p>
          <a:p>
            <a:pPr marL="0" indent="0">
              <a:buNone/>
            </a:pPr>
            <a:r>
              <a:rPr lang="en-US" sz="2400" dirty="0"/>
              <a:t>    </a:t>
            </a:r>
            <a:r>
              <a:rPr lang="en-US" sz="2400" dirty="0" smtClean="0"/>
              <a:t>public class </a:t>
            </a:r>
            <a:r>
              <a:rPr lang="en-US" sz="2400" dirty="0" err="1" smtClean="0"/>
              <a:t>UserManager</a:t>
            </a:r>
            <a:r>
              <a:rPr lang="en-US" sz="2400" dirty="0"/>
              <a:t> </a:t>
            </a:r>
            <a:r>
              <a:rPr lang="en-US" sz="2400" dirty="0" err="1"/>
              <a:t>IUserManager</a:t>
            </a:r>
            <a:r>
              <a:rPr lang="en-US" sz="2400" dirty="0"/>
              <a:t> {  </a:t>
            </a:r>
          </a:p>
          <a:p>
            <a:pPr marL="0" indent="0">
              <a:buNone/>
            </a:pPr>
            <a:r>
              <a:rPr lang="en-US" sz="2400" dirty="0"/>
              <a:t>        </a:t>
            </a:r>
            <a:r>
              <a:rPr lang="en-US" sz="2400" dirty="0" err="1"/>
              <a:t>IUserRepository</a:t>
            </a:r>
            <a:r>
              <a:rPr lang="en-US" sz="2400" dirty="0"/>
              <a:t> _</a:t>
            </a:r>
            <a:r>
              <a:rPr lang="en-US" sz="2400" dirty="0" err="1"/>
              <a:t>userRepository</a:t>
            </a:r>
            <a:r>
              <a:rPr lang="en-US" sz="2400" dirty="0"/>
              <a:t>;  </a:t>
            </a:r>
          </a:p>
          <a:p>
            <a:pPr marL="0" indent="0">
              <a:buNone/>
            </a:pPr>
            <a:r>
              <a:rPr lang="en-US" sz="2400" dirty="0"/>
              <a:t>        </a:t>
            </a:r>
            <a:r>
              <a:rPr lang="en-US" sz="2400" b="1" dirty="0"/>
              <a:t>public</a:t>
            </a:r>
            <a:r>
              <a:rPr lang="en-US" sz="2400" dirty="0"/>
              <a:t> </a:t>
            </a:r>
            <a:r>
              <a:rPr lang="en-US" sz="2400" dirty="0" err="1" smtClean="0"/>
              <a:t>UserManager</a:t>
            </a:r>
            <a:r>
              <a:rPr lang="en-US" sz="2400" dirty="0" smtClean="0"/>
              <a:t> (</a:t>
            </a:r>
            <a:r>
              <a:rPr lang="en-US" sz="2400" dirty="0" err="1"/>
              <a:t>IUserRepository</a:t>
            </a:r>
            <a:r>
              <a:rPr lang="en-US" sz="2400" dirty="0"/>
              <a:t> </a:t>
            </a:r>
            <a:r>
              <a:rPr lang="en-US" sz="2400" dirty="0" err="1"/>
              <a:t>userRepository</a:t>
            </a:r>
            <a:r>
              <a:rPr lang="en-US" sz="2400" dirty="0"/>
              <a:t>) </a:t>
            </a:r>
            <a:r>
              <a:rPr lang="en-US" sz="2400" dirty="0" smtClean="0"/>
              <a:t>{</a:t>
            </a:r>
            <a:r>
              <a:rPr lang="en-US" sz="2400" dirty="0"/>
              <a:t>  </a:t>
            </a:r>
          </a:p>
          <a:p>
            <a:pPr marL="0" indent="0">
              <a:buNone/>
            </a:pPr>
            <a:r>
              <a:rPr lang="en-US" sz="2400" dirty="0"/>
              <a:t>            _</a:t>
            </a:r>
            <a:r>
              <a:rPr lang="en-US" sz="2400" dirty="0" err="1"/>
              <a:t>userRepository</a:t>
            </a:r>
            <a:r>
              <a:rPr lang="en-US" sz="2400" dirty="0"/>
              <a:t> = </a:t>
            </a:r>
            <a:r>
              <a:rPr lang="en-US" sz="2400" dirty="0" err="1"/>
              <a:t>userRepository</a:t>
            </a:r>
            <a:r>
              <a:rPr lang="en-US" sz="2400" dirty="0"/>
              <a:t>;  </a:t>
            </a:r>
            <a:endParaRPr lang="en-US" sz="2400" dirty="0" smtClean="0"/>
          </a:p>
          <a:p>
            <a:pPr marL="0" indent="0">
              <a:buNone/>
            </a:pPr>
            <a:r>
              <a:rPr lang="en-US" sz="2400" dirty="0"/>
              <a:t> </a:t>
            </a:r>
            <a:r>
              <a:rPr lang="en-US" sz="2400" dirty="0" smtClean="0"/>
              <a:t>       }</a:t>
            </a:r>
            <a:r>
              <a:rPr lang="en-US" sz="2400" dirty="0"/>
              <a:t>  </a:t>
            </a:r>
          </a:p>
          <a:p>
            <a:pPr marL="0" indent="0">
              <a:buNone/>
            </a:pPr>
            <a:r>
              <a:rPr lang="en-US" sz="2400" dirty="0"/>
              <a:t>        </a:t>
            </a:r>
            <a:r>
              <a:rPr lang="en-US" sz="2400" dirty="0" smtClean="0"/>
              <a:t>public bool</a:t>
            </a:r>
            <a:r>
              <a:rPr lang="en-US" sz="2400" dirty="0"/>
              <a:t> </a:t>
            </a:r>
            <a:r>
              <a:rPr lang="en-US" sz="2400" dirty="0" err="1"/>
              <a:t>AddUser</a:t>
            </a:r>
            <a:r>
              <a:rPr lang="en-US" sz="2400" dirty="0"/>
              <a:t>(User user) {  </a:t>
            </a:r>
          </a:p>
          <a:p>
            <a:pPr marL="0" indent="0">
              <a:buNone/>
            </a:pPr>
            <a:r>
              <a:rPr lang="en-US" sz="2400" dirty="0"/>
              <a:t>            </a:t>
            </a:r>
            <a:r>
              <a:rPr lang="en-US" sz="2400" b="1" dirty="0"/>
              <a:t>return</a:t>
            </a:r>
            <a:r>
              <a:rPr lang="en-US" sz="2400" dirty="0"/>
              <a:t> _</a:t>
            </a:r>
            <a:r>
              <a:rPr lang="en-US" sz="2400" dirty="0" err="1"/>
              <a:t>userRepository.AddUser</a:t>
            </a:r>
            <a:r>
              <a:rPr lang="en-US" sz="2400" dirty="0"/>
              <a:t>(user);  </a:t>
            </a:r>
            <a:endParaRPr lang="en-US" sz="2400" dirty="0" smtClean="0"/>
          </a:p>
          <a:p>
            <a:pPr marL="0" indent="0">
              <a:buNone/>
            </a:pPr>
            <a:r>
              <a:rPr lang="en-US" sz="2400" dirty="0" smtClean="0"/>
              <a:t>        }</a:t>
            </a:r>
            <a:r>
              <a:rPr lang="en-US" sz="2400" dirty="0"/>
              <a:t>  </a:t>
            </a:r>
          </a:p>
          <a:p>
            <a:pPr marL="0" indent="0">
              <a:buNone/>
            </a:pPr>
            <a:r>
              <a:rPr lang="en-US" sz="2400" dirty="0"/>
              <a:t>    </a:t>
            </a:r>
            <a:r>
              <a:rPr lang="en-US" sz="2400" dirty="0" smtClean="0"/>
              <a:t>}</a:t>
            </a:r>
            <a:r>
              <a:rPr lang="en-US" sz="2400" dirty="0"/>
              <a:t>  </a:t>
            </a:r>
          </a:p>
          <a:p>
            <a:pPr marL="0" indent="0">
              <a:buNone/>
            </a:pPr>
            <a:r>
              <a:rPr lang="en-US" sz="2400" dirty="0"/>
              <a:t>} </a:t>
            </a:r>
          </a:p>
          <a:p>
            <a:pPr lvl="1" fontAlgn="base"/>
            <a:endParaRPr lang="en-US" sz="1400" dirty="0" smtClean="0"/>
          </a:p>
          <a:p>
            <a:pPr fontAlgn="base"/>
            <a:endParaRPr lang="vi-VN" sz="1400" dirty="0"/>
          </a:p>
        </p:txBody>
      </p:sp>
      <p:sp>
        <p:nvSpPr>
          <p:cNvPr id="4" name="Slide Number Placeholder 3"/>
          <p:cNvSpPr>
            <a:spLocks noGrp="1"/>
          </p:cNvSpPr>
          <p:nvPr>
            <p:ph type="sldNum" sz="quarter" idx="12"/>
          </p:nvPr>
        </p:nvSpPr>
        <p:spPr/>
        <p:txBody>
          <a:bodyPr/>
          <a:lstStyle/>
          <a:p>
            <a:fld id="{86CB4B4D-7CA3-9044-876B-883B54F8677D}" type="slidenum">
              <a:rPr lang="uk-UA" smtClean="0"/>
              <a:t>19</a:t>
            </a:fld>
            <a:endParaRPr lang="uk-UA"/>
          </a:p>
        </p:txBody>
      </p:sp>
    </p:spTree>
    <p:extLst>
      <p:ext uri="{BB962C8B-B14F-4D97-AF65-F5344CB8AC3E}">
        <p14:creationId xmlns:p14="http://schemas.microsoft.com/office/powerpoint/2010/main" val="4010330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Kiểm tra bài trước</a:t>
            </a:r>
            <a:endParaRPr lang="vi-VN" dirty="0"/>
          </a:p>
        </p:txBody>
      </p:sp>
      <p:sp>
        <p:nvSpPr>
          <p:cNvPr id="5" name="Text Placeholder 4"/>
          <p:cNvSpPr>
            <a:spLocks noGrp="1"/>
          </p:cNvSpPr>
          <p:nvPr>
            <p:ph type="body" idx="1"/>
          </p:nvPr>
        </p:nvSpPr>
        <p:spPr/>
        <p:txBody>
          <a:bodyPr>
            <a:normAutofit lnSpcReduction="10000"/>
          </a:bodyPr>
          <a:lstStyle/>
          <a:p>
            <a:r>
              <a:rPr lang="vi-VN" dirty="0" smtClean="0"/>
              <a:t>Hỏi và trao đổi về các khó khăn gặp phải trong bài “</a:t>
            </a:r>
            <a:r>
              <a:rPr lang="en-US" dirty="0"/>
              <a:t>Model and Form Validation, Validation Tag Helper, Client-side </a:t>
            </a:r>
            <a:r>
              <a:rPr lang="en-US" dirty="0" smtClean="0"/>
              <a:t>Validation</a:t>
            </a:r>
            <a:r>
              <a:rPr lang="vi-VN" dirty="0" smtClean="0"/>
              <a:t>"</a:t>
            </a:r>
          </a:p>
          <a:p>
            <a:r>
              <a:rPr lang="vi-VN" dirty="0" smtClean="0"/>
              <a:t>Tóm tắt lại các phần đã học từ bài “</a:t>
            </a:r>
            <a:r>
              <a:rPr lang="en-US" dirty="0"/>
              <a:t>Model and Form Validation, Validation Tag Helper, Client-side Validation</a:t>
            </a:r>
            <a:r>
              <a:rPr lang="vi-VN" dirty="0" smtClean="0"/>
              <a:t>”</a:t>
            </a:r>
            <a:endParaRPr lang="vi-VN" dirty="0"/>
          </a:p>
        </p:txBody>
      </p:sp>
    </p:spTree>
    <p:extLst>
      <p:ext uri="{BB962C8B-B14F-4D97-AF65-F5344CB8AC3E}">
        <p14:creationId xmlns:p14="http://schemas.microsoft.com/office/powerpoint/2010/main" val="1171700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Tạo</a:t>
            </a:r>
            <a:r>
              <a:rPr lang="en-US" dirty="0"/>
              <a:t> </a:t>
            </a:r>
            <a:r>
              <a:rPr lang="en-US" dirty="0" err="1"/>
              <a:t>một</a:t>
            </a:r>
            <a:r>
              <a:rPr lang="en-US" dirty="0"/>
              <a:t> </a:t>
            </a:r>
            <a:r>
              <a:rPr lang="en-US" dirty="0" err="1"/>
              <a:t>ASP.Net</a:t>
            </a:r>
            <a:r>
              <a:rPr lang="en-US" dirty="0"/>
              <a:t> Core </a:t>
            </a:r>
            <a:r>
              <a:rPr lang="en-US" dirty="0" err="1"/>
              <a:t>với</a:t>
            </a:r>
            <a:r>
              <a:rPr lang="en-US" dirty="0"/>
              <a:t> </a:t>
            </a:r>
            <a:r>
              <a:rPr lang="en-US" dirty="0" smtClean="0"/>
              <a:t>Dapper</a:t>
            </a:r>
            <a:endParaRPr lang="en-US" dirty="0"/>
          </a:p>
        </p:txBody>
      </p:sp>
      <p:sp>
        <p:nvSpPr>
          <p:cNvPr id="3" name="Text Placeholder 2"/>
          <p:cNvSpPr>
            <a:spLocks noGrp="1"/>
          </p:cNvSpPr>
          <p:nvPr>
            <p:ph idx="1"/>
          </p:nvPr>
        </p:nvSpPr>
        <p:spPr>
          <a:xfrm>
            <a:off x="838199" y="1120022"/>
            <a:ext cx="10749455" cy="5236328"/>
          </a:xfrm>
        </p:spPr>
        <p:txBody>
          <a:bodyPr>
            <a:noAutofit/>
          </a:bodyPr>
          <a:lstStyle/>
          <a:p>
            <a:pPr fontAlgn="base"/>
            <a:r>
              <a:rPr lang="en-US" sz="2400" dirty="0" err="1" smtClean="0"/>
              <a:t>Trong</a:t>
            </a:r>
            <a:r>
              <a:rPr lang="en-US" sz="2400" dirty="0" smtClean="0"/>
              <a:t> file </a:t>
            </a:r>
            <a:r>
              <a:rPr lang="en-US" sz="2400" dirty="0" err="1" smtClean="0"/>
              <a:t>startup.cs</a:t>
            </a:r>
            <a:r>
              <a:rPr lang="en-US" sz="2400" dirty="0" smtClean="0"/>
              <a:t> </a:t>
            </a:r>
            <a:r>
              <a:rPr lang="en-US" sz="2400" dirty="0" err="1" smtClean="0"/>
              <a:t>bổ</a:t>
            </a:r>
            <a:r>
              <a:rPr lang="en-US" sz="2400" dirty="0" smtClean="0"/>
              <a:t> sung 2 </a:t>
            </a:r>
            <a:r>
              <a:rPr lang="en-US" sz="2400" dirty="0" err="1" smtClean="0"/>
              <a:t>dóng</a:t>
            </a:r>
            <a:r>
              <a:rPr lang="en-US" sz="2400" dirty="0" smtClean="0"/>
              <a:t> </a:t>
            </a:r>
            <a:r>
              <a:rPr lang="en-US" sz="2400" dirty="0" err="1" smtClean="0"/>
              <a:t>sau</a:t>
            </a:r>
            <a:r>
              <a:rPr lang="en-US" sz="2400" dirty="0" smtClean="0"/>
              <a:t> </a:t>
            </a:r>
            <a:r>
              <a:rPr lang="en-US" sz="2400" dirty="0" err="1" smtClean="0"/>
              <a:t>phương</a:t>
            </a:r>
            <a:r>
              <a:rPr lang="en-US" sz="2400" dirty="0" smtClean="0"/>
              <a:t> </a:t>
            </a:r>
            <a:r>
              <a:rPr lang="en-US" sz="2400" dirty="0" err="1" smtClean="0"/>
              <a:t>thức</a:t>
            </a:r>
            <a:r>
              <a:rPr lang="en-US" sz="2400" dirty="0" smtClean="0"/>
              <a:t> </a:t>
            </a:r>
            <a:r>
              <a:rPr lang="en-US" sz="2400" dirty="0" err="1"/>
              <a:t>ConfigureServices</a:t>
            </a:r>
            <a:r>
              <a:rPr lang="en-US" sz="2400" dirty="0"/>
              <a:t>(</a:t>
            </a:r>
            <a:r>
              <a:rPr lang="en-US" sz="2400" dirty="0" err="1"/>
              <a:t>IServiceCollection</a:t>
            </a:r>
            <a:r>
              <a:rPr lang="en-US" sz="2400" dirty="0"/>
              <a:t> services</a:t>
            </a:r>
            <a:r>
              <a:rPr lang="en-US" sz="2400" dirty="0" smtClean="0"/>
              <a:t>)</a:t>
            </a:r>
          </a:p>
          <a:p>
            <a:pPr marL="0" indent="0" fontAlgn="base">
              <a:buNone/>
            </a:pPr>
            <a:r>
              <a:rPr lang="en-US" sz="2400" dirty="0" err="1"/>
              <a:t>services.AddTransient</a:t>
            </a:r>
            <a:r>
              <a:rPr lang="en-US" sz="2400" dirty="0"/>
              <a:t>&lt;</a:t>
            </a:r>
            <a:r>
              <a:rPr lang="en-US" sz="2400" dirty="0" err="1"/>
              <a:t>IUserManager</a:t>
            </a:r>
            <a:r>
              <a:rPr lang="en-US" sz="2400" dirty="0"/>
              <a:t>, </a:t>
            </a:r>
            <a:r>
              <a:rPr lang="en-US" sz="2400" dirty="0" err="1"/>
              <a:t>UserManager</a:t>
            </a:r>
            <a:r>
              <a:rPr lang="en-US" sz="2400" dirty="0"/>
              <a:t>&gt;();</a:t>
            </a:r>
            <a:br>
              <a:rPr lang="en-US" sz="2400" dirty="0"/>
            </a:br>
            <a:r>
              <a:rPr lang="en-US" sz="2400" dirty="0" err="1"/>
              <a:t>services.AddTransient</a:t>
            </a:r>
            <a:r>
              <a:rPr lang="en-US" sz="2400" dirty="0"/>
              <a:t>&lt;</a:t>
            </a:r>
            <a:r>
              <a:rPr lang="en-US" sz="2400" dirty="0" err="1"/>
              <a:t>IUserRepository</a:t>
            </a:r>
            <a:r>
              <a:rPr lang="en-US" sz="2400" dirty="0"/>
              <a:t>, </a:t>
            </a:r>
            <a:r>
              <a:rPr lang="en-US" sz="2400" dirty="0" err="1"/>
              <a:t>UserRepository</a:t>
            </a:r>
            <a:r>
              <a:rPr lang="en-US" sz="2400" dirty="0" smtClean="0"/>
              <a:t>&gt;();</a:t>
            </a:r>
            <a:endParaRPr lang="vi-VN" sz="2400" dirty="0"/>
          </a:p>
        </p:txBody>
      </p:sp>
      <p:sp>
        <p:nvSpPr>
          <p:cNvPr id="4" name="Slide Number Placeholder 3"/>
          <p:cNvSpPr>
            <a:spLocks noGrp="1"/>
          </p:cNvSpPr>
          <p:nvPr>
            <p:ph type="sldNum" sz="quarter" idx="12"/>
          </p:nvPr>
        </p:nvSpPr>
        <p:spPr/>
        <p:txBody>
          <a:bodyPr/>
          <a:lstStyle/>
          <a:p>
            <a:fld id="{86CB4B4D-7CA3-9044-876B-883B54F8677D}" type="slidenum">
              <a:rPr lang="uk-UA" smtClean="0"/>
              <a:t>20</a:t>
            </a:fld>
            <a:endParaRPr lang="uk-UA"/>
          </a:p>
        </p:txBody>
      </p:sp>
      <p:pic>
        <p:nvPicPr>
          <p:cNvPr id="5" name="Picture 4"/>
          <p:cNvPicPr>
            <a:picLocks noChangeAspect="1"/>
          </p:cNvPicPr>
          <p:nvPr/>
        </p:nvPicPr>
        <p:blipFill>
          <a:blip r:embed="rId3"/>
          <a:stretch>
            <a:fillRect/>
          </a:stretch>
        </p:blipFill>
        <p:spPr>
          <a:xfrm>
            <a:off x="904875" y="2882626"/>
            <a:ext cx="7090560" cy="3473724"/>
          </a:xfrm>
          <a:prstGeom prst="rect">
            <a:avLst/>
          </a:prstGeom>
        </p:spPr>
      </p:pic>
    </p:spTree>
    <p:extLst>
      <p:ext uri="{BB962C8B-B14F-4D97-AF65-F5344CB8AC3E}">
        <p14:creationId xmlns:p14="http://schemas.microsoft.com/office/powerpoint/2010/main" val="3797839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Tạo</a:t>
            </a:r>
            <a:r>
              <a:rPr lang="en-US" dirty="0"/>
              <a:t> </a:t>
            </a:r>
            <a:r>
              <a:rPr lang="en-US" dirty="0" err="1"/>
              <a:t>một</a:t>
            </a:r>
            <a:r>
              <a:rPr lang="en-US" dirty="0"/>
              <a:t> </a:t>
            </a:r>
            <a:r>
              <a:rPr lang="en-US" dirty="0" err="1"/>
              <a:t>ASP.Net</a:t>
            </a:r>
            <a:r>
              <a:rPr lang="en-US" dirty="0"/>
              <a:t> Core </a:t>
            </a:r>
            <a:r>
              <a:rPr lang="en-US" dirty="0" err="1"/>
              <a:t>với</a:t>
            </a:r>
            <a:r>
              <a:rPr lang="en-US" dirty="0"/>
              <a:t> </a:t>
            </a:r>
            <a:r>
              <a:rPr lang="en-US" dirty="0" smtClean="0"/>
              <a:t>Dapper</a:t>
            </a:r>
            <a:endParaRPr lang="en-US" dirty="0"/>
          </a:p>
        </p:txBody>
      </p:sp>
      <p:sp>
        <p:nvSpPr>
          <p:cNvPr id="3" name="Text Placeholder 2"/>
          <p:cNvSpPr>
            <a:spLocks noGrp="1"/>
          </p:cNvSpPr>
          <p:nvPr>
            <p:ph idx="1"/>
          </p:nvPr>
        </p:nvSpPr>
        <p:spPr>
          <a:xfrm>
            <a:off x="838199" y="1120022"/>
            <a:ext cx="10749455" cy="5236328"/>
          </a:xfrm>
        </p:spPr>
        <p:txBody>
          <a:bodyPr>
            <a:noAutofit/>
          </a:bodyPr>
          <a:lstStyle/>
          <a:p>
            <a:pPr fontAlgn="base"/>
            <a:r>
              <a:rPr lang="en-US" sz="2400" dirty="0" err="1" smtClean="0"/>
              <a:t>Tạo</a:t>
            </a:r>
            <a:r>
              <a:rPr lang="en-US" sz="2400" dirty="0" smtClean="0"/>
              <a:t> </a:t>
            </a:r>
            <a:r>
              <a:rPr lang="en-US" sz="2400" dirty="0" err="1" smtClean="0"/>
              <a:t>một</a:t>
            </a:r>
            <a:r>
              <a:rPr lang="en-US" sz="2400" dirty="0" smtClean="0"/>
              <a:t> </a:t>
            </a:r>
            <a:r>
              <a:rPr lang="en-US" sz="2400" dirty="0" err="1" smtClean="0"/>
              <a:t>UserController.cs</a:t>
            </a:r>
            <a:r>
              <a:rPr lang="en-US" sz="2400" dirty="0" smtClean="0"/>
              <a:t> </a:t>
            </a:r>
            <a:r>
              <a:rPr lang="en-US" sz="2400" dirty="0" err="1" smtClean="0"/>
              <a:t>và</a:t>
            </a:r>
            <a:r>
              <a:rPr lang="en-US" sz="2400" dirty="0" smtClean="0"/>
              <a:t> </a:t>
            </a:r>
            <a:r>
              <a:rPr lang="en-US" sz="2400" dirty="0" err="1" smtClean="0"/>
              <a:t>tạo</a:t>
            </a:r>
            <a:r>
              <a:rPr lang="en-US" sz="2400" dirty="0" smtClean="0"/>
              <a:t> </a:t>
            </a:r>
            <a:r>
              <a:rPr lang="en-US" sz="2400" dirty="0" err="1" smtClean="0"/>
              <a:t>các</a:t>
            </a:r>
            <a:r>
              <a:rPr lang="en-US" sz="2400" dirty="0" smtClean="0"/>
              <a:t> API </a:t>
            </a:r>
            <a:r>
              <a:rPr lang="en-US" sz="2400" dirty="0" err="1" smtClean="0"/>
              <a:t>sau</a:t>
            </a:r>
            <a:r>
              <a:rPr lang="en-US" sz="2400" dirty="0"/>
              <a:t>:</a:t>
            </a:r>
            <a:endParaRPr lang="en-US" sz="1400" dirty="0" smtClean="0"/>
          </a:p>
          <a:p>
            <a:pPr marL="0" indent="0" fontAlgn="base">
              <a:buNone/>
            </a:pPr>
            <a:r>
              <a:rPr lang="vi-VN" sz="1800" dirty="0" smtClean="0"/>
              <a:t>namespace DataManagement.WebAPI.Controllers {  </a:t>
            </a:r>
          </a:p>
          <a:p>
            <a:pPr marL="0" indent="0" fontAlgn="base">
              <a:buNone/>
            </a:pPr>
            <a:r>
              <a:rPr lang="vi-VN" sz="1800" dirty="0" smtClean="0"/>
              <a:t>    [Route("api/[controller]")]  </a:t>
            </a:r>
          </a:p>
          <a:p>
            <a:pPr marL="0" indent="0" fontAlgn="base">
              <a:buNone/>
            </a:pPr>
            <a:r>
              <a:rPr lang="vi-VN" sz="1800" dirty="0" smtClean="0"/>
              <a:t>    public class UserController Controller {  </a:t>
            </a:r>
          </a:p>
          <a:p>
            <a:pPr marL="0" indent="0" fontAlgn="base">
              <a:buNone/>
            </a:pPr>
            <a:r>
              <a:rPr lang="vi-VN" sz="1800" dirty="0" smtClean="0"/>
              <a:t>        IUserManager _userManager;  </a:t>
            </a:r>
          </a:p>
          <a:p>
            <a:pPr marL="0" indent="0" fontAlgn="base">
              <a:buNone/>
            </a:pPr>
            <a:r>
              <a:rPr lang="vi-VN" sz="1800" dirty="0" smtClean="0"/>
              <a:t>        public UserController(IUserManager userManager) {  </a:t>
            </a:r>
          </a:p>
          <a:p>
            <a:pPr marL="0" indent="0" fontAlgn="base">
              <a:buNone/>
            </a:pPr>
            <a:r>
              <a:rPr lang="vi-VN" sz="1800" dirty="0" smtClean="0"/>
              <a:t>            _userManager = userManager;  </a:t>
            </a:r>
          </a:p>
          <a:p>
            <a:pPr marL="0" indent="0" fontAlgn="base">
              <a:buNone/>
            </a:pPr>
            <a:r>
              <a:rPr lang="vi-VN" sz="1800" dirty="0" smtClean="0"/>
              <a:t>        }  </a:t>
            </a:r>
          </a:p>
          <a:p>
            <a:pPr marL="0" indent="0" fontAlgn="base">
              <a:buNone/>
            </a:pPr>
            <a:r>
              <a:rPr lang="vi-VN" sz="1800" dirty="0" smtClean="0"/>
              <a:t>        // POST api/user  </a:t>
            </a:r>
          </a:p>
          <a:p>
            <a:pPr marL="0" indent="0" fontAlgn="base">
              <a:buNone/>
            </a:pPr>
            <a:r>
              <a:rPr lang="vi-VN" sz="1800" dirty="0" smtClean="0"/>
              <a:t>        [HttpPost]  </a:t>
            </a:r>
          </a:p>
          <a:p>
            <a:pPr marL="0" indent="0" fontAlgn="base">
              <a:buNone/>
            </a:pPr>
            <a:r>
              <a:rPr lang="vi-VN" sz="1800" dirty="0" smtClean="0"/>
              <a:t>        publicvoid Post([FromBody] User user) {  </a:t>
            </a:r>
          </a:p>
          <a:p>
            <a:pPr marL="0" indent="0" fontAlgn="base">
              <a:buNone/>
            </a:pPr>
            <a:r>
              <a:rPr lang="vi-VN" sz="1800" dirty="0" smtClean="0"/>
              <a:t>            _userManager.AddUser(user);  </a:t>
            </a:r>
          </a:p>
          <a:p>
            <a:pPr marL="0" indent="0" fontAlgn="base">
              <a:buNone/>
            </a:pPr>
            <a:r>
              <a:rPr lang="vi-VN" sz="1800" dirty="0" smtClean="0"/>
              <a:t>        }  </a:t>
            </a:r>
          </a:p>
          <a:p>
            <a:pPr marL="0" indent="0" fontAlgn="base">
              <a:buNone/>
            </a:pPr>
            <a:r>
              <a:rPr lang="vi-VN" sz="1800" dirty="0" smtClean="0"/>
              <a:t>    }  </a:t>
            </a:r>
          </a:p>
          <a:p>
            <a:pPr marL="0" indent="0" fontAlgn="base">
              <a:buNone/>
            </a:pPr>
            <a:r>
              <a:rPr lang="vi-VN" sz="1800" dirty="0" smtClean="0"/>
              <a:t>}</a:t>
            </a:r>
            <a:endParaRPr lang="vi-VN" sz="1800" dirty="0"/>
          </a:p>
        </p:txBody>
      </p:sp>
      <p:sp>
        <p:nvSpPr>
          <p:cNvPr id="4" name="Slide Number Placeholder 3"/>
          <p:cNvSpPr>
            <a:spLocks noGrp="1"/>
          </p:cNvSpPr>
          <p:nvPr>
            <p:ph type="sldNum" sz="quarter" idx="12"/>
          </p:nvPr>
        </p:nvSpPr>
        <p:spPr/>
        <p:txBody>
          <a:bodyPr/>
          <a:lstStyle/>
          <a:p>
            <a:fld id="{86CB4B4D-7CA3-9044-876B-883B54F8677D}" type="slidenum">
              <a:rPr lang="uk-UA" smtClean="0"/>
              <a:t>21</a:t>
            </a:fld>
            <a:endParaRPr lang="uk-UA"/>
          </a:p>
        </p:txBody>
      </p:sp>
    </p:spTree>
    <p:extLst>
      <p:ext uri="{BB962C8B-B14F-4D97-AF65-F5344CB8AC3E}">
        <p14:creationId xmlns:p14="http://schemas.microsoft.com/office/powerpoint/2010/main" val="1067423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Entity Framework </a:t>
            </a:r>
            <a:r>
              <a:rPr lang="en-US" dirty="0" smtClean="0"/>
              <a:t>Core</a:t>
            </a:r>
            <a:endParaRPr lang="en-US" dirty="0"/>
          </a:p>
        </p:txBody>
      </p:sp>
      <p:sp>
        <p:nvSpPr>
          <p:cNvPr id="3" name="Text Placeholder 2"/>
          <p:cNvSpPr>
            <a:spLocks noGrp="1"/>
          </p:cNvSpPr>
          <p:nvPr>
            <p:ph idx="1"/>
          </p:nvPr>
        </p:nvSpPr>
        <p:spPr>
          <a:xfrm>
            <a:off x="838200" y="1120022"/>
            <a:ext cx="10515599" cy="5236328"/>
          </a:xfrm>
        </p:spPr>
        <p:txBody>
          <a:bodyPr>
            <a:normAutofit/>
          </a:bodyPr>
          <a:lstStyle/>
          <a:p>
            <a:pPr fontAlgn="base"/>
            <a:r>
              <a:rPr lang="en-US" dirty="0" smtClean="0"/>
              <a:t>Entity Framework Core (EF Core) </a:t>
            </a:r>
            <a:r>
              <a:rPr lang="en-US" dirty="0" err="1" smtClean="0"/>
              <a:t>làm</a:t>
            </a:r>
            <a:r>
              <a:rPr lang="en-US" dirty="0" smtClean="0"/>
              <a:t> </a:t>
            </a:r>
            <a:r>
              <a:rPr lang="en-US" dirty="0" err="1" smtClean="0"/>
              <a:t>một</a:t>
            </a:r>
            <a:r>
              <a:rPr lang="en-US" dirty="0" smtClean="0"/>
              <a:t> </a:t>
            </a:r>
            <a:r>
              <a:rPr lang="en-US" dirty="0" err="1" smtClean="0"/>
              <a:t>sản</a:t>
            </a:r>
            <a:r>
              <a:rPr lang="en-US" dirty="0" smtClean="0"/>
              <a:t> </a:t>
            </a:r>
            <a:r>
              <a:rPr lang="en-US" dirty="0" err="1" smtClean="0"/>
              <a:t>phẩm</a:t>
            </a:r>
            <a:r>
              <a:rPr lang="en-US" dirty="0" smtClean="0"/>
              <a:t> </a:t>
            </a:r>
            <a:r>
              <a:rPr lang="en-US" dirty="0" err="1" smtClean="0"/>
              <a:t>của</a:t>
            </a:r>
            <a:r>
              <a:rPr lang="en-US" dirty="0" smtClean="0"/>
              <a:t> Microsoft </a:t>
            </a:r>
            <a:r>
              <a:rPr lang="en-US" dirty="0" err="1" smtClean="0"/>
              <a:t>và</a:t>
            </a:r>
            <a:r>
              <a:rPr lang="en-US" dirty="0" smtClean="0"/>
              <a:t> </a:t>
            </a:r>
            <a:r>
              <a:rPr lang="en-US" dirty="0" err="1" smtClean="0"/>
              <a:t>được</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từ</a:t>
            </a:r>
            <a:r>
              <a:rPr lang="en-US" dirty="0" smtClean="0"/>
              <a:t> ORM Framework.</a:t>
            </a:r>
          </a:p>
          <a:p>
            <a:pPr fontAlgn="base"/>
            <a:r>
              <a:rPr lang="en-US" dirty="0" err="1" smtClean="0"/>
              <a:t>Các</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được</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bằng</a:t>
            </a:r>
            <a:r>
              <a:rPr lang="en-US" dirty="0" smtClean="0"/>
              <a:t> EF </a:t>
            </a:r>
            <a:r>
              <a:rPr lang="en-US" dirty="0" err="1" smtClean="0"/>
              <a:t>không</a:t>
            </a:r>
            <a:r>
              <a:rPr lang="en-US" dirty="0" smtClean="0"/>
              <a:t> </a:t>
            </a:r>
            <a:r>
              <a:rPr lang="en-US" dirty="0" err="1" smtClean="0"/>
              <a:t>thao</a:t>
            </a:r>
            <a:r>
              <a:rPr lang="en-US" dirty="0" smtClean="0"/>
              <a:t> </a:t>
            </a:r>
            <a:r>
              <a:rPr lang="en-US" dirty="0" err="1" smtClean="0"/>
              <a:t>tác</a:t>
            </a:r>
            <a:r>
              <a:rPr lang="en-US" dirty="0" smtClean="0"/>
              <a:t> </a:t>
            </a:r>
            <a:r>
              <a:rPr lang="en-US" dirty="0" err="1" smtClean="0"/>
              <a:t>trực</a:t>
            </a:r>
            <a:r>
              <a:rPr lang="en-US" dirty="0" smtClean="0"/>
              <a:t> </a:t>
            </a:r>
            <a:r>
              <a:rPr lang="en-US" dirty="0" err="1" smtClean="0"/>
              <a:t>tiếp</a:t>
            </a:r>
            <a:r>
              <a:rPr lang="en-US" dirty="0" smtClean="0"/>
              <a:t> </a:t>
            </a:r>
            <a:r>
              <a:rPr lang="en-US" dirty="0" err="1" smtClean="0"/>
              <a:t>với</a:t>
            </a:r>
            <a:r>
              <a:rPr lang="en-US" dirty="0" smtClean="0"/>
              <a:t> CSDL</a:t>
            </a:r>
          </a:p>
          <a:p>
            <a:pPr fontAlgn="base"/>
            <a:r>
              <a:rPr lang="en-US" dirty="0" err="1" smtClean="0"/>
              <a:t>Các</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bằng</a:t>
            </a:r>
            <a:r>
              <a:rPr lang="en-US" dirty="0" smtClean="0"/>
              <a:t> </a:t>
            </a:r>
            <a:r>
              <a:rPr lang="en-US" dirty="0" err="1" smtClean="0"/>
              <a:t>cách</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các</a:t>
            </a:r>
            <a:r>
              <a:rPr lang="en-US" dirty="0" smtClean="0"/>
              <a:t> API </a:t>
            </a:r>
            <a:r>
              <a:rPr lang="en-US" dirty="0" err="1" smtClean="0"/>
              <a:t>được</a:t>
            </a:r>
            <a:r>
              <a:rPr lang="en-US" dirty="0" smtClean="0"/>
              <a:t> </a:t>
            </a:r>
            <a:r>
              <a:rPr lang="en-US" dirty="0" err="1" smtClean="0"/>
              <a:t>cung</a:t>
            </a:r>
            <a:r>
              <a:rPr lang="en-US" dirty="0" smtClean="0"/>
              <a:t> </a:t>
            </a:r>
            <a:r>
              <a:rPr lang="en-US" dirty="0" err="1" smtClean="0"/>
              <a:t>cấp</a:t>
            </a:r>
            <a:r>
              <a:rPr lang="en-US" dirty="0" smtClean="0"/>
              <a:t> </a:t>
            </a:r>
            <a:r>
              <a:rPr lang="en-US" dirty="0" err="1" smtClean="0"/>
              <a:t>trong</a:t>
            </a:r>
            <a:r>
              <a:rPr lang="en-US" dirty="0" smtClean="0"/>
              <a:t> EF.</a:t>
            </a:r>
          </a:p>
          <a:p>
            <a:pPr fontAlgn="base"/>
            <a:r>
              <a:rPr lang="en-US" dirty="0" smtClean="0"/>
              <a:t>EF </a:t>
            </a:r>
            <a:r>
              <a:rPr lang="en-US" dirty="0" err="1" smtClean="0"/>
              <a:t>sẽ</a:t>
            </a:r>
            <a:r>
              <a:rPr lang="en-US" dirty="0" smtClean="0"/>
              <a:t> mapping </a:t>
            </a:r>
            <a:r>
              <a:rPr lang="en-US" dirty="0" err="1" smtClean="0"/>
              <a:t>các</a:t>
            </a:r>
            <a:r>
              <a:rPr lang="en-US" dirty="0" smtClean="0"/>
              <a:t> </a:t>
            </a:r>
            <a:r>
              <a:rPr lang="en-US" dirty="0" err="1" smtClean="0"/>
              <a:t>hành</a:t>
            </a:r>
            <a:r>
              <a:rPr lang="en-US" dirty="0" smtClean="0"/>
              <a:t> </a:t>
            </a:r>
            <a:r>
              <a:rPr lang="en-US" dirty="0" err="1" smtClean="0"/>
              <a:t>động</a:t>
            </a:r>
            <a:r>
              <a:rPr lang="en-US" dirty="0" smtClean="0"/>
              <a:t> </a:t>
            </a:r>
            <a:r>
              <a:rPr lang="en-US" dirty="0" err="1" smtClean="0"/>
              <a:t>với</a:t>
            </a:r>
            <a:r>
              <a:rPr lang="en-US" dirty="0"/>
              <a:t> </a:t>
            </a:r>
            <a:r>
              <a:rPr lang="en-US" dirty="0" smtClean="0"/>
              <a:t>CSDL.</a:t>
            </a:r>
            <a:endParaRPr lang="vi-VN" dirty="0"/>
          </a:p>
        </p:txBody>
      </p:sp>
      <p:sp>
        <p:nvSpPr>
          <p:cNvPr id="4" name="Slide Number Placeholder 3"/>
          <p:cNvSpPr>
            <a:spLocks noGrp="1"/>
          </p:cNvSpPr>
          <p:nvPr>
            <p:ph type="sldNum" sz="quarter" idx="12"/>
          </p:nvPr>
        </p:nvSpPr>
        <p:spPr/>
        <p:txBody>
          <a:bodyPr/>
          <a:lstStyle/>
          <a:p>
            <a:fld id="{86CB4B4D-7CA3-9044-876B-883B54F8677D}" type="slidenum">
              <a:rPr lang="uk-UA" smtClean="0"/>
              <a:t>22</a:t>
            </a:fld>
            <a:endParaRPr lang="uk-UA"/>
          </a:p>
        </p:txBody>
      </p:sp>
    </p:spTree>
    <p:extLst>
      <p:ext uri="{BB962C8B-B14F-4D97-AF65-F5344CB8AC3E}">
        <p14:creationId xmlns:p14="http://schemas.microsoft.com/office/powerpoint/2010/main" val="3284437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t>Tạo</a:t>
            </a:r>
            <a:r>
              <a:rPr lang="en-US" sz="3200" dirty="0" smtClean="0"/>
              <a:t> Entity </a:t>
            </a:r>
            <a:r>
              <a:rPr lang="en-US" sz="3200" dirty="0"/>
              <a:t>Framework </a:t>
            </a:r>
            <a:r>
              <a:rPr lang="en-US" sz="3200" dirty="0" smtClean="0"/>
              <a:t>Core console application</a:t>
            </a:r>
            <a:endParaRPr lang="en-US" sz="3200" dirty="0"/>
          </a:p>
        </p:txBody>
      </p:sp>
      <p:sp>
        <p:nvSpPr>
          <p:cNvPr id="3" name="Text Placeholder 2"/>
          <p:cNvSpPr>
            <a:spLocks noGrp="1"/>
          </p:cNvSpPr>
          <p:nvPr>
            <p:ph idx="1"/>
          </p:nvPr>
        </p:nvSpPr>
        <p:spPr>
          <a:xfrm>
            <a:off x="838200" y="1120022"/>
            <a:ext cx="10515599" cy="1970019"/>
          </a:xfrm>
        </p:spPr>
        <p:txBody>
          <a:bodyPr>
            <a:normAutofit fontScale="92500" lnSpcReduction="20000"/>
          </a:bodyPr>
          <a:lstStyle/>
          <a:p>
            <a:pPr fontAlgn="base"/>
            <a:r>
              <a:rPr lang="en-US" sz="2400" dirty="0" err="1"/>
              <a:t>Tạ</a:t>
            </a:r>
            <a:r>
              <a:rPr lang="en-US" dirty="0" err="1" smtClean="0"/>
              <a:t>o</a:t>
            </a:r>
            <a:r>
              <a:rPr lang="en-US" dirty="0" smtClean="0"/>
              <a:t> EF Core console application</a:t>
            </a:r>
          </a:p>
          <a:p>
            <a:pPr lvl="1" fontAlgn="base"/>
            <a:r>
              <a:rPr lang="en-US" dirty="0" smtClean="0"/>
              <a:t>Open Visual studio 2017 (</a:t>
            </a:r>
            <a:r>
              <a:rPr lang="en-US" dirty="0" err="1" smtClean="0"/>
              <a:t>hoặc</a:t>
            </a:r>
            <a:r>
              <a:rPr lang="en-US" dirty="0" smtClean="0"/>
              <a:t> </a:t>
            </a:r>
            <a:r>
              <a:rPr lang="en-US" dirty="0" err="1" smtClean="0"/>
              <a:t>các</a:t>
            </a:r>
            <a:r>
              <a:rPr lang="en-US" dirty="0" smtClean="0"/>
              <a:t> </a:t>
            </a:r>
            <a:r>
              <a:rPr lang="en-US" dirty="0" err="1" smtClean="0"/>
              <a:t>phiên</a:t>
            </a:r>
            <a:r>
              <a:rPr lang="en-US" dirty="0" smtClean="0"/>
              <a:t> </a:t>
            </a:r>
            <a:r>
              <a:rPr lang="en-US" dirty="0" err="1" smtClean="0"/>
              <a:t>bản</a:t>
            </a:r>
            <a:r>
              <a:rPr lang="en-US" dirty="0" smtClean="0"/>
              <a:t> </a:t>
            </a:r>
            <a:r>
              <a:rPr lang="en-US" dirty="0" err="1" smtClean="0"/>
              <a:t>lớn</a:t>
            </a:r>
            <a:r>
              <a:rPr lang="en-US" dirty="0" smtClean="0"/>
              <a:t> </a:t>
            </a:r>
            <a:r>
              <a:rPr lang="en-US" dirty="0" err="1" smtClean="0"/>
              <a:t>hơn</a:t>
            </a:r>
            <a:r>
              <a:rPr lang="en-US" dirty="0" smtClean="0"/>
              <a:t>)</a:t>
            </a:r>
          </a:p>
          <a:p>
            <a:pPr lvl="1" fontAlgn="base"/>
            <a:r>
              <a:rPr lang="en-US" dirty="0" smtClean="0"/>
              <a:t>Menu File </a:t>
            </a:r>
            <a:r>
              <a:rPr lang="en-US" dirty="0" smtClean="0">
                <a:sym typeface="Wingdings" panose="05000000000000000000" pitchFamily="2" charset="2"/>
              </a:rPr>
              <a:t> New  Project </a:t>
            </a:r>
            <a:r>
              <a:rPr lang="en-US" dirty="0" err="1" smtClean="0">
                <a:sym typeface="Wingdings" panose="05000000000000000000" pitchFamily="2" charset="2"/>
              </a:rPr>
              <a:t>để</a:t>
            </a:r>
            <a:r>
              <a:rPr lang="en-US" dirty="0" smtClean="0">
                <a:sym typeface="Wingdings" panose="05000000000000000000" pitchFamily="2" charset="2"/>
              </a:rPr>
              <a:t> </a:t>
            </a:r>
            <a:r>
              <a:rPr lang="en-US" dirty="0" err="1" smtClean="0">
                <a:sym typeface="Wingdings" panose="05000000000000000000" pitchFamily="2" charset="2"/>
              </a:rPr>
              <a:t>tạo</a:t>
            </a:r>
            <a:r>
              <a:rPr lang="en-US" dirty="0" smtClean="0">
                <a:sym typeface="Wingdings" panose="05000000000000000000" pitchFamily="2" charset="2"/>
              </a:rPr>
              <a:t> </a:t>
            </a:r>
            <a:r>
              <a:rPr lang="en-US" dirty="0" err="1" smtClean="0">
                <a:sym typeface="Wingdings" panose="05000000000000000000" pitchFamily="2" charset="2"/>
              </a:rPr>
              <a:t>mới</a:t>
            </a:r>
            <a:r>
              <a:rPr lang="en-US" dirty="0" smtClean="0">
                <a:sym typeface="Wingdings" panose="05000000000000000000" pitchFamily="2" charset="2"/>
              </a:rPr>
              <a:t> 1 project</a:t>
            </a:r>
          </a:p>
          <a:p>
            <a:pPr lvl="1" fontAlgn="base"/>
            <a:r>
              <a:rPr lang="en-US" dirty="0" err="1" smtClean="0">
                <a:sym typeface="Wingdings" panose="05000000000000000000" pitchFamily="2" charset="2"/>
              </a:rPr>
              <a:t>Chọn</a:t>
            </a:r>
            <a:r>
              <a:rPr lang="en-US" dirty="0" smtClean="0">
                <a:sym typeface="Wingdings" panose="05000000000000000000" pitchFamily="2" charset="2"/>
              </a:rPr>
              <a:t> Visual C#  .NET Core  Console App (.NET Core)</a:t>
            </a:r>
          </a:p>
          <a:p>
            <a:pPr lvl="1" fontAlgn="base"/>
            <a:r>
              <a:rPr lang="en-US" dirty="0" err="1" smtClean="0">
                <a:sym typeface="Wingdings" panose="05000000000000000000" pitchFamily="2" charset="2"/>
              </a:rPr>
              <a:t>Đặt</a:t>
            </a:r>
            <a:r>
              <a:rPr lang="en-US" dirty="0" smtClean="0">
                <a:sym typeface="Wingdings" panose="05000000000000000000" pitchFamily="2" charset="2"/>
              </a:rPr>
              <a:t> </a:t>
            </a:r>
            <a:r>
              <a:rPr lang="en-US" dirty="0" err="1" smtClean="0">
                <a:sym typeface="Wingdings" panose="05000000000000000000" pitchFamily="2" charset="2"/>
              </a:rPr>
              <a:t>tên</a:t>
            </a:r>
            <a:r>
              <a:rPr lang="en-US" dirty="0" smtClean="0">
                <a:sym typeface="Wingdings" panose="05000000000000000000" pitchFamily="2" charset="2"/>
              </a:rPr>
              <a:t> project </a:t>
            </a:r>
            <a:r>
              <a:rPr lang="en-US" dirty="0" err="1" smtClean="0">
                <a:sym typeface="Wingdings" panose="05000000000000000000" pitchFamily="2" charset="2"/>
              </a:rPr>
              <a:t>là</a:t>
            </a:r>
            <a:r>
              <a:rPr lang="en-US" dirty="0" smtClean="0">
                <a:sym typeface="Wingdings" panose="05000000000000000000" pitchFamily="2" charset="2"/>
              </a:rPr>
              <a:t> EF Core</a:t>
            </a:r>
          </a:p>
          <a:p>
            <a:pPr lvl="1" fontAlgn="base"/>
            <a:r>
              <a:rPr lang="en-US" dirty="0" smtClean="0">
                <a:sym typeface="Wingdings" panose="05000000000000000000" pitchFamily="2" charset="2"/>
              </a:rPr>
              <a:t>Click OK </a:t>
            </a:r>
            <a:r>
              <a:rPr lang="en-US" dirty="0" err="1" smtClean="0">
                <a:sym typeface="Wingdings" panose="05000000000000000000" pitchFamily="2" charset="2"/>
              </a:rPr>
              <a:t>để</a:t>
            </a:r>
            <a:r>
              <a:rPr lang="en-US" dirty="0" smtClean="0">
                <a:sym typeface="Wingdings" panose="05000000000000000000" pitchFamily="2" charset="2"/>
              </a:rPr>
              <a:t> </a:t>
            </a:r>
            <a:r>
              <a:rPr lang="en-US" dirty="0" err="1" smtClean="0">
                <a:sym typeface="Wingdings" panose="05000000000000000000" pitchFamily="2" charset="2"/>
              </a:rPr>
              <a:t>tạo</a:t>
            </a:r>
            <a:r>
              <a:rPr lang="en-US" dirty="0" smtClean="0">
                <a:sym typeface="Wingdings" panose="05000000000000000000" pitchFamily="2" charset="2"/>
              </a:rPr>
              <a:t> </a:t>
            </a:r>
            <a:r>
              <a:rPr lang="en-US" dirty="0" err="1" smtClean="0">
                <a:sym typeface="Wingdings" panose="05000000000000000000" pitchFamily="2" charset="2"/>
              </a:rPr>
              <a:t>ứng</a:t>
            </a:r>
            <a:r>
              <a:rPr lang="en-US" dirty="0" smtClean="0">
                <a:sym typeface="Wingdings" panose="05000000000000000000" pitchFamily="2" charset="2"/>
              </a:rPr>
              <a:t> </a:t>
            </a:r>
            <a:r>
              <a:rPr lang="en-US" dirty="0" err="1" smtClean="0">
                <a:sym typeface="Wingdings" panose="05000000000000000000" pitchFamily="2" charset="2"/>
              </a:rPr>
              <a:t>dụng</a:t>
            </a:r>
            <a:endParaRPr lang="en-US" dirty="0" smtClean="0">
              <a:sym typeface="Wingdings" panose="05000000000000000000" pitchFamily="2" charset="2"/>
            </a:endParaRPr>
          </a:p>
        </p:txBody>
      </p:sp>
      <p:sp>
        <p:nvSpPr>
          <p:cNvPr id="4" name="Slide Number Placeholder 3"/>
          <p:cNvSpPr>
            <a:spLocks noGrp="1"/>
          </p:cNvSpPr>
          <p:nvPr>
            <p:ph type="sldNum" sz="quarter" idx="12"/>
          </p:nvPr>
        </p:nvSpPr>
        <p:spPr/>
        <p:txBody>
          <a:bodyPr/>
          <a:lstStyle/>
          <a:p>
            <a:fld id="{86CB4B4D-7CA3-9044-876B-883B54F8677D}" type="slidenum">
              <a:rPr lang="uk-UA" smtClean="0"/>
              <a:t>23</a:t>
            </a:fld>
            <a:endParaRPr lang="uk-UA"/>
          </a:p>
        </p:txBody>
      </p:sp>
      <p:pic>
        <p:nvPicPr>
          <p:cNvPr id="5" name="Picture 4"/>
          <p:cNvPicPr>
            <a:picLocks noChangeAspect="1"/>
          </p:cNvPicPr>
          <p:nvPr/>
        </p:nvPicPr>
        <p:blipFill>
          <a:blip r:embed="rId3"/>
          <a:stretch>
            <a:fillRect/>
          </a:stretch>
        </p:blipFill>
        <p:spPr>
          <a:xfrm>
            <a:off x="5060731" y="2380593"/>
            <a:ext cx="6839607" cy="4158320"/>
          </a:xfrm>
          <a:prstGeom prst="rect">
            <a:avLst/>
          </a:prstGeom>
        </p:spPr>
      </p:pic>
    </p:spTree>
    <p:extLst>
      <p:ext uri="{BB962C8B-B14F-4D97-AF65-F5344CB8AC3E}">
        <p14:creationId xmlns:p14="http://schemas.microsoft.com/office/powerpoint/2010/main" val="3476427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t>Tạo</a:t>
            </a:r>
            <a:r>
              <a:rPr lang="en-US" sz="3200" dirty="0" smtClean="0"/>
              <a:t> Entity </a:t>
            </a:r>
            <a:r>
              <a:rPr lang="en-US" sz="3200" dirty="0"/>
              <a:t>Framework </a:t>
            </a:r>
            <a:r>
              <a:rPr lang="en-US" sz="3200" dirty="0" smtClean="0"/>
              <a:t>Core console application</a:t>
            </a:r>
            <a:endParaRPr lang="en-US" sz="3200" dirty="0"/>
          </a:p>
        </p:txBody>
      </p:sp>
      <p:sp>
        <p:nvSpPr>
          <p:cNvPr id="3" name="Text Placeholder 2"/>
          <p:cNvSpPr>
            <a:spLocks noGrp="1"/>
          </p:cNvSpPr>
          <p:nvPr>
            <p:ph idx="1"/>
          </p:nvPr>
        </p:nvSpPr>
        <p:spPr>
          <a:xfrm>
            <a:off x="396766" y="1120022"/>
            <a:ext cx="4947743" cy="5359606"/>
          </a:xfrm>
        </p:spPr>
        <p:txBody>
          <a:bodyPr>
            <a:normAutofit/>
          </a:bodyPr>
          <a:lstStyle/>
          <a:p>
            <a:pPr fontAlgn="base"/>
            <a:r>
              <a:rPr lang="en-US" sz="2400" dirty="0" err="1" smtClean="0"/>
              <a:t>Thêm</a:t>
            </a:r>
            <a:r>
              <a:rPr lang="en-US" sz="2400" dirty="0" smtClean="0"/>
              <a:t> </a:t>
            </a:r>
            <a:r>
              <a:rPr lang="en-US" sz="2400" dirty="0" err="1" smtClean="0"/>
              <a:t>thư</a:t>
            </a:r>
            <a:r>
              <a:rPr lang="en-US" sz="2400" dirty="0" smtClean="0"/>
              <a:t> </a:t>
            </a:r>
            <a:r>
              <a:rPr lang="en-US" sz="2400" dirty="0" err="1" smtClean="0"/>
              <a:t>viên</a:t>
            </a:r>
            <a:r>
              <a:rPr lang="en-US" sz="2400" dirty="0" smtClean="0"/>
              <a:t> EF Core </a:t>
            </a:r>
            <a:r>
              <a:rPr lang="en-US" sz="2400" dirty="0" err="1" smtClean="0"/>
              <a:t>vào</a:t>
            </a:r>
            <a:r>
              <a:rPr lang="en-US" sz="2400" dirty="0" smtClean="0"/>
              <a:t> project</a:t>
            </a:r>
            <a:endParaRPr lang="en-US" dirty="0" smtClean="0"/>
          </a:p>
          <a:p>
            <a:pPr lvl="1" fontAlgn="base"/>
            <a:r>
              <a:rPr lang="en-US" dirty="0" err="1" smtClean="0"/>
              <a:t>Sử</a:t>
            </a:r>
            <a:r>
              <a:rPr lang="en-US" dirty="0" smtClean="0"/>
              <a:t> </a:t>
            </a:r>
            <a:r>
              <a:rPr lang="en-US" dirty="0" err="1" smtClean="0"/>
              <a:t>dụng</a:t>
            </a:r>
            <a:r>
              <a:rPr lang="en-US" dirty="0" smtClean="0"/>
              <a:t> </a:t>
            </a:r>
            <a:r>
              <a:rPr lang="en-US" dirty="0" err="1" smtClean="0"/>
              <a:t>NuGet</a:t>
            </a:r>
            <a:r>
              <a:rPr lang="en-US" dirty="0" smtClean="0"/>
              <a:t> Package Manager </a:t>
            </a:r>
            <a:r>
              <a:rPr lang="en-US" dirty="0" err="1" smtClean="0"/>
              <a:t>để</a:t>
            </a:r>
            <a:r>
              <a:rPr lang="en-US" dirty="0" smtClean="0"/>
              <a:t> </a:t>
            </a:r>
            <a:r>
              <a:rPr lang="en-US" dirty="0" err="1" smtClean="0"/>
              <a:t>cài</a:t>
            </a:r>
            <a:r>
              <a:rPr lang="en-US" dirty="0" smtClean="0"/>
              <a:t> </a:t>
            </a:r>
            <a:r>
              <a:rPr lang="en-US" dirty="0" err="1" smtClean="0"/>
              <a:t>đặt</a:t>
            </a:r>
            <a:r>
              <a:rPr lang="en-US" dirty="0" smtClean="0"/>
              <a:t> EF core</a:t>
            </a:r>
          </a:p>
        </p:txBody>
      </p:sp>
      <p:sp>
        <p:nvSpPr>
          <p:cNvPr id="4" name="Slide Number Placeholder 3"/>
          <p:cNvSpPr>
            <a:spLocks noGrp="1"/>
          </p:cNvSpPr>
          <p:nvPr>
            <p:ph type="sldNum" sz="quarter" idx="12"/>
          </p:nvPr>
        </p:nvSpPr>
        <p:spPr/>
        <p:txBody>
          <a:bodyPr/>
          <a:lstStyle/>
          <a:p>
            <a:fld id="{86CB4B4D-7CA3-9044-876B-883B54F8677D}" type="slidenum">
              <a:rPr lang="uk-UA" smtClean="0"/>
              <a:t>24</a:t>
            </a:fld>
            <a:endParaRPr lang="uk-UA"/>
          </a:p>
        </p:txBody>
      </p:sp>
      <p:pic>
        <p:nvPicPr>
          <p:cNvPr id="6" name="Picture 5"/>
          <p:cNvPicPr>
            <a:picLocks noChangeAspect="1"/>
          </p:cNvPicPr>
          <p:nvPr/>
        </p:nvPicPr>
        <p:blipFill>
          <a:blip r:embed="rId3"/>
          <a:stretch>
            <a:fillRect/>
          </a:stretch>
        </p:blipFill>
        <p:spPr>
          <a:xfrm>
            <a:off x="5486400" y="1120022"/>
            <a:ext cx="6453515" cy="4386822"/>
          </a:xfrm>
          <a:prstGeom prst="rect">
            <a:avLst/>
          </a:prstGeom>
        </p:spPr>
      </p:pic>
    </p:spTree>
    <p:extLst>
      <p:ext uri="{BB962C8B-B14F-4D97-AF65-F5344CB8AC3E}">
        <p14:creationId xmlns:p14="http://schemas.microsoft.com/office/powerpoint/2010/main" val="2963141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t>Tạo</a:t>
            </a:r>
            <a:r>
              <a:rPr lang="en-US" sz="3200" dirty="0" smtClean="0"/>
              <a:t> Entity </a:t>
            </a:r>
            <a:r>
              <a:rPr lang="en-US" sz="3200" dirty="0"/>
              <a:t>Framework </a:t>
            </a:r>
            <a:r>
              <a:rPr lang="en-US" sz="3200" dirty="0" smtClean="0"/>
              <a:t>Core console application</a:t>
            </a:r>
            <a:endParaRPr lang="en-US" sz="3200" dirty="0"/>
          </a:p>
        </p:txBody>
      </p:sp>
      <p:sp>
        <p:nvSpPr>
          <p:cNvPr id="3" name="Text Placeholder 2"/>
          <p:cNvSpPr>
            <a:spLocks noGrp="1"/>
          </p:cNvSpPr>
          <p:nvPr>
            <p:ph idx="1"/>
          </p:nvPr>
        </p:nvSpPr>
        <p:spPr>
          <a:xfrm>
            <a:off x="396766" y="1120022"/>
            <a:ext cx="5404944" cy="5359606"/>
          </a:xfrm>
        </p:spPr>
        <p:txBody>
          <a:bodyPr>
            <a:normAutofit fontScale="92500" lnSpcReduction="10000"/>
          </a:bodyPr>
          <a:lstStyle/>
          <a:p>
            <a:r>
              <a:rPr lang="en-US" dirty="0" smtClean="0"/>
              <a:t>Menu Tools </a:t>
            </a:r>
            <a:r>
              <a:rPr lang="en-US" dirty="0" smtClean="0">
                <a:sym typeface="Wingdings" panose="05000000000000000000" pitchFamily="2" charset="2"/>
              </a:rPr>
              <a:t></a:t>
            </a:r>
            <a:r>
              <a:rPr lang="en-US" dirty="0" smtClean="0"/>
              <a:t> </a:t>
            </a:r>
            <a:r>
              <a:rPr lang="en-US" dirty="0" err="1"/>
              <a:t>NuGet</a:t>
            </a:r>
            <a:r>
              <a:rPr lang="en-US" dirty="0"/>
              <a:t> Package Manager -&gt; Manage </a:t>
            </a:r>
            <a:r>
              <a:rPr lang="en-US" dirty="0" err="1"/>
              <a:t>NuGet</a:t>
            </a:r>
            <a:r>
              <a:rPr lang="en-US" dirty="0"/>
              <a:t> Packages for Solution.</a:t>
            </a:r>
          </a:p>
          <a:p>
            <a:r>
              <a:rPr lang="en-US" dirty="0"/>
              <a:t>Click </a:t>
            </a:r>
            <a:r>
              <a:rPr lang="en-US" dirty="0" err="1" smtClean="0"/>
              <a:t>vào</a:t>
            </a:r>
            <a:r>
              <a:rPr lang="en-US" dirty="0" smtClean="0"/>
              <a:t> </a:t>
            </a:r>
            <a:r>
              <a:rPr lang="en-US" dirty="0"/>
              <a:t>Browse.</a:t>
            </a:r>
          </a:p>
          <a:p>
            <a:r>
              <a:rPr lang="en-US" dirty="0" err="1" smtClean="0"/>
              <a:t>Nhập</a:t>
            </a:r>
            <a:r>
              <a:rPr lang="en-US" dirty="0" smtClean="0"/>
              <a:t> </a:t>
            </a:r>
            <a:r>
              <a:rPr lang="en-US" dirty="0" err="1" smtClean="0"/>
              <a:t>vào</a:t>
            </a:r>
            <a:r>
              <a:rPr lang="en-US" dirty="0" smtClean="0"/>
              <a:t> </a:t>
            </a:r>
            <a:r>
              <a:rPr lang="en-US" dirty="0" err="1" smtClean="0"/>
              <a:t>tư</a:t>
            </a:r>
            <a:r>
              <a:rPr lang="en-US" dirty="0" smtClean="0"/>
              <a:t> </a:t>
            </a:r>
            <a:r>
              <a:rPr lang="en-US" dirty="0" err="1" smtClean="0"/>
              <a:t>fkhoas</a:t>
            </a:r>
            <a:r>
              <a:rPr lang="en-US" dirty="0" smtClean="0"/>
              <a:t> </a:t>
            </a:r>
            <a:r>
              <a:rPr lang="en-US" dirty="0" err="1" smtClean="0"/>
              <a:t>Microsoft.EntityFrameworkCore.SqlServer</a:t>
            </a:r>
            <a:r>
              <a:rPr lang="en-US" dirty="0" smtClean="0"/>
              <a:t> </a:t>
            </a:r>
            <a:r>
              <a:rPr lang="en-US" dirty="0" err="1" smtClean="0"/>
              <a:t>và</a:t>
            </a:r>
            <a:r>
              <a:rPr lang="en-US" dirty="0" smtClean="0"/>
              <a:t> click </a:t>
            </a:r>
            <a:r>
              <a:rPr lang="en-US" dirty="0" err="1" smtClean="0"/>
              <a:t>vào</a:t>
            </a:r>
            <a:r>
              <a:rPr lang="en-US" dirty="0" smtClean="0"/>
              <a:t> search.</a:t>
            </a:r>
            <a:endParaRPr lang="en-US" dirty="0"/>
          </a:p>
          <a:p>
            <a:r>
              <a:rPr lang="en-US" dirty="0" err="1" smtClean="0"/>
              <a:t>Chọn</a:t>
            </a:r>
            <a:r>
              <a:rPr lang="en-US" dirty="0" smtClean="0"/>
              <a:t> </a:t>
            </a:r>
            <a:r>
              <a:rPr lang="en-US" dirty="0" err="1" smtClean="0"/>
              <a:t>Microsoft.EntityFrameworkCore.SqlServer</a:t>
            </a:r>
            <a:r>
              <a:rPr lang="en-US" dirty="0" smtClean="0"/>
              <a:t> </a:t>
            </a:r>
            <a:r>
              <a:rPr lang="en-US" dirty="0" err="1" smtClean="0"/>
              <a:t>và</a:t>
            </a:r>
            <a:r>
              <a:rPr lang="en-US" dirty="0" smtClean="0"/>
              <a:t> </a:t>
            </a:r>
            <a:r>
              <a:rPr lang="en-US" dirty="0" err="1" smtClean="0"/>
              <a:t>chọn</a:t>
            </a:r>
            <a:r>
              <a:rPr lang="en-US" dirty="0" smtClean="0"/>
              <a:t> </a:t>
            </a:r>
            <a:r>
              <a:rPr lang="en-US" dirty="0" err="1" smtClean="0"/>
              <a:t>EFCore</a:t>
            </a:r>
            <a:r>
              <a:rPr lang="en-US" dirty="0"/>
              <a:t>.</a:t>
            </a:r>
          </a:p>
          <a:p>
            <a:r>
              <a:rPr lang="en-US" dirty="0"/>
              <a:t>Click </a:t>
            </a:r>
            <a:r>
              <a:rPr lang="en-US" dirty="0" err="1" smtClean="0"/>
              <a:t>vào</a:t>
            </a:r>
            <a:r>
              <a:rPr lang="en-US" dirty="0"/>
              <a:t> Install.</a:t>
            </a:r>
          </a:p>
          <a:p>
            <a:r>
              <a:rPr lang="en-US" dirty="0"/>
              <a:t>Click </a:t>
            </a:r>
            <a:r>
              <a:rPr lang="en-US" dirty="0" err="1" smtClean="0"/>
              <a:t>vào</a:t>
            </a:r>
            <a:r>
              <a:rPr lang="en-US" dirty="0" smtClean="0"/>
              <a:t> </a:t>
            </a:r>
            <a:r>
              <a:rPr lang="en-US" dirty="0"/>
              <a:t>I </a:t>
            </a:r>
            <a:r>
              <a:rPr lang="en-US" dirty="0" smtClean="0"/>
              <a:t>Accept </a:t>
            </a:r>
            <a:r>
              <a:rPr lang="en-US" dirty="0" err="1" smtClean="0"/>
              <a:t>nếu</a:t>
            </a:r>
            <a:r>
              <a:rPr lang="en-US" dirty="0" smtClean="0"/>
              <a:t> </a:t>
            </a:r>
            <a:r>
              <a:rPr lang="en-US" dirty="0" err="1" smtClean="0"/>
              <a:t>được</a:t>
            </a:r>
            <a:r>
              <a:rPr lang="en-US" dirty="0" smtClean="0"/>
              <a:t> </a:t>
            </a:r>
            <a:r>
              <a:rPr lang="en-US" dirty="0" err="1" smtClean="0"/>
              <a:t>yêu</a:t>
            </a:r>
            <a:r>
              <a:rPr lang="en-US" dirty="0" smtClean="0"/>
              <a:t> </a:t>
            </a:r>
            <a:r>
              <a:rPr lang="en-US" dirty="0" err="1" smtClean="0"/>
              <a:t>cầu</a:t>
            </a:r>
            <a:r>
              <a:rPr lang="en-US" dirty="0" smtClean="0"/>
              <a:t>.</a:t>
            </a:r>
            <a:endParaRPr lang="en-US" dirty="0"/>
          </a:p>
          <a:p>
            <a:r>
              <a:rPr lang="en-US" dirty="0" smtClean="0"/>
              <a:t>Package </a:t>
            </a:r>
            <a:r>
              <a:rPr lang="en-US" dirty="0" err="1" smtClean="0"/>
              <a:t>sẽ</a:t>
            </a:r>
            <a:r>
              <a:rPr lang="en-US" dirty="0"/>
              <a:t> </a:t>
            </a:r>
            <a:r>
              <a:rPr lang="en-US" dirty="0" err="1" smtClean="0"/>
              <a:t>được</a:t>
            </a:r>
            <a:r>
              <a:rPr lang="en-US" dirty="0" smtClean="0"/>
              <a:t> </a:t>
            </a:r>
            <a:r>
              <a:rPr lang="en-US" dirty="0" err="1" smtClean="0"/>
              <a:t>cài</a:t>
            </a:r>
            <a:r>
              <a:rPr lang="en-US" dirty="0" smtClean="0"/>
              <a:t> </a:t>
            </a:r>
            <a:r>
              <a:rPr lang="en-US" dirty="0" err="1" smtClean="0"/>
              <a:t>đặt</a:t>
            </a:r>
            <a:r>
              <a:rPr lang="en-US" dirty="0" smtClean="0"/>
              <a:t>.</a:t>
            </a:r>
            <a:endParaRPr lang="en-US" dirty="0"/>
          </a:p>
          <a:p>
            <a:pPr lvl="1" fontAlgn="base"/>
            <a:endParaRPr lang="en-US" dirty="0" smtClean="0">
              <a:sym typeface="Wingdings" panose="05000000000000000000" pitchFamily="2" charset="2"/>
            </a:endParaRPr>
          </a:p>
        </p:txBody>
      </p:sp>
      <p:sp>
        <p:nvSpPr>
          <p:cNvPr id="4" name="Slide Number Placeholder 3"/>
          <p:cNvSpPr>
            <a:spLocks noGrp="1"/>
          </p:cNvSpPr>
          <p:nvPr>
            <p:ph type="sldNum" sz="quarter" idx="12"/>
          </p:nvPr>
        </p:nvSpPr>
        <p:spPr/>
        <p:txBody>
          <a:bodyPr/>
          <a:lstStyle/>
          <a:p>
            <a:fld id="{86CB4B4D-7CA3-9044-876B-883B54F8677D}" type="slidenum">
              <a:rPr lang="uk-UA" smtClean="0"/>
              <a:t>25</a:t>
            </a:fld>
            <a:endParaRPr lang="uk-UA"/>
          </a:p>
        </p:txBody>
      </p:sp>
      <p:pic>
        <p:nvPicPr>
          <p:cNvPr id="5" name="Picture 4"/>
          <p:cNvPicPr>
            <a:picLocks noChangeAspect="1"/>
          </p:cNvPicPr>
          <p:nvPr/>
        </p:nvPicPr>
        <p:blipFill>
          <a:blip r:embed="rId3"/>
          <a:stretch>
            <a:fillRect/>
          </a:stretch>
        </p:blipFill>
        <p:spPr>
          <a:xfrm>
            <a:off x="5801710" y="1120022"/>
            <a:ext cx="6210300" cy="4305300"/>
          </a:xfrm>
          <a:prstGeom prst="rect">
            <a:avLst/>
          </a:prstGeom>
        </p:spPr>
      </p:pic>
    </p:spTree>
    <p:extLst>
      <p:ext uri="{BB962C8B-B14F-4D97-AF65-F5344CB8AC3E}">
        <p14:creationId xmlns:p14="http://schemas.microsoft.com/office/powerpoint/2010/main" val="1885469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t>Tạo</a:t>
            </a:r>
            <a:r>
              <a:rPr lang="en-US" sz="3200" dirty="0" smtClean="0"/>
              <a:t> Entity Class</a:t>
            </a:r>
            <a:endParaRPr lang="en-US" sz="3200" dirty="0"/>
          </a:p>
        </p:txBody>
      </p:sp>
      <p:sp>
        <p:nvSpPr>
          <p:cNvPr id="3" name="Text Placeholder 2"/>
          <p:cNvSpPr>
            <a:spLocks noGrp="1"/>
          </p:cNvSpPr>
          <p:nvPr>
            <p:ph idx="1"/>
          </p:nvPr>
        </p:nvSpPr>
        <p:spPr>
          <a:xfrm>
            <a:off x="396766" y="1120022"/>
            <a:ext cx="6918434" cy="5359606"/>
          </a:xfrm>
        </p:spPr>
        <p:txBody>
          <a:bodyPr>
            <a:normAutofit/>
          </a:bodyPr>
          <a:lstStyle/>
          <a:p>
            <a:r>
              <a:rPr lang="en-US" dirty="0" smtClean="0"/>
              <a:t>Entity class </a:t>
            </a:r>
            <a:r>
              <a:rPr lang="en-US" dirty="0" err="1" smtClean="0"/>
              <a:t>đại</a:t>
            </a:r>
            <a:r>
              <a:rPr lang="en-US" dirty="0" smtClean="0"/>
              <a:t> </a:t>
            </a:r>
            <a:r>
              <a:rPr lang="en-US" dirty="0" err="1" smtClean="0"/>
              <a:t>diện</a:t>
            </a:r>
            <a:r>
              <a:rPr lang="en-US" dirty="0" smtClean="0"/>
              <a:t> </a:t>
            </a:r>
            <a:r>
              <a:rPr lang="en-US" dirty="0" err="1" smtClean="0"/>
              <a:t>cho</a:t>
            </a:r>
            <a:r>
              <a:rPr lang="en-US" dirty="0" smtClean="0"/>
              <a:t> Domain Model </a:t>
            </a:r>
            <a:r>
              <a:rPr lang="en-US" dirty="0" err="1" smtClean="0"/>
              <a:t>của</a:t>
            </a:r>
            <a:r>
              <a:rPr lang="en-US" dirty="0" smtClean="0"/>
              <a:t> </a:t>
            </a:r>
            <a:r>
              <a:rPr lang="en-US" dirty="0" err="1" smtClean="0"/>
              <a:t>ứng</a:t>
            </a:r>
            <a:r>
              <a:rPr lang="en-US" dirty="0" smtClean="0"/>
              <a:t> </a:t>
            </a:r>
            <a:r>
              <a:rPr lang="en-US" dirty="0" err="1" smtClean="0"/>
              <a:t>dụng</a:t>
            </a:r>
            <a:r>
              <a:rPr lang="en-US" dirty="0" smtClean="0"/>
              <a:t>. EF core </a:t>
            </a:r>
            <a:r>
              <a:rPr lang="en-US" dirty="0" err="1" smtClean="0"/>
              <a:t>xây</a:t>
            </a:r>
            <a:r>
              <a:rPr lang="en-US" dirty="0" smtClean="0"/>
              <a:t> </a:t>
            </a:r>
            <a:r>
              <a:rPr lang="en-US" dirty="0" err="1" smtClean="0"/>
              <a:t>dựng</a:t>
            </a:r>
            <a:r>
              <a:rPr lang="en-US" dirty="0" smtClean="0"/>
              <a:t> CSDL </a:t>
            </a:r>
            <a:r>
              <a:rPr lang="en-US" dirty="0" err="1" smtClean="0"/>
              <a:t>dựa</a:t>
            </a:r>
            <a:r>
              <a:rPr lang="en-US" dirty="0" smtClean="0"/>
              <a:t> </a:t>
            </a:r>
            <a:r>
              <a:rPr lang="en-US" dirty="0" err="1" smtClean="0"/>
              <a:t>trên</a:t>
            </a:r>
            <a:r>
              <a:rPr lang="en-US" dirty="0" smtClean="0"/>
              <a:t> Entity class.</a:t>
            </a:r>
          </a:p>
          <a:p>
            <a:r>
              <a:rPr lang="en-US" dirty="0" err="1" smtClean="0"/>
              <a:t>Chúng</a:t>
            </a:r>
            <a:r>
              <a:rPr lang="en-US" dirty="0" smtClean="0"/>
              <a:t> ta </a:t>
            </a:r>
            <a:r>
              <a:rPr lang="en-US" dirty="0" err="1" smtClean="0"/>
              <a:t>tạo</a:t>
            </a:r>
            <a:r>
              <a:rPr lang="en-US" dirty="0" smtClean="0"/>
              <a:t> </a:t>
            </a:r>
            <a:r>
              <a:rPr lang="en-US" dirty="0" err="1" smtClean="0"/>
              <a:t>một</a:t>
            </a:r>
            <a:r>
              <a:rPr lang="en-US" dirty="0" smtClean="0"/>
              <a:t> Product entity class</a:t>
            </a:r>
          </a:p>
          <a:p>
            <a:pPr lvl="1"/>
            <a:r>
              <a:rPr lang="en-US" dirty="0" smtClean="0"/>
              <a:t>Click </a:t>
            </a:r>
            <a:r>
              <a:rPr lang="en-US" dirty="0" err="1" smtClean="0"/>
              <a:t>phải</a:t>
            </a:r>
            <a:r>
              <a:rPr lang="en-US" dirty="0" smtClean="0"/>
              <a:t> </a:t>
            </a:r>
            <a:r>
              <a:rPr lang="en-US" dirty="0" err="1" smtClean="0"/>
              <a:t>vào</a:t>
            </a:r>
            <a:r>
              <a:rPr lang="en-US" dirty="0" smtClean="0"/>
              <a:t> Solution </a:t>
            </a:r>
            <a:r>
              <a:rPr lang="en-US" dirty="0" err="1" smtClean="0"/>
              <a:t>và</a:t>
            </a:r>
            <a:r>
              <a:rPr lang="en-US" dirty="0" smtClean="0"/>
              <a:t> </a:t>
            </a:r>
            <a:r>
              <a:rPr lang="en-US" dirty="0" err="1" smtClean="0"/>
              <a:t>tạo</a:t>
            </a:r>
            <a:r>
              <a:rPr lang="en-US" dirty="0" smtClean="0"/>
              <a:t> </a:t>
            </a:r>
            <a:r>
              <a:rPr lang="en-US" dirty="0" err="1" smtClean="0"/>
              <a:t>thư</a:t>
            </a:r>
            <a:r>
              <a:rPr lang="en-US" dirty="0" smtClean="0"/>
              <a:t> </a:t>
            </a:r>
            <a:r>
              <a:rPr lang="en-US" dirty="0" err="1" smtClean="0"/>
              <a:t>mục</a:t>
            </a:r>
            <a:r>
              <a:rPr lang="en-US" dirty="0" smtClean="0"/>
              <a:t> </a:t>
            </a:r>
            <a:r>
              <a:rPr lang="en-US" dirty="0" err="1" smtClean="0"/>
              <a:t>đặt</a:t>
            </a:r>
            <a:r>
              <a:rPr lang="en-US" dirty="0" smtClean="0"/>
              <a:t> </a:t>
            </a:r>
            <a:r>
              <a:rPr lang="en-US" dirty="0" err="1" smtClean="0"/>
              <a:t>tên</a:t>
            </a:r>
            <a:r>
              <a:rPr lang="en-US" dirty="0" smtClean="0"/>
              <a:t> </a:t>
            </a:r>
            <a:r>
              <a:rPr lang="en-US" dirty="0" err="1" smtClean="0"/>
              <a:t>là</a:t>
            </a:r>
            <a:r>
              <a:rPr lang="en-US" dirty="0" smtClean="0"/>
              <a:t> Models</a:t>
            </a:r>
          </a:p>
          <a:p>
            <a:pPr lvl="1"/>
            <a:r>
              <a:rPr lang="en-US" dirty="0" smtClean="0"/>
              <a:t>Click </a:t>
            </a:r>
            <a:r>
              <a:rPr lang="en-US" dirty="0" err="1" smtClean="0"/>
              <a:t>phải</a:t>
            </a:r>
            <a:r>
              <a:rPr lang="en-US" dirty="0" smtClean="0"/>
              <a:t> </a:t>
            </a:r>
            <a:r>
              <a:rPr lang="en-US" dirty="0" err="1" smtClean="0"/>
              <a:t>vào</a:t>
            </a:r>
            <a:r>
              <a:rPr lang="en-US" dirty="0" smtClean="0"/>
              <a:t> </a:t>
            </a:r>
            <a:r>
              <a:rPr lang="en-US" dirty="0" err="1" smtClean="0"/>
              <a:t>thư</a:t>
            </a:r>
            <a:r>
              <a:rPr lang="en-US" dirty="0" smtClean="0"/>
              <a:t> </a:t>
            </a:r>
            <a:r>
              <a:rPr lang="en-US" dirty="0" err="1" smtClean="0"/>
              <a:t>mục</a:t>
            </a:r>
            <a:r>
              <a:rPr lang="en-US" dirty="0" smtClean="0"/>
              <a:t> </a:t>
            </a:r>
            <a:r>
              <a:rPr lang="en-US" dirty="0" err="1" smtClean="0"/>
              <a:t>này</a:t>
            </a:r>
            <a:r>
              <a:rPr lang="en-US" dirty="0" smtClean="0"/>
              <a:t> </a:t>
            </a:r>
            <a:r>
              <a:rPr lang="en-US" dirty="0" err="1" smtClean="0"/>
              <a:t>và</a:t>
            </a:r>
            <a:r>
              <a:rPr lang="en-US" dirty="0" smtClean="0"/>
              <a:t> </a:t>
            </a:r>
            <a:r>
              <a:rPr lang="en-US" dirty="0" err="1" smtClean="0"/>
              <a:t>tạo</a:t>
            </a:r>
            <a:r>
              <a:rPr lang="en-US" dirty="0" smtClean="0"/>
              <a:t> class </a:t>
            </a:r>
            <a:r>
              <a:rPr lang="en-US" dirty="0" err="1" smtClean="0"/>
              <a:t>Product.cs</a:t>
            </a:r>
            <a:endParaRPr lang="en-US" dirty="0" smtClean="0"/>
          </a:p>
          <a:p>
            <a:pPr lvl="1"/>
            <a:r>
              <a:rPr lang="en-US" dirty="0" err="1" smtClean="0"/>
              <a:t>Xây</a:t>
            </a:r>
            <a:r>
              <a:rPr lang="en-US" dirty="0" smtClean="0"/>
              <a:t> </a:t>
            </a:r>
            <a:r>
              <a:rPr lang="en-US" dirty="0" err="1" smtClean="0"/>
              <a:t>dựng</a:t>
            </a:r>
            <a:r>
              <a:rPr lang="en-US" dirty="0" smtClean="0"/>
              <a:t> </a:t>
            </a:r>
            <a:r>
              <a:rPr lang="en-US" dirty="0" err="1" smtClean="0"/>
              <a:t>lớp</a:t>
            </a:r>
            <a:r>
              <a:rPr lang="en-US" dirty="0" smtClean="0"/>
              <a:t> </a:t>
            </a:r>
            <a:r>
              <a:rPr lang="en-US" dirty="0" err="1" smtClean="0"/>
              <a:t>này</a:t>
            </a:r>
            <a:r>
              <a:rPr lang="en-US" dirty="0" smtClean="0"/>
              <a:t> </a:t>
            </a:r>
            <a:r>
              <a:rPr lang="en-US" dirty="0" err="1" smtClean="0"/>
              <a:t>với</a:t>
            </a:r>
            <a:r>
              <a:rPr lang="en-US" dirty="0" smtClean="0"/>
              <a:t> 2 </a:t>
            </a:r>
            <a:r>
              <a:rPr lang="en-US" dirty="0" err="1" smtClean="0"/>
              <a:t>thuộc</a:t>
            </a:r>
            <a:r>
              <a:rPr lang="en-US" dirty="0" smtClean="0"/>
              <a:t> </a:t>
            </a:r>
            <a:r>
              <a:rPr lang="en-US" dirty="0" err="1" smtClean="0"/>
              <a:t>tính</a:t>
            </a:r>
            <a:r>
              <a:rPr lang="en-US" dirty="0" smtClean="0"/>
              <a:t> Id </a:t>
            </a:r>
            <a:r>
              <a:rPr lang="en-US" dirty="0" err="1" smtClean="0"/>
              <a:t>và</a:t>
            </a:r>
            <a:r>
              <a:rPr lang="en-US" dirty="0" smtClean="0"/>
              <a:t> Name</a:t>
            </a:r>
            <a:endParaRPr lang="en-US" dirty="0"/>
          </a:p>
          <a:p>
            <a:pPr lvl="1" fontAlgn="base"/>
            <a:endParaRPr lang="en-US" dirty="0" smtClean="0">
              <a:sym typeface="Wingdings" panose="05000000000000000000" pitchFamily="2" charset="2"/>
            </a:endParaRPr>
          </a:p>
        </p:txBody>
      </p:sp>
      <p:sp>
        <p:nvSpPr>
          <p:cNvPr id="4" name="Slide Number Placeholder 3"/>
          <p:cNvSpPr>
            <a:spLocks noGrp="1"/>
          </p:cNvSpPr>
          <p:nvPr>
            <p:ph type="sldNum" sz="quarter" idx="12"/>
          </p:nvPr>
        </p:nvSpPr>
        <p:spPr/>
        <p:txBody>
          <a:bodyPr/>
          <a:lstStyle/>
          <a:p>
            <a:fld id="{86CB4B4D-7CA3-9044-876B-883B54F8677D}" type="slidenum">
              <a:rPr lang="uk-UA" smtClean="0"/>
              <a:t>26</a:t>
            </a:fld>
            <a:endParaRPr lang="uk-UA"/>
          </a:p>
        </p:txBody>
      </p:sp>
      <p:pic>
        <p:nvPicPr>
          <p:cNvPr id="6" name="Picture 5"/>
          <p:cNvPicPr>
            <a:picLocks noChangeAspect="1"/>
          </p:cNvPicPr>
          <p:nvPr/>
        </p:nvPicPr>
        <p:blipFill>
          <a:blip r:embed="rId3"/>
          <a:stretch>
            <a:fillRect/>
          </a:stretch>
        </p:blipFill>
        <p:spPr>
          <a:xfrm>
            <a:off x="7549778" y="1120022"/>
            <a:ext cx="4511664" cy="2070703"/>
          </a:xfrm>
          <a:prstGeom prst="rect">
            <a:avLst/>
          </a:prstGeom>
        </p:spPr>
      </p:pic>
    </p:spTree>
    <p:extLst>
      <p:ext uri="{BB962C8B-B14F-4D97-AF65-F5344CB8AC3E}">
        <p14:creationId xmlns:p14="http://schemas.microsoft.com/office/powerpoint/2010/main" val="2570449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Tạo</a:t>
            </a:r>
            <a:r>
              <a:rPr lang="en-US" dirty="0"/>
              <a:t> </a:t>
            </a:r>
            <a:r>
              <a:rPr lang="en-US" dirty="0" err="1"/>
              <a:t>DBContext</a:t>
            </a:r>
            <a:r>
              <a:rPr lang="en-US" dirty="0"/>
              <a:t> </a:t>
            </a:r>
            <a:r>
              <a:rPr lang="en-US" dirty="0" smtClean="0"/>
              <a:t>class</a:t>
            </a:r>
            <a:endParaRPr lang="en-US" sz="3200" dirty="0"/>
          </a:p>
        </p:txBody>
      </p:sp>
      <p:sp>
        <p:nvSpPr>
          <p:cNvPr id="3" name="Text Placeholder 2"/>
          <p:cNvSpPr>
            <a:spLocks noGrp="1"/>
          </p:cNvSpPr>
          <p:nvPr>
            <p:ph idx="1"/>
          </p:nvPr>
        </p:nvSpPr>
        <p:spPr>
          <a:xfrm>
            <a:off x="396765" y="1120022"/>
            <a:ext cx="11332779" cy="5359606"/>
          </a:xfrm>
        </p:spPr>
        <p:txBody>
          <a:bodyPr>
            <a:normAutofit/>
          </a:bodyPr>
          <a:lstStyle/>
          <a:p>
            <a:r>
              <a:rPr lang="en-US" dirty="0" smtClean="0"/>
              <a:t>Entity class </a:t>
            </a:r>
            <a:r>
              <a:rPr lang="en-US" dirty="0" err="1" smtClean="0"/>
              <a:t>được</a:t>
            </a:r>
            <a:r>
              <a:rPr lang="en-US" dirty="0" smtClean="0"/>
              <a:t> </a:t>
            </a:r>
            <a:r>
              <a:rPr lang="en-US" dirty="0" err="1" smtClean="0"/>
              <a:t>quản</a:t>
            </a:r>
            <a:r>
              <a:rPr lang="en-US" dirty="0" smtClean="0"/>
              <a:t> </a:t>
            </a:r>
            <a:r>
              <a:rPr lang="en-US" dirty="0" err="1" smtClean="0"/>
              <a:t>lý</a:t>
            </a:r>
            <a:r>
              <a:rPr lang="en-US" dirty="0" smtClean="0"/>
              <a:t> </a:t>
            </a:r>
            <a:r>
              <a:rPr lang="en-US" dirty="0" err="1" smtClean="0"/>
              <a:t>bởi</a:t>
            </a:r>
            <a:r>
              <a:rPr lang="en-US" dirty="0" smtClean="0"/>
              <a:t> </a:t>
            </a:r>
            <a:r>
              <a:rPr lang="en-US" dirty="0" err="1" smtClean="0"/>
              <a:t>DBContext</a:t>
            </a:r>
            <a:r>
              <a:rPr lang="en-US" dirty="0" smtClean="0"/>
              <a:t> API. </a:t>
            </a:r>
            <a:r>
              <a:rPr lang="en-US" dirty="0" err="1" smtClean="0"/>
              <a:t>DBContext</a:t>
            </a:r>
            <a:r>
              <a:rPr lang="en-US" dirty="0" smtClean="0"/>
              <a:t> </a:t>
            </a:r>
            <a:r>
              <a:rPr lang="en-US" dirty="0" err="1" smtClean="0"/>
              <a:t>được</a:t>
            </a:r>
            <a:r>
              <a:rPr lang="en-US" dirty="0" smtClean="0"/>
              <a:t> </a:t>
            </a:r>
            <a:r>
              <a:rPr lang="en-US" dirty="0" err="1" smtClean="0"/>
              <a:t>xem</a:t>
            </a:r>
            <a:r>
              <a:rPr lang="en-US" dirty="0" smtClean="0"/>
              <a:t> </a:t>
            </a:r>
            <a:r>
              <a:rPr lang="en-US" dirty="0" err="1" smtClean="0"/>
              <a:t>như</a:t>
            </a:r>
            <a:r>
              <a:rPr lang="en-US" dirty="0" smtClean="0"/>
              <a:t> </a:t>
            </a:r>
            <a:r>
              <a:rPr lang="en-US" dirty="0" err="1" smtClean="0"/>
              <a:t>là</a:t>
            </a:r>
            <a:r>
              <a:rPr lang="en-US" dirty="0" smtClean="0"/>
              <a:t> “</a:t>
            </a:r>
            <a:r>
              <a:rPr lang="en-US" dirty="0" err="1" smtClean="0"/>
              <a:t>Trái</a:t>
            </a:r>
            <a:r>
              <a:rPr lang="en-US" dirty="0" smtClean="0"/>
              <a:t> </a:t>
            </a:r>
            <a:r>
              <a:rPr lang="en-US" dirty="0" err="1" smtClean="0"/>
              <a:t>tim</a:t>
            </a:r>
            <a:r>
              <a:rPr lang="en-US" dirty="0" smtClean="0"/>
              <a:t>” </a:t>
            </a:r>
            <a:r>
              <a:rPr lang="en-US" dirty="0" err="1" smtClean="0"/>
              <a:t>của</a:t>
            </a:r>
            <a:r>
              <a:rPr lang="en-US" dirty="0" smtClean="0"/>
              <a:t> EF Core. </a:t>
            </a:r>
            <a:r>
              <a:rPr lang="en-US" dirty="0" err="1" smtClean="0"/>
              <a:t>Lớp</a:t>
            </a:r>
            <a:r>
              <a:rPr lang="en-US" dirty="0" smtClean="0"/>
              <a:t> </a:t>
            </a:r>
            <a:r>
              <a:rPr lang="en-US" dirty="0" err="1" smtClean="0"/>
              <a:t>này</a:t>
            </a:r>
            <a:r>
              <a:rPr lang="en-US" dirty="0" smtClean="0"/>
              <a:t> </a:t>
            </a:r>
            <a:r>
              <a:rPr lang="en-US" dirty="0" err="1" smtClean="0"/>
              <a:t>có</a:t>
            </a:r>
            <a:r>
              <a:rPr lang="en-US" dirty="0" smtClean="0"/>
              <a:t> </a:t>
            </a:r>
            <a:r>
              <a:rPr lang="en-US" dirty="0" err="1" smtClean="0"/>
              <a:t>các</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sau</a:t>
            </a:r>
            <a:r>
              <a:rPr lang="en-US" dirty="0" smtClean="0"/>
              <a:t>:</a:t>
            </a:r>
          </a:p>
          <a:p>
            <a:pPr lvl="1"/>
            <a:r>
              <a:rPr lang="en-US" dirty="0" err="1" smtClean="0"/>
              <a:t>Kết</a:t>
            </a:r>
            <a:r>
              <a:rPr lang="en-US" dirty="0" smtClean="0"/>
              <a:t> </a:t>
            </a:r>
            <a:r>
              <a:rPr lang="en-US" dirty="0" err="1" smtClean="0"/>
              <a:t>nối</a:t>
            </a:r>
            <a:r>
              <a:rPr lang="en-US" dirty="0" smtClean="0"/>
              <a:t> </a:t>
            </a:r>
            <a:r>
              <a:rPr lang="en-US" dirty="0" err="1" smtClean="0"/>
              <a:t>đến</a:t>
            </a:r>
            <a:r>
              <a:rPr lang="en-US" dirty="0" smtClean="0"/>
              <a:t> CSDL</a:t>
            </a:r>
          </a:p>
          <a:p>
            <a:pPr lvl="1"/>
            <a:r>
              <a:rPr lang="en-US" dirty="0" err="1" smtClean="0"/>
              <a:t>Truy</a:t>
            </a:r>
            <a:r>
              <a:rPr lang="en-US" dirty="0" smtClean="0"/>
              <a:t> </a:t>
            </a:r>
            <a:r>
              <a:rPr lang="en-US" dirty="0" err="1" smtClean="0"/>
              <a:t>vấn</a:t>
            </a:r>
            <a:r>
              <a:rPr lang="en-US" dirty="0" smtClean="0"/>
              <a:t> </a:t>
            </a:r>
            <a:r>
              <a:rPr lang="en-US" dirty="0" err="1" smtClean="0"/>
              <a:t>và</a:t>
            </a:r>
            <a:r>
              <a:rPr lang="en-US" dirty="0" smtClean="0"/>
              <a:t> </a:t>
            </a:r>
            <a:r>
              <a:rPr lang="en-US" dirty="0" err="1" smtClean="0"/>
              <a:t>cập</a:t>
            </a:r>
            <a:r>
              <a:rPr lang="en-US" dirty="0" smtClean="0"/>
              <a:t> </a:t>
            </a:r>
            <a:r>
              <a:rPr lang="en-US" dirty="0" err="1" smtClean="0"/>
              <a:t>nhật</a:t>
            </a:r>
            <a:r>
              <a:rPr lang="en-US" dirty="0" smtClean="0"/>
              <a:t> CSDL</a:t>
            </a:r>
          </a:p>
          <a:p>
            <a:pPr lvl="1"/>
            <a:r>
              <a:rPr lang="en-US" dirty="0" err="1" smtClean="0"/>
              <a:t>Giữ</a:t>
            </a:r>
            <a:r>
              <a:rPr lang="en-US" dirty="0" smtClean="0"/>
              <a:t> </a:t>
            </a:r>
            <a:r>
              <a:rPr lang="en-US" dirty="0" err="1" smtClean="0"/>
              <a:t>các</a:t>
            </a:r>
            <a:r>
              <a:rPr lang="en-US" dirty="0" smtClean="0"/>
              <a:t> </a:t>
            </a:r>
            <a:r>
              <a:rPr lang="en-US" dirty="0" err="1" smtClean="0"/>
              <a:t>thông</a:t>
            </a:r>
            <a:r>
              <a:rPr lang="en-US" dirty="0" smtClean="0"/>
              <a:t> tin </a:t>
            </a:r>
            <a:r>
              <a:rPr lang="en-US" dirty="0" err="1" smtClean="0"/>
              <a:t>cần</a:t>
            </a:r>
            <a:r>
              <a:rPr lang="en-US" dirty="0" smtClean="0"/>
              <a:t> </a:t>
            </a:r>
            <a:r>
              <a:rPr lang="en-US" dirty="0" err="1" smtClean="0"/>
              <a:t>thiết</a:t>
            </a:r>
            <a:r>
              <a:rPr lang="en-US" dirty="0" smtClean="0"/>
              <a:t> </a:t>
            </a:r>
            <a:r>
              <a:rPr lang="en-US" dirty="0" err="1" smtClean="0"/>
              <a:t>về</a:t>
            </a:r>
            <a:r>
              <a:rPr lang="en-US" dirty="0" smtClean="0"/>
              <a:t> </a:t>
            </a:r>
            <a:r>
              <a:rPr lang="en-US" dirty="0" err="1" smtClean="0"/>
              <a:t>cấu</a:t>
            </a:r>
            <a:r>
              <a:rPr lang="en-US" dirty="0" smtClean="0"/>
              <a:t> </a:t>
            </a:r>
            <a:r>
              <a:rPr lang="en-US" dirty="0" err="1" smtClean="0"/>
              <a:t>hình</a:t>
            </a:r>
            <a:r>
              <a:rPr lang="en-US" dirty="0" smtClean="0"/>
              <a:t> CSDL</a:t>
            </a:r>
          </a:p>
          <a:p>
            <a:r>
              <a:rPr lang="en-US" dirty="0" err="1" smtClean="0"/>
              <a:t>Chúng</a:t>
            </a:r>
            <a:r>
              <a:rPr lang="en-US" dirty="0" smtClean="0"/>
              <a:t> ta </a:t>
            </a:r>
            <a:r>
              <a:rPr lang="en-US" dirty="0" err="1" smtClean="0"/>
              <a:t>tạo</a:t>
            </a:r>
            <a:r>
              <a:rPr lang="en-US" dirty="0" smtClean="0"/>
              <a:t> </a:t>
            </a:r>
            <a:r>
              <a:rPr lang="en-US" dirty="0" err="1" smtClean="0"/>
              <a:t>ra</a:t>
            </a:r>
            <a:r>
              <a:rPr lang="en-US" dirty="0" smtClean="0"/>
              <a:t> </a:t>
            </a:r>
            <a:r>
              <a:rPr lang="en-US" dirty="0" err="1" smtClean="0"/>
              <a:t>lớp</a:t>
            </a:r>
            <a:r>
              <a:rPr lang="en-US" dirty="0" smtClean="0"/>
              <a:t> </a:t>
            </a:r>
            <a:r>
              <a:rPr lang="en-US" dirty="0" err="1" smtClean="0"/>
              <a:t>DBContext</a:t>
            </a:r>
            <a:r>
              <a:rPr lang="en-US" dirty="0" smtClean="0"/>
              <a:t> </a:t>
            </a:r>
            <a:r>
              <a:rPr lang="en-US" dirty="0" err="1" smtClean="0"/>
              <a:t>của</a:t>
            </a:r>
            <a:r>
              <a:rPr lang="en-US" dirty="0" smtClean="0"/>
              <a:t> </a:t>
            </a:r>
            <a:r>
              <a:rPr lang="en-US" dirty="0" err="1" smtClean="0"/>
              <a:t>riêng</a:t>
            </a:r>
            <a:r>
              <a:rPr lang="en-US" dirty="0" smtClean="0"/>
              <a:t> </a:t>
            </a:r>
            <a:r>
              <a:rPr lang="en-US" dirty="0" err="1" smtClean="0"/>
              <a:t>mình</a:t>
            </a:r>
            <a:r>
              <a:rPr lang="en-US" dirty="0" smtClean="0"/>
              <a:t> </a:t>
            </a:r>
            <a:r>
              <a:rPr lang="en-US" dirty="0" err="1" smtClean="0"/>
              <a:t>bằng</a:t>
            </a:r>
            <a:r>
              <a:rPr lang="en-US" dirty="0" smtClean="0"/>
              <a:t> </a:t>
            </a:r>
            <a:r>
              <a:rPr lang="en-US" dirty="0" err="1" smtClean="0"/>
              <a:t>cách</a:t>
            </a:r>
            <a:r>
              <a:rPr lang="en-US" dirty="0" smtClean="0"/>
              <a:t> </a:t>
            </a:r>
            <a:r>
              <a:rPr lang="en-US" dirty="0" err="1" smtClean="0"/>
              <a:t>kế</a:t>
            </a:r>
            <a:r>
              <a:rPr lang="en-US" dirty="0" smtClean="0"/>
              <a:t> </a:t>
            </a:r>
            <a:r>
              <a:rPr lang="en-US" dirty="0" err="1" smtClean="0"/>
              <a:t>thừa</a:t>
            </a:r>
            <a:r>
              <a:rPr lang="en-US" dirty="0" smtClean="0"/>
              <a:t> </a:t>
            </a:r>
            <a:r>
              <a:rPr lang="en-US" dirty="0" err="1" smtClean="0"/>
              <a:t>từ</a:t>
            </a:r>
            <a:r>
              <a:rPr lang="en-US" dirty="0" smtClean="0"/>
              <a:t> </a:t>
            </a:r>
            <a:r>
              <a:rPr lang="en-US" dirty="0" err="1" smtClean="0"/>
              <a:t>lớp</a:t>
            </a:r>
            <a:r>
              <a:rPr lang="en-US" dirty="0" smtClean="0"/>
              <a:t> </a:t>
            </a:r>
            <a:r>
              <a:rPr lang="en-US" dirty="0" err="1" smtClean="0"/>
              <a:t>DBContext</a:t>
            </a:r>
            <a:r>
              <a:rPr lang="en-US" dirty="0" smtClean="0"/>
              <a:t>.</a:t>
            </a:r>
            <a:endParaRPr lang="en-US" dirty="0"/>
          </a:p>
          <a:p>
            <a:pPr lvl="1" fontAlgn="base"/>
            <a:endParaRPr lang="en-US" dirty="0" smtClean="0">
              <a:sym typeface="Wingdings" panose="05000000000000000000" pitchFamily="2" charset="2"/>
            </a:endParaRPr>
          </a:p>
        </p:txBody>
      </p:sp>
      <p:sp>
        <p:nvSpPr>
          <p:cNvPr id="4" name="Slide Number Placeholder 3"/>
          <p:cNvSpPr>
            <a:spLocks noGrp="1"/>
          </p:cNvSpPr>
          <p:nvPr>
            <p:ph type="sldNum" sz="quarter" idx="12"/>
          </p:nvPr>
        </p:nvSpPr>
        <p:spPr/>
        <p:txBody>
          <a:bodyPr/>
          <a:lstStyle/>
          <a:p>
            <a:fld id="{86CB4B4D-7CA3-9044-876B-883B54F8677D}" type="slidenum">
              <a:rPr lang="uk-UA" smtClean="0"/>
              <a:t>27</a:t>
            </a:fld>
            <a:endParaRPr lang="uk-UA"/>
          </a:p>
        </p:txBody>
      </p:sp>
    </p:spTree>
    <p:extLst>
      <p:ext uri="{BB962C8B-B14F-4D97-AF65-F5344CB8AC3E}">
        <p14:creationId xmlns:p14="http://schemas.microsoft.com/office/powerpoint/2010/main" val="1093367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Tạo</a:t>
            </a:r>
            <a:r>
              <a:rPr lang="en-US" dirty="0"/>
              <a:t> </a:t>
            </a:r>
            <a:r>
              <a:rPr lang="en-US" dirty="0" err="1"/>
              <a:t>DBContext</a:t>
            </a:r>
            <a:r>
              <a:rPr lang="en-US" dirty="0"/>
              <a:t> </a:t>
            </a:r>
            <a:r>
              <a:rPr lang="en-US" dirty="0" smtClean="0"/>
              <a:t>class</a:t>
            </a:r>
            <a:endParaRPr lang="en-US" sz="3200" dirty="0"/>
          </a:p>
        </p:txBody>
      </p:sp>
      <p:sp>
        <p:nvSpPr>
          <p:cNvPr id="3" name="Text Placeholder 2"/>
          <p:cNvSpPr>
            <a:spLocks noGrp="1"/>
          </p:cNvSpPr>
          <p:nvPr>
            <p:ph idx="1"/>
          </p:nvPr>
        </p:nvSpPr>
        <p:spPr>
          <a:xfrm>
            <a:off x="396765" y="1120022"/>
            <a:ext cx="11332779" cy="5359606"/>
          </a:xfrm>
        </p:spPr>
        <p:txBody>
          <a:bodyPr>
            <a:normAutofit/>
          </a:bodyPr>
          <a:lstStyle/>
          <a:p>
            <a:r>
              <a:rPr lang="en-US" dirty="0" err="1" smtClean="0"/>
              <a:t>Trong</a:t>
            </a:r>
            <a:r>
              <a:rPr lang="en-US" dirty="0" smtClean="0"/>
              <a:t> </a:t>
            </a:r>
            <a:r>
              <a:rPr lang="en-US" dirty="0" err="1" smtClean="0"/>
              <a:t>thư</a:t>
            </a:r>
            <a:r>
              <a:rPr lang="en-US" dirty="0" smtClean="0"/>
              <a:t> </a:t>
            </a:r>
            <a:r>
              <a:rPr lang="en-US" dirty="0" err="1" smtClean="0"/>
              <a:t>mục</a:t>
            </a:r>
            <a:r>
              <a:rPr lang="en-US" dirty="0" smtClean="0"/>
              <a:t> Models, </a:t>
            </a:r>
            <a:r>
              <a:rPr lang="en-US" dirty="0" err="1" smtClean="0"/>
              <a:t>tạo</a:t>
            </a:r>
            <a:r>
              <a:rPr lang="en-US" dirty="0" smtClean="0"/>
              <a:t> </a:t>
            </a:r>
            <a:r>
              <a:rPr lang="en-US" dirty="0" err="1" smtClean="0"/>
              <a:t>lớp</a:t>
            </a:r>
            <a:r>
              <a:rPr lang="en-US" dirty="0" smtClean="0"/>
              <a:t> </a:t>
            </a:r>
            <a:r>
              <a:rPr lang="en-US" dirty="0" err="1" smtClean="0"/>
              <a:t>EFContext</a:t>
            </a:r>
            <a:r>
              <a:rPr lang="en-US" dirty="0" smtClean="0"/>
              <a:t> </a:t>
            </a:r>
            <a:r>
              <a:rPr lang="en-US" dirty="0" err="1" smtClean="0"/>
              <a:t>như</a:t>
            </a:r>
            <a:r>
              <a:rPr lang="en-US" dirty="0" smtClean="0"/>
              <a:t> </a:t>
            </a:r>
            <a:r>
              <a:rPr lang="en-US" dirty="0" err="1" smtClean="0"/>
              <a:t>sau</a:t>
            </a:r>
            <a:r>
              <a:rPr lang="en-US" dirty="0" smtClean="0"/>
              <a:t>:</a:t>
            </a:r>
            <a:endParaRPr lang="en-US" dirty="0"/>
          </a:p>
          <a:p>
            <a:pPr lvl="1" fontAlgn="base"/>
            <a:endParaRPr lang="en-US" dirty="0" smtClean="0">
              <a:sym typeface="Wingdings" panose="05000000000000000000" pitchFamily="2" charset="2"/>
            </a:endParaRPr>
          </a:p>
        </p:txBody>
      </p:sp>
      <p:sp>
        <p:nvSpPr>
          <p:cNvPr id="4" name="Slide Number Placeholder 3"/>
          <p:cNvSpPr>
            <a:spLocks noGrp="1"/>
          </p:cNvSpPr>
          <p:nvPr>
            <p:ph type="sldNum" sz="quarter" idx="12"/>
          </p:nvPr>
        </p:nvSpPr>
        <p:spPr/>
        <p:txBody>
          <a:bodyPr/>
          <a:lstStyle/>
          <a:p>
            <a:fld id="{86CB4B4D-7CA3-9044-876B-883B54F8677D}" type="slidenum">
              <a:rPr lang="uk-UA" smtClean="0"/>
              <a:t>28</a:t>
            </a:fld>
            <a:endParaRPr lang="uk-UA"/>
          </a:p>
        </p:txBody>
      </p:sp>
      <p:pic>
        <p:nvPicPr>
          <p:cNvPr id="5" name="Picture 4"/>
          <p:cNvPicPr>
            <a:picLocks noChangeAspect="1"/>
          </p:cNvPicPr>
          <p:nvPr/>
        </p:nvPicPr>
        <p:blipFill>
          <a:blip r:embed="rId3"/>
          <a:stretch>
            <a:fillRect/>
          </a:stretch>
        </p:blipFill>
        <p:spPr>
          <a:xfrm>
            <a:off x="838200" y="1749479"/>
            <a:ext cx="10391365" cy="4460455"/>
          </a:xfrm>
          <a:prstGeom prst="rect">
            <a:avLst/>
          </a:prstGeom>
        </p:spPr>
      </p:pic>
    </p:spTree>
    <p:extLst>
      <p:ext uri="{BB962C8B-B14F-4D97-AF65-F5344CB8AC3E}">
        <p14:creationId xmlns:p14="http://schemas.microsoft.com/office/powerpoint/2010/main" val="3312347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Tạo</a:t>
            </a:r>
            <a:r>
              <a:rPr lang="en-US" dirty="0"/>
              <a:t> </a:t>
            </a:r>
            <a:r>
              <a:rPr lang="en-US" dirty="0" err="1"/>
              <a:t>DBContext</a:t>
            </a:r>
            <a:r>
              <a:rPr lang="en-US" dirty="0"/>
              <a:t> </a:t>
            </a:r>
            <a:r>
              <a:rPr lang="en-US" dirty="0" smtClean="0"/>
              <a:t>class</a:t>
            </a:r>
            <a:endParaRPr lang="en-US" sz="3200" dirty="0"/>
          </a:p>
        </p:txBody>
      </p:sp>
      <p:sp>
        <p:nvSpPr>
          <p:cNvPr id="3" name="Text Placeholder 2"/>
          <p:cNvSpPr>
            <a:spLocks noGrp="1"/>
          </p:cNvSpPr>
          <p:nvPr>
            <p:ph idx="1"/>
          </p:nvPr>
        </p:nvSpPr>
        <p:spPr>
          <a:xfrm>
            <a:off x="396765" y="1120022"/>
            <a:ext cx="11332779" cy="5359606"/>
          </a:xfrm>
        </p:spPr>
        <p:txBody>
          <a:bodyPr>
            <a:normAutofit lnSpcReduction="10000"/>
          </a:bodyPr>
          <a:lstStyle/>
          <a:p>
            <a:r>
              <a:rPr lang="en-US" dirty="0" err="1" smtClean="0"/>
              <a:t>EFContext</a:t>
            </a:r>
            <a:r>
              <a:rPr lang="en-US" dirty="0" smtClean="0"/>
              <a:t> </a:t>
            </a:r>
            <a:r>
              <a:rPr lang="en-US" dirty="0" err="1"/>
              <a:t>kế</a:t>
            </a:r>
            <a:r>
              <a:rPr lang="en-US" dirty="0"/>
              <a:t> </a:t>
            </a:r>
            <a:r>
              <a:rPr lang="en-US" dirty="0" err="1"/>
              <a:t>thừa</a:t>
            </a:r>
            <a:r>
              <a:rPr lang="en-US" dirty="0"/>
              <a:t> </a:t>
            </a:r>
            <a:r>
              <a:rPr lang="en-US" dirty="0" err="1"/>
              <a:t>từ</a:t>
            </a:r>
            <a:r>
              <a:rPr lang="en-US" dirty="0"/>
              <a:t> </a:t>
            </a:r>
            <a:r>
              <a:rPr lang="en-US" dirty="0" err="1"/>
              <a:t>lớp</a:t>
            </a:r>
            <a:r>
              <a:rPr lang="en-US" dirty="0"/>
              <a:t> </a:t>
            </a:r>
            <a:r>
              <a:rPr lang="en-US" dirty="0" err="1"/>
              <a:t>DBContext</a:t>
            </a:r>
            <a:endParaRPr lang="en-US" dirty="0"/>
          </a:p>
          <a:p>
            <a:r>
              <a:rPr lang="en-US" dirty="0" err="1"/>
              <a:t>Thiết</a:t>
            </a:r>
            <a:r>
              <a:rPr lang="en-US" dirty="0"/>
              <a:t> </a:t>
            </a:r>
            <a:r>
              <a:rPr lang="en-US" dirty="0" err="1"/>
              <a:t>lập</a:t>
            </a:r>
            <a:r>
              <a:rPr lang="en-US" dirty="0"/>
              <a:t> </a:t>
            </a:r>
            <a:r>
              <a:rPr lang="en-US" dirty="0" err="1"/>
              <a:t>cấu</a:t>
            </a:r>
            <a:r>
              <a:rPr lang="en-US" dirty="0"/>
              <a:t> </a:t>
            </a:r>
            <a:r>
              <a:rPr lang="en-US" dirty="0" err="1"/>
              <a:t>hình</a:t>
            </a:r>
            <a:r>
              <a:rPr lang="en-US" dirty="0"/>
              <a:t> </a:t>
            </a:r>
            <a:r>
              <a:rPr lang="en-US" dirty="0" err="1"/>
              <a:t>kết</a:t>
            </a:r>
            <a:r>
              <a:rPr lang="en-US" dirty="0"/>
              <a:t> </a:t>
            </a:r>
            <a:r>
              <a:rPr lang="en-US" dirty="0" err="1"/>
              <a:t>nối</a:t>
            </a:r>
            <a:r>
              <a:rPr lang="en-US" dirty="0"/>
              <a:t> </a:t>
            </a:r>
            <a:r>
              <a:rPr lang="en-US" dirty="0" err="1"/>
              <a:t>đến</a:t>
            </a:r>
            <a:r>
              <a:rPr lang="en-US" dirty="0"/>
              <a:t> CSDL</a:t>
            </a:r>
          </a:p>
          <a:p>
            <a:r>
              <a:rPr lang="en-US" dirty="0" err="1"/>
              <a:t>Phương</a:t>
            </a:r>
            <a:r>
              <a:rPr lang="en-US" dirty="0"/>
              <a:t> </a:t>
            </a:r>
            <a:r>
              <a:rPr lang="en-US" dirty="0" err="1"/>
              <a:t>thức</a:t>
            </a:r>
            <a:r>
              <a:rPr lang="en-US" dirty="0"/>
              <a:t> </a:t>
            </a:r>
            <a:r>
              <a:rPr lang="en-US" dirty="0" err="1"/>
              <a:t>OnConfiguring</a:t>
            </a:r>
            <a:r>
              <a:rPr lang="en-US" dirty="0"/>
              <a:t> </a:t>
            </a:r>
            <a:r>
              <a:rPr lang="en-US" dirty="0" err="1"/>
              <a:t>cho</a:t>
            </a:r>
            <a:r>
              <a:rPr lang="en-US" dirty="0"/>
              <a:t> </a:t>
            </a:r>
            <a:r>
              <a:rPr lang="en-US" dirty="0" err="1"/>
              <a:t>phép</a:t>
            </a:r>
            <a:r>
              <a:rPr lang="en-US" dirty="0"/>
              <a:t> </a:t>
            </a:r>
            <a:r>
              <a:rPr lang="en-US" dirty="0" err="1"/>
              <a:t>chúng</a:t>
            </a:r>
            <a:r>
              <a:rPr lang="en-US" dirty="0"/>
              <a:t> ta </a:t>
            </a:r>
            <a:r>
              <a:rPr lang="en-US" dirty="0" err="1"/>
              <a:t>cấu</a:t>
            </a:r>
            <a:r>
              <a:rPr lang="en-US" dirty="0"/>
              <a:t> </a:t>
            </a:r>
            <a:r>
              <a:rPr lang="en-US" dirty="0" err="1"/>
              <a:t>hình</a:t>
            </a:r>
            <a:r>
              <a:rPr lang="en-US" dirty="0"/>
              <a:t> </a:t>
            </a:r>
            <a:r>
              <a:rPr lang="en-US" dirty="0" err="1" smtClean="0"/>
              <a:t>DBContext</a:t>
            </a:r>
            <a:r>
              <a:rPr lang="en-US" dirty="0" smtClean="0"/>
              <a:t>. </a:t>
            </a:r>
          </a:p>
          <a:p>
            <a:r>
              <a:rPr lang="en-US" dirty="0" err="1" smtClean="0"/>
              <a:t>Một</a:t>
            </a:r>
            <a:r>
              <a:rPr lang="en-US" dirty="0" smtClean="0"/>
              <a:t> </a:t>
            </a:r>
            <a:r>
              <a:rPr lang="en-US" dirty="0" err="1"/>
              <a:t>thể</a:t>
            </a:r>
            <a:r>
              <a:rPr lang="en-US" dirty="0"/>
              <a:t> </a:t>
            </a:r>
            <a:r>
              <a:rPr lang="en-US" dirty="0" err="1"/>
              <a:t>hiện</a:t>
            </a:r>
            <a:r>
              <a:rPr lang="en-US" dirty="0"/>
              <a:t> </a:t>
            </a:r>
            <a:r>
              <a:rPr lang="en-US" dirty="0" err="1"/>
              <a:t>của</a:t>
            </a:r>
            <a:r>
              <a:rPr lang="en-US" dirty="0"/>
              <a:t> </a:t>
            </a:r>
            <a:r>
              <a:rPr lang="en-US" dirty="0" err="1"/>
              <a:t>lớp</a:t>
            </a:r>
            <a:r>
              <a:rPr lang="en-US" dirty="0"/>
              <a:t> </a:t>
            </a:r>
            <a:r>
              <a:rPr lang="en-US" dirty="0" err="1"/>
              <a:t>DbContextOptionsBuilder</a:t>
            </a:r>
            <a:r>
              <a:rPr lang="en-US" dirty="0"/>
              <a:t> </a:t>
            </a:r>
            <a:r>
              <a:rPr lang="en-US" dirty="0" err="1"/>
              <a:t>được</a:t>
            </a:r>
            <a:r>
              <a:rPr lang="en-US" dirty="0"/>
              <a:t> </a:t>
            </a:r>
            <a:r>
              <a:rPr lang="en-US" dirty="0" err="1"/>
              <a:t>chuyển</a:t>
            </a:r>
            <a:r>
              <a:rPr lang="en-US" dirty="0"/>
              <a:t> </a:t>
            </a:r>
            <a:r>
              <a:rPr lang="en-US" dirty="0" err="1"/>
              <a:t>thành</a:t>
            </a:r>
            <a:r>
              <a:rPr lang="en-US" dirty="0"/>
              <a:t> </a:t>
            </a:r>
            <a:r>
              <a:rPr lang="en-US" dirty="0" err="1"/>
              <a:t>các</a:t>
            </a:r>
            <a:r>
              <a:rPr lang="en-US" dirty="0"/>
              <a:t> </a:t>
            </a:r>
            <a:r>
              <a:rPr lang="en-US" dirty="0" err="1"/>
              <a:t>tham</a:t>
            </a:r>
            <a:r>
              <a:rPr lang="en-US" dirty="0"/>
              <a:t> </a:t>
            </a:r>
            <a:r>
              <a:rPr lang="en-US" dirty="0" err="1"/>
              <a:t>số</a:t>
            </a:r>
            <a:r>
              <a:rPr lang="en-US" dirty="0"/>
              <a:t> </a:t>
            </a:r>
            <a:r>
              <a:rPr lang="en-US" dirty="0" err="1"/>
              <a:t>của</a:t>
            </a:r>
            <a:r>
              <a:rPr lang="en-US" dirty="0"/>
              <a:t> </a:t>
            </a:r>
            <a:r>
              <a:rPr lang="en-US" dirty="0" err="1"/>
              <a:t>phương</a:t>
            </a:r>
            <a:r>
              <a:rPr lang="en-US" dirty="0"/>
              <a:t> </a:t>
            </a:r>
            <a:r>
              <a:rPr lang="en-US" dirty="0" err="1"/>
              <a:t>thức</a:t>
            </a:r>
            <a:r>
              <a:rPr lang="en-US" dirty="0"/>
              <a:t> </a:t>
            </a:r>
            <a:r>
              <a:rPr lang="en-US" dirty="0" err="1"/>
              <a:t>OnConfiguring</a:t>
            </a:r>
            <a:endParaRPr lang="en-US" dirty="0"/>
          </a:p>
          <a:p>
            <a:r>
              <a:rPr lang="en-US" dirty="0" err="1"/>
              <a:t>Đối</a:t>
            </a:r>
            <a:r>
              <a:rPr lang="en-US" dirty="0"/>
              <a:t> </a:t>
            </a:r>
            <a:r>
              <a:rPr lang="en-US" dirty="0" err="1"/>
              <a:t>tượng</a:t>
            </a:r>
            <a:r>
              <a:rPr lang="en-US" dirty="0"/>
              <a:t> </a:t>
            </a:r>
            <a:r>
              <a:rPr lang="en-US" dirty="0" err="1"/>
              <a:t>DbContextOptionsBuilder</a:t>
            </a:r>
            <a:r>
              <a:rPr lang="en-US" dirty="0"/>
              <a:t> </a:t>
            </a:r>
            <a:r>
              <a:rPr lang="en-US" dirty="0" err="1"/>
              <a:t>cung</a:t>
            </a:r>
            <a:r>
              <a:rPr lang="en-US" dirty="0"/>
              <a:t> </a:t>
            </a:r>
            <a:r>
              <a:rPr lang="en-US" dirty="0" err="1"/>
              <a:t>cấp</a:t>
            </a:r>
            <a:r>
              <a:rPr lang="en-US" dirty="0"/>
              <a:t> </a:t>
            </a:r>
            <a:r>
              <a:rPr lang="en-US" dirty="0" err="1"/>
              <a:t>các</a:t>
            </a:r>
            <a:r>
              <a:rPr lang="en-US" dirty="0"/>
              <a:t> API  </a:t>
            </a:r>
            <a:r>
              <a:rPr lang="en-US" dirty="0" err="1"/>
              <a:t>để</a:t>
            </a:r>
            <a:r>
              <a:rPr lang="en-US" dirty="0"/>
              <a:t> </a:t>
            </a:r>
            <a:r>
              <a:rPr lang="en-US" dirty="0" err="1"/>
              <a:t>cấu</a:t>
            </a:r>
            <a:r>
              <a:rPr lang="en-US" dirty="0"/>
              <a:t> </a:t>
            </a:r>
            <a:r>
              <a:rPr lang="en-US" dirty="0" err="1"/>
              <a:t>hính</a:t>
            </a:r>
            <a:r>
              <a:rPr lang="en-US" dirty="0"/>
              <a:t> </a:t>
            </a:r>
            <a:r>
              <a:rPr lang="en-US" dirty="0" err="1" smtClean="0"/>
              <a:t>DBContext</a:t>
            </a:r>
            <a:endParaRPr lang="en-US" dirty="0" smtClean="0"/>
          </a:p>
          <a:p>
            <a:r>
              <a:rPr lang="en-US" dirty="0" err="1" smtClean="0"/>
              <a:t>Trong</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OnConfiguring</a:t>
            </a:r>
            <a:r>
              <a:rPr lang="en-US" dirty="0" smtClean="0"/>
              <a:t>, </a:t>
            </a:r>
            <a:r>
              <a:rPr lang="en-US" dirty="0" err="1" smtClean="0"/>
              <a:t>chúng</a:t>
            </a:r>
            <a:r>
              <a:rPr lang="en-US" dirty="0" smtClean="0"/>
              <a:t> ta </a:t>
            </a:r>
            <a:r>
              <a:rPr lang="en-US" dirty="0" err="1" smtClean="0"/>
              <a:t>gọi</a:t>
            </a:r>
            <a:r>
              <a:rPr lang="en-US" dirty="0" smtClean="0"/>
              <a:t> </a:t>
            </a:r>
            <a:r>
              <a:rPr lang="en-US" dirty="0" err="1" smtClean="0"/>
              <a:t>đến</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UseSQLServer</a:t>
            </a:r>
            <a:r>
              <a:rPr lang="en-US" dirty="0" smtClean="0"/>
              <a:t> </a:t>
            </a:r>
            <a:r>
              <a:rPr lang="en-US" dirty="0" err="1" smtClean="0"/>
              <a:t>trong</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Microsoft.EntityFrameworkCore.SqlServer</a:t>
            </a:r>
            <a:endParaRPr lang="en-US" dirty="0" smtClean="0"/>
          </a:p>
          <a:p>
            <a:r>
              <a:rPr lang="en-US" dirty="0" err="1" smtClean="0"/>
              <a:t>Phương</a:t>
            </a:r>
            <a:r>
              <a:rPr lang="en-US" dirty="0" smtClean="0"/>
              <a:t> </a:t>
            </a:r>
            <a:r>
              <a:rPr lang="en-US" dirty="0" err="1" smtClean="0"/>
              <a:t>thức</a:t>
            </a:r>
            <a:r>
              <a:rPr lang="en-US" dirty="0" smtClean="0"/>
              <a:t> </a:t>
            </a:r>
            <a:r>
              <a:rPr lang="en-US" dirty="0" err="1" smtClean="0"/>
              <a:t>UseSQLServer</a:t>
            </a:r>
            <a:r>
              <a:rPr lang="en-US" dirty="0" smtClean="0"/>
              <a:t> </a:t>
            </a:r>
            <a:r>
              <a:rPr lang="en-US" dirty="0" err="1" smtClean="0"/>
              <a:t>thiết</a:t>
            </a:r>
            <a:r>
              <a:rPr lang="en-US" dirty="0" smtClean="0"/>
              <a:t> </a:t>
            </a:r>
            <a:r>
              <a:rPr lang="en-US" dirty="0" err="1" smtClean="0"/>
              <a:t>lập</a:t>
            </a:r>
            <a:r>
              <a:rPr lang="en-US" dirty="0" smtClean="0"/>
              <a:t> SQL server </a:t>
            </a:r>
            <a:r>
              <a:rPr lang="en-US" dirty="0" err="1" smtClean="0"/>
              <a:t>là</a:t>
            </a:r>
            <a:r>
              <a:rPr lang="en-US" dirty="0" smtClean="0"/>
              <a:t> database provider. </a:t>
            </a:r>
            <a:r>
              <a:rPr lang="en-US" dirty="0" err="1" smtClean="0"/>
              <a:t>Nó</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connectionString</a:t>
            </a:r>
            <a:r>
              <a:rPr lang="en-US" dirty="0" smtClean="0"/>
              <a:t> </a:t>
            </a:r>
            <a:r>
              <a:rPr lang="en-US" dirty="0" err="1" smtClean="0"/>
              <a:t>như</a:t>
            </a:r>
            <a:r>
              <a:rPr lang="en-US" dirty="0" smtClean="0"/>
              <a:t> </a:t>
            </a:r>
            <a:r>
              <a:rPr lang="en-US" dirty="0" err="1" smtClean="0"/>
              <a:t>là</a:t>
            </a:r>
            <a:r>
              <a:rPr lang="en-US" dirty="0" smtClean="0"/>
              <a:t> </a:t>
            </a:r>
            <a:r>
              <a:rPr lang="en-US" dirty="0" err="1" smtClean="0"/>
              <a:t>tham</a:t>
            </a:r>
            <a:r>
              <a:rPr lang="en-US" dirty="0" smtClean="0"/>
              <a:t> </a:t>
            </a:r>
            <a:r>
              <a:rPr lang="en-US" dirty="0" err="1" smtClean="0"/>
              <a:t>số</a:t>
            </a:r>
            <a:r>
              <a:rPr lang="en-US" dirty="0" smtClean="0"/>
              <a:t>.</a:t>
            </a:r>
          </a:p>
          <a:p>
            <a:pPr lvl="1" fontAlgn="base"/>
            <a:endParaRPr lang="en-US" dirty="0" smtClean="0">
              <a:sym typeface="Wingdings" panose="05000000000000000000" pitchFamily="2" charset="2"/>
            </a:endParaRPr>
          </a:p>
        </p:txBody>
      </p:sp>
      <p:sp>
        <p:nvSpPr>
          <p:cNvPr id="4" name="Slide Number Placeholder 3"/>
          <p:cNvSpPr>
            <a:spLocks noGrp="1"/>
          </p:cNvSpPr>
          <p:nvPr>
            <p:ph type="sldNum" sz="quarter" idx="12"/>
          </p:nvPr>
        </p:nvSpPr>
        <p:spPr/>
        <p:txBody>
          <a:bodyPr/>
          <a:lstStyle/>
          <a:p>
            <a:fld id="{86CB4B4D-7CA3-9044-876B-883B54F8677D}" type="slidenum">
              <a:rPr lang="uk-UA" smtClean="0"/>
              <a:t>29</a:t>
            </a:fld>
            <a:endParaRPr lang="uk-UA"/>
          </a:p>
        </p:txBody>
      </p:sp>
    </p:spTree>
    <p:extLst>
      <p:ext uri="{BB962C8B-B14F-4D97-AF65-F5344CB8AC3E}">
        <p14:creationId xmlns:p14="http://schemas.microsoft.com/office/powerpoint/2010/main" val="3997185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hape 96"/>
          <p:cNvSpPr txBox="1">
            <a:spLocks noGrp="1"/>
          </p:cNvSpPr>
          <p:nvPr>
            <p:ph type="title"/>
          </p:nvPr>
        </p:nvSpPr>
        <p:spPr>
          <a:prstGeom prst="rect">
            <a:avLst/>
          </a:prstGeom>
        </p:spPr>
        <p:txBody>
          <a:bodyPr lIns="45699" tIns="45699" rIns="45699" bIns="45699"/>
          <a:lstStyle>
            <a:lvl1pPr marL="279400" indent="-558800"/>
          </a:lstStyle>
          <a:p>
            <a:r>
              <a:t>Mục tiêu</a:t>
            </a:r>
          </a:p>
        </p:txBody>
      </p:sp>
      <p:sp>
        <p:nvSpPr>
          <p:cNvPr id="134" name="Shape 97"/>
          <p:cNvSpPr txBox="1">
            <a:spLocks noGrp="1"/>
          </p:cNvSpPr>
          <p:nvPr>
            <p:ph idx="1"/>
          </p:nvPr>
        </p:nvSpPr>
        <p:spPr>
          <a:xfrm>
            <a:off x="838200" y="1317826"/>
            <a:ext cx="10168467" cy="4198737"/>
          </a:xfrm>
          <a:prstGeom prst="rect">
            <a:avLst/>
          </a:prstGeom>
        </p:spPr>
        <p:txBody>
          <a:bodyPr lIns="45699" tIns="45699" rIns="45699" bIns="45699"/>
          <a:lstStyle/>
          <a:p>
            <a:pPr>
              <a:spcBef>
                <a:spcPts val="0"/>
              </a:spcBef>
            </a:pPr>
            <a:r>
              <a:rPr lang="en-US" dirty="0" smtClean="0"/>
              <a:t>ORM </a:t>
            </a:r>
            <a:r>
              <a:rPr lang="en-US" dirty="0" err="1" smtClean="0"/>
              <a:t>là</a:t>
            </a:r>
            <a:r>
              <a:rPr lang="en-US" dirty="0" smtClean="0"/>
              <a:t> </a:t>
            </a:r>
            <a:r>
              <a:rPr lang="en-US" dirty="0" err="1" smtClean="0"/>
              <a:t>gì</a:t>
            </a:r>
            <a:r>
              <a:rPr lang="en-US" dirty="0" smtClean="0"/>
              <a:t>?</a:t>
            </a:r>
          </a:p>
          <a:p>
            <a:pPr>
              <a:spcBef>
                <a:spcPts val="0"/>
              </a:spcBef>
            </a:pPr>
            <a:r>
              <a:rPr lang="en-US" dirty="0" err="1" smtClean="0"/>
              <a:t>Tìm</a:t>
            </a:r>
            <a:r>
              <a:rPr lang="en-US" dirty="0" smtClean="0"/>
              <a:t> </a:t>
            </a:r>
            <a:r>
              <a:rPr lang="en-US" dirty="0" err="1" smtClean="0"/>
              <a:t>hiểu</a:t>
            </a:r>
            <a:r>
              <a:rPr lang="en-US" dirty="0" smtClean="0"/>
              <a:t> </a:t>
            </a:r>
            <a:r>
              <a:rPr lang="en-US" dirty="0" err="1" smtClean="0"/>
              <a:t>về</a:t>
            </a:r>
            <a:r>
              <a:rPr lang="en-US" dirty="0" smtClean="0"/>
              <a:t> Dapper </a:t>
            </a:r>
            <a:r>
              <a:rPr lang="en-US" dirty="0" err="1" smtClean="0"/>
              <a:t>trong</a:t>
            </a:r>
            <a:r>
              <a:rPr lang="en-US" smtClean="0"/>
              <a:t> Net </a:t>
            </a:r>
            <a:r>
              <a:rPr lang="en-US" dirty="0" smtClean="0"/>
              <a:t>Core</a:t>
            </a:r>
            <a:endParaRPr lang="en-US" dirty="0" smtClean="0"/>
          </a:p>
          <a:p>
            <a:pPr indent="-228600">
              <a:spcBef>
                <a:spcPts val="0"/>
              </a:spcBef>
            </a:pPr>
            <a:r>
              <a:rPr lang="en-US" dirty="0" err="1" smtClean="0"/>
              <a:t>Tìm</a:t>
            </a:r>
            <a:r>
              <a:rPr lang="en-US" dirty="0" smtClean="0"/>
              <a:t> </a:t>
            </a:r>
            <a:r>
              <a:rPr lang="en-US" dirty="0" err="1" smtClean="0"/>
              <a:t>hiểu</a:t>
            </a:r>
            <a:r>
              <a:rPr lang="en-US" dirty="0" smtClean="0"/>
              <a:t> </a:t>
            </a:r>
            <a:r>
              <a:rPr lang="en-US" dirty="0" err="1" smtClean="0"/>
              <a:t>về</a:t>
            </a:r>
            <a:r>
              <a:rPr lang="en-US" dirty="0" smtClean="0"/>
              <a:t> </a:t>
            </a:r>
            <a:r>
              <a:rPr lang="en-US" dirty="0" smtClean="0"/>
              <a:t>Entity </a:t>
            </a:r>
            <a:r>
              <a:rPr lang="en-US" dirty="0" smtClean="0"/>
              <a:t>Framework Core</a:t>
            </a:r>
          </a:p>
        </p:txBody>
      </p:sp>
      <p:sp>
        <p:nvSpPr>
          <p:cNvPr id="135" name="Slide Number"/>
          <p:cNvSpPr txBox="1">
            <a:spLocks noGrp="1"/>
          </p:cNvSpPr>
          <p:nvPr>
            <p:ph type="sldNum" sz="quarter" idx="12"/>
          </p:nvPr>
        </p:nvSpPr>
        <p:spPr>
          <a:xfrm>
            <a:off x="11166641" y="6407030"/>
            <a:ext cx="187159" cy="26376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a:t>
            </a:fld>
            <a:endParaRPr/>
          </a:p>
        </p:txBody>
      </p:sp>
    </p:spTree>
    <p:extLst>
      <p:ext uri="{BB962C8B-B14F-4D97-AF65-F5344CB8AC3E}">
        <p14:creationId xmlns:p14="http://schemas.microsoft.com/office/powerpoint/2010/main" val="16914243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Tạo</a:t>
            </a:r>
            <a:r>
              <a:rPr lang="en-US" dirty="0"/>
              <a:t> </a:t>
            </a:r>
            <a:r>
              <a:rPr lang="en-US" dirty="0" err="1"/>
              <a:t>DBContext</a:t>
            </a:r>
            <a:r>
              <a:rPr lang="en-US" dirty="0"/>
              <a:t> </a:t>
            </a:r>
            <a:r>
              <a:rPr lang="en-US" dirty="0" smtClean="0"/>
              <a:t>class</a:t>
            </a:r>
            <a:endParaRPr lang="en-US" sz="3200" dirty="0"/>
          </a:p>
        </p:txBody>
      </p:sp>
      <p:sp>
        <p:nvSpPr>
          <p:cNvPr id="3" name="Text Placeholder 2"/>
          <p:cNvSpPr>
            <a:spLocks noGrp="1"/>
          </p:cNvSpPr>
          <p:nvPr>
            <p:ph idx="1"/>
          </p:nvPr>
        </p:nvSpPr>
        <p:spPr>
          <a:xfrm>
            <a:off x="396765" y="1120022"/>
            <a:ext cx="11332779" cy="5359606"/>
          </a:xfrm>
        </p:spPr>
        <p:txBody>
          <a:bodyPr>
            <a:normAutofit/>
          </a:bodyPr>
          <a:lstStyle/>
          <a:p>
            <a:r>
              <a:rPr lang="vi-VN" dirty="0" smtClean="0"/>
              <a:t>Một </a:t>
            </a:r>
            <a:r>
              <a:rPr lang="vi-VN" dirty="0"/>
              <a:t>Dbset đại diện cho một tập thực thể. </a:t>
            </a:r>
            <a:endParaRPr lang="en-US" dirty="0" smtClean="0"/>
          </a:p>
          <a:p>
            <a:r>
              <a:rPr lang="vi-VN" dirty="0" smtClean="0"/>
              <a:t>Một </a:t>
            </a:r>
            <a:r>
              <a:rPr lang="vi-VN" dirty="0"/>
              <a:t>tập thực thể được định nghĩa là một tập hợp các thực thể có cùng loại thực thể. Từ quan điểm của cơ sở dữ liệu, nó thường đại diện cho bảng. </a:t>
            </a:r>
            <a:endParaRPr lang="en-US" dirty="0" smtClean="0"/>
          </a:p>
          <a:p>
            <a:r>
              <a:rPr lang="vi-VN" dirty="0" smtClean="0"/>
              <a:t>Mỗi </a:t>
            </a:r>
            <a:r>
              <a:rPr lang="vi-VN" dirty="0"/>
              <a:t>loại Thực thể phải hiển thị Thuộc tính Dbset để có thể tham gia vào Hoạt động CRUD. </a:t>
            </a:r>
            <a:endParaRPr lang="en-US" dirty="0" smtClean="0"/>
          </a:p>
          <a:p>
            <a:r>
              <a:rPr lang="vi-VN" dirty="0" smtClean="0"/>
              <a:t>DBSet </a:t>
            </a:r>
            <a:r>
              <a:rPr lang="vi-VN" dirty="0"/>
              <a:t>Cung cấp các phương thức như Thêm, Đính kèm, xóa, v.v. trên các Loại thực thể.</a:t>
            </a:r>
            <a:endParaRPr lang="en-US" dirty="0"/>
          </a:p>
          <a:p>
            <a:pPr lvl="1" fontAlgn="base"/>
            <a:endParaRPr lang="en-US" dirty="0" smtClean="0">
              <a:sym typeface="Wingdings" panose="05000000000000000000" pitchFamily="2" charset="2"/>
            </a:endParaRPr>
          </a:p>
        </p:txBody>
      </p:sp>
      <p:sp>
        <p:nvSpPr>
          <p:cNvPr id="4" name="Slide Number Placeholder 3"/>
          <p:cNvSpPr>
            <a:spLocks noGrp="1"/>
          </p:cNvSpPr>
          <p:nvPr>
            <p:ph type="sldNum" sz="quarter" idx="12"/>
          </p:nvPr>
        </p:nvSpPr>
        <p:spPr/>
        <p:txBody>
          <a:bodyPr/>
          <a:lstStyle/>
          <a:p>
            <a:fld id="{86CB4B4D-7CA3-9044-876B-883B54F8677D}" type="slidenum">
              <a:rPr lang="uk-UA" smtClean="0"/>
              <a:t>30</a:t>
            </a:fld>
            <a:endParaRPr lang="uk-UA"/>
          </a:p>
        </p:txBody>
      </p:sp>
    </p:spTree>
    <p:extLst>
      <p:ext uri="{BB962C8B-B14F-4D97-AF65-F5344CB8AC3E}">
        <p14:creationId xmlns:p14="http://schemas.microsoft.com/office/powerpoint/2010/main" val="1734625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Tạo</a:t>
            </a:r>
            <a:r>
              <a:rPr lang="en-US" dirty="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endParaRPr lang="en-US" sz="3200" dirty="0"/>
          </a:p>
        </p:txBody>
      </p:sp>
      <p:sp>
        <p:nvSpPr>
          <p:cNvPr id="3" name="Text Placeholder 2"/>
          <p:cNvSpPr>
            <a:spLocks noGrp="1"/>
          </p:cNvSpPr>
          <p:nvPr>
            <p:ph idx="1"/>
          </p:nvPr>
        </p:nvSpPr>
        <p:spPr>
          <a:xfrm>
            <a:off x="396765" y="1120022"/>
            <a:ext cx="11332779" cy="5359606"/>
          </a:xfrm>
        </p:spPr>
        <p:txBody>
          <a:bodyPr>
            <a:normAutofit/>
          </a:bodyPr>
          <a:lstStyle/>
          <a:p>
            <a:r>
              <a:rPr lang="en-US" sz="2400" dirty="0" err="1" smtClean="0"/>
              <a:t>Trọng</a:t>
            </a:r>
            <a:r>
              <a:rPr lang="en-US" sz="2400" dirty="0" smtClean="0"/>
              <a:t> EF Core </a:t>
            </a:r>
            <a:r>
              <a:rPr lang="en-US" sz="2400" dirty="0" err="1" smtClean="0"/>
              <a:t>sử</a:t>
            </a:r>
            <a:r>
              <a:rPr lang="en-US" sz="2400" dirty="0" smtClean="0"/>
              <a:t> </a:t>
            </a:r>
            <a:r>
              <a:rPr lang="en-US" sz="2400" dirty="0" err="1" smtClean="0"/>
              <a:t>dụng</a:t>
            </a:r>
            <a:r>
              <a:rPr lang="en-US" sz="2400" dirty="0" smtClean="0"/>
              <a:t> Migrations </a:t>
            </a:r>
            <a:r>
              <a:rPr lang="en-US" sz="2400" dirty="0" err="1" smtClean="0"/>
              <a:t>để</a:t>
            </a:r>
            <a:r>
              <a:rPr lang="en-US" sz="2400" dirty="0" smtClean="0"/>
              <a:t> </a:t>
            </a:r>
            <a:r>
              <a:rPr lang="en-US" sz="2400" dirty="0" err="1" smtClean="0"/>
              <a:t>tạo</a:t>
            </a:r>
            <a:r>
              <a:rPr lang="en-US" sz="2400" dirty="0" smtClean="0"/>
              <a:t> CSDL</a:t>
            </a:r>
          </a:p>
          <a:p>
            <a:r>
              <a:rPr lang="en-US" sz="2400" dirty="0" err="1" smtClean="0"/>
              <a:t>Thêm</a:t>
            </a:r>
            <a:r>
              <a:rPr lang="en-US" sz="2400" dirty="0" smtClean="0"/>
              <a:t> Migration: </a:t>
            </a:r>
            <a:r>
              <a:rPr lang="en-US" sz="2400" dirty="0"/>
              <a:t>Tools – &gt; </a:t>
            </a:r>
            <a:r>
              <a:rPr lang="en-US" sz="2400" dirty="0" err="1"/>
              <a:t>NuGet</a:t>
            </a:r>
            <a:r>
              <a:rPr lang="en-US" sz="2400" dirty="0"/>
              <a:t> Package Manager &gt; Package Manager </a:t>
            </a:r>
            <a:r>
              <a:rPr lang="en-US" sz="2400" dirty="0" smtClean="0"/>
              <a:t>Console </a:t>
            </a:r>
            <a:r>
              <a:rPr lang="en-US" sz="2400" dirty="0" err="1" smtClean="0"/>
              <a:t>để</a:t>
            </a:r>
            <a:r>
              <a:rPr lang="en-US" sz="2400" dirty="0" smtClean="0"/>
              <a:t> </a:t>
            </a:r>
            <a:r>
              <a:rPr lang="en-US" sz="2400" dirty="0" err="1" smtClean="0"/>
              <a:t>mở</a:t>
            </a:r>
            <a:r>
              <a:rPr lang="en-US" sz="2400" dirty="0" smtClean="0"/>
              <a:t> console.</a:t>
            </a:r>
            <a:r>
              <a:rPr lang="en-US" dirty="0" smtClean="0"/>
              <a:t> </a:t>
            </a:r>
          </a:p>
          <a:p>
            <a:pPr lvl="1" fontAlgn="base"/>
            <a:endParaRPr lang="en-US" dirty="0" smtClean="0">
              <a:sym typeface="Wingdings" panose="05000000000000000000" pitchFamily="2" charset="2"/>
            </a:endParaRPr>
          </a:p>
        </p:txBody>
      </p:sp>
      <p:sp>
        <p:nvSpPr>
          <p:cNvPr id="4" name="Slide Number Placeholder 3"/>
          <p:cNvSpPr>
            <a:spLocks noGrp="1"/>
          </p:cNvSpPr>
          <p:nvPr>
            <p:ph type="sldNum" sz="quarter" idx="12"/>
          </p:nvPr>
        </p:nvSpPr>
        <p:spPr/>
        <p:txBody>
          <a:bodyPr/>
          <a:lstStyle/>
          <a:p>
            <a:fld id="{86CB4B4D-7CA3-9044-876B-883B54F8677D}" type="slidenum">
              <a:rPr lang="uk-UA" smtClean="0"/>
              <a:t>31</a:t>
            </a:fld>
            <a:endParaRPr lang="uk-UA"/>
          </a:p>
        </p:txBody>
      </p:sp>
      <p:pic>
        <p:nvPicPr>
          <p:cNvPr id="5" name="Picture 4"/>
          <p:cNvPicPr>
            <a:picLocks noChangeAspect="1"/>
          </p:cNvPicPr>
          <p:nvPr/>
        </p:nvPicPr>
        <p:blipFill>
          <a:blip r:embed="rId3"/>
          <a:stretch>
            <a:fillRect/>
          </a:stretch>
        </p:blipFill>
        <p:spPr>
          <a:xfrm>
            <a:off x="4139926" y="2080562"/>
            <a:ext cx="7763040" cy="4399066"/>
          </a:xfrm>
          <a:prstGeom prst="rect">
            <a:avLst/>
          </a:prstGeom>
        </p:spPr>
      </p:pic>
    </p:spTree>
    <p:extLst>
      <p:ext uri="{BB962C8B-B14F-4D97-AF65-F5344CB8AC3E}">
        <p14:creationId xmlns:p14="http://schemas.microsoft.com/office/powerpoint/2010/main" val="1482699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Tạo</a:t>
            </a:r>
            <a:r>
              <a:rPr lang="en-US" dirty="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endParaRPr lang="en-US" sz="3200" dirty="0"/>
          </a:p>
        </p:txBody>
      </p:sp>
      <p:sp>
        <p:nvSpPr>
          <p:cNvPr id="3" name="Text Placeholder 2"/>
          <p:cNvSpPr>
            <a:spLocks noGrp="1"/>
          </p:cNvSpPr>
          <p:nvPr>
            <p:ph idx="1"/>
          </p:nvPr>
        </p:nvSpPr>
        <p:spPr>
          <a:xfrm>
            <a:off x="396765" y="1120022"/>
            <a:ext cx="11332779" cy="5359606"/>
          </a:xfrm>
        </p:spPr>
        <p:txBody>
          <a:bodyPr>
            <a:normAutofit/>
          </a:bodyPr>
          <a:lstStyle/>
          <a:p>
            <a:r>
              <a:rPr lang="en-US" sz="2400" dirty="0" err="1" smtClean="0"/>
              <a:t>Thực</a:t>
            </a:r>
            <a:r>
              <a:rPr lang="en-US" sz="2400" dirty="0" smtClean="0"/>
              <a:t> </a:t>
            </a:r>
            <a:r>
              <a:rPr lang="en-US" sz="2400" dirty="0" err="1" smtClean="0"/>
              <a:t>thi</a:t>
            </a:r>
            <a:r>
              <a:rPr lang="en-US" sz="2400" dirty="0" smtClean="0"/>
              <a:t> Add-Migration “</a:t>
            </a:r>
            <a:r>
              <a:rPr lang="en-US" sz="2400" dirty="0" err="1" smtClean="0"/>
              <a:t>NewDatabase</a:t>
            </a:r>
            <a:r>
              <a:rPr lang="en-US" sz="2400" dirty="0" smtClean="0"/>
              <a:t>” </a:t>
            </a:r>
            <a:r>
              <a:rPr lang="en-US" sz="2400" dirty="0" err="1" smtClean="0"/>
              <a:t>để</a:t>
            </a:r>
            <a:r>
              <a:rPr lang="en-US" sz="2400" dirty="0" smtClean="0"/>
              <a:t> </a:t>
            </a:r>
            <a:r>
              <a:rPr lang="en-US" sz="2400" dirty="0" err="1" smtClean="0"/>
              <a:t>tạo</a:t>
            </a:r>
            <a:r>
              <a:rPr lang="en-US" sz="2400" dirty="0" smtClean="0"/>
              <a:t> migration.</a:t>
            </a:r>
          </a:p>
          <a:p>
            <a:r>
              <a:rPr lang="vi-VN" sz="2400" dirty="0" smtClean="0"/>
              <a:t>Add-Migration </a:t>
            </a:r>
            <a:r>
              <a:rPr lang="vi-VN" sz="2400" dirty="0"/>
              <a:t>tạo các </a:t>
            </a:r>
            <a:r>
              <a:rPr lang="vi-VN" sz="2400" dirty="0" smtClean="0"/>
              <a:t>các </a:t>
            </a:r>
            <a:r>
              <a:rPr lang="vi-VN" sz="2400" dirty="0"/>
              <a:t>lệnh SQL để cập nhật cơ sở dữ liệu </a:t>
            </a:r>
            <a:r>
              <a:rPr lang="en-US" sz="2400" dirty="0" smtClean="0"/>
              <a:t>match</a:t>
            </a:r>
            <a:r>
              <a:rPr lang="vi-VN" sz="2400" dirty="0" smtClean="0"/>
              <a:t> </a:t>
            </a:r>
            <a:r>
              <a:rPr lang="vi-VN" sz="2400" dirty="0"/>
              <a:t>với </a:t>
            </a:r>
            <a:r>
              <a:rPr lang="en-US" sz="2400" dirty="0" smtClean="0"/>
              <a:t>model</a:t>
            </a:r>
            <a:r>
              <a:rPr lang="vi-VN" sz="2400" dirty="0" smtClean="0"/>
              <a:t>. </a:t>
            </a:r>
            <a:r>
              <a:rPr lang="en-US" sz="2400" dirty="0" err="1" smtClean="0"/>
              <a:t>Chúng</a:t>
            </a:r>
            <a:r>
              <a:rPr lang="en-US" sz="2400" dirty="0" smtClean="0"/>
              <a:t> ta</a:t>
            </a:r>
            <a:r>
              <a:rPr lang="vi-VN" sz="2400" dirty="0" smtClean="0"/>
              <a:t> </a:t>
            </a:r>
            <a:r>
              <a:rPr lang="vi-VN" sz="2400" dirty="0"/>
              <a:t>có thể thấy rằng ba tệp được tạo và thêm vào trong thư mục </a:t>
            </a:r>
            <a:r>
              <a:rPr lang="en-US" sz="2400" dirty="0" smtClean="0"/>
              <a:t>“</a:t>
            </a:r>
            <a:r>
              <a:rPr lang="vi-VN" sz="2400" dirty="0" smtClean="0"/>
              <a:t>Migations</a:t>
            </a:r>
            <a:r>
              <a:rPr lang="en-US" sz="2400" dirty="0" smtClean="0"/>
              <a:t>”</a:t>
            </a:r>
            <a:r>
              <a:rPr lang="vi-VN" sz="2400" dirty="0" smtClean="0"/>
              <a:t>.</a:t>
            </a:r>
            <a:endParaRPr lang="en-US" dirty="0" smtClean="0"/>
          </a:p>
          <a:p>
            <a:pPr lvl="1" fontAlgn="base"/>
            <a:endParaRPr lang="en-US" dirty="0" smtClean="0">
              <a:sym typeface="Wingdings" panose="05000000000000000000" pitchFamily="2" charset="2"/>
            </a:endParaRPr>
          </a:p>
        </p:txBody>
      </p:sp>
      <p:sp>
        <p:nvSpPr>
          <p:cNvPr id="4" name="Slide Number Placeholder 3"/>
          <p:cNvSpPr>
            <a:spLocks noGrp="1"/>
          </p:cNvSpPr>
          <p:nvPr>
            <p:ph type="sldNum" sz="quarter" idx="12"/>
          </p:nvPr>
        </p:nvSpPr>
        <p:spPr/>
        <p:txBody>
          <a:bodyPr/>
          <a:lstStyle/>
          <a:p>
            <a:fld id="{86CB4B4D-7CA3-9044-876B-883B54F8677D}" type="slidenum">
              <a:rPr lang="uk-UA" smtClean="0"/>
              <a:t>32</a:t>
            </a:fld>
            <a:endParaRPr lang="uk-UA"/>
          </a:p>
        </p:txBody>
      </p:sp>
      <p:pic>
        <p:nvPicPr>
          <p:cNvPr id="6" name="Picture 5"/>
          <p:cNvPicPr>
            <a:picLocks noChangeAspect="1"/>
          </p:cNvPicPr>
          <p:nvPr/>
        </p:nvPicPr>
        <p:blipFill>
          <a:blip r:embed="rId3"/>
          <a:stretch>
            <a:fillRect/>
          </a:stretch>
        </p:blipFill>
        <p:spPr>
          <a:xfrm>
            <a:off x="572064" y="2648607"/>
            <a:ext cx="7665887" cy="4072868"/>
          </a:xfrm>
          <a:prstGeom prst="rect">
            <a:avLst/>
          </a:prstGeom>
        </p:spPr>
      </p:pic>
    </p:spTree>
    <p:extLst>
      <p:ext uri="{BB962C8B-B14F-4D97-AF65-F5344CB8AC3E}">
        <p14:creationId xmlns:p14="http://schemas.microsoft.com/office/powerpoint/2010/main" val="805136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Tạo</a:t>
            </a:r>
            <a:r>
              <a:rPr lang="en-US" dirty="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endParaRPr lang="en-US" sz="3200" dirty="0"/>
          </a:p>
        </p:txBody>
      </p:sp>
      <p:sp>
        <p:nvSpPr>
          <p:cNvPr id="3" name="Text Placeholder 2"/>
          <p:cNvSpPr>
            <a:spLocks noGrp="1"/>
          </p:cNvSpPr>
          <p:nvPr>
            <p:ph idx="1"/>
          </p:nvPr>
        </p:nvSpPr>
        <p:spPr>
          <a:xfrm>
            <a:off x="396765" y="1120022"/>
            <a:ext cx="11332779" cy="5359606"/>
          </a:xfrm>
        </p:spPr>
        <p:txBody>
          <a:bodyPr>
            <a:normAutofit/>
          </a:bodyPr>
          <a:lstStyle/>
          <a:p>
            <a:r>
              <a:rPr lang="en-US" sz="2400" dirty="0" err="1" smtClean="0"/>
              <a:t>Thực</a:t>
            </a:r>
            <a:r>
              <a:rPr lang="en-US" sz="2400" dirty="0" smtClean="0"/>
              <a:t> </a:t>
            </a:r>
            <a:r>
              <a:rPr lang="en-US" sz="2400" dirty="0" err="1" smtClean="0"/>
              <a:t>thi</a:t>
            </a:r>
            <a:r>
              <a:rPr lang="en-US" sz="2400" dirty="0" smtClean="0"/>
              <a:t> update-database </a:t>
            </a:r>
            <a:r>
              <a:rPr lang="en-US" sz="2400" dirty="0" err="1" smtClean="0"/>
              <a:t>trong</a:t>
            </a:r>
            <a:r>
              <a:rPr lang="en-US" sz="2400" dirty="0" smtClean="0"/>
              <a:t> command line </a:t>
            </a:r>
            <a:r>
              <a:rPr lang="en-US" sz="2400" dirty="0" err="1" smtClean="0"/>
              <a:t>để</a:t>
            </a:r>
            <a:r>
              <a:rPr lang="en-US" sz="2400" dirty="0" smtClean="0"/>
              <a:t> </a:t>
            </a:r>
            <a:r>
              <a:rPr lang="en-US" sz="2400" dirty="0" err="1" smtClean="0"/>
              <a:t>tạo</a:t>
            </a:r>
            <a:r>
              <a:rPr lang="en-US" sz="2400" dirty="0" smtClean="0"/>
              <a:t>/</a:t>
            </a:r>
            <a:r>
              <a:rPr lang="en-US" sz="2400" dirty="0" err="1" smtClean="0"/>
              <a:t>cập</a:t>
            </a:r>
            <a:r>
              <a:rPr lang="en-US" sz="2400" dirty="0" smtClean="0"/>
              <a:t> </a:t>
            </a:r>
            <a:r>
              <a:rPr lang="en-US" sz="2400" dirty="0" err="1" smtClean="0"/>
              <a:t>nhật</a:t>
            </a:r>
            <a:r>
              <a:rPr lang="en-US" sz="2400" dirty="0" smtClean="0"/>
              <a:t> CSDL.</a:t>
            </a:r>
          </a:p>
          <a:p>
            <a:r>
              <a:rPr lang="en-US" sz="2400" dirty="0"/>
              <a:t>update-database</a:t>
            </a:r>
            <a:r>
              <a:rPr lang="vi-VN" sz="2400" dirty="0" smtClean="0"/>
              <a:t> </a:t>
            </a:r>
            <a:r>
              <a:rPr lang="vi-VN" sz="2400" dirty="0"/>
              <a:t>sử </a:t>
            </a:r>
            <a:r>
              <a:rPr lang="vi-VN" sz="2400" dirty="0" smtClean="0"/>
              <a:t>dụng </a:t>
            </a:r>
            <a:r>
              <a:rPr lang="en-US" sz="2400" dirty="0" smtClean="0"/>
              <a:t>migrations  </a:t>
            </a:r>
            <a:r>
              <a:rPr lang="vi-VN" sz="2400" dirty="0" smtClean="0"/>
              <a:t>để </a:t>
            </a:r>
            <a:r>
              <a:rPr lang="vi-VN" sz="2400" dirty="0"/>
              <a:t>tạo các Truy vấn SQL để cập nhật cơ sở dữ liệu. </a:t>
            </a:r>
            <a:endParaRPr lang="en-US" sz="2400" dirty="0" smtClean="0"/>
          </a:p>
          <a:p>
            <a:r>
              <a:rPr lang="vi-VN" sz="2400" dirty="0" smtClean="0"/>
              <a:t>Nếu </a:t>
            </a:r>
            <a:r>
              <a:rPr lang="vi-VN" sz="2400" dirty="0"/>
              <a:t>cơ sở dữ </a:t>
            </a:r>
            <a:r>
              <a:rPr lang="vi-VN" sz="2400" dirty="0" smtClean="0"/>
              <a:t>liệu </a:t>
            </a:r>
            <a:r>
              <a:rPr lang="vi-VN" sz="2400" dirty="0"/>
              <a:t>không tồn tại, nó sẽ tạo ra nó. </a:t>
            </a:r>
            <a:r>
              <a:rPr lang="en-US" sz="2400" dirty="0" err="1" smtClean="0"/>
              <a:t>Bằng</a:t>
            </a:r>
            <a:r>
              <a:rPr lang="en-US" sz="2400" dirty="0" smtClean="0"/>
              <a:t> </a:t>
            </a:r>
            <a:r>
              <a:rPr lang="en-US" sz="2400" dirty="0" err="1" smtClean="0"/>
              <a:t>cách</a:t>
            </a:r>
            <a:r>
              <a:rPr lang="en-US" sz="2400" dirty="0" smtClean="0"/>
              <a:t> </a:t>
            </a:r>
            <a:r>
              <a:rPr lang="en-US" sz="2400" dirty="0" err="1" smtClean="0"/>
              <a:t>sử</a:t>
            </a:r>
            <a:r>
              <a:rPr lang="en-US" sz="2400" dirty="0" smtClean="0"/>
              <a:t> </a:t>
            </a:r>
            <a:r>
              <a:rPr lang="en-US" sz="2400" dirty="0" err="1" smtClean="0"/>
              <a:t>dụng</a:t>
            </a:r>
            <a:r>
              <a:rPr lang="en-US" sz="2400" dirty="0" smtClean="0"/>
              <a:t> </a:t>
            </a:r>
            <a:r>
              <a:rPr lang="en-US" sz="2400" dirty="0" err="1" smtClean="0"/>
              <a:t>các</a:t>
            </a:r>
            <a:r>
              <a:rPr lang="en-US" sz="2400" dirty="0" smtClean="0"/>
              <a:t> </a:t>
            </a:r>
            <a:r>
              <a:rPr lang="en-US" sz="2400" dirty="0" err="1" smtClean="0"/>
              <a:t>thông</a:t>
            </a:r>
            <a:r>
              <a:rPr lang="en-US" sz="2400" dirty="0" smtClean="0"/>
              <a:t> </a:t>
            </a:r>
            <a:r>
              <a:rPr lang="en-US" sz="2400" dirty="0" err="1" smtClean="0"/>
              <a:t>số</a:t>
            </a:r>
            <a:r>
              <a:rPr lang="en-US" sz="2400" dirty="0" smtClean="0"/>
              <a:t> </a:t>
            </a:r>
            <a:r>
              <a:rPr lang="en-US" sz="2400" dirty="0" err="1" smtClean="0"/>
              <a:t>được</a:t>
            </a:r>
            <a:r>
              <a:rPr lang="en-US" sz="2400" dirty="0" smtClean="0"/>
              <a:t> </a:t>
            </a:r>
            <a:r>
              <a:rPr lang="en-US" sz="2400" dirty="0" err="1" smtClean="0"/>
              <a:t>cấu</a:t>
            </a:r>
            <a:r>
              <a:rPr lang="en-US" sz="2400" dirty="0" smtClean="0"/>
              <a:t> </a:t>
            </a:r>
            <a:r>
              <a:rPr lang="en-US" sz="2400" dirty="0" err="1" smtClean="0"/>
              <a:t>hình</a:t>
            </a:r>
            <a:r>
              <a:rPr lang="en-US" sz="2400" dirty="0" smtClean="0"/>
              <a:t> </a:t>
            </a:r>
            <a:r>
              <a:rPr lang="en-US" sz="2400" dirty="0" err="1" smtClean="0"/>
              <a:t>trong</a:t>
            </a:r>
            <a:r>
              <a:rPr lang="en-US" sz="2400" dirty="0" smtClean="0"/>
              <a:t> </a:t>
            </a:r>
            <a:r>
              <a:rPr lang="en-US" sz="2400" dirty="0" err="1" smtClean="0"/>
              <a:t>chuỗi</a:t>
            </a:r>
            <a:r>
              <a:rPr lang="en-US" sz="2400" dirty="0" smtClean="0"/>
              <a:t> </a:t>
            </a:r>
            <a:r>
              <a:rPr lang="en-US" sz="2400" dirty="0" err="1" smtClean="0"/>
              <a:t>connectstring</a:t>
            </a:r>
            <a:r>
              <a:rPr lang="en-US" sz="2400" dirty="0" smtClean="0"/>
              <a:t> </a:t>
            </a:r>
            <a:r>
              <a:rPr lang="en-US" sz="2400" dirty="0" err="1" smtClean="0"/>
              <a:t>và</a:t>
            </a:r>
            <a:r>
              <a:rPr lang="en-US" sz="2400" dirty="0" smtClean="0"/>
              <a:t> </a:t>
            </a:r>
            <a:r>
              <a:rPr lang="en-US" sz="2400" dirty="0" err="1" smtClean="0"/>
              <a:t>được</a:t>
            </a:r>
            <a:r>
              <a:rPr lang="en-US" sz="2400" dirty="0" smtClean="0"/>
              <a:t> </a:t>
            </a:r>
            <a:r>
              <a:rPr lang="en-US" sz="2400" dirty="0" err="1" smtClean="0"/>
              <a:t>thiết</a:t>
            </a:r>
            <a:r>
              <a:rPr lang="en-US" sz="2400" dirty="0" smtClean="0"/>
              <a:t> </a:t>
            </a:r>
            <a:r>
              <a:rPr lang="en-US" sz="2400" dirty="0" err="1" smtClean="0"/>
              <a:t>lập</a:t>
            </a:r>
            <a:r>
              <a:rPr lang="en-US" sz="2400" dirty="0" smtClean="0"/>
              <a:t> </a:t>
            </a:r>
            <a:r>
              <a:rPr lang="en-US" sz="2400" dirty="0" err="1" smtClean="0"/>
              <a:t>trong</a:t>
            </a:r>
            <a:r>
              <a:rPr lang="en-US" sz="2400" dirty="0" smtClean="0"/>
              <a:t> </a:t>
            </a:r>
            <a:r>
              <a:rPr lang="en-US" sz="2400" dirty="0" err="1" smtClean="0"/>
              <a:t>DBContext</a:t>
            </a:r>
            <a:r>
              <a:rPr lang="vi-VN" sz="2400" dirty="0" smtClean="0"/>
              <a:t>.</a:t>
            </a:r>
            <a:endParaRPr lang="en-US" dirty="0" smtClean="0">
              <a:sym typeface="Wingdings" panose="05000000000000000000" pitchFamily="2" charset="2"/>
            </a:endParaRPr>
          </a:p>
        </p:txBody>
      </p:sp>
      <p:sp>
        <p:nvSpPr>
          <p:cNvPr id="4" name="Slide Number Placeholder 3"/>
          <p:cNvSpPr>
            <a:spLocks noGrp="1"/>
          </p:cNvSpPr>
          <p:nvPr>
            <p:ph type="sldNum" sz="quarter" idx="12"/>
          </p:nvPr>
        </p:nvSpPr>
        <p:spPr/>
        <p:txBody>
          <a:bodyPr/>
          <a:lstStyle/>
          <a:p>
            <a:fld id="{86CB4B4D-7CA3-9044-876B-883B54F8677D}" type="slidenum">
              <a:rPr lang="uk-UA" smtClean="0"/>
              <a:t>33</a:t>
            </a:fld>
            <a:endParaRPr lang="uk-UA"/>
          </a:p>
        </p:txBody>
      </p:sp>
      <p:pic>
        <p:nvPicPr>
          <p:cNvPr id="5" name="Picture 4"/>
          <p:cNvPicPr>
            <a:picLocks noChangeAspect="1"/>
          </p:cNvPicPr>
          <p:nvPr/>
        </p:nvPicPr>
        <p:blipFill>
          <a:blip r:embed="rId3"/>
          <a:stretch>
            <a:fillRect/>
          </a:stretch>
        </p:blipFill>
        <p:spPr>
          <a:xfrm>
            <a:off x="613048" y="3226839"/>
            <a:ext cx="5951291" cy="2180733"/>
          </a:xfrm>
          <a:prstGeom prst="rect">
            <a:avLst/>
          </a:prstGeom>
        </p:spPr>
      </p:pic>
    </p:spTree>
    <p:extLst>
      <p:ext uri="{BB962C8B-B14F-4D97-AF65-F5344CB8AC3E}">
        <p14:creationId xmlns:p14="http://schemas.microsoft.com/office/powerpoint/2010/main" val="790517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Browsing the database</a:t>
            </a:r>
          </a:p>
        </p:txBody>
      </p:sp>
      <p:sp>
        <p:nvSpPr>
          <p:cNvPr id="3" name="Text Placeholder 2"/>
          <p:cNvSpPr>
            <a:spLocks noGrp="1"/>
          </p:cNvSpPr>
          <p:nvPr>
            <p:ph idx="1"/>
          </p:nvPr>
        </p:nvSpPr>
        <p:spPr>
          <a:xfrm>
            <a:off x="396765" y="1120022"/>
            <a:ext cx="11332779" cy="5359606"/>
          </a:xfrm>
        </p:spPr>
        <p:txBody>
          <a:bodyPr>
            <a:normAutofit/>
          </a:bodyPr>
          <a:lstStyle/>
          <a:p>
            <a:r>
              <a:rPr lang="en-US" sz="2000" dirty="0"/>
              <a:t>Click </a:t>
            </a:r>
            <a:r>
              <a:rPr lang="en-US" sz="2000" dirty="0" err="1"/>
              <a:t>vào</a:t>
            </a:r>
            <a:r>
              <a:rPr lang="en-US" sz="2000" dirty="0"/>
              <a:t> View </a:t>
            </a:r>
            <a:r>
              <a:rPr lang="en-US" sz="2000" dirty="0">
                <a:sym typeface="Wingdings" panose="05000000000000000000" pitchFamily="2" charset="2"/>
              </a:rPr>
              <a:t> </a:t>
            </a:r>
            <a:r>
              <a:rPr lang="en-US" sz="2000" dirty="0"/>
              <a:t>SQL Server Object Explorer </a:t>
            </a:r>
            <a:r>
              <a:rPr lang="en-US" sz="2000" dirty="0" err="1"/>
              <a:t>để</a:t>
            </a:r>
            <a:r>
              <a:rPr lang="en-US" sz="2000" dirty="0"/>
              <a:t> </a:t>
            </a:r>
            <a:r>
              <a:rPr lang="en-US" sz="2000" dirty="0" err="1"/>
              <a:t>mở</a:t>
            </a:r>
            <a:r>
              <a:rPr lang="en-US" sz="2000" dirty="0"/>
              <a:t> SQL Server Object Explorer</a:t>
            </a:r>
          </a:p>
          <a:p>
            <a:r>
              <a:rPr lang="en-US" sz="2000" dirty="0" err="1"/>
              <a:t>Đi</a:t>
            </a:r>
            <a:r>
              <a:rPr lang="en-US" sz="2000" dirty="0"/>
              <a:t> </a:t>
            </a:r>
            <a:r>
              <a:rPr lang="en-US" sz="2000" dirty="0" err="1"/>
              <a:t>đến</a:t>
            </a:r>
            <a:r>
              <a:rPr lang="en-US" sz="2000" dirty="0"/>
              <a:t> (</a:t>
            </a:r>
            <a:r>
              <a:rPr lang="en-US" sz="2000" dirty="0" err="1"/>
              <a:t>localDB</a:t>
            </a:r>
            <a:r>
              <a:rPr lang="en-US" sz="2000" dirty="0"/>
              <a:t>)\</a:t>
            </a:r>
            <a:r>
              <a:rPr lang="en-US" sz="2000" dirty="0" err="1"/>
              <a:t>mssqllocaldb</a:t>
            </a:r>
            <a:endParaRPr lang="en-US" sz="2000" dirty="0"/>
          </a:p>
          <a:p>
            <a:r>
              <a:rPr lang="en-US" sz="2000" dirty="0" err="1"/>
              <a:t>Chúng</a:t>
            </a:r>
            <a:r>
              <a:rPr lang="en-US" sz="2000" dirty="0"/>
              <a:t> ta </a:t>
            </a:r>
            <a:r>
              <a:rPr lang="en-US" sz="2000" dirty="0" err="1"/>
              <a:t>sẽ</a:t>
            </a:r>
            <a:r>
              <a:rPr lang="en-US" sz="2000" dirty="0"/>
              <a:t> </a:t>
            </a:r>
            <a:r>
              <a:rPr lang="en-US" sz="2000" dirty="0" err="1"/>
              <a:t>thấy</a:t>
            </a:r>
            <a:r>
              <a:rPr lang="en-US" sz="2000" dirty="0"/>
              <a:t> CSDL </a:t>
            </a:r>
            <a:r>
              <a:rPr lang="en-US" sz="2000" dirty="0" err="1"/>
              <a:t>EFCore</a:t>
            </a:r>
            <a:r>
              <a:rPr lang="en-US" sz="2000" dirty="0"/>
              <a:t> </a:t>
            </a:r>
          </a:p>
        </p:txBody>
      </p:sp>
      <p:sp>
        <p:nvSpPr>
          <p:cNvPr id="4" name="Slide Number Placeholder 3"/>
          <p:cNvSpPr>
            <a:spLocks noGrp="1"/>
          </p:cNvSpPr>
          <p:nvPr>
            <p:ph type="sldNum" sz="quarter" idx="12"/>
          </p:nvPr>
        </p:nvSpPr>
        <p:spPr/>
        <p:txBody>
          <a:bodyPr/>
          <a:lstStyle/>
          <a:p>
            <a:fld id="{86CB4B4D-7CA3-9044-876B-883B54F8677D}" type="slidenum">
              <a:rPr lang="uk-UA" smtClean="0"/>
              <a:t>34</a:t>
            </a:fld>
            <a:endParaRPr lang="uk-UA"/>
          </a:p>
        </p:txBody>
      </p:sp>
      <p:pic>
        <p:nvPicPr>
          <p:cNvPr id="6" name="Picture 5"/>
          <p:cNvPicPr>
            <a:picLocks noChangeAspect="1"/>
          </p:cNvPicPr>
          <p:nvPr/>
        </p:nvPicPr>
        <p:blipFill>
          <a:blip r:embed="rId3"/>
          <a:stretch>
            <a:fillRect/>
          </a:stretch>
        </p:blipFill>
        <p:spPr>
          <a:xfrm>
            <a:off x="588556" y="2314668"/>
            <a:ext cx="8902285" cy="4342908"/>
          </a:xfrm>
          <a:prstGeom prst="rect">
            <a:avLst/>
          </a:prstGeom>
        </p:spPr>
      </p:pic>
    </p:spTree>
    <p:extLst>
      <p:ext uri="{BB962C8B-B14F-4D97-AF65-F5344CB8AC3E}">
        <p14:creationId xmlns:p14="http://schemas.microsoft.com/office/powerpoint/2010/main" val="2857394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CRUD </a:t>
            </a:r>
            <a:r>
              <a:rPr lang="en-US" dirty="0" smtClean="0"/>
              <a:t>Operations</a:t>
            </a:r>
            <a:endParaRPr lang="en-US" dirty="0"/>
          </a:p>
        </p:txBody>
      </p:sp>
      <p:sp>
        <p:nvSpPr>
          <p:cNvPr id="3" name="Text Placeholder 2"/>
          <p:cNvSpPr>
            <a:spLocks noGrp="1"/>
          </p:cNvSpPr>
          <p:nvPr>
            <p:ph idx="1"/>
          </p:nvPr>
        </p:nvSpPr>
        <p:spPr>
          <a:xfrm>
            <a:off x="396765" y="1120022"/>
            <a:ext cx="6792311" cy="5359606"/>
          </a:xfrm>
        </p:spPr>
        <p:txBody>
          <a:bodyPr>
            <a:normAutofit/>
          </a:bodyPr>
          <a:lstStyle/>
          <a:p>
            <a:r>
              <a:rPr lang="en-US" sz="2400" dirty="0" err="1" smtClean="0"/>
              <a:t>Bây</a:t>
            </a:r>
            <a:r>
              <a:rPr lang="en-US" sz="2400" dirty="0" smtClean="0"/>
              <a:t> </a:t>
            </a:r>
            <a:r>
              <a:rPr lang="en-US" sz="2400" dirty="0" err="1" smtClean="0"/>
              <a:t>giờ</a:t>
            </a:r>
            <a:r>
              <a:rPr lang="en-US" sz="2400" dirty="0" smtClean="0"/>
              <a:t> </a:t>
            </a:r>
            <a:r>
              <a:rPr lang="en-US" sz="2400" dirty="0" err="1" smtClean="0"/>
              <a:t>chúng</a:t>
            </a:r>
            <a:r>
              <a:rPr lang="en-US" sz="2400" dirty="0" smtClean="0"/>
              <a:t> ta </a:t>
            </a:r>
            <a:r>
              <a:rPr lang="en-US" sz="2400" dirty="0" err="1" smtClean="0"/>
              <a:t>thực</a:t>
            </a:r>
            <a:r>
              <a:rPr lang="en-US" sz="2400" dirty="0" smtClean="0"/>
              <a:t> </a:t>
            </a:r>
            <a:r>
              <a:rPr lang="en-US" sz="2400" dirty="0" err="1" smtClean="0"/>
              <a:t>hiện</a:t>
            </a:r>
            <a:r>
              <a:rPr lang="en-US" sz="2400" dirty="0" smtClean="0"/>
              <a:t> </a:t>
            </a:r>
            <a:r>
              <a:rPr lang="en-US" sz="2400" dirty="0" err="1" smtClean="0"/>
              <a:t>các</a:t>
            </a:r>
            <a:r>
              <a:rPr lang="en-US" sz="2400" dirty="0" smtClean="0"/>
              <a:t> </a:t>
            </a:r>
            <a:r>
              <a:rPr lang="en-US" sz="2400" dirty="0" err="1" smtClean="0"/>
              <a:t>thao</a:t>
            </a:r>
            <a:r>
              <a:rPr lang="en-US" sz="2400" dirty="0" smtClean="0"/>
              <a:t> </a:t>
            </a:r>
            <a:r>
              <a:rPr lang="en-US" sz="2400" dirty="0" err="1" smtClean="0"/>
              <a:t>tác</a:t>
            </a:r>
            <a:r>
              <a:rPr lang="en-US" sz="2400" dirty="0" smtClean="0"/>
              <a:t> Insert/Read/Update </a:t>
            </a:r>
            <a:r>
              <a:rPr lang="en-US" sz="2400" dirty="0" err="1" smtClean="0"/>
              <a:t>và</a:t>
            </a:r>
            <a:r>
              <a:rPr lang="en-US" sz="2400" dirty="0" smtClean="0"/>
              <a:t> Delete </a:t>
            </a:r>
            <a:r>
              <a:rPr lang="en-US" sz="2400" dirty="0" err="1" smtClean="0"/>
              <a:t>lên</a:t>
            </a:r>
            <a:r>
              <a:rPr lang="en-US" sz="2400" dirty="0" smtClean="0"/>
              <a:t> </a:t>
            </a:r>
            <a:r>
              <a:rPr lang="en-US" sz="2400" dirty="0" err="1" smtClean="0"/>
              <a:t>thực</a:t>
            </a:r>
            <a:r>
              <a:rPr lang="en-US" sz="2400" dirty="0" smtClean="0"/>
              <a:t> </a:t>
            </a:r>
            <a:r>
              <a:rPr lang="en-US" sz="2400" dirty="0" err="1" smtClean="0"/>
              <a:t>thể</a:t>
            </a:r>
            <a:r>
              <a:rPr lang="en-US" sz="2400" dirty="0" smtClean="0"/>
              <a:t> Product </a:t>
            </a:r>
            <a:r>
              <a:rPr lang="en-US" sz="2400" dirty="0" err="1" smtClean="0"/>
              <a:t>và</a:t>
            </a:r>
            <a:r>
              <a:rPr lang="en-US" sz="2400" dirty="0" smtClean="0"/>
              <a:t> </a:t>
            </a:r>
            <a:r>
              <a:rPr lang="en-US" sz="2400" dirty="0" err="1" smtClean="0"/>
              <a:t>lưu</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vào</a:t>
            </a:r>
            <a:r>
              <a:rPr lang="en-US" sz="2400" dirty="0" smtClean="0"/>
              <a:t> CSDL.</a:t>
            </a:r>
          </a:p>
          <a:p>
            <a:r>
              <a:rPr lang="en-US" sz="3200" dirty="0"/>
              <a:t>Insert Data</a:t>
            </a:r>
          </a:p>
          <a:p>
            <a:pPr lvl="1"/>
            <a:r>
              <a:rPr lang="en-US" sz="1800" dirty="0" err="1" smtClean="0"/>
              <a:t>Chúng</a:t>
            </a:r>
            <a:r>
              <a:rPr lang="en-US" sz="1800" dirty="0" smtClean="0"/>
              <a:t> ta </a:t>
            </a:r>
            <a:r>
              <a:rPr lang="en-US" sz="1800" dirty="0" err="1" smtClean="0"/>
              <a:t>sử</a:t>
            </a:r>
            <a:r>
              <a:rPr lang="en-US" sz="1800" dirty="0" smtClean="0"/>
              <a:t> </a:t>
            </a:r>
            <a:r>
              <a:rPr lang="en-US" sz="1800" dirty="0" err="1" smtClean="0"/>
              <a:t>dụng</a:t>
            </a:r>
            <a:r>
              <a:rPr lang="en-US" sz="1800" dirty="0" smtClean="0"/>
              <a:t> </a:t>
            </a:r>
            <a:r>
              <a:rPr lang="en-US" sz="1800" dirty="0" err="1" smtClean="0"/>
              <a:t>phương</a:t>
            </a:r>
            <a:r>
              <a:rPr lang="en-US" sz="1800" dirty="0" smtClean="0"/>
              <a:t> </a:t>
            </a:r>
            <a:r>
              <a:rPr lang="en-US" sz="1800" dirty="0" err="1" smtClean="0"/>
              <a:t>thức</a:t>
            </a:r>
            <a:r>
              <a:rPr lang="en-US" sz="1800" dirty="0" smtClean="0"/>
              <a:t> </a:t>
            </a:r>
            <a:r>
              <a:rPr lang="en-US" sz="1800" dirty="0" err="1" smtClean="0"/>
              <a:t>SaveChanges</a:t>
            </a:r>
            <a:r>
              <a:rPr lang="en-US" sz="1800" dirty="0" smtClean="0"/>
              <a:t> </a:t>
            </a:r>
            <a:r>
              <a:rPr lang="en-US" sz="1800" dirty="0" err="1" smtClean="0"/>
              <a:t>trong</a:t>
            </a:r>
            <a:r>
              <a:rPr lang="en-US" sz="1800" dirty="0" smtClean="0"/>
              <a:t> </a:t>
            </a:r>
            <a:r>
              <a:rPr lang="en-US" sz="1800" dirty="0" err="1" smtClean="0"/>
              <a:t>DBContext</a:t>
            </a:r>
            <a:r>
              <a:rPr lang="en-US" sz="1800" dirty="0" smtClean="0"/>
              <a:t> </a:t>
            </a:r>
            <a:r>
              <a:rPr lang="en-US" sz="1800" dirty="0" err="1" smtClean="0"/>
              <a:t>để</a:t>
            </a:r>
            <a:r>
              <a:rPr lang="en-US" sz="1800" dirty="0" smtClean="0"/>
              <a:t> </a:t>
            </a:r>
            <a:r>
              <a:rPr lang="en-US" sz="1800" dirty="0" err="1" smtClean="0"/>
              <a:t>lưu</a:t>
            </a:r>
            <a:r>
              <a:rPr lang="en-US" sz="1800" dirty="0" smtClean="0"/>
              <a:t> </a:t>
            </a:r>
            <a:r>
              <a:rPr lang="en-US" sz="1800" dirty="0" err="1" smtClean="0"/>
              <a:t>dữ</a:t>
            </a:r>
            <a:r>
              <a:rPr lang="en-US" sz="1800" dirty="0" smtClean="0"/>
              <a:t> </a:t>
            </a:r>
            <a:r>
              <a:rPr lang="en-US" sz="1800" dirty="0" err="1" smtClean="0"/>
              <a:t>liệu</a:t>
            </a:r>
            <a:r>
              <a:rPr lang="en-US" sz="1800" dirty="0" smtClean="0"/>
              <a:t> </a:t>
            </a:r>
            <a:r>
              <a:rPr lang="en-US" sz="1800" dirty="0" err="1" smtClean="0"/>
              <a:t>vào</a:t>
            </a:r>
            <a:r>
              <a:rPr lang="en-US" sz="1800" dirty="0" smtClean="0"/>
              <a:t> CSDL</a:t>
            </a:r>
            <a:endParaRPr lang="en-US" dirty="0"/>
          </a:p>
          <a:p>
            <a:pPr lvl="2"/>
            <a:endParaRPr lang="en-US" sz="1400" dirty="0"/>
          </a:p>
        </p:txBody>
      </p:sp>
      <p:sp>
        <p:nvSpPr>
          <p:cNvPr id="4" name="Slide Number Placeholder 3"/>
          <p:cNvSpPr>
            <a:spLocks noGrp="1"/>
          </p:cNvSpPr>
          <p:nvPr>
            <p:ph type="sldNum" sz="quarter" idx="12"/>
          </p:nvPr>
        </p:nvSpPr>
        <p:spPr/>
        <p:txBody>
          <a:bodyPr/>
          <a:lstStyle/>
          <a:p>
            <a:fld id="{86CB4B4D-7CA3-9044-876B-883B54F8677D}" type="slidenum">
              <a:rPr lang="uk-UA" smtClean="0"/>
              <a:t>35</a:t>
            </a:fld>
            <a:endParaRPr lang="uk-UA"/>
          </a:p>
        </p:txBody>
      </p:sp>
      <p:pic>
        <p:nvPicPr>
          <p:cNvPr id="5" name="Picture 4"/>
          <p:cNvPicPr>
            <a:picLocks noChangeAspect="1"/>
          </p:cNvPicPr>
          <p:nvPr/>
        </p:nvPicPr>
        <p:blipFill>
          <a:blip r:embed="rId3"/>
          <a:stretch>
            <a:fillRect/>
          </a:stretch>
        </p:blipFill>
        <p:spPr>
          <a:xfrm>
            <a:off x="7189077" y="973606"/>
            <a:ext cx="4679402" cy="5506022"/>
          </a:xfrm>
          <a:prstGeom prst="rect">
            <a:avLst/>
          </a:prstGeom>
        </p:spPr>
      </p:pic>
    </p:spTree>
    <p:extLst>
      <p:ext uri="{BB962C8B-B14F-4D97-AF65-F5344CB8AC3E}">
        <p14:creationId xmlns:p14="http://schemas.microsoft.com/office/powerpoint/2010/main" val="3291753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CRUD </a:t>
            </a:r>
            <a:r>
              <a:rPr lang="en-US" dirty="0" smtClean="0"/>
              <a:t>Operations</a:t>
            </a:r>
            <a:endParaRPr lang="en-US" dirty="0"/>
          </a:p>
        </p:txBody>
      </p:sp>
      <p:sp>
        <p:nvSpPr>
          <p:cNvPr id="3" name="Text Placeholder 2"/>
          <p:cNvSpPr>
            <a:spLocks noGrp="1"/>
          </p:cNvSpPr>
          <p:nvPr>
            <p:ph idx="1"/>
          </p:nvPr>
        </p:nvSpPr>
        <p:spPr>
          <a:xfrm>
            <a:off x="396765" y="1120022"/>
            <a:ext cx="6792311" cy="5359606"/>
          </a:xfrm>
        </p:spPr>
        <p:txBody>
          <a:bodyPr>
            <a:normAutofit/>
          </a:bodyPr>
          <a:lstStyle/>
          <a:p>
            <a:r>
              <a:rPr lang="en-US" sz="2400" dirty="0" err="1" smtClean="0"/>
              <a:t>Sau</a:t>
            </a:r>
            <a:r>
              <a:rPr lang="en-US" sz="2400" dirty="0" smtClean="0"/>
              <a:t> </a:t>
            </a:r>
            <a:r>
              <a:rPr lang="en-US" sz="2400" dirty="0" err="1" smtClean="0"/>
              <a:t>khi</a:t>
            </a:r>
            <a:r>
              <a:rPr lang="en-US" sz="2400" dirty="0" smtClean="0"/>
              <a:t> </a:t>
            </a:r>
            <a:r>
              <a:rPr lang="en-US" sz="2400" dirty="0" err="1" smtClean="0"/>
              <a:t>thực</a:t>
            </a:r>
            <a:r>
              <a:rPr lang="en-US" sz="2400" dirty="0" smtClean="0"/>
              <a:t> </a:t>
            </a:r>
            <a:r>
              <a:rPr lang="en-US" sz="2400" dirty="0" err="1" smtClean="0"/>
              <a:t>hiện</a:t>
            </a:r>
            <a:r>
              <a:rPr lang="en-US" sz="2400" dirty="0" smtClean="0"/>
              <a:t> </a:t>
            </a:r>
            <a:r>
              <a:rPr lang="en-US" sz="2400" dirty="0" err="1" smtClean="0"/>
              <a:t>đoạn</a:t>
            </a:r>
            <a:r>
              <a:rPr lang="en-US" sz="2400" dirty="0" smtClean="0"/>
              <a:t> code </a:t>
            </a:r>
            <a:r>
              <a:rPr lang="en-US" sz="2400" dirty="0" err="1" smtClean="0"/>
              <a:t>trên</a:t>
            </a:r>
            <a:r>
              <a:rPr lang="en-US" sz="2400" dirty="0" smtClean="0"/>
              <a:t>, </a:t>
            </a:r>
            <a:r>
              <a:rPr lang="en-US" sz="2400" dirty="0" err="1" smtClean="0"/>
              <a:t>chúng</a:t>
            </a:r>
            <a:r>
              <a:rPr lang="en-US" sz="2400" dirty="0" smtClean="0"/>
              <a:t> ta </a:t>
            </a:r>
            <a:r>
              <a:rPr lang="en-US" sz="2400" dirty="0" err="1" smtClean="0"/>
              <a:t>thấy</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đã</a:t>
            </a:r>
            <a:r>
              <a:rPr lang="en-US" sz="2400" dirty="0" smtClean="0"/>
              <a:t> </a:t>
            </a:r>
            <a:r>
              <a:rPr lang="en-US" sz="2400" dirty="0" err="1" smtClean="0"/>
              <a:t>được</a:t>
            </a:r>
            <a:r>
              <a:rPr lang="en-US" sz="2400" dirty="0" smtClean="0"/>
              <a:t> them </a:t>
            </a:r>
            <a:r>
              <a:rPr lang="en-US" sz="2400" dirty="0" err="1" smtClean="0"/>
              <a:t>vào</a:t>
            </a:r>
            <a:r>
              <a:rPr lang="en-US" sz="2400" dirty="0" smtClean="0"/>
              <a:t> CSDL.</a:t>
            </a:r>
            <a:endParaRPr lang="en-US" dirty="0"/>
          </a:p>
          <a:p>
            <a:pPr lvl="2"/>
            <a:endParaRPr lang="en-US" sz="1400" dirty="0"/>
          </a:p>
        </p:txBody>
      </p:sp>
      <p:sp>
        <p:nvSpPr>
          <p:cNvPr id="4" name="Slide Number Placeholder 3"/>
          <p:cNvSpPr>
            <a:spLocks noGrp="1"/>
          </p:cNvSpPr>
          <p:nvPr>
            <p:ph type="sldNum" sz="quarter" idx="12"/>
          </p:nvPr>
        </p:nvSpPr>
        <p:spPr/>
        <p:txBody>
          <a:bodyPr/>
          <a:lstStyle/>
          <a:p>
            <a:fld id="{86CB4B4D-7CA3-9044-876B-883B54F8677D}" type="slidenum">
              <a:rPr lang="uk-UA" smtClean="0"/>
              <a:t>36</a:t>
            </a:fld>
            <a:endParaRPr lang="uk-UA"/>
          </a:p>
        </p:txBody>
      </p:sp>
      <p:pic>
        <p:nvPicPr>
          <p:cNvPr id="6" name="Picture 5"/>
          <p:cNvPicPr>
            <a:picLocks noChangeAspect="1"/>
          </p:cNvPicPr>
          <p:nvPr/>
        </p:nvPicPr>
        <p:blipFill>
          <a:blip r:embed="rId3"/>
          <a:stretch>
            <a:fillRect/>
          </a:stretch>
        </p:blipFill>
        <p:spPr>
          <a:xfrm>
            <a:off x="6741893" y="1120022"/>
            <a:ext cx="5172075" cy="4571330"/>
          </a:xfrm>
          <a:prstGeom prst="rect">
            <a:avLst/>
          </a:prstGeom>
        </p:spPr>
      </p:pic>
    </p:spTree>
    <p:extLst>
      <p:ext uri="{BB962C8B-B14F-4D97-AF65-F5344CB8AC3E}">
        <p14:creationId xmlns:p14="http://schemas.microsoft.com/office/powerpoint/2010/main" val="2000790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CRUD </a:t>
            </a:r>
            <a:r>
              <a:rPr lang="en-US" dirty="0" smtClean="0"/>
              <a:t>Operations</a:t>
            </a:r>
            <a:endParaRPr lang="en-US" dirty="0"/>
          </a:p>
        </p:txBody>
      </p:sp>
      <p:sp>
        <p:nvSpPr>
          <p:cNvPr id="3" name="Text Placeholder 2"/>
          <p:cNvSpPr>
            <a:spLocks noGrp="1"/>
          </p:cNvSpPr>
          <p:nvPr>
            <p:ph idx="1"/>
          </p:nvPr>
        </p:nvSpPr>
        <p:spPr>
          <a:xfrm>
            <a:off x="396765" y="1120022"/>
            <a:ext cx="11235861" cy="5359606"/>
          </a:xfrm>
        </p:spPr>
        <p:txBody>
          <a:bodyPr>
            <a:normAutofit/>
          </a:bodyPr>
          <a:lstStyle/>
          <a:p>
            <a:r>
              <a:rPr lang="en-US" sz="3200" dirty="0" smtClean="0"/>
              <a:t>Querying Data</a:t>
            </a:r>
          </a:p>
          <a:p>
            <a:pPr lvl="1"/>
            <a:r>
              <a:rPr lang="vi-VN" dirty="0"/>
              <a:t>Các truy vấn được viết dựa trên thuộc tính Dbset của thực thể. </a:t>
            </a:r>
            <a:endParaRPr lang="en-US" dirty="0" smtClean="0"/>
          </a:p>
          <a:p>
            <a:pPr lvl="1"/>
            <a:r>
              <a:rPr lang="vi-VN" dirty="0" smtClean="0"/>
              <a:t>Các </a:t>
            </a:r>
            <a:r>
              <a:rPr lang="vi-VN" dirty="0"/>
              <a:t>truy vấn được viết bằng </a:t>
            </a:r>
            <a:r>
              <a:rPr lang="vi-VN" dirty="0" smtClean="0"/>
              <a:t>LINQ </a:t>
            </a:r>
            <a:r>
              <a:rPr lang="vi-VN" dirty="0"/>
              <a:t>to Entities. </a:t>
            </a:r>
            <a:endParaRPr lang="en-US" dirty="0" smtClean="0"/>
          </a:p>
          <a:p>
            <a:pPr lvl="1"/>
            <a:r>
              <a:rPr lang="vi-VN" dirty="0" smtClean="0"/>
              <a:t>Có </a:t>
            </a:r>
            <a:r>
              <a:rPr lang="vi-VN" dirty="0"/>
              <a:t>hai cách để </a:t>
            </a:r>
            <a:r>
              <a:rPr lang="en-US" dirty="0" err="1" smtClean="0"/>
              <a:t>chúng</a:t>
            </a:r>
            <a:r>
              <a:rPr lang="en-US" dirty="0" smtClean="0"/>
              <a:t> ta</a:t>
            </a:r>
            <a:r>
              <a:rPr lang="vi-VN" dirty="0" smtClean="0"/>
              <a:t> </a:t>
            </a:r>
            <a:r>
              <a:rPr lang="vi-VN" dirty="0"/>
              <a:t>có thể viết truy vấn trong </a:t>
            </a:r>
            <a:r>
              <a:rPr lang="vi-VN" dirty="0" smtClean="0"/>
              <a:t>LINQ.</a:t>
            </a:r>
            <a:endParaRPr lang="en-US" dirty="0" smtClean="0"/>
          </a:p>
          <a:p>
            <a:pPr lvl="2"/>
            <a:r>
              <a:rPr lang="en-US" sz="1800" dirty="0" err="1" smtClean="0"/>
              <a:t>Cú</a:t>
            </a:r>
            <a:r>
              <a:rPr lang="en-US" sz="1800" dirty="0" smtClean="0"/>
              <a:t> </a:t>
            </a:r>
            <a:r>
              <a:rPr lang="vi-VN" sz="1800" dirty="0" smtClean="0"/>
              <a:t>pháp </a:t>
            </a:r>
            <a:r>
              <a:rPr lang="vi-VN" sz="1800" dirty="0"/>
              <a:t>phương thức </a:t>
            </a:r>
            <a:endParaRPr lang="en-US" sz="1800" dirty="0" smtClean="0"/>
          </a:p>
          <a:p>
            <a:pPr lvl="2"/>
            <a:r>
              <a:rPr lang="vi-VN" sz="1800" dirty="0" smtClean="0"/>
              <a:t>Cú </a:t>
            </a:r>
            <a:r>
              <a:rPr lang="vi-VN" sz="1800" dirty="0"/>
              <a:t>pháp truy vấn.</a:t>
            </a:r>
            <a:endParaRPr lang="en-US" sz="1100" dirty="0"/>
          </a:p>
        </p:txBody>
      </p:sp>
      <p:sp>
        <p:nvSpPr>
          <p:cNvPr id="4" name="Slide Number Placeholder 3"/>
          <p:cNvSpPr>
            <a:spLocks noGrp="1"/>
          </p:cNvSpPr>
          <p:nvPr>
            <p:ph type="sldNum" sz="quarter" idx="12"/>
          </p:nvPr>
        </p:nvSpPr>
        <p:spPr/>
        <p:txBody>
          <a:bodyPr/>
          <a:lstStyle/>
          <a:p>
            <a:fld id="{86CB4B4D-7CA3-9044-876B-883B54F8677D}" type="slidenum">
              <a:rPr lang="uk-UA" smtClean="0"/>
              <a:t>37</a:t>
            </a:fld>
            <a:endParaRPr lang="uk-UA"/>
          </a:p>
        </p:txBody>
      </p:sp>
      <p:pic>
        <p:nvPicPr>
          <p:cNvPr id="6" name="Picture 5"/>
          <p:cNvPicPr>
            <a:picLocks noChangeAspect="1"/>
          </p:cNvPicPr>
          <p:nvPr/>
        </p:nvPicPr>
        <p:blipFill>
          <a:blip r:embed="rId3"/>
          <a:stretch>
            <a:fillRect/>
          </a:stretch>
        </p:blipFill>
        <p:spPr>
          <a:xfrm>
            <a:off x="396765" y="3610303"/>
            <a:ext cx="4907306" cy="3111172"/>
          </a:xfrm>
          <a:prstGeom prst="rect">
            <a:avLst/>
          </a:prstGeom>
        </p:spPr>
      </p:pic>
      <p:pic>
        <p:nvPicPr>
          <p:cNvPr id="7" name="Picture 6"/>
          <p:cNvPicPr>
            <a:picLocks noChangeAspect="1"/>
          </p:cNvPicPr>
          <p:nvPr/>
        </p:nvPicPr>
        <p:blipFill>
          <a:blip r:embed="rId4"/>
          <a:stretch>
            <a:fillRect/>
          </a:stretch>
        </p:blipFill>
        <p:spPr>
          <a:xfrm>
            <a:off x="6246573" y="3610303"/>
            <a:ext cx="4443551" cy="1874418"/>
          </a:xfrm>
          <a:prstGeom prst="rect">
            <a:avLst/>
          </a:prstGeom>
        </p:spPr>
      </p:pic>
    </p:spTree>
    <p:extLst>
      <p:ext uri="{BB962C8B-B14F-4D97-AF65-F5344CB8AC3E}">
        <p14:creationId xmlns:p14="http://schemas.microsoft.com/office/powerpoint/2010/main" val="3165615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CRUD </a:t>
            </a:r>
            <a:r>
              <a:rPr lang="en-US" dirty="0" smtClean="0"/>
              <a:t>Operations</a:t>
            </a:r>
            <a:endParaRPr lang="en-US" dirty="0"/>
          </a:p>
        </p:txBody>
      </p:sp>
      <p:sp>
        <p:nvSpPr>
          <p:cNvPr id="3" name="Text Placeholder 2"/>
          <p:cNvSpPr>
            <a:spLocks noGrp="1"/>
          </p:cNvSpPr>
          <p:nvPr>
            <p:ph idx="1"/>
          </p:nvPr>
        </p:nvSpPr>
        <p:spPr>
          <a:xfrm>
            <a:off x="396765" y="1120022"/>
            <a:ext cx="11235861" cy="5359606"/>
          </a:xfrm>
        </p:spPr>
        <p:txBody>
          <a:bodyPr>
            <a:normAutofit/>
          </a:bodyPr>
          <a:lstStyle/>
          <a:p>
            <a:r>
              <a:rPr lang="en-US" sz="3200" dirty="0" smtClean="0"/>
              <a:t>Update Data</a:t>
            </a:r>
          </a:p>
          <a:p>
            <a:pPr lvl="1"/>
            <a:r>
              <a:rPr lang="en-US" dirty="0" err="1" smtClean="0"/>
              <a:t>Để</a:t>
            </a:r>
            <a:r>
              <a:rPr lang="en-US" dirty="0" smtClean="0"/>
              <a:t> </a:t>
            </a:r>
            <a:r>
              <a:rPr lang="en-US" dirty="0" err="1" smtClean="0"/>
              <a:t>cập</a:t>
            </a:r>
            <a:r>
              <a:rPr lang="en-US" dirty="0" smtClean="0"/>
              <a:t> </a:t>
            </a:r>
            <a:r>
              <a:rPr lang="en-US" dirty="0" err="1" smtClean="0"/>
              <a:t>nhật</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cho</a:t>
            </a:r>
            <a:r>
              <a:rPr lang="en-US" dirty="0" smtClean="0"/>
              <a:t> </a:t>
            </a:r>
            <a:r>
              <a:rPr lang="en-US" dirty="0" err="1" smtClean="0"/>
              <a:t>thực</a:t>
            </a:r>
            <a:r>
              <a:rPr lang="en-US" dirty="0" smtClean="0"/>
              <a:t> </a:t>
            </a:r>
            <a:r>
              <a:rPr lang="en-US" dirty="0" err="1" smtClean="0"/>
              <a:t>thể</a:t>
            </a:r>
            <a:r>
              <a:rPr lang="en-US" dirty="0" smtClean="0"/>
              <a:t> Product, </a:t>
            </a:r>
            <a:r>
              <a:rPr lang="en-US" dirty="0" err="1" smtClean="0"/>
              <a:t>chúng</a:t>
            </a:r>
            <a:r>
              <a:rPr lang="en-US" dirty="0" smtClean="0"/>
              <a:t> ta </a:t>
            </a:r>
            <a:r>
              <a:rPr lang="en-US" dirty="0" err="1" smtClean="0"/>
              <a:t>lần</a:t>
            </a:r>
            <a:r>
              <a:rPr lang="en-US" dirty="0" smtClean="0"/>
              <a:t> </a:t>
            </a:r>
            <a:r>
              <a:rPr lang="en-US" dirty="0" err="1" smtClean="0"/>
              <a:t>lượt</a:t>
            </a:r>
            <a:r>
              <a:rPr lang="en-US" dirty="0" smtClean="0"/>
              <a:t> </a:t>
            </a:r>
            <a:r>
              <a:rPr lang="en-US" dirty="0" err="1" smtClean="0"/>
              <a:t>sử</a:t>
            </a:r>
            <a:r>
              <a:rPr lang="en-US" dirty="0" smtClean="0"/>
              <a:t> </a:t>
            </a:r>
            <a:r>
              <a:rPr lang="en-US" dirty="0" err="1" smtClean="0"/>
              <a:t>dụng</a:t>
            </a:r>
            <a:r>
              <a:rPr lang="en-US" dirty="0" smtClean="0"/>
              <a:t> 2 </a:t>
            </a:r>
            <a:r>
              <a:rPr lang="en-US" dirty="0" err="1" smtClean="0"/>
              <a:t>phương</a:t>
            </a:r>
            <a:r>
              <a:rPr lang="en-US" dirty="0" smtClean="0"/>
              <a:t> </a:t>
            </a:r>
            <a:r>
              <a:rPr lang="en-US" dirty="0" err="1" smtClean="0"/>
              <a:t>thức</a:t>
            </a:r>
            <a:r>
              <a:rPr lang="en-US" dirty="0" smtClean="0"/>
              <a:t> </a:t>
            </a:r>
            <a:r>
              <a:rPr lang="en-US" dirty="0" err="1" smtClean="0"/>
              <a:t>sau</a:t>
            </a:r>
            <a:r>
              <a:rPr lang="en-US" dirty="0" smtClean="0"/>
              <a:t>:</a:t>
            </a:r>
          </a:p>
          <a:p>
            <a:pPr lvl="1"/>
            <a:r>
              <a:rPr lang="en-US" dirty="0" smtClean="0"/>
              <a:t>Find(Id): </a:t>
            </a:r>
            <a:r>
              <a:rPr lang="en-US" dirty="0" err="1" smtClean="0"/>
              <a:t>phương</a:t>
            </a:r>
            <a:r>
              <a:rPr lang="en-US" dirty="0" smtClean="0"/>
              <a:t> </a:t>
            </a:r>
            <a:r>
              <a:rPr lang="en-US" dirty="0" err="1" smtClean="0"/>
              <a:t>thức</a:t>
            </a:r>
            <a:r>
              <a:rPr lang="en-US" dirty="0" smtClean="0"/>
              <a:t> </a:t>
            </a:r>
            <a:r>
              <a:rPr lang="en-US" dirty="0" err="1" smtClean="0"/>
              <a:t>này</a:t>
            </a:r>
            <a:r>
              <a:rPr lang="en-US" dirty="0" smtClean="0"/>
              <a:t> </a:t>
            </a:r>
            <a:r>
              <a:rPr lang="en-US" dirty="0" err="1" smtClean="0"/>
              <a:t>tìm</a:t>
            </a:r>
            <a:r>
              <a:rPr lang="en-US" dirty="0" smtClean="0"/>
              <a:t> </a:t>
            </a:r>
            <a:r>
              <a:rPr lang="en-US" dirty="0" err="1" smtClean="0"/>
              <a:t>thuộc</a:t>
            </a:r>
            <a:r>
              <a:rPr lang="en-US" dirty="0" smtClean="0"/>
              <a:t> </a:t>
            </a:r>
            <a:r>
              <a:rPr lang="en-US" dirty="0" err="1" smtClean="0"/>
              <a:t>tính</a:t>
            </a:r>
            <a:r>
              <a:rPr lang="en-US" dirty="0" smtClean="0"/>
              <a:t> Id (</a:t>
            </a:r>
            <a:r>
              <a:rPr lang="en-US" dirty="0" err="1" smtClean="0"/>
              <a:t>Khóa</a:t>
            </a:r>
            <a:r>
              <a:rPr lang="en-US" dirty="0" smtClean="0"/>
              <a:t> </a:t>
            </a:r>
            <a:r>
              <a:rPr lang="en-US" dirty="0" err="1" smtClean="0"/>
              <a:t>chính</a:t>
            </a:r>
            <a:r>
              <a:rPr lang="en-US" dirty="0" smtClean="0"/>
              <a:t>) </a:t>
            </a:r>
            <a:r>
              <a:rPr lang="en-US" dirty="0" err="1" smtClean="0"/>
              <a:t>thỏa</a:t>
            </a:r>
            <a:r>
              <a:rPr lang="en-US" dirty="0" smtClean="0"/>
              <a:t> </a:t>
            </a:r>
            <a:r>
              <a:rPr lang="en-US" dirty="0" err="1" smtClean="0"/>
              <a:t>mãn</a:t>
            </a:r>
            <a:r>
              <a:rPr lang="en-US" dirty="0" smtClean="0"/>
              <a:t> </a:t>
            </a:r>
            <a:r>
              <a:rPr lang="en-US" dirty="0" err="1" smtClean="0"/>
              <a:t>giá</a:t>
            </a:r>
            <a:r>
              <a:rPr lang="en-US" dirty="0" smtClean="0"/>
              <a:t> </a:t>
            </a:r>
            <a:r>
              <a:rPr lang="en-US" dirty="0" err="1" smtClean="0"/>
              <a:t>trị</a:t>
            </a:r>
            <a:r>
              <a:rPr lang="en-US" dirty="0" smtClean="0"/>
              <a:t> </a:t>
            </a:r>
            <a:r>
              <a:rPr lang="en-US" dirty="0" err="1" smtClean="0"/>
              <a:t>truyền</a:t>
            </a:r>
            <a:r>
              <a:rPr lang="en-US" dirty="0" smtClean="0"/>
              <a:t> </a:t>
            </a:r>
            <a:r>
              <a:rPr lang="en-US" dirty="0" err="1" smtClean="0"/>
              <a:t>vào</a:t>
            </a:r>
            <a:r>
              <a:rPr lang="en-US" dirty="0" smtClean="0"/>
              <a:t>.</a:t>
            </a:r>
          </a:p>
          <a:p>
            <a:pPr lvl="1"/>
            <a:r>
              <a:rPr lang="en-US" dirty="0" err="1" smtClean="0"/>
              <a:t>SaveChanges</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này</a:t>
            </a:r>
            <a:r>
              <a:rPr lang="en-US" dirty="0" smtClean="0"/>
              <a:t> </a:t>
            </a:r>
            <a:r>
              <a:rPr lang="en-US" dirty="0" err="1" smtClean="0"/>
              <a:t>lưu</a:t>
            </a:r>
            <a:r>
              <a:rPr lang="en-US" dirty="0" smtClean="0"/>
              <a:t> </a:t>
            </a:r>
            <a:r>
              <a:rPr lang="en-US" dirty="0" err="1" smtClean="0"/>
              <a:t>lại</a:t>
            </a:r>
            <a:r>
              <a:rPr lang="en-US" dirty="0" smtClean="0"/>
              <a:t> </a:t>
            </a:r>
            <a:r>
              <a:rPr lang="en-US" dirty="0" err="1" smtClean="0"/>
              <a:t>giá</a:t>
            </a:r>
            <a:r>
              <a:rPr lang="en-US" dirty="0" smtClean="0"/>
              <a:t> </a:t>
            </a:r>
            <a:r>
              <a:rPr lang="en-US" dirty="0" err="1" smtClean="0"/>
              <a:t>trị</a:t>
            </a:r>
            <a:r>
              <a:rPr lang="en-US" dirty="0" smtClean="0"/>
              <a:t> </a:t>
            </a:r>
            <a:r>
              <a:rPr lang="en-US" dirty="0" err="1" smtClean="0"/>
              <a:t>đã</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tương</a:t>
            </a:r>
            <a:r>
              <a:rPr lang="en-US" dirty="0" smtClean="0"/>
              <a:t> </a:t>
            </a:r>
            <a:r>
              <a:rPr lang="en-US" dirty="0" err="1" smtClean="0"/>
              <a:t>ứng</a:t>
            </a:r>
            <a:r>
              <a:rPr lang="en-US" dirty="0" smtClean="0"/>
              <a:t> </a:t>
            </a:r>
            <a:r>
              <a:rPr lang="en-US" dirty="0" err="1" smtClean="0"/>
              <a:t>với</a:t>
            </a:r>
            <a:r>
              <a:rPr lang="en-US" dirty="0" smtClean="0"/>
              <a:t> </a:t>
            </a:r>
            <a:r>
              <a:rPr lang="en-US" dirty="0" err="1" smtClean="0"/>
              <a:t>thuộc</a:t>
            </a:r>
            <a:r>
              <a:rPr lang="en-US" dirty="0" smtClean="0"/>
              <a:t> </a:t>
            </a:r>
            <a:r>
              <a:rPr lang="en-US" dirty="0" err="1" smtClean="0"/>
              <a:t>tính</a:t>
            </a:r>
            <a:r>
              <a:rPr lang="en-US" dirty="0" smtClean="0"/>
              <a:t> Id.</a:t>
            </a:r>
            <a:endParaRPr lang="en-US" sz="1100" dirty="0"/>
          </a:p>
        </p:txBody>
      </p:sp>
      <p:sp>
        <p:nvSpPr>
          <p:cNvPr id="4" name="Slide Number Placeholder 3"/>
          <p:cNvSpPr>
            <a:spLocks noGrp="1"/>
          </p:cNvSpPr>
          <p:nvPr>
            <p:ph type="sldNum" sz="quarter" idx="12"/>
          </p:nvPr>
        </p:nvSpPr>
        <p:spPr/>
        <p:txBody>
          <a:bodyPr/>
          <a:lstStyle/>
          <a:p>
            <a:fld id="{86CB4B4D-7CA3-9044-876B-883B54F8677D}" type="slidenum">
              <a:rPr lang="uk-UA" smtClean="0"/>
              <a:t>38</a:t>
            </a:fld>
            <a:endParaRPr lang="uk-UA"/>
          </a:p>
        </p:txBody>
      </p:sp>
      <p:pic>
        <p:nvPicPr>
          <p:cNvPr id="5" name="Picture 4"/>
          <p:cNvPicPr>
            <a:picLocks noChangeAspect="1"/>
          </p:cNvPicPr>
          <p:nvPr/>
        </p:nvPicPr>
        <p:blipFill>
          <a:blip r:embed="rId3"/>
          <a:stretch>
            <a:fillRect/>
          </a:stretch>
        </p:blipFill>
        <p:spPr>
          <a:xfrm>
            <a:off x="838200" y="3983698"/>
            <a:ext cx="4334842" cy="2430354"/>
          </a:xfrm>
          <a:prstGeom prst="rect">
            <a:avLst/>
          </a:prstGeom>
        </p:spPr>
      </p:pic>
      <p:pic>
        <p:nvPicPr>
          <p:cNvPr id="8" name="Picture 7"/>
          <p:cNvPicPr>
            <a:picLocks noChangeAspect="1"/>
          </p:cNvPicPr>
          <p:nvPr/>
        </p:nvPicPr>
        <p:blipFill>
          <a:blip r:embed="rId4"/>
          <a:stretch>
            <a:fillRect/>
          </a:stretch>
        </p:blipFill>
        <p:spPr>
          <a:xfrm>
            <a:off x="6014695" y="3983698"/>
            <a:ext cx="4531168" cy="2430354"/>
          </a:xfrm>
          <a:prstGeom prst="rect">
            <a:avLst/>
          </a:prstGeom>
        </p:spPr>
      </p:pic>
    </p:spTree>
    <p:extLst>
      <p:ext uri="{BB962C8B-B14F-4D97-AF65-F5344CB8AC3E}">
        <p14:creationId xmlns:p14="http://schemas.microsoft.com/office/powerpoint/2010/main" val="1366913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CRUD </a:t>
            </a:r>
            <a:r>
              <a:rPr lang="en-US" dirty="0" smtClean="0"/>
              <a:t>Operations</a:t>
            </a:r>
            <a:endParaRPr lang="en-US" dirty="0"/>
          </a:p>
        </p:txBody>
      </p:sp>
      <p:sp>
        <p:nvSpPr>
          <p:cNvPr id="3" name="Text Placeholder 2"/>
          <p:cNvSpPr>
            <a:spLocks noGrp="1"/>
          </p:cNvSpPr>
          <p:nvPr>
            <p:ph idx="1"/>
          </p:nvPr>
        </p:nvSpPr>
        <p:spPr>
          <a:xfrm>
            <a:off x="396765" y="1120022"/>
            <a:ext cx="11235861" cy="5359606"/>
          </a:xfrm>
        </p:spPr>
        <p:txBody>
          <a:bodyPr>
            <a:normAutofit/>
          </a:bodyPr>
          <a:lstStyle/>
          <a:p>
            <a:r>
              <a:rPr lang="en-US" sz="3200" dirty="0" smtClean="0"/>
              <a:t>Delete Data</a:t>
            </a:r>
          </a:p>
          <a:p>
            <a:pPr lvl="1"/>
            <a:r>
              <a:rPr lang="en-US" dirty="0" err="1" smtClean="0"/>
              <a:t>Để</a:t>
            </a:r>
            <a:r>
              <a:rPr lang="en-US" dirty="0" smtClean="0"/>
              <a:t> </a:t>
            </a:r>
            <a:r>
              <a:rPr lang="en-US" dirty="0" err="1" smtClean="0"/>
              <a:t>xóa</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cho</a:t>
            </a:r>
            <a:r>
              <a:rPr lang="en-US" dirty="0" smtClean="0"/>
              <a:t> </a:t>
            </a:r>
            <a:r>
              <a:rPr lang="en-US" dirty="0" err="1" smtClean="0"/>
              <a:t>thực</a:t>
            </a:r>
            <a:r>
              <a:rPr lang="en-US" dirty="0" smtClean="0"/>
              <a:t> </a:t>
            </a:r>
            <a:r>
              <a:rPr lang="en-US" dirty="0" err="1" smtClean="0"/>
              <a:t>thể</a:t>
            </a:r>
            <a:r>
              <a:rPr lang="en-US" dirty="0" smtClean="0"/>
              <a:t> Product, </a:t>
            </a:r>
            <a:r>
              <a:rPr lang="en-US" dirty="0" err="1" smtClean="0"/>
              <a:t>chúng</a:t>
            </a:r>
            <a:r>
              <a:rPr lang="en-US" dirty="0" smtClean="0"/>
              <a:t> ta </a:t>
            </a:r>
            <a:r>
              <a:rPr lang="en-US" dirty="0" err="1" smtClean="0"/>
              <a:t>lần</a:t>
            </a:r>
            <a:r>
              <a:rPr lang="en-US" dirty="0" smtClean="0"/>
              <a:t> </a:t>
            </a:r>
            <a:r>
              <a:rPr lang="en-US" dirty="0" err="1" smtClean="0"/>
              <a:t>lượt</a:t>
            </a:r>
            <a:r>
              <a:rPr lang="en-US" dirty="0" smtClean="0"/>
              <a:t> </a:t>
            </a:r>
            <a:r>
              <a:rPr lang="en-US" dirty="0" err="1" smtClean="0"/>
              <a:t>sử</a:t>
            </a:r>
            <a:r>
              <a:rPr lang="en-US" dirty="0" smtClean="0"/>
              <a:t> </a:t>
            </a:r>
            <a:r>
              <a:rPr lang="en-US" dirty="0" err="1" smtClean="0"/>
              <a:t>dụng</a:t>
            </a:r>
            <a:r>
              <a:rPr lang="en-US" dirty="0" smtClean="0"/>
              <a:t> 2 </a:t>
            </a:r>
            <a:r>
              <a:rPr lang="en-US" dirty="0" err="1" smtClean="0"/>
              <a:t>phương</a:t>
            </a:r>
            <a:r>
              <a:rPr lang="en-US" dirty="0" smtClean="0"/>
              <a:t> </a:t>
            </a:r>
            <a:r>
              <a:rPr lang="en-US" dirty="0" err="1" smtClean="0"/>
              <a:t>thức</a:t>
            </a:r>
            <a:r>
              <a:rPr lang="en-US" dirty="0" smtClean="0"/>
              <a:t> </a:t>
            </a:r>
            <a:r>
              <a:rPr lang="en-US" dirty="0" err="1" smtClean="0"/>
              <a:t>sau</a:t>
            </a:r>
            <a:r>
              <a:rPr lang="en-US" dirty="0" smtClean="0"/>
              <a:t>:</a:t>
            </a:r>
          </a:p>
          <a:p>
            <a:pPr lvl="1"/>
            <a:r>
              <a:rPr lang="en-US" dirty="0" smtClean="0"/>
              <a:t>Find(Id): </a:t>
            </a:r>
            <a:r>
              <a:rPr lang="en-US" dirty="0" err="1" smtClean="0"/>
              <a:t>phương</a:t>
            </a:r>
            <a:r>
              <a:rPr lang="en-US" dirty="0" smtClean="0"/>
              <a:t> </a:t>
            </a:r>
            <a:r>
              <a:rPr lang="en-US" dirty="0" err="1" smtClean="0"/>
              <a:t>thức</a:t>
            </a:r>
            <a:r>
              <a:rPr lang="en-US" dirty="0" smtClean="0"/>
              <a:t> </a:t>
            </a:r>
            <a:r>
              <a:rPr lang="en-US" dirty="0" err="1" smtClean="0"/>
              <a:t>này</a:t>
            </a:r>
            <a:r>
              <a:rPr lang="en-US" dirty="0" smtClean="0"/>
              <a:t> </a:t>
            </a:r>
            <a:r>
              <a:rPr lang="en-US" dirty="0" err="1" smtClean="0"/>
              <a:t>tìm</a:t>
            </a:r>
            <a:r>
              <a:rPr lang="en-US" dirty="0" smtClean="0"/>
              <a:t> </a:t>
            </a:r>
            <a:r>
              <a:rPr lang="en-US" dirty="0" err="1" smtClean="0"/>
              <a:t>thuộc</a:t>
            </a:r>
            <a:r>
              <a:rPr lang="en-US" dirty="0" smtClean="0"/>
              <a:t> </a:t>
            </a:r>
            <a:r>
              <a:rPr lang="en-US" dirty="0" err="1" smtClean="0"/>
              <a:t>tính</a:t>
            </a:r>
            <a:r>
              <a:rPr lang="en-US" dirty="0" smtClean="0"/>
              <a:t> Id (</a:t>
            </a:r>
            <a:r>
              <a:rPr lang="en-US" dirty="0" err="1" smtClean="0"/>
              <a:t>Khóa</a:t>
            </a:r>
            <a:r>
              <a:rPr lang="en-US" dirty="0" smtClean="0"/>
              <a:t> </a:t>
            </a:r>
            <a:r>
              <a:rPr lang="en-US" dirty="0" err="1" smtClean="0"/>
              <a:t>chính</a:t>
            </a:r>
            <a:r>
              <a:rPr lang="en-US" dirty="0" smtClean="0"/>
              <a:t>) </a:t>
            </a:r>
            <a:r>
              <a:rPr lang="en-US" dirty="0" err="1" smtClean="0"/>
              <a:t>thỏa</a:t>
            </a:r>
            <a:r>
              <a:rPr lang="en-US" dirty="0" smtClean="0"/>
              <a:t> </a:t>
            </a:r>
            <a:r>
              <a:rPr lang="en-US" dirty="0" err="1" smtClean="0"/>
              <a:t>mãn</a:t>
            </a:r>
            <a:r>
              <a:rPr lang="en-US" dirty="0" smtClean="0"/>
              <a:t> </a:t>
            </a:r>
            <a:r>
              <a:rPr lang="en-US" dirty="0" err="1" smtClean="0"/>
              <a:t>giá</a:t>
            </a:r>
            <a:r>
              <a:rPr lang="en-US" dirty="0" smtClean="0"/>
              <a:t> </a:t>
            </a:r>
            <a:r>
              <a:rPr lang="en-US" dirty="0" err="1" smtClean="0"/>
              <a:t>trị</a:t>
            </a:r>
            <a:r>
              <a:rPr lang="en-US" dirty="0" smtClean="0"/>
              <a:t> </a:t>
            </a:r>
            <a:r>
              <a:rPr lang="en-US" dirty="0" err="1" smtClean="0"/>
              <a:t>truyền</a:t>
            </a:r>
            <a:r>
              <a:rPr lang="en-US" dirty="0" smtClean="0"/>
              <a:t> </a:t>
            </a:r>
            <a:r>
              <a:rPr lang="en-US" dirty="0" err="1" smtClean="0"/>
              <a:t>vào</a:t>
            </a:r>
            <a:r>
              <a:rPr lang="en-US" dirty="0" smtClean="0"/>
              <a:t>.</a:t>
            </a:r>
          </a:p>
          <a:p>
            <a:pPr lvl="1"/>
            <a:r>
              <a:rPr lang="en-US" dirty="0" smtClean="0"/>
              <a:t>Remove(&lt;entity&gt;): </a:t>
            </a:r>
            <a:r>
              <a:rPr lang="en-US" dirty="0" err="1" smtClean="0"/>
              <a:t>phương</a:t>
            </a:r>
            <a:r>
              <a:rPr lang="en-US" dirty="0" smtClean="0"/>
              <a:t> </a:t>
            </a:r>
            <a:r>
              <a:rPr lang="en-US" dirty="0" err="1" smtClean="0"/>
              <a:t>thức</a:t>
            </a:r>
            <a:r>
              <a:rPr lang="en-US" dirty="0" smtClean="0"/>
              <a:t> </a:t>
            </a:r>
            <a:r>
              <a:rPr lang="en-US" dirty="0" err="1" smtClean="0"/>
              <a:t>này</a:t>
            </a:r>
            <a:r>
              <a:rPr lang="en-US" dirty="0" smtClean="0"/>
              <a:t> </a:t>
            </a:r>
            <a:r>
              <a:rPr lang="en-US" dirty="0" err="1" smtClean="0"/>
              <a:t>xóa</a:t>
            </a:r>
            <a:r>
              <a:rPr lang="en-US" dirty="0" smtClean="0"/>
              <a:t> </a:t>
            </a:r>
            <a:r>
              <a:rPr lang="en-US" dirty="0" err="1" smtClean="0"/>
              <a:t>thực</a:t>
            </a:r>
            <a:r>
              <a:rPr lang="en-US" dirty="0" smtClean="0"/>
              <a:t> </a:t>
            </a:r>
            <a:r>
              <a:rPr lang="en-US" dirty="0" err="1" smtClean="0"/>
              <a:t>thể</a:t>
            </a:r>
            <a:r>
              <a:rPr lang="en-US" dirty="0" smtClean="0"/>
              <a:t> </a:t>
            </a:r>
            <a:r>
              <a:rPr lang="en-US" dirty="0" err="1" smtClean="0"/>
              <a:t>được</a:t>
            </a:r>
            <a:r>
              <a:rPr lang="en-US" dirty="0" smtClean="0"/>
              <a:t> </a:t>
            </a:r>
            <a:r>
              <a:rPr lang="en-US" dirty="0" err="1" smtClean="0"/>
              <a:t>tìm</a:t>
            </a:r>
            <a:r>
              <a:rPr lang="en-US" dirty="0" smtClean="0"/>
              <a:t> </a:t>
            </a:r>
            <a:r>
              <a:rPr lang="en-US" dirty="0" err="1" smtClean="0"/>
              <a:t>thấy</a:t>
            </a:r>
            <a:r>
              <a:rPr lang="en-US" dirty="0" smtClean="0"/>
              <a:t> ở </a:t>
            </a:r>
            <a:r>
              <a:rPr lang="en-US" dirty="0" err="1" smtClean="0"/>
              <a:t>câu</a:t>
            </a:r>
            <a:r>
              <a:rPr lang="en-US" dirty="0" smtClean="0"/>
              <a:t> </a:t>
            </a:r>
            <a:r>
              <a:rPr lang="en-US" dirty="0" err="1" smtClean="0"/>
              <a:t>lệnh</a:t>
            </a:r>
            <a:r>
              <a:rPr lang="en-US" dirty="0" smtClean="0"/>
              <a:t> </a:t>
            </a:r>
            <a:r>
              <a:rPr lang="en-US" dirty="0" err="1" smtClean="0"/>
              <a:t>trên</a:t>
            </a:r>
            <a:r>
              <a:rPr lang="en-US" dirty="0" smtClean="0"/>
              <a:t>.</a:t>
            </a:r>
          </a:p>
          <a:p>
            <a:pPr lvl="1"/>
            <a:r>
              <a:rPr lang="en-US" dirty="0" err="1"/>
              <a:t>SaveChanges</a:t>
            </a:r>
            <a:r>
              <a:rPr lang="en-US" dirty="0"/>
              <a:t>(): </a:t>
            </a:r>
            <a:r>
              <a:rPr lang="en-US" dirty="0" err="1"/>
              <a:t>phương</a:t>
            </a:r>
            <a:r>
              <a:rPr lang="en-US" dirty="0"/>
              <a:t> </a:t>
            </a:r>
            <a:r>
              <a:rPr lang="en-US" dirty="0" err="1"/>
              <a:t>thức</a:t>
            </a:r>
            <a:r>
              <a:rPr lang="en-US" dirty="0"/>
              <a:t> </a:t>
            </a:r>
            <a:r>
              <a:rPr lang="en-US" dirty="0" err="1"/>
              <a:t>này</a:t>
            </a:r>
            <a:r>
              <a:rPr lang="en-US" dirty="0"/>
              <a:t> </a:t>
            </a:r>
            <a:r>
              <a:rPr lang="en-US" dirty="0" err="1"/>
              <a:t>lưu</a:t>
            </a:r>
            <a:r>
              <a:rPr lang="en-US" dirty="0"/>
              <a:t> </a:t>
            </a:r>
            <a:r>
              <a:rPr lang="en-US" dirty="0" err="1"/>
              <a:t>lại</a:t>
            </a:r>
            <a:r>
              <a:rPr lang="en-US" dirty="0"/>
              <a:t> </a:t>
            </a:r>
            <a:r>
              <a:rPr lang="en-US" dirty="0" err="1"/>
              <a:t>giá</a:t>
            </a:r>
            <a:r>
              <a:rPr lang="en-US" dirty="0"/>
              <a:t> </a:t>
            </a:r>
            <a:r>
              <a:rPr lang="en-US" dirty="0" err="1"/>
              <a:t>trị</a:t>
            </a:r>
            <a:r>
              <a:rPr lang="en-US" dirty="0"/>
              <a:t> </a:t>
            </a:r>
            <a:r>
              <a:rPr lang="en-US" dirty="0" err="1"/>
              <a:t>đã</a:t>
            </a:r>
            <a:r>
              <a:rPr lang="en-US" dirty="0"/>
              <a:t> </a:t>
            </a:r>
            <a:r>
              <a:rPr lang="en-US" dirty="0" err="1"/>
              <a:t>thay</a:t>
            </a:r>
            <a:r>
              <a:rPr lang="en-US" dirty="0"/>
              <a:t> </a:t>
            </a:r>
            <a:r>
              <a:rPr lang="en-US" dirty="0" err="1"/>
              <a:t>đổi</a:t>
            </a:r>
            <a:r>
              <a:rPr lang="en-US" dirty="0"/>
              <a:t> </a:t>
            </a:r>
            <a:r>
              <a:rPr lang="en-US" dirty="0" err="1"/>
              <a:t>tương</a:t>
            </a:r>
            <a:r>
              <a:rPr lang="en-US" dirty="0"/>
              <a:t> </a:t>
            </a:r>
            <a:r>
              <a:rPr lang="en-US" dirty="0" err="1"/>
              <a:t>ứng</a:t>
            </a:r>
            <a:r>
              <a:rPr lang="en-US" dirty="0"/>
              <a:t> </a:t>
            </a:r>
            <a:r>
              <a:rPr lang="en-US" dirty="0" err="1"/>
              <a:t>với</a:t>
            </a:r>
            <a:r>
              <a:rPr lang="en-US" dirty="0"/>
              <a:t> </a:t>
            </a:r>
            <a:r>
              <a:rPr lang="en-US" dirty="0" err="1"/>
              <a:t>thuộc</a:t>
            </a:r>
            <a:r>
              <a:rPr lang="en-US" dirty="0"/>
              <a:t> </a:t>
            </a:r>
            <a:r>
              <a:rPr lang="en-US" dirty="0" err="1"/>
              <a:t>tính</a:t>
            </a:r>
            <a:r>
              <a:rPr lang="en-US" dirty="0"/>
              <a:t> Id.</a:t>
            </a:r>
          </a:p>
          <a:p>
            <a:pPr lvl="1"/>
            <a:endParaRPr lang="en-US" sz="1100" dirty="0"/>
          </a:p>
        </p:txBody>
      </p:sp>
      <p:sp>
        <p:nvSpPr>
          <p:cNvPr id="4" name="Slide Number Placeholder 3"/>
          <p:cNvSpPr>
            <a:spLocks noGrp="1"/>
          </p:cNvSpPr>
          <p:nvPr>
            <p:ph type="sldNum" sz="quarter" idx="12"/>
          </p:nvPr>
        </p:nvSpPr>
        <p:spPr/>
        <p:txBody>
          <a:bodyPr/>
          <a:lstStyle/>
          <a:p>
            <a:fld id="{86CB4B4D-7CA3-9044-876B-883B54F8677D}" type="slidenum">
              <a:rPr lang="uk-UA" smtClean="0"/>
              <a:t>39</a:t>
            </a:fld>
            <a:endParaRPr lang="uk-UA"/>
          </a:p>
        </p:txBody>
      </p:sp>
      <p:pic>
        <p:nvPicPr>
          <p:cNvPr id="6" name="Picture 5"/>
          <p:cNvPicPr>
            <a:picLocks noChangeAspect="1"/>
          </p:cNvPicPr>
          <p:nvPr/>
        </p:nvPicPr>
        <p:blipFill>
          <a:blip r:embed="rId3"/>
          <a:stretch>
            <a:fillRect/>
          </a:stretch>
        </p:blipFill>
        <p:spPr>
          <a:xfrm>
            <a:off x="1175633" y="4556181"/>
            <a:ext cx="3504051" cy="2165294"/>
          </a:xfrm>
          <a:prstGeom prst="rect">
            <a:avLst/>
          </a:prstGeom>
        </p:spPr>
      </p:pic>
      <p:pic>
        <p:nvPicPr>
          <p:cNvPr id="7" name="Picture 6"/>
          <p:cNvPicPr>
            <a:picLocks noChangeAspect="1"/>
          </p:cNvPicPr>
          <p:nvPr/>
        </p:nvPicPr>
        <p:blipFill>
          <a:blip r:embed="rId4"/>
          <a:stretch>
            <a:fillRect/>
          </a:stretch>
        </p:blipFill>
        <p:spPr>
          <a:xfrm>
            <a:off x="5327220" y="4556181"/>
            <a:ext cx="4369025" cy="2165294"/>
          </a:xfrm>
          <a:prstGeom prst="rect">
            <a:avLst/>
          </a:prstGeom>
        </p:spPr>
      </p:pic>
    </p:spTree>
    <p:extLst>
      <p:ext uri="{BB962C8B-B14F-4D97-AF65-F5344CB8AC3E}">
        <p14:creationId xmlns:p14="http://schemas.microsoft.com/office/powerpoint/2010/main" val="2779360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ORM (Object Relational Mapping) </a:t>
            </a:r>
            <a:r>
              <a:rPr lang="en-US" dirty="0" err="1"/>
              <a:t>là</a:t>
            </a:r>
            <a:r>
              <a:rPr lang="en-US" dirty="0"/>
              <a:t> </a:t>
            </a:r>
            <a:r>
              <a:rPr lang="en-US" dirty="0" err="1"/>
              <a:t>gì</a:t>
            </a:r>
            <a:r>
              <a:rPr lang="en-US" dirty="0"/>
              <a:t>?</a:t>
            </a:r>
          </a:p>
        </p:txBody>
      </p:sp>
      <p:sp>
        <p:nvSpPr>
          <p:cNvPr id="3" name="Text Placeholder 2"/>
          <p:cNvSpPr>
            <a:spLocks noGrp="1"/>
          </p:cNvSpPr>
          <p:nvPr>
            <p:ph idx="1"/>
          </p:nvPr>
        </p:nvSpPr>
        <p:spPr>
          <a:xfrm>
            <a:off x="838200" y="1120022"/>
            <a:ext cx="10515599" cy="2395688"/>
          </a:xfrm>
        </p:spPr>
        <p:txBody>
          <a:bodyPr>
            <a:normAutofit fontScale="85000" lnSpcReduction="10000"/>
          </a:bodyPr>
          <a:lstStyle/>
          <a:p>
            <a:pPr fontAlgn="base"/>
            <a:r>
              <a:rPr lang="vi-VN" dirty="0"/>
              <a:t>ORM (</a:t>
            </a:r>
            <a:r>
              <a:rPr lang="vi-VN" b="1" dirty="0"/>
              <a:t>O</a:t>
            </a:r>
            <a:r>
              <a:rPr lang="vi-VN" dirty="0"/>
              <a:t>bject </a:t>
            </a:r>
            <a:r>
              <a:rPr lang="vi-VN" b="1" dirty="0"/>
              <a:t>R</a:t>
            </a:r>
            <a:r>
              <a:rPr lang="vi-VN" dirty="0"/>
              <a:t>elational </a:t>
            </a:r>
            <a:r>
              <a:rPr lang="vi-VN" b="1" dirty="0"/>
              <a:t>M</a:t>
            </a:r>
            <a:r>
              <a:rPr lang="vi-VN" dirty="0"/>
              <a:t>apping), là một kỹ thuật/cơ chế lập trình thực hiện ánh xạ CSDL sang các đối tượng trong các ngôn ngữ lập trình hướng đối tượng như Java, C# …(các table tương ứng các class, mối ràng buộc giữa các table tương ứng quan hệ giữa các class ‘has a’ , ‘is a’).</a:t>
            </a:r>
          </a:p>
          <a:p>
            <a:pPr fontAlgn="base"/>
            <a:r>
              <a:rPr lang="vi-VN" dirty="0"/>
              <a:t>Việc sử dụng ORM cho phép lập trình viên thao tác với database </a:t>
            </a:r>
            <a:r>
              <a:rPr lang="en-US" dirty="0" err="1" smtClean="0"/>
              <a:t>một</a:t>
            </a:r>
            <a:r>
              <a:rPr lang="vi-VN" dirty="0" smtClean="0"/>
              <a:t> </a:t>
            </a:r>
            <a:r>
              <a:rPr lang="vi-VN" dirty="0"/>
              <a:t>cách hoàn toàn tự nhiên, dễ hiểu thông qua các đối tượng. Lập trình viên không cần tới loại database, kiểu dữ liệu trong database</a:t>
            </a:r>
            <a:r>
              <a:rPr lang="vi-VN" dirty="0" smtClean="0"/>
              <a:t>…</a:t>
            </a:r>
            <a:endParaRPr lang="vi-VN" dirty="0"/>
          </a:p>
        </p:txBody>
      </p:sp>
      <p:sp>
        <p:nvSpPr>
          <p:cNvPr id="4" name="Slide Number Placeholder 3"/>
          <p:cNvSpPr>
            <a:spLocks noGrp="1"/>
          </p:cNvSpPr>
          <p:nvPr>
            <p:ph type="sldNum" sz="quarter" idx="12"/>
          </p:nvPr>
        </p:nvSpPr>
        <p:spPr/>
        <p:txBody>
          <a:bodyPr/>
          <a:lstStyle/>
          <a:p>
            <a:fld id="{86CB4B4D-7CA3-9044-876B-883B54F8677D}" type="slidenum">
              <a:rPr lang="uk-UA" smtClean="0"/>
              <a:t>4</a:t>
            </a:fld>
            <a:endParaRPr lang="uk-UA"/>
          </a:p>
        </p:txBody>
      </p:sp>
      <p:pic>
        <p:nvPicPr>
          <p:cNvPr id="5" name="Picture 4"/>
          <p:cNvPicPr>
            <a:picLocks noChangeAspect="1"/>
          </p:cNvPicPr>
          <p:nvPr/>
        </p:nvPicPr>
        <p:blipFill>
          <a:blip r:embed="rId3"/>
          <a:stretch>
            <a:fillRect/>
          </a:stretch>
        </p:blipFill>
        <p:spPr>
          <a:xfrm>
            <a:off x="1122308" y="3515710"/>
            <a:ext cx="6762750" cy="3205765"/>
          </a:xfrm>
          <a:prstGeom prst="rect">
            <a:avLst/>
          </a:prstGeom>
        </p:spPr>
      </p:pic>
    </p:spTree>
    <p:extLst>
      <p:ext uri="{BB962C8B-B14F-4D97-AF65-F5344CB8AC3E}">
        <p14:creationId xmlns:p14="http://schemas.microsoft.com/office/powerpoint/2010/main" val="1746473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Text Placeholder 2"/>
          <p:cNvSpPr>
            <a:spLocks noGrp="1"/>
          </p:cNvSpPr>
          <p:nvPr>
            <p:ph idx="1"/>
          </p:nvPr>
        </p:nvSpPr>
        <p:spPr/>
        <p:txBody>
          <a:bodyPr>
            <a:normAutofit lnSpcReduction="10000"/>
          </a:bodyPr>
          <a:lstStyle/>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r>
              <a:rPr lang="en-US" dirty="0" smtClean="0"/>
              <a:t>DEMO</a:t>
            </a:r>
          </a:p>
        </p:txBody>
      </p:sp>
      <p:sp>
        <p:nvSpPr>
          <p:cNvPr id="4" name="Slide Number Placeholder 3"/>
          <p:cNvSpPr>
            <a:spLocks noGrp="1"/>
          </p:cNvSpPr>
          <p:nvPr>
            <p:ph type="sldNum" sz="quarter" idx="12"/>
          </p:nvPr>
        </p:nvSpPr>
        <p:spPr/>
        <p:txBody>
          <a:bodyPr/>
          <a:lstStyle/>
          <a:p>
            <a:fld id="{86CB4B4D-7CA3-9044-876B-883B54F8677D}" type="slidenum">
              <a:rPr lang="uk-UA" smtClean="0"/>
              <a:t>40</a:t>
            </a:fld>
            <a:endParaRPr lang="uk-UA"/>
          </a:p>
        </p:txBody>
      </p:sp>
    </p:spTree>
    <p:extLst>
      <p:ext uri="{BB962C8B-B14F-4D97-AF65-F5344CB8AC3E}">
        <p14:creationId xmlns:p14="http://schemas.microsoft.com/office/powerpoint/2010/main" val="3647119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Tóm tắt bài học</a:t>
            </a:r>
            <a:endParaRPr lang="vi-VN" dirty="0"/>
          </a:p>
        </p:txBody>
      </p:sp>
      <p:sp>
        <p:nvSpPr>
          <p:cNvPr id="3" name="Content Placeholder 2"/>
          <p:cNvSpPr>
            <a:spLocks noGrp="1"/>
          </p:cNvSpPr>
          <p:nvPr>
            <p:ph idx="1"/>
          </p:nvPr>
        </p:nvSpPr>
        <p:spPr/>
        <p:txBody>
          <a:bodyPr>
            <a:normAutofit/>
          </a:bodyPr>
          <a:lstStyle/>
          <a:p>
            <a:pPr>
              <a:spcBef>
                <a:spcPts val="0"/>
              </a:spcBef>
            </a:pPr>
            <a:r>
              <a:rPr lang="en-US" dirty="0"/>
              <a:t>ORM </a:t>
            </a:r>
            <a:r>
              <a:rPr lang="en-US" dirty="0" err="1"/>
              <a:t>là</a:t>
            </a:r>
            <a:r>
              <a:rPr lang="en-US" dirty="0"/>
              <a:t> </a:t>
            </a:r>
            <a:r>
              <a:rPr lang="en-US" dirty="0" err="1"/>
              <a:t>gì</a:t>
            </a:r>
            <a:r>
              <a:rPr lang="en-US" dirty="0"/>
              <a:t>?</a:t>
            </a:r>
          </a:p>
          <a:p>
            <a:pPr>
              <a:spcBef>
                <a:spcPts val="0"/>
              </a:spcBef>
            </a:pPr>
            <a:r>
              <a:rPr lang="en-US" dirty="0" err="1"/>
              <a:t>Tìm</a:t>
            </a:r>
            <a:r>
              <a:rPr lang="en-US" dirty="0"/>
              <a:t> </a:t>
            </a:r>
            <a:r>
              <a:rPr lang="en-US" dirty="0" err="1"/>
              <a:t>hiểu</a:t>
            </a:r>
            <a:r>
              <a:rPr lang="en-US" dirty="0"/>
              <a:t> </a:t>
            </a:r>
            <a:r>
              <a:rPr lang="en-US" dirty="0" err="1"/>
              <a:t>về</a:t>
            </a:r>
            <a:r>
              <a:rPr lang="en-US" dirty="0"/>
              <a:t> Dapper </a:t>
            </a:r>
            <a:r>
              <a:rPr lang="en-US" dirty="0" err="1"/>
              <a:t>trong</a:t>
            </a:r>
            <a:r>
              <a:rPr lang="en-US" dirty="0"/>
              <a:t> </a:t>
            </a:r>
            <a:r>
              <a:rPr lang="en-US" dirty="0" smtClean="0"/>
              <a:t>Net Core</a:t>
            </a:r>
            <a:endParaRPr lang="en-US" dirty="0"/>
          </a:p>
          <a:p>
            <a:pPr>
              <a:spcBef>
                <a:spcPts val="0"/>
              </a:spcBef>
            </a:pPr>
            <a:r>
              <a:rPr lang="en-US" dirty="0" err="1"/>
              <a:t>Tìm</a:t>
            </a:r>
            <a:r>
              <a:rPr lang="en-US" dirty="0"/>
              <a:t> </a:t>
            </a:r>
            <a:r>
              <a:rPr lang="en-US" dirty="0" err="1"/>
              <a:t>hiểu</a:t>
            </a:r>
            <a:r>
              <a:rPr lang="en-US" dirty="0"/>
              <a:t> </a:t>
            </a:r>
            <a:r>
              <a:rPr lang="en-US" dirty="0" err="1"/>
              <a:t>về</a:t>
            </a:r>
            <a:r>
              <a:rPr lang="en-US" dirty="0"/>
              <a:t> Entity Framework Core</a:t>
            </a:r>
          </a:p>
        </p:txBody>
      </p:sp>
    </p:spTree>
    <p:extLst>
      <p:ext uri="{BB962C8B-B14F-4D97-AF65-F5344CB8AC3E}">
        <p14:creationId xmlns:p14="http://schemas.microsoft.com/office/powerpoint/2010/main" val="11784983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Hướng dẫn</a:t>
            </a:r>
            <a:endParaRPr lang="vi-VN" i="1" dirty="0"/>
          </a:p>
        </p:txBody>
      </p:sp>
      <p:sp>
        <p:nvSpPr>
          <p:cNvPr id="5" name="Text Placeholder 4"/>
          <p:cNvSpPr>
            <a:spLocks noGrp="1"/>
          </p:cNvSpPr>
          <p:nvPr>
            <p:ph type="body" idx="1"/>
          </p:nvPr>
        </p:nvSpPr>
        <p:spPr/>
        <p:txBody>
          <a:bodyPr/>
          <a:lstStyle/>
          <a:p>
            <a:r>
              <a:rPr lang="vi-VN" dirty="0" smtClean="0"/>
              <a:t>Hướng dẫn làm bài thực hành và bài tập</a:t>
            </a:r>
          </a:p>
          <a:p>
            <a:r>
              <a:rPr lang="vi-VN" dirty="0" smtClean="0"/>
              <a:t>Chuẩn bị bài tiếp theo:</a:t>
            </a:r>
            <a:r>
              <a:rPr lang="en-US" dirty="0" smtClean="0"/>
              <a:t> ORM &amp; Entity Framework Core</a:t>
            </a:r>
            <a:endParaRPr lang="vi-VN" i="1" dirty="0"/>
          </a:p>
        </p:txBody>
      </p:sp>
    </p:spTree>
    <p:extLst>
      <p:ext uri="{BB962C8B-B14F-4D97-AF65-F5344CB8AC3E}">
        <p14:creationId xmlns:p14="http://schemas.microsoft.com/office/powerpoint/2010/main" val="1092079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t>Ưu nhược điểm của </a:t>
            </a:r>
            <a:r>
              <a:rPr lang="vi-VN" dirty="0" smtClean="0"/>
              <a:t>ORM</a:t>
            </a:r>
            <a:endParaRPr lang="en-US" dirty="0"/>
          </a:p>
        </p:txBody>
      </p:sp>
      <p:sp>
        <p:nvSpPr>
          <p:cNvPr id="3" name="Text Placeholder 2"/>
          <p:cNvSpPr>
            <a:spLocks noGrp="1"/>
          </p:cNvSpPr>
          <p:nvPr>
            <p:ph idx="1"/>
          </p:nvPr>
        </p:nvSpPr>
        <p:spPr>
          <a:xfrm>
            <a:off x="838200" y="1120022"/>
            <a:ext cx="10515599" cy="5236328"/>
          </a:xfrm>
        </p:spPr>
        <p:txBody>
          <a:bodyPr>
            <a:normAutofit lnSpcReduction="10000"/>
          </a:bodyPr>
          <a:lstStyle/>
          <a:p>
            <a:pPr fontAlgn="base"/>
            <a:r>
              <a:rPr lang="vi-VN" b="1" dirty="0"/>
              <a:t>Ưu </a:t>
            </a:r>
            <a:r>
              <a:rPr lang="vi-VN" b="1" dirty="0" smtClean="0"/>
              <a:t>điểm</a:t>
            </a:r>
            <a:endParaRPr lang="en-US" dirty="0" smtClean="0"/>
          </a:p>
          <a:p>
            <a:pPr lvl="1" fontAlgn="base"/>
            <a:r>
              <a:rPr lang="vi-VN" dirty="0"/>
              <a:t>OOP: ORM giúp lập trình viên tập trung vào lập trình hướng đối tượng</a:t>
            </a:r>
          </a:p>
          <a:p>
            <a:pPr lvl="1" fontAlgn="base"/>
            <a:r>
              <a:rPr lang="vi-VN" dirty="0"/>
              <a:t>Tính độc lập: Làm việc được với nhiều loại database(hệ quản trị cơ sở dữ liệu), nhiều kiểu dữ liệu khác nhau. Dễ dàng thay đổi loại database hơn. Các câu lệnh SQL không phụ thuộc vào loại database.</a:t>
            </a:r>
          </a:p>
          <a:p>
            <a:pPr lvl="1" fontAlgn="base"/>
            <a:r>
              <a:rPr lang="vi-VN" dirty="0"/>
              <a:t>Đơn giản, dễ sử dụng: Hỗ trợ HSQL, cung cấp nhiều </a:t>
            </a:r>
            <a:r>
              <a:rPr lang="vi-VN" dirty="0" smtClean="0"/>
              <a:t>API </a:t>
            </a:r>
            <a:r>
              <a:rPr lang="vi-VN" dirty="0"/>
              <a:t>truy vấn.</a:t>
            </a:r>
          </a:p>
          <a:p>
            <a:pPr lvl="1" fontAlgn="base"/>
            <a:r>
              <a:rPr lang="vi-VN" dirty="0"/>
              <a:t>Năng suất hơn: viết code ít hơn, dễ hiểu hơn. Phù hợp các case CRUD (Create, Read, Update, Delete)</a:t>
            </a:r>
          </a:p>
          <a:p>
            <a:pPr lvl="1" fontAlgn="base"/>
            <a:r>
              <a:rPr lang="vi-VN" dirty="0"/>
              <a:t>Khả năng sử dụng lại code</a:t>
            </a:r>
            <a:r>
              <a:rPr lang="vi-VN" dirty="0" smtClean="0"/>
              <a:t>.</a:t>
            </a:r>
            <a:endParaRPr lang="en-US" dirty="0" smtClean="0"/>
          </a:p>
          <a:p>
            <a:pPr fontAlgn="base"/>
            <a:r>
              <a:rPr lang="vi-VN" b="1" dirty="0"/>
              <a:t>Nhược điểm</a:t>
            </a:r>
          </a:p>
          <a:p>
            <a:pPr lvl="1" fontAlgn="base"/>
            <a:r>
              <a:rPr lang="vi-VN" dirty="0"/>
              <a:t>Khả năng truy vấn bị hạn chế, nhiều trường hợp ta vẫn phải dùng native SQL để truy vấn database.</a:t>
            </a:r>
          </a:p>
          <a:p>
            <a:pPr lvl="1" fontAlgn="base"/>
            <a:r>
              <a:rPr lang="vi-VN" dirty="0"/>
              <a:t>Khó tối ưu câu lệnh SQL (do câu lệnh SQL được ORM tự động sinh ra).</a:t>
            </a:r>
          </a:p>
          <a:p>
            <a:pPr lvl="1" fontAlgn="base"/>
            <a:endParaRPr lang="vi-VN" b="1" dirty="0"/>
          </a:p>
        </p:txBody>
      </p:sp>
      <p:sp>
        <p:nvSpPr>
          <p:cNvPr id="4" name="Slide Number Placeholder 3"/>
          <p:cNvSpPr>
            <a:spLocks noGrp="1"/>
          </p:cNvSpPr>
          <p:nvPr>
            <p:ph type="sldNum" sz="quarter" idx="12"/>
          </p:nvPr>
        </p:nvSpPr>
        <p:spPr/>
        <p:txBody>
          <a:bodyPr/>
          <a:lstStyle/>
          <a:p>
            <a:fld id="{86CB4B4D-7CA3-9044-876B-883B54F8677D}" type="slidenum">
              <a:rPr lang="uk-UA" smtClean="0"/>
              <a:t>5</a:t>
            </a:fld>
            <a:endParaRPr lang="uk-UA"/>
          </a:p>
        </p:txBody>
      </p:sp>
    </p:spTree>
    <p:extLst>
      <p:ext uri="{BB962C8B-B14F-4D97-AF65-F5344CB8AC3E}">
        <p14:creationId xmlns:p14="http://schemas.microsoft.com/office/powerpoint/2010/main" val="1038340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Một</a:t>
            </a:r>
            <a:r>
              <a:rPr lang="en-US" dirty="0" smtClean="0"/>
              <a:t> </a:t>
            </a:r>
            <a:r>
              <a:rPr lang="en-US" dirty="0" err="1" smtClean="0"/>
              <a:t>số</a:t>
            </a:r>
            <a:r>
              <a:rPr lang="en-US" dirty="0" smtClean="0"/>
              <a:t> </a:t>
            </a:r>
            <a:r>
              <a:rPr lang="vi-VN" dirty="0" smtClean="0"/>
              <a:t>ORM</a:t>
            </a:r>
            <a:r>
              <a:rPr lang="en-US" dirty="0" smtClean="0"/>
              <a:t> Framework</a:t>
            </a:r>
            <a:endParaRPr lang="en-US" dirty="0"/>
          </a:p>
        </p:txBody>
      </p:sp>
      <p:sp>
        <p:nvSpPr>
          <p:cNvPr id="3" name="Text Placeholder 2"/>
          <p:cNvSpPr>
            <a:spLocks noGrp="1"/>
          </p:cNvSpPr>
          <p:nvPr>
            <p:ph idx="1"/>
          </p:nvPr>
        </p:nvSpPr>
        <p:spPr>
          <a:xfrm>
            <a:off x="838200" y="1120022"/>
            <a:ext cx="10515599" cy="5236328"/>
          </a:xfrm>
        </p:spPr>
        <p:txBody>
          <a:bodyPr>
            <a:normAutofit/>
          </a:bodyPr>
          <a:lstStyle/>
          <a:p>
            <a:pPr fontAlgn="base"/>
            <a:r>
              <a:rPr lang="en-US" dirty="0" smtClean="0"/>
              <a:t>Dapper</a:t>
            </a:r>
          </a:p>
          <a:p>
            <a:pPr fontAlgn="base"/>
            <a:r>
              <a:rPr lang="en-US" dirty="0" smtClean="0"/>
              <a:t>Entity Framework</a:t>
            </a:r>
          </a:p>
          <a:p>
            <a:pPr lvl="1" fontAlgn="base"/>
            <a:endParaRPr lang="vi-VN" b="1" dirty="0"/>
          </a:p>
        </p:txBody>
      </p:sp>
      <p:sp>
        <p:nvSpPr>
          <p:cNvPr id="4" name="Slide Number Placeholder 3"/>
          <p:cNvSpPr>
            <a:spLocks noGrp="1"/>
          </p:cNvSpPr>
          <p:nvPr>
            <p:ph type="sldNum" sz="quarter" idx="12"/>
          </p:nvPr>
        </p:nvSpPr>
        <p:spPr/>
        <p:txBody>
          <a:bodyPr/>
          <a:lstStyle/>
          <a:p>
            <a:fld id="{86CB4B4D-7CA3-9044-876B-883B54F8677D}" type="slidenum">
              <a:rPr lang="uk-UA" smtClean="0"/>
              <a:t>6</a:t>
            </a:fld>
            <a:endParaRPr lang="uk-UA"/>
          </a:p>
        </p:txBody>
      </p:sp>
    </p:spTree>
    <p:extLst>
      <p:ext uri="{BB962C8B-B14F-4D97-AF65-F5344CB8AC3E}">
        <p14:creationId xmlns:p14="http://schemas.microsoft.com/office/powerpoint/2010/main" val="28063544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Dapper (</a:t>
            </a:r>
            <a:r>
              <a:rPr lang="en-US" dirty="0" err="1" smtClean="0"/>
              <a:t>DapperMicro</a:t>
            </a:r>
            <a:r>
              <a:rPr lang="en-US" dirty="0" smtClean="0"/>
              <a:t> ORM)</a:t>
            </a:r>
            <a:endParaRPr lang="en-US" dirty="0"/>
          </a:p>
        </p:txBody>
      </p:sp>
      <p:sp>
        <p:nvSpPr>
          <p:cNvPr id="3" name="Text Placeholder 2"/>
          <p:cNvSpPr>
            <a:spLocks noGrp="1"/>
          </p:cNvSpPr>
          <p:nvPr>
            <p:ph idx="1"/>
          </p:nvPr>
        </p:nvSpPr>
        <p:spPr>
          <a:xfrm>
            <a:off x="838200" y="1120022"/>
            <a:ext cx="10515599" cy="5236328"/>
          </a:xfrm>
        </p:spPr>
        <p:txBody>
          <a:bodyPr>
            <a:normAutofit/>
          </a:bodyPr>
          <a:lstStyle/>
          <a:p>
            <a:pPr fontAlgn="base"/>
            <a:r>
              <a:rPr lang="en-US" dirty="0" smtClean="0"/>
              <a:t>Dapper </a:t>
            </a:r>
            <a:r>
              <a:rPr lang="en-US" dirty="0" err="1" smtClean="0"/>
              <a:t>là</a:t>
            </a:r>
            <a:r>
              <a:rPr lang="en-US" dirty="0" smtClean="0"/>
              <a:t> </a:t>
            </a:r>
            <a:r>
              <a:rPr lang="en-US" dirty="0" err="1" smtClean="0"/>
              <a:t>một</a:t>
            </a:r>
            <a:r>
              <a:rPr lang="en-US" dirty="0" smtClean="0"/>
              <a:t> micro-ORM </a:t>
            </a:r>
            <a:r>
              <a:rPr lang="en-US" dirty="0" err="1" smtClean="0"/>
              <a:t>dành</a:t>
            </a:r>
            <a:r>
              <a:rPr lang="en-US" dirty="0" smtClean="0"/>
              <a:t> </a:t>
            </a:r>
            <a:r>
              <a:rPr lang="en-US" dirty="0" err="1" smtClean="0"/>
              <a:t>cho</a:t>
            </a:r>
            <a:r>
              <a:rPr lang="en-US" dirty="0" smtClean="0"/>
              <a:t> </a:t>
            </a:r>
            <a:r>
              <a:rPr lang="en-US" dirty="0" err="1" smtClean="0"/>
              <a:t>.Net</a:t>
            </a:r>
            <a:r>
              <a:rPr lang="en-US" dirty="0" smtClean="0"/>
              <a:t> </a:t>
            </a:r>
            <a:r>
              <a:rPr lang="en-US" dirty="0" err="1" smtClean="0"/>
              <a:t>được</a:t>
            </a:r>
            <a:r>
              <a:rPr lang="en-US" dirty="0" smtClean="0"/>
              <a:t> </a:t>
            </a:r>
            <a:r>
              <a:rPr lang="en-US" dirty="0" err="1" smtClean="0"/>
              <a:t>mở</a:t>
            </a:r>
            <a:r>
              <a:rPr lang="en-US" dirty="0" smtClean="0"/>
              <a:t> </a:t>
            </a:r>
            <a:r>
              <a:rPr lang="en-US" dirty="0" err="1" smtClean="0"/>
              <a:t>rộng</a:t>
            </a:r>
            <a:r>
              <a:rPr lang="en-US" dirty="0" smtClean="0"/>
              <a:t> </a:t>
            </a:r>
            <a:r>
              <a:rPr lang="en-US" dirty="0" err="1" smtClean="0"/>
              <a:t>từ</a:t>
            </a:r>
            <a:r>
              <a:rPr lang="en-US" dirty="0" smtClean="0"/>
              <a:t> </a:t>
            </a:r>
            <a:r>
              <a:rPr lang="en-US" dirty="0" err="1" smtClean="0"/>
              <a:t>lớp</a:t>
            </a:r>
            <a:r>
              <a:rPr lang="en-US" dirty="0"/>
              <a:t> </a:t>
            </a:r>
            <a:r>
              <a:rPr lang="en-US" dirty="0" err="1" smtClean="0"/>
              <a:t>IDbConnection</a:t>
            </a:r>
            <a:endParaRPr lang="en-US" dirty="0"/>
          </a:p>
          <a:p>
            <a:pPr fontAlgn="base"/>
            <a:r>
              <a:rPr lang="en-US" dirty="0" smtClean="0"/>
              <a:t>Dapper </a:t>
            </a:r>
            <a:r>
              <a:rPr lang="en-US" dirty="0" err="1" smtClean="0"/>
              <a:t>giúp</a:t>
            </a:r>
            <a:r>
              <a:rPr lang="en-US" dirty="0" smtClean="0"/>
              <a:t> </a:t>
            </a:r>
            <a:r>
              <a:rPr lang="en-US" dirty="0" err="1" smtClean="0"/>
              <a:t>đơn</a:t>
            </a:r>
            <a:r>
              <a:rPr lang="en-US" dirty="0" smtClean="0"/>
              <a:t> </a:t>
            </a:r>
            <a:r>
              <a:rPr lang="en-US" dirty="0" err="1" smtClean="0"/>
              <a:t>giản</a:t>
            </a:r>
            <a:r>
              <a:rPr lang="en-US" dirty="0" smtClean="0"/>
              <a:t> </a:t>
            </a:r>
            <a:r>
              <a:rPr lang="en-US" dirty="0" err="1" smtClean="0"/>
              <a:t>hóa</a:t>
            </a:r>
            <a:r>
              <a:rPr lang="en-US" dirty="0" smtClean="0"/>
              <a:t> </a:t>
            </a:r>
            <a:r>
              <a:rPr lang="en-US" dirty="0" err="1" smtClean="0"/>
              <a:t>việc</a:t>
            </a:r>
            <a:r>
              <a:rPr lang="en-US" dirty="0" smtClean="0"/>
              <a:t> </a:t>
            </a:r>
            <a:r>
              <a:rPr lang="en-US" dirty="0" err="1" smtClean="0"/>
              <a:t>thiết</a:t>
            </a:r>
            <a:r>
              <a:rPr lang="en-US" dirty="0" smtClean="0"/>
              <a:t> </a:t>
            </a:r>
            <a:r>
              <a:rPr lang="en-US" dirty="0" err="1" smtClean="0"/>
              <a:t>lập</a:t>
            </a:r>
            <a:r>
              <a:rPr lang="en-US" dirty="0" smtClean="0"/>
              <a:t>, </a:t>
            </a:r>
            <a:r>
              <a:rPr lang="en-US" dirty="0" err="1" smtClean="0"/>
              <a:t>thực</a:t>
            </a:r>
            <a:r>
              <a:rPr lang="en-US" dirty="0" smtClean="0"/>
              <a:t> </a:t>
            </a:r>
            <a:r>
              <a:rPr lang="en-US" dirty="0" err="1" smtClean="0"/>
              <a:t>thi</a:t>
            </a:r>
            <a:r>
              <a:rPr lang="en-US" dirty="0" smtClean="0"/>
              <a:t> </a:t>
            </a:r>
            <a:r>
              <a:rPr lang="en-US" dirty="0" err="1" smtClean="0"/>
              <a:t>và</a:t>
            </a:r>
            <a:r>
              <a:rPr lang="en-US" dirty="0" smtClean="0"/>
              <a:t> </a:t>
            </a:r>
            <a:r>
              <a:rPr lang="en-US" dirty="0" err="1" smtClean="0"/>
              <a:t>lấy</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của</a:t>
            </a:r>
            <a:r>
              <a:rPr lang="en-US" dirty="0" smtClean="0"/>
              <a:t> </a:t>
            </a:r>
            <a:r>
              <a:rPr lang="en-US" dirty="0" err="1" smtClean="0"/>
              <a:t>truy</a:t>
            </a:r>
            <a:r>
              <a:rPr lang="en-US" dirty="0" smtClean="0"/>
              <a:t> </a:t>
            </a:r>
            <a:r>
              <a:rPr lang="en-US" dirty="0" err="1" smtClean="0"/>
              <a:t>vấn</a:t>
            </a:r>
            <a:r>
              <a:rPr lang="en-US" dirty="0" smtClean="0"/>
              <a:t>.</a:t>
            </a:r>
            <a:endParaRPr lang="vi-VN" dirty="0"/>
          </a:p>
        </p:txBody>
      </p:sp>
      <p:sp>
        <p:nvSpPr>
          <p:cNvPr id="4" name="Slide Number Placeholder 3"/>
          <p:cNvSpPr>
            <a:spLocks noGrp="1"/>
          </p:cNvSpPr>
          <p:nvPr>
            <p:ph type="sldNum" sz="quarter" idx="12"/>
          </p:nvPr>
        </p:nvSpPr>
        <p:spPr/>
        <p:txBody>
          <a:bodyPr/>
          <a:lstStyle/>
          <a:p>
            <a:fld id="{86CB4B4D-7CA3-9044-876B-883B54F8677D}" type="slidenum">
              <a:rPr lang="uk-UA" smtClean="0"/>
              <a:t>7</a:t>
            </a:fld>
            <a:endParaRPr lang="uk-UA"/>
          </a:p>
        </p:txBody>
      </p:sp>
    </p:spTree>
    <p:extLst>
      <p:ext uri="{BB962C8B-B14F-4D97-AF65-F5344CB8AC3E}">
        <p14:creationId xmlns:p14="http://schemas.microsoft.com/office/powerpoint/2010/main" val="3395090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Tạo</a:t>
            </a:r>
            <a:r>
              <a:rPr lang="en-US" dirty="0" smtClean="0"/>
              <a:t> </a:t>
            </a:r>
            <a:r>
              <a:rPr lang="en-US" dirty="0" err="1" smtClean="0"/>
              <a:t>một</a:t>
            </a:r>
            <a:r>
              <a:rPr lang="en-US" dirty="0" smtClean="0"/>
              <a:t> </a:t>
            </a:r>
            <a:r>
              <a:rPr lang="en-US" dirty="0" err="1" smtClean="0"/>
              <a:t>ASP.Net</a:t>
            </a:r>
            <a:r>
              <a:rPr lang="en-US" dirty="0" smtClean="0"/>
              <a:t> Core </a:t>
            </a:r>
            <a:r>
              <a:rPr lang="en-US" dirty="0" err="1" smtClean="0"/>
              <a:t>với</a:t>
            </a:r>
            <a:r>
              <a:rPr lang="en-US" dirty="0" smtClean="0"/>
              <a:t> Dapper</a:t>
            </a:r>
            <a:endParaRPr lang="en-US" dirty="0"/>
          </a:p>
        </p:txBody>
      </p:sp>
      <p:sp>
        <p:nvSpPr>
          <p:cNvPr id="3" name="Text Placeholder 2"/>
          <p:cNvSpPr>
            <a:spLocks noGrp="1"/>
          </p:cNvSpPr>
          <p:nvPr>
            <p:ph idx="1"/>
          </p:nvPr>
        </p:nvSpPr>
        <p:spPr>
          <a:xfrm>
            <a:off x="838200" y="1120022"/>
            <a:ext cx="10515599" cy="5236328"/>
          </a:xfrm>
        </p:spPr>
        <p:txBody>
          <a:bodyPr>
            <a:normAutofit/>
          </a:bodyPr>
          <a:lstStyle/>
          <a:p>
            <a:pPr fontAlgn="base"/>
            <a:r>
              <a:rPr lang="en-US" dirty="0" err="1" smtClean="0"/>
              <a:t>Khởi</a:t>
            </a:r>
            <a:r>
              <a:rPr lang="en-US" dirty="0" smtClean="0"/>
              <a:t> </a:t>
            </a:r>
            <a:r>
              <a:rPr lang="en-US" dirty="0" err="1" smtClean="0"/>
              <a:t>động</a:t>
            </a:r>
            <a:r>
              <a:rPr lang="en-US" dirty="0" smtClean="0"/>
              <a:t> VS </a:t>
            </a:r>
            <a:r>
              <a:rPr lang="en-US" dirty="0" err="1" smtClean="0"/>
              <a:t>và</a:t>
            </a:r>
            <a:r>
              <a:rPr lang="en-US" dirty="0" smtClean="0"/>
              <a:t> </a:t>
            </a:r>
            <a:r>
              <a:rPr lang="en-US" dirty="0" err="1" smtClean="0"/>
              <a:t>tạo</a:t>
            </a:r>
            <a:r>
              <a:rPr lang="en-US" dirty="0" smtClean="0"/>
              <a:t> </a:t>
            </a:r>
            <a:r>
              <a:rPr lang="en-US" dirty="0" err="1" smtClean="0"/>
              <a:t>một</a:t>
            </a:r>
            <a:r>
              <a:rPr lang="en-US" dirty="0" smtClean="0"/>
              <a:t> </a:t>
            </a:r>
            <a:r>
              <a:rPr lang="en-US" dirty="0" err="1" smtClean="0"/>
              <a:t>ASP.Net</a:t>
            </a:r>
            <a:r>
              <a:rPr lang="en-US" dirty="0" smtClean="0"/>
              <a:t> Core web App</a:t>
            </a:r>
            <a:endParaRPr lang="vi-VN" dirty="0"/>
          </a:p>
        </p:txBody>
      </p:sp>
      <p:sp>
        <p:nvSpPr>
          <p:cNvPr id="4" name="Slide Number Placeholder 3"/>
          <p:cNvSpPr>
            <a:spLocks noGrp="1"/>
          </p:cNvSpPr>
          <p:nvPr>
            <p:ph type="sldNum" sz="quarter" idx="12"/>
          </p:nvPr>
        </p:nvSpPr>
        <p:spPr/>
        <p:txBody>
          <a:bodyPr/>
          <a:lstStyle/>
          <a:p>
            <a:fld id="{86CB4B4D-7CA3-9044-876B-883B54F8677D}" type="slidenum">
              <a:rPr lang="uk-UA" smtClean="0"/>
              <a:t>8</a:t>
            </a:fld>
            <a:endParaRPr lang="uk-UA"/>
          </a:p>
        </p:txBody>
      </p:sp>
      <p:pic>
        <p:nvPicPr>
          <p:cNvPr id="5" name="Picture 4"/>
          <p:cNvPicPr>
            <a:picLocks noChangeAspect="1"/>
          </p:cNvPicPr>
          <p:nvPr/>
        </p:nvPicPr>
        <p:blipFill>
          <a:blip r:embed="rId3"/>
          <a:stretch>
            <a:fillRect/>
          </a:stretch>
        </p:blipFill>
        <p:spPr>
          <a:xfrm>
            <a:off x="1106214" y="1803017"/>
            <a:ext cx="9001670" cy="4406917"/>
          </a:xfrm>
          <a:prstGeom prst="rect">
            <a:avLst/>
          </a:prstGeom>
        </p:spPr>
      </p:pic>
    </p:spTree>
    <p:extLst>
      <p:ext uri="{BB962C8B-B14F-4D97-AF65-F5344CB8AC3E}">
        <p14:creationId xmlns:p14="http://schemas.microsoft.com/office/powerpoint/2010/main" val="1030578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Tạo</a:t>
            </a:r>
            <a:r>
              <a:rPr lang="en-US" dirty="0" smtClean="0"/>
              <a:t> </a:t>
            </a:r>
            <a:r>
              <a:rPr lang="en-US" dirty="0" err="1" smtClean="0"/>
              <a:t>một</a:t>
            </a:r>
            <a:r>
              <a:rPr lang="en-US" dirty="0" smtClean="0"/>
              <a:t> </a:t>
            </a:r>
            <a:r>
              <a:rPr lang="en-US" dirty="0" err="1" smtClean="0"/>
              <a:t>ASP.Net</a:t>
            </a:r>
            <a:r>
              <a:rPr lang="en-US" dirty="0" smtClean="0"/>
              <a:t> Core </a:t>
            </a:r>
            <a:r>
              <a:rPr lang="en-US" dirty="0" err="1" smtClean="0"/>
              <a:t>với</a:t>
            </a:r>
            <a:r>
              <a:rPr lang="en-US" dirty="0" smtClean="0"/>
              <a:t> Dapper</a:t>
            </a:r>
            <a:endParaRPr lang="en-US" dirty="0"/>
          </a:p>
        </p:txBody>
      </p:sp>
      <p:sp>
        <p:nvSpPr>
          <p:cNvPr id="3" name="Text Placeholder 2"/>
          <p:cNvSpPr>
            <a:spLocks noGrp="1"/>
          </p:cNvSpPr>
          <p:nvPr>
            <p:ph idx="1"/>
          </p:nvPr>
        </p:nvSpPr>
        <p:spPr>
          <a:xfrm>
            <a:off x="838200" y="1120022"/>
            <a:ext cx="10515599" cy="5236328"/>
          </a:xfrm>
        </p:spPr>
        <p:txBody>
          <a:bodyPr>
            <a:normAutofit/>
          </a:bodyPr>
          <a:lstStyle/>
          <a:p>
            <a:pPr fontAlgn="base"/>
            <a:r>
              <a:rPr lang="en-US" dirty="0" err="1" smtClean="0"/>
              <a:t>Chọn</a:t>
            </a:r>
            <a:r>
              <a:rPr lang="en-US" dirty="0"/>
              <a:t> </a:t>
            </a:r>
            <a:r>
              <a:rPr lang="en-US" dirty="0" smtClean="0"/>
              <a:t>Web API template</a:t>
            </a:r>
            <a:endParaRPr lang="vi-VN" dirty="0"/>
          </a:p>
        </p:txBody>
      </p:sp>
      <p:sp>
        <p:nvSpPr>
          <p:cNvPr id="4" name="Slide Number Placeholder 3"/>
          <p:cNvSpPr>
            <a:spLocks noGrp="1"/>
          </p:cNvSpPr>
          <p:nvPr>
            <p:ph type="sldNum" sz="quarter" idx="12"/>
          </p:nvPr>
        </p:nvSpPr>
        <p:spPr/>
        <p:txBody>
          <a:bodyPr/>
          <a:lstStyle/>
          <a:p>
            <a:fld id="{86CB4B4D-7CA3-9044-876B-883B54F8677D}" type="slidenum">
              <a:rPr lang="uk-UA" smtClean="0"/>
              <a:t>9</a:t>
            </a:fld>
            <a:endParaRPr lang="uk-UA"/>
          </a:p>
        </p:txBody>
      </p:sp>
      <p:pic>
        <p:nvPicPr>
          <p:cNvPr id="6" name="Picture 5"/>
          <p:cNvPicPr>
            <a:picLocks noChangeAspect="1"/>
          </p:cNvPicPr>
          <p:nvPr/>
        </p:nvPicPr>
        <p:blipFill>
          <a:blip r:embed="rId3"/>
          <a:stretch>
            <a:fillRect/>
          </a:stretch>
        </p:blipFill>
        <p:spPr>
          <a:xfrm>
            <a:off x="973848" y="1652710"/>
            <a:ext cx="7636751" cy="4997038"/>
          </a:xfrm>
          <a:prstGeom prst="rect">
            <a:avLst/>
          </a:prstGeom>
        </p:spPr>
      </p:pic>
    </p:spTree>
    <p:extLst>
      <p:ext uri="{BB962C8B-B14F-4D97-AF65-F5344CB8AC3E}">
        <p14:creationId xmlns:p14="http://schemas.microsoft.com/office/powerpoint/2010/main" val="2067188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SlideTheme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lideTheme2" id="{921D18D6-D65F-794D-ADD9-75A89E35E7BD}" vid="{1072CA7A-7E18-B04E-9305-FF69DB3564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SlideTheme2</Template>
  <TotalTime>8642</TotalTime>
  <Words>1556</Words>
  <Application>Microsoft Office PowerPoint</Application>
  <PresentationFormat>Widescreen</PresentationFormat>
  <Paragraphs>298</Paragraphs>
  <Slides>42</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Myriad Pro</vt:lpstr>
      <vt:lpstr>Myriad Pro Semibold</vt:lpstr>
      <vt:lpstr>Wingdings</vt:lpstr>
      <vt:lpstr>SlideTheme2</vt:lpstr>
      <vt:lpstr>Bài 3.3.4 ASP.NET Core MVC   ORM (Object Relational Mapping) &amp; Entity Framework Core</vt:lpstr>
      <vt:lpstr>Kiểm tra bài trước</vt:lpstr>
      <vt:lpstr>Mục tiêu</vt:lpstr>
      <vt:lpstr>ORM (Object Relational Mapping) là gì?</vt:lpstr>
      <vt:lpstr>Ưu nhược điểm của ORM</vt:lpstr>
      <vt:lpstr>Một số ORM Framework</vt:lpstr>
      <vt:lpstr>Dapper (DapperMicro ORM)</vt:lpstr>
      <vt:lpstr>Tạo một ASP.Net Core với Dapper</vt:lpstr>
      <vt:lpstr>Tạo một ASP.Net Core với Dapper</vt:lpstr>
      <vt:lpstr>Tạo một ASP.Net Core với Dapper</vt:lpstr>
      <vt:lpstr>Tạo một ASP.Net Core với Dapper</vt:lpstr>
      <vt:lpstr>Tạo một ASP.Net Core với Dapper</vt:lpstr>
      <vt:lpstr>Tạo một ASP.Net Core với Dapper</vt:lpstr>
      <vt:lpstr>Tạo một ASP.Net Core với Dapper</vt:lpstr>
      <vt:lpstr>Tạo một ASP.Net Core với Dapper</vt:lpstr>
      <vt:lpstr>Tạo một ASP.Net Core với Dapper</vt:lpstr>
      <vt:lpstr>Tạo một ASP.Net Core với Dapper</vt:lpstr>
      <vt:lpstr>Tạo một ASP.Net Core với Dapper</vt:lpstr>
      <vt:lpstr>Tạo một ASP.Net Core với Dapper</vt:lpstr>
      <vt:lpstr>Tạo một ASP.Net Core với Dapper</vt:lpstr>
      <vt:lpstr>Tạo một ASP.Net Core với Dapper</vt:lpstr>
      <vt:lpstr>Entity Framework Core</vt:lpstr>
      <vt:lpstr>Tạo Entity Framework Core console application</vt:lpstr>
      <vt:lpstr>Tạo Entity Framework Core console application</vt:lpstr>
      <vt:lpstr>Tạo Entity Framework Core console application</vt:lpstr>
      <vt:lpstr>Tạo Entity Class</vt:lpstr>
      <vt:lpstr>Tạo DBContext class</vt:lpstr>
      <vt:lpstr>Tạo DBContext class</vt:lpstr>
      <vt:lpstr>Tạo DBContext class</vt:lpstr>
      <vt:lpstr>Tạo DBContext class</vt:lpstr>
      <vt:lpstr>Tạo Cơ sở dữ liệu</vt:lpstr>
      <vt:lpstr>Tạo Cơ sở dữ liệu</vt:lpstr>
      <vt:lpstr>Tạo Cơ sở dữ liệu</vt:lpstr>
      <vt:lpstr>Browsing the database</vt:lpstr>
      <vt:lpstr>CRUD Operations</vt:lpstr>
      <vt:lpstr>CRUD Operations</vt:lpstr>
      <vt:lpstr>CRUD Operations</vt:lpstr>
      <vt:lpstr>CRUD Operations</vt:lpstr>
      <vt:lpstr>CRUD Operations</vt:lpstr>
      <vt:lpstr>PowerPoint Presentation</vt:lpstr>
      <vt:lpstr>Tóm tắt bài học</vt:lpstr>
      <vt:lpstr>Hướng dẫn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21 Thuật toán tìm kiếm</dc:title>
  <dc:creator>Nhật Nguyễn Khắc</dc:creator>
  <cp:lastModifiedBy>Khoa Nguyen</cp:lastModifiedBy>
  <cp:revision>245</cp:revision>
  <cp:lastPrinted>2019-07-29T10:13:43Z</cp:lastPrinted>
  <dcterms:created xsi:type="dcterms:W3CDTF">2018-03-21T10:39:28Z</dcterms:created>
  <dcterms:modified xsi:type="dcterms:W3CDTF">2019-07-31T02:44:24Z</dcterms:modified>
</cp:coreProperties>
</file>