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6" r:id="rId2"/>
    <p:sldId id="319" r:id="rId3"/>
    <p:sldId id="257" r:id="rId4"/>
    <p:sldId id="321" r:id="rId5"/>
    <p:sldId id="322" r:id="rId6"/>
    <p:sldId id="323" r:id="rId7"/>
    <p:sldId id="324" r:id="rId8"/>
    <p:sldId id="325" r:id="rId9"/>
    <p:sldId id="326" r:id="rId10"/>
    <p:sldId id="327" r:id="rId11"/>
    <p:sldId id="328" r:id="rId12"/>
    <p:sldId id="329" r:id="rId13"/>
    <p:sldId id="330" r:id="rId14"/>
    <p:sldId id="331" r:id="rId15"/>
    <p:sldId id="332" r:id="rId16"/>
    <p:sldId id="333" r:id="rId17"/>
    <p:sldId id="334" r:id="rId18"/>
    <p:sldId id="335" r:id="rId19"/>
    <p:sldId id="336" r:id="rId20"/>
    <p:sldId id="337" r:id="rId21"/>
    <p:sldId id="338" r:id="rId22"/>
    <p:sldId id="32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9"/>
    <p:restoredTop sz="96029"/>
  </p:normalViewPr>
  <p:slideViewPr>
    <p:cSldViewPr snapToGrid="0" snapToObjects="1">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C0C61E-C88B-F448-8E7E-C496E6A3D5D4}" type="datetimeFigureOut">
              <a:rPr lang="vi-VN" smtClean="0"/>
              <a:t>06/09/2019</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45D9AD-BC9B-1249-8361-4328D6C666C0}" type="slidenum">
              <a:rPr lang="vi-VN" smtClean="0"/>
              <a:t>‹#›</a:t>
            </a:fld>
            <a:endParaRPr lang="vi-VN"/>
          </a:p>
        </p:txBody>
      </p:sp>
    </p:spTree>
    <p:extLst>
      <p:ext uri="{BB962C8B-B14F-4D97-AF65-F5344CB8AC3E}">
        <p14:creationId xmlns:p14="http://schemas.microsoft.com/office/powerpoint/2010/main" val="509800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Phần này có thể để học viên tự đọc. Nếu hướng dẫn thì tổ chức theo dạng thảo luận</a:t>
            </a:r>
            <a:r>
              <a:rPr lang="vi-VN" baseline="0" dirty="0" smtClean="0"/>
              <a:t> hỏi về những không hiểu sau khi nghe video.</a:t>
            </a:r>
            <a:endParaRPr lang="vi-VN" dirty="0" smtClean="0"/>
          </a:p>
        </p:txBody>
      </p:sp>
      <p:sp>
        <p:nvSpPr>
          <p:cNvPr id="4" name="Slide Number Placeholder 3"/>
          <p:cNvSpPr>
            <a:spLocks noGrp="1"/>
          </p:cNvSpPr>
          <p:nvPr>
            <p:ph type="sldNum" sz="quarter" idx="10"/>
          </p:nvPr>
        </p:nvSpPr>
        <p:spPr/>
        <p:txBody>
          <a:bodyPr/>
          <a:lstStyle/>
          <a:p>
            <a:fld id="{F1A30A7C-C4B4-9B4F-96F2-B695F01A3967}" type="slidenum">
              <a:rPr lang="en-US" smtClean="0"/>
              <a:t>2</a:t>
            </a:fld>
            <a:endParaRPr lang="en-US"/>
          </a:p>
        </p:txBody>
      </p:sp>
    </p:spTree>
    <p:extLst>
      <p:ext uri="{BB962C8B-B14F-4D97-AF65-F5344CB8AC3E}">
        <p14:creationId xmlns:p14="http://schemas.microsoft.com/office/powerpoint/2010/main" val="1953502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22</a:t>
            </a:fld>
            <a:endParaRPr lang="en-US"/>
          </a:p>
        </p:txBody>
      </p:sp>
    </p:spTree>
    <p:extLst>
      <p:ext uri="{BB962C8B-B14F-4D97-AF65-F5344CB8AC3E}">
        <p14:creationId xmlns:p14="http://schemas.microsoft.com/office/powerpoint/2010/main" val="1412831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B88987-6F7E-BF46-B438-1CAF6CCA4F4C}" type="datetimeFigureOut">
              <a:rPr lang="vi-VN" smtClean="0"/>
              <a:t>06/09/2019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9F2759C-8711-A04F-909D-8C8DD2A12DB7}" type="slidenum">
              <a:rPr lang="vi-VN" smtClean="0"/>
              <a:t>‹#›</a:t>
            </a:fld>
            <a:endParaRPr lang="vi-VN"/>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B88987-6F7E-BF46-B438-1CAF6CCA4F4C}" type="datetimeFigureOut">
              <a:rPr lang="vi-VN" smtClean="0"/>
              <a:t>06/09/2019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9F2759C-8711-A04F-909D-8C8DD2A12DB7}" type="slidenum">
              <a:rPr lang="vi-VN" smtClean="0"/>
              <a:t>‹#›</a:t>
            </a:fld>
            <a:endParaRPr lang="vi-VN"/>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061357"/>
            <a:ext cx="2628900" cy="51156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1061357"/>
            <a:ext cx="7734300" cy="51156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88987-6F7E-BF46-B438-1CAF6CCA4F4C}" type="datetimeFigureOut">
              <a:rPr lang="vi-VN" smtClean="0"/>
              <a:t>06/09/2019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9F2759C-8711-A04F-909D-8C8DD2A12DB7}" type="slidenum">
              <a:rPr lang="vi-VN" smtClean="0"/>
              <a:t>‹#›</a:t>
            </a:fld>
            <a:endParaRPr lang="vi-VN"/>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88987-6F7E-BF46-B438-1CAF6CCA4F4C}" type="datetimeFigureOut">
              <a:rPr lang="vi-VN" smtClean="0"/>
              <a:t>06/09/2019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9F2759C-8711-A04F-909D-8C8DD2A12DB7}" type="slidenum">
              <a:rPr lang="vi-VN" smtClean="0"/>
              <a:t>‹#›</a:t>
            </a:fld>
            <a:endParaRPr lang="vi-VN"/>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B88987-6F7E-BF46-B438-1CAF6CCA4F4C}" type="datetimeFigureOut">
              <a:rPr lang="vi-VN" smtClean="0"/>
              <a:t>06/09/2019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9F2759C-8711-A04F-909D-8C8DD2A12DB7}" type="slidenum">
              <a:rPr lang="vi-VN" smtClean="0"/>
              <a:t>‹#›</a:t>
            </a:fld>
            <a:endParaRPr lang="vi-VN"/>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B88987-6F7E-BF46-B438-1CAF6CCA4F4C}" type="datetimeFigureOut">
              <a:rPr lang="vi-VN" smtClean="0"/>
              <a:t>06/09/2019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9F2759C-8711-A04F-909D-8C8DD2A12DB7}" type="slidenum">
              <a:rPr lang="vi-VN" smtClean="0"/>
              <a:t>‹#›</a:t>
            </a:fld>
            <a:endParaRPr lang="vi-VN"/>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98071"/>
            <a:ext cx="10515600" cy="7926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B88987-6F7E-BF46-B438-1CAF6CCA4F4C}" type="datetimeFigureOut">
              <a:rPr lang="vi-VN" smtClean="0"/>
              <a:t>06/09/2019</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09F2759C-8711-A04F-909D-8C8DD2A12DB7}" type="slidenum">
              <a:rPr lang="vi-VN" smtClean="0"/>
              <a:t>‹#›</a:t>
            </a:fld>
            <a:endParaRPr lang="vi-VN"/>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B88987-6F7E-BF46-B438-1CAF6CCA4F4C}" type="datetimeFigureOut">
              <a:rPr lang="vi-VN" smtClean="0"/>
              <a:t>06/09/2019</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09F2759C-8711-A04F-909D-8C8DD2A12DB7}" type="slidenum">
              <a:rPr lang="vi-VN" smtClean="0"/>
              <a:t>‹#›</a:t>
            </a:fld>
            <a:endParaRPr lang="vi-VN"/>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B88987-6F7E-BF46-B438-1CAF6CCA4F4C}" type="datetimeFigureOut">
              <a:rPr lang="vi-VN" smtClean="0"/>
              <a:t>06/09/2019</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09F2759C-8711-A04F-909D-8C8DD2A12DB7}" type="slidenum">
              <a:rPr lang="vi-VN" smtClean="0"/>
              <a:t>‹#›</a:t>
            </a:fld>
            <a:endParaRPr lang="vi-VN"/>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B88987-6F7E-BF46-B438-1CAF6CCA4F4C}" type="datetimeFigureOut">
              <a:rPr lang="vi-VN" smtClean="0"/>
              <a:t>06/09/2019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9F2759C-8711-A04F-909D-8C8DD2A12DB7}" type="slidenum">
              <a:rPr lang="vi-VN" smtClean="0"/>
              <a:t>‹#›</a:t>
            </a:fld>
            <a:endParaRPr lang="vi-VN"/>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B88987-6F7E-BF46-B438-1CAF6CCA4F4C}" type="datetimeFigureOut">
              <a:rPr lang="vi-VN" smtClean="0"/>
              <a:t>06/09/2019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9F2759C-8711-A04F-909D-8C8DD2A12DB7}" type="slidenum">
              <a:rPr lang="vi-VN" smtClean="0"/>
              <a:t>‹#›</a:t>
            </a:fld>
            <a:endParaRPr lang="vi-VN"/>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9419"/>
            <a:ext cx="10515600" cy="81418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20022"/>
            <a:ext cx="10515600" cy="50569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yriad Pro" charset="0"/>
                <a:ea typeface="Myriad Pro" charset="0"/>
                <a:cs typeface="Myriad Pro" charset="0"/>
              </a:defRPr>
            </a:lvl1pPr>
          </a:lstStyle>
          <a:p>
            <a:fld id="{9FB88987-6F7E-BF46-B438-1CAF6CCA4F4C}" type="datetimeFigureOut">
              <a:rPr lang="vi-VN" smtClean="0"/>
              <a:t>06/09/2019</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yriad Pro" charset="0"/>
                <a:ea typeface="Myriad Pro" charset="0"/>
                <a:cs typeface="Myriad Pro" charset="0"/>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yriad Pro" charset="0"/>
                <a:ea typeface="Myriad Pro" charset="0"/>
                <a:cs typeface="Myriad Pro" charset="0"/>
              </a:defRPr>
            </a:lvl1pPr>
          </a:lstStyle>
          <a:p>
            <a:fld id="{09F2759C-8711-A04F-909D-8C8DD2A12DB7}" type="slidenum">
              <a:rPr lang="vi-VN" smtClean="0"/>
              <a:t>‹#›</a:t>
            </a:fld>
            <a:endParaRPr lang="vi-VN"/>
          </a:p>
        </p:txBody>
      </p:sp>
      <p:cxnSp>
        <p:nvCxnSpPr>
          <p:cNvPr id="10" name="Straight Connector 9"/>
          <p:cNvCxnSpPr/>
          <p:nvPr/>
        </p:nvCxnSpPr>
        <p:spPr>
          <a:xfrm flipH="1">
            <a:off x="838202" y="893620"/>
            <a:ext cx="10386389" cy="0"/>
          </a:xfrm>
          <a:prstGeom prst="line">
            <a:avLst/>
          </a:prstGeom>
          <a:ln w="25400">
            <a:solidFill>
              <a:srgbClr val="27278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13"/>
          <a:stretch>
            <a:fillRect/>
          </a:stretch>
        </p:blipFill>
        <p:spPr>
          <a:xfrm>
            <a:off x="11415645" y="139074"/>
            <a:ext cx="657087" cy="657087"/>
          </a:xfrm>
          <a:prstGeom prst="rect">
            <a:avLst/>
          </a:prstGeom>
        </p:spPr>
      </p:pic>
    </p:spTree>
    <p:extLst>
      <p:ext uri="{BB962C8B-B14F-4D97-AF65-F5344CB8AC3E}">
        <p14:creationId xmlns:p14="http://schemas.microsoft.com/office/powerpoint/2010/main" val="8858963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b="1" i="0" kern="1200">
          <a:solidFill>
            <a:schemeClr val="tx1"/>
          </a:solidFill>
          <a:latin typeface="Myriad Pro Semibold" charset="0"/>
          <a:ea typeface="Myriad Pro Semibold" charset="0"/>
          <a:cs typeface="Myriad Pro Semibold"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yriad Pro" charset="0"/>
          <a:ea typeface="Myriad Pro" charset="0"/>
          <a:cs typeface="Myriad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yriad Pro" charset="0"/>
          <a:ea typeface="Myriad Pro" charset="0"/>
          <a:cs typeface="Myriad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yriad Pro" charset="0"/>
          <a:ea typeface="Myriad Pro" charset="0"/>
          <a:cs typeface="Myriad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en-us/free/students/" TargetMode="External"/><Relationship Id="rId2" Type="http://schemas.openxmlformats.org/officeDocument/2006/relationships/hyperlink" Target="https://signup.live.com/?lic=1" TargetMode="External"/><Relationship Id="rId1" Type="http://schemas.openxmlformats.org/officeDocument/2006/relationships/slideLayout" Target="../slideLayouts/slideLayout2.xml"/><Relationship Id="rId4" Type="http://schemas.openxmlformats.org/officeDocument/2006/relationships/hyperlink" Target="https://portal.azure.com/"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spnet/core/host-and-deploy/?view=aspnetcore-2.2" TargetMode="External"/><Relationship Id="rId2" Type="http://schemas.openxmlformats.org/officeDocument/2006/relationships/hyperlink" Target="https://docs.microsoft.com/en-us/aspnet/core/tutorials/publish-to-azure-webapp-using-vs?view=aspnetcore-2.2#set-u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vi-VN" dirty="0"/>
              <a:t>Bài </a:t>
            </a:r>
            <a:r>
              <a:rPr lang="en-US" dirty="0" smtClean="0"/>
              <a:t>23</a:t>
            </a:r>
            <a:r>
              <a:rPr lang="vi-VN" dirty="0"/>
              <a:t/>
            </a:r>
            <a:br>
              <a:rPr lang="vi-VN" dirty="0"/>
            </a:br>
            <a:r>
              <a:rPr lang="vi-VN" dirty="0" smtClean="0"/>
              <a:t>Deployment</a:t>
            </a:r>
            <a:endParaRPr lang="vi-VN" dirty="0"/>
          </a:p>
        </p:txBody>
      </p:sp>
      <p:sp>
        <p:nvSpPr>
          <p:cNvPr id="3" name="Subtitle 2"/>
          <p:cNvSpPr>
            <a:spLocks noGrp="1"/>
          </p:cNvSpPr>
          <p:nvPr>
            <p:ph type="subTitle" idx="1"/>
          </p:nvPr>
        </p:nvSpPr>
        <p:spPr/>
        <p:txBody>
          <a:bodyPr/>
          <a:lstStyle/>
          <a:p>
            <a:r>
              <a:rPr lang="vi-VN" dirty="0"/>
              <a:t>Module: BOOTCAMP WEB-BACKEND DEVELOPMENT</a:t>
            </a:r>
          </a:p>
        </p:txBody>
      </p:sp>
    </p:spTree>
    <p:extLst>
      <p:ext uri="{BB962C8B-B14F-4D97-AF65-F5344CB8AC3E}">
        <p14:creationId xmlns:p14="http://schemas.microsoft.com/office/powerpoint/2010/main" val="1626850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 the app to </a:t>
            </a:r>
            <a:r>
              <a:rPr lang="en-US" dirty="0" smtClean="0"/>
              <a:t>Azure</a:t>
            </a:r>
            <a:endParaRPr lang="vi-VN" dirty="0"/>
          </a:p>
        </p:txBody>
      </p:sp>
      <p:sp>
        <p:nvSpPr>
          <p:cNvPr id="3" name="Content Placeholder 2"/>
          <p:cNvSpPr>
            <a:spLocks noGrp="1"/>
          </p:cNvSpPr>
          <p:nvPr>
            <p:ph idx="1"/>
          </p:nvPr>
        </p:nvSpPr>
        <p:spPr/>
        <p:txBody>
          <a:bodyPr>
            <a:normAutofit/>
          </a:bodyPr>
          <a:lstStyle/>
          <a:p>
            <a:pPr marL="0" indent="0">
              <a:buNone/>
            </a:pPr>
            <a:r>
              <a:rPr lang="en-US" sz="2400" dirty="0"/>
              <a:t>In the Publish dialog:</a:t>
            </a:r>
          </a:p>
          <a:p>
            <a:pPr marL="0" indent="0">
              <a:buNone/>
            </a:pPr>
            <a:endParaRPr lang="en-US" sz="2400" dirty="0"/>
          </a:p>
          <a:p>
            <a:pPr marL="0" indent="0">
              <a:buNone/>
            </a:pPr>
            <a:r>
              <a:rPr lang="en-US" sz="2400" dirty="0"/>
              <a:t>Select Microsoft Azure App Service.</a:t>
            </a:r>
          </a:p>
          <a:p>
            <a:pPr marL="0" indent="0">
              <a:buNone/>
            </a:pPr>
            <a:r>
              <a:rPr lang="en-US" sz="2400" dirty="0"/>
              <a:t>Select the gear icon and then select Create Profile.</a:t>
            </a:r>
          </a:p>
          <a:p>
            <a:pPr marL="0" indent="0">
              <a:buNone/>
            </a:pPr>
            <a:r>
              <a:rPr lang="en-US" sz="2400" dirty="0"/>
              <a:t>Select Create Profile.</a:t>
            </a:r>
            <a:endParaRPr lang="en-US" sz="2400" noProof="1"/>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2510" y="2964874"/>
            <a:ext cx="7211290" cy="3699162"/>
          </a:xfrm>
          <a:prstGeom prst="rect">
            <a:avLst/>
          </a:prstGeom>
        </p:spPr>
      </p:pic>
    </p:spTree>
    <p:extLst>
      <p:ext uri="{BB962C8B-B14F-4D97-AF65-F5344CB8AC3E}">
        <p14:creationId xmlns:p14="http://schemas.microsoft.com/office/powerpoint/2010/main" val="18580341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 the app to </a:t>
            </a:r>
            <a:r>
              <a:rPr lang="en-US" dirty="0" smtClean="0"/>
              <a:t>Azure</a:t>
            </a:r>
            <a:endParaRPr lang="vi-VN" dirty="0"/>
          </a:p>
        </p:txBody>
      </p:sp>
      <p:sp>
        <p:nvSpPr>
          <p:cNvPr id="3" name="Content Placeholder 2"/>
          <p:cNvSpPr>
            <a:spLocks noGrp="1"/>
          </p:cNvSpPr>
          <p:nvPr>
            <p:ph idx="1"/>
          </p:nvPr>
        </p:nvSpPr>
        <p:spPr/>
        <p:txBody>
          <a:bodyPr>
            <a:normAutofit lnSpcReduction="10000"/>
          </a:bodyPr>
          <a:lstStyle/>
          <a:p>
            <a:pPr marL="0" indent="0">
              <a:buNone/>
            </a:pPr>
            <a:r>
              <a:rPr lang="en-US" sz="2400" dirty="0"/>
              <a:t>Create Azure resources</a:t>
            </a:r>
          </a:p>
          <a:p>
            <a:pPr marL="0" indent="0">
              <a:buNone/>
            </a:pPr>
            <a:r>
              <a:rPr lang="en-US" sz="2400" dirty="0"/>
              <a:t>The Create App Service dialog appears:</a:t>
            </a:r>
          </a:p>
          <a:p>
            <a:pPr marL="0" indent="0">
              <a:buNone/>
            </a:pPr>
            <a:endParaRPr lang="en-US" sz="2400" dirty="0"/>
          </a:p>
          <a:p>
            <a:pPr marL="0" indent="0">
              <a:buNone/>
            </a:pPr>
            <a:r>
              <a:rPr lang="en-US" sz="2400" dirty="0"/>
              <a:t>Enter your subscription.</a:t>
            </a:r>
          </a:p>
          <a:p>
            <a:pPr marL="0" indent="0">
              <a:buNone/>
            </a:pPr>
            <a:r>
              <a:rPr lang="en-US" sz="2400" dirty="0"/>
              <a:t>The App Name, Resource Group, and App Service Plan entry fields are populated. You can keep these names or change them</a:t>
            </a:r>
            <a:r>
              <a:rPr lang="en-US" sz="2400" dirty="0" smtClean="0"/>
              <a:t>.</a:t>
            </a:r>
          </a:p>
          <a:p>
            <a:pPr marL="0" indent="0">
              <a:buNone/>
            </a:pPr>
            <a:endParaRPr lang="en-US" sz="2400" noProof="1"/>
          </a:p>
          <a:p>
            <a:pPr marL="0" indent="0">
              <a:buNone/>
            </a:pPr>
            <a:r>
              <a:rPr lang="fr-FR" sz="2400" b="1" dirty="0" err="1"/>
              <a:t>Phân</a:t>
            </a:r>
            <a:r>
              <a:rPr lang="fr-FR" sz="2400" b="1" dirty="0"/>
              <a:t> </a:t>
            </a:r>
            <a:r>
              <a:rPr lang="fr-FR" sz="2400" b="1" dirty="0" err="1"/>
              <a:t>biệt</a:t>
            </a:r>
            <a:r>
              <a:rPr lang="fr-FR" sz="2400" b="1" dirty="0"/>
              <a:t> App Service </a:t>
            </a:r>
            <a:r>
              <a:rPr lang="fr-FR" sz="2400" b="1" dirty="0" err="1"/>
              <a:t>và</a:t>
            </a:r>
            <a:r>
              <a:rPr lang="fr-FR" sz="2400" b="1" dirty="0"/>
              <a:t> App Service Plan</a:t>
            </a:r>
          </a:p>
          <a:p>
            <a:pPr marL="0" indent="0">
              <a:buNone/>
            </a:pPr>
            <a:r>
              <a:rPr lang="vi-VN" sz="2400" noProof="1"/>
              <a:t>App Service là một ứng dụng web/web api</a:t>
            </a:r>
          </a:p>
          <a:p>
            <a:pPr marL="0" indent="0">
              <a:buNone/>
            </a:pPr>
            <a:r>
              <a:rPr lang="vi-VN" sz="2400" noProof="1"/>
              <a:t>App Service Plan là server để chạy ứng dụng đó. Do vậy, khi tạo App Service, ta phải chọn App Service Plan để chọn máy chủ sẽ chạy ứng dụng của mình.</a:t>
            </a:r>
            <a:endParaRPr lang="en-US" sz="2400" noProof="1"/>
          </a:p>
        </p:txBody>
      </p:sp>
    </p:spTree>
    <p:extLst>
      <p:ext uri="{BB962C8B-B14F-4D97-AF65-F5344CB8AC3E}">
        <p14:creationId xmlns:p14="http://schemas.microsoft.com/office/powerpoint/2010/main" val="37284457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 the app to </a:t>
            </a:r>
            <a:r>
              <a:rPr lang="en-US" dirty="0" smtClean="0"/>
              <a:t>Azure</a:t>
            </a:r>
            <a:endParaRPr lang="vi-VN" dirty="0"/>
          </a:p>
        </p:txBody>
      </p:sp>
      <p:sp>
        <p:nvSpPr>
          <p:cNvPr id="3" name="Content Placeholder 2"/>
          <p:cNvSpPr>
            <a:spLocks noGrp="1"/>
          </p:cNvSpPr>
          <p:nvPr>
            <p:ph idx="1"/>
          </p:nvPr>
        </p:nvSpPr>
        <p:spPr/>
        <p:txBody>
          <a:bodyPr>
            <a:normAutofit/>
          </a:bodyPr>
          <a:lstStyle/>
          <a:p>
            <a:pPr marL="0" indent="0">
              <a:buNone/>
            </a:pPr>
            <a:r>
              <a:rPr lang="vi-VN" sz="2400" dirty="0"/>
              <a:t>Trong 1 App Service Plan, bạn có thể deploy bao nhiêu App Service tùy thích (Chỉ có gói Free và Shared là có giới hạn)</a:t>
            </a:r>
          </a:p>
          <a:p>
            <a:pPr marL="0" indent="0">
              <a:buNone/>
            </a:pPr>
            <a:r>
              <a:rPr lang="vi-VN" sz="2400" dirty="0"/>
              <a:t>Azure tính tiền theo App Service Plan, không phải theo App Service. Nếu có vài chục ứng dụng xài chung 1 Plan, bạn chỉ bị tính tiền 1 Plan đó!</a:t>
            </a:r>
          </a:p>
          <a:p>
            <a:pPr marL="0" indent="0">
              <a:buNone/>
            </a:pPr>
            <a:r>
              <a:rPr lang="vi-VN" sz="2400" dirty="0"/>
              <a:t>Khi nhiều App Service này dùng chung một Plan, chúng sẽ dùng chung tài nguyên (CPU, RAM, Disk), do đó nếu một ứng dụng chiếm quá nhiều tài nguyên, nó sẽ làm ảnh hưởng đến các ứng dụng khác</a:t>
            </a:r>
            <a:r>
              <a:rPr lang="vi-VN" sz="2400" dirty="0" smtClean="0"/>
              <a:t>.</a:t>
            </a:r>
            <a:endParaRPr lang="en-US" sz="2400" dirty="0" smtClean="0"/>
          </a:p>
        </p:txBody>
      </p:sp>
    </p:spTree>
    <p:extLst>
      <p:ext uri="{BB962C8B-B14F-4D97-AF65-F5344CB8AC3E}">
        <p14:creationId xmlns:p14="http://schemas.microsoft.com/office/powerpoint/2010/main" val="17906542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 the app to </a:t>
            </a:r>
            <a:r>
              <a:rPr lang="en-US" dirty="0" smtClean="0"/>
              <a:t>Azure</a:t>
            </a:r>
            <a:endParaRPr lang="vi-VN" dirty="0"/>
          </a:p>
        </p:txBody>
      </p:sp>
      <p:sp>
        <p:nvSpPr>
          <p:cNvPr id="3" name="Content Placeholder 2"/>
          <p:cNvSpPr>
            <a:spLocks noGrp="1"/>
          </p:cNvSpPr>
          <p:nvPr>
            <p:ph idx="1"/>
          </p:nvPr>
        </p:nvSpPr>
        <p:spPr/>
        <p:txBody>
          <a:bodyPr>
            <a:normAutofit lnSpcReduction="10000"/>
          </a:bodyPr>
          <a:lstStyle/>
          <a:p>
            <a:pPr marL="0" indent="0">
              <a:buNone/>
            </a:pPr>
            <a:r>
              <a:rPr lang="vi-VN" sz="2400" dirty="0"/>
              <a:t>Để có thể sử dụng dịch vụ của Microsoft, chúng ta phải </a:t>
            </a:r>
            <a:r>
              <a:rPr lang="vi-VN" sz="2400" b="1" dirty="0"/>
              <a:t>tạo tài khoản của Microsoft</a:t>
            </a:r>
            <a:r>
              <a:rPr lang="vi-VN" sz="2400" dirty="0"/>
              <a:t> trước. </a:t>
            </a:r>
            <a:endParaRPr lang="en-US" sz="2400" dirty="0" smtClean="0"/>
          </a:p>
          <a:p>
            <a:pPr marL="0" indent="0">
              <a:buNone/>
            </a:pPr>
            <a:r>
              <a:rPr lang="en-US" sz="2400" dirty="0">
                <a:hlinkClick r:id="rId2"/>
              </a:rPr>
              <a:t>https://signup.live.com/?</a:t>
            </a:r>
            <a:r>
              <a:rPr lang="en-US" sz="2400" dirty="0" smtClean="0">
                <a:hlinkClick r:id="rId2"/>
              </a:rPr>
              <a:t>lic=1</a:t>
            </a:r>
            <a:endParaRPr lang="en-US" sz="2400" dirty="0" smtClean="0"/>
          </a:p>
          <a:p>
            <a:pPr marL="0" indent="0">
              <a:buNone/>
            </a:pPr>
            <a:endParaRPr lang="en-US" sz="2400" dirty="0"/>
          </a:p>
          <a:p>
            <a:pPr marL="0" indent="0">
              <a:buNone/>
            </a:pPr>
            <a:r>
              <a:rPr lang="en-US" sz="2400" b="1" dirty="0" err="1"/>
              <a:t>Tạo</a:t>
            </a:r>
            <a:r>
              <a:rPr lang="en-US" sz="2400" b="1" dirty="0"/>
              <a:t> </a:t>
            </a:r>
            <a:r>
              <a:rPr lang="en-US" sz="2400" b="1" dirty="0" err="1"/>
              <a:t>tài</a:t>
            </a:r>
            <a:r>
              <a:rPr lang="en-US" sz="2400" b="1" dirty="0"/>
              <a:t> </a:t>
            </a:r>
            <a:r>
              <a:rPr lang="en-US" sz="2400" b="1" dirty="0" err="1"/>
              <a:t>khoản</a:t>
            </a:r>
            <a:r>
              <a:rPr lang="en-US" sz="2400" b="1" dirty="0"/>
              <a:t> Azure Free 12 </a:t>
            </a:r>
            <a:r>
              <a:rPr lang="en-US" sz="2400" b="1" dirty="0" err="1"/>
              <a:t>tháng</a:t>
            </a:r>
            <a:endParaRPr lang="en-US" sz="2400" b="1" dirty="0"/>
          </a:p>
          <a:p>
            <a:pPr marL="0" indent="0">
              <a:buNone/>
            </a:pPr>
            <a:r>
              <a:rPr lang="vi-VN" sz="2400" dirty="0"/>
              <a:t>Để tạo tài khoản Azure, ta cần phải có credit card / debit card để thanh toán. Mặc dù tài khoản Azure này free, Microsoft cần thông tin thẻ để đảm bảo để </a:t>
            </a:r>
            <a:r>
              <a:rPr lang="vi-VN" sz="2400" b="1" dirty="0"/>
              <a:t>hạn chế </a:t>
            </a:r>
            <a:r>
              <a:rPr lang="vi-VN" sz="2400" b="1" dirty="0" smtClean="0"/>
              <a:t>bot, tránh spam.</a:t>
            </a:r>
            <a:endParaRPr lang="en-US" sz="2400" b="1" dirty="0" smtClean="0"/>
          </a:p>
          <a:p>
            <a:pPr marL="0" indent="0">
              <a:buNone/>
            </a:pPr>
            <a:r>
              <a:rPr lang="vi-VN" sz="2400" b="1" dirty="0"/>
              <a:t>Cho các bạn sinh viên, còn đi học, chưa có thẻ</a:t>
            </a:r>
          </a:p>
          <a:p>
            <a:pPr marL="0" indent="0">
              <a:buNone/>
            </a:pPr>
            <a:r>
              <a:rPr lang="en-US" sz="2400" dirty="0">
                <a:hlinkClick r:id="rId3"/>
              </a:rPr>
              <a:t>https://azure.microsoft.com/en-us/free/students</a:t>
            </a:r>
            <a:r>
              <a:rPr lang="en-US" sz="2400" dirty="0" smtClean="0">
                <a:hlinkClick r:id="rId3"/>
              </a:rPr>
              <a:t>/</a:t>
            </a:r>
            <a:endParaRPr lang="en-US" sz="2400" dirty="0" smtClean="0"/>
          </a:p>
          <a:p>
            <a:pPr marL="0" indent="0">
              <a:buNone/>
            </a:pPr>
            <a:r>
              <a:rPr lang="vi-VN" sz="2400" dirty="0"/>
              <a:t>Bấm Actviate Now và đăng </a:t>
            </a:r>
            <a:r>
              <a:rPr lang="vi-VN" sz="2400" dirty="0" smtClean="0"/>
              <a:t>nhập</a:t>
            </a:r>
            <a:endParaRPr lang="en-US" sz="2400" dirty="0" smtClean="0"/>
          </a:p>
          <a:p>
            <a:pPr marL="0" indent="0">
              <a:buNone/>
            </a:pPr>
            <a:endParaRPr lang="en-US" sz="2400" dirty="0"/>
          </a:p>
          <a:p>
            <a:pPr marL="0" indent="0">
              <a:buNone/>
            </a:pPr>
            <a:r>
              <a:rPr lang="en-US" sz="2400" dirty="0"/>
              <a:t> </a:t>
            </a:r>
            <a:r>
              <a:rPr lang="en-US" sz="2400" dirty="0">
                <a:hlinkClick r:id="rId4"/>
              </a:rPr>
              <a:t>https://portal.azure.com</a:t>
            </a:r>
            <a:endParaRPr lang="en-US" sz="2400" dirty="0" smtClean="0"/>
          </a:p>
        </p:txBody>
      </p:sp>
    </p:spTree>
    <p:extLst>
      <p:ext uri="{BB962C8B-B14F-4D97-AF65-F5344CB8AC3E}">
        <p14:creationId xmlns:p14="http://schemas.microsoft.com/office/powerpoint/2010/main" val="25135401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 the app to </a:t>
            </a:r>
            <a:r>
              <a:rPr lang="en-US" dirty="0" smtClean="0"/>
              <a:t>Azure</a:t>
            </a:r>
            <a:endParaRPr lang="vi-V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4327" y="1120775"/>
            <a:ext cx="7897091" cy="5056188"/>
          </a:xfrm>
        </p:spPr>
      </p:pic>
    </p:spTree>
    <p:extLst>
      <p:ext uri="{BB962C8B-B14F-4D97-AF65-F5344CB8AC3E}">
        <p14:creationId xmlns:p14="http://schemas.microsoft.com/office/powerpoint/2010/main" val="25135401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 the app to </a:t>
            </a:r>
            <a:r>
              <a:rPr lang="en-US" dirty="0" smtClean="0"/>
              <a:t>Azure</a:t>
            </a:r>
            <a:endParaRPr lang="vi-VN" dirty="0"/>
          </a:p>
        </p:txBody>
      </p:sp>
      <p:sp>
        <p:nvSpPr>
          <p:cNvPr id="3" name="Content Placeholder 2"/>
          <p:cNvSpPr>
            <a:spLocks noGrp="1"/>
          </p:cNvSpPr>
          <p:nvPr>
            <p:ph idx="1"/>
          </p:nvPr>
        </p:nvSpPr>
        <p:spPr/>
        <p:txBody>
          <a:bodyPr/>
          <a:lstStyle/>
          <a:p>
            <a:pPr marL="0" indent="0">
              <a:buNone/>
            </a:pPr>
            <a:r>
              <a:rPr lang="en-US" dirty="0"/>
              <a:t>Select the Services tab to create a new database</a:t>
            </a:r>
            <a:r>
              <a:rPr lang="en-US" dirty="0" smtClean="0"/>
              <a:t>.</a:t>
            </a:r>
            <a:endParaRPr lang="en-US" dirty="0"/>
          </a:p>
          <a:p>
            <a:pPr marL="0" indent="0">
              <a:buNone/>
            </a:pPr>
            <a:r>
              <a:rPr lang="en-US" dirty="0"/>
              <a:t>Select the green + </a:t>
            </a:r>
            <a:r>
              <a:rPr lang="en-US" dirty="0" smtClean="0"/>
              <a:t>icon </a:t>
            </a:r>
            <a:r>
              <a:rPr lang="en-US" dirty="0"/>
              <a:t>to create a new SQL </a:t>
            </a:r>
            <a:r>
              <a:rPr lang="en-US" dirty="0" smtClean="0"/>
              <a:t>Database</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763" y="2285999"/>
            <a:ext cx="9227127" cy="4000143"/>
          </a:xfrm>
          <a:prstGeom prst="rect">
            <a:avLst/>
          </a:prstGeom>
        </p:spPr>
      </p:pic>
    </p:spTree>
    <p:extLst>
      <p:ext uri="{BB962C8B-B14F-4D97-AF65-F5344CB8AC3E}">
        <p14:creationId xmlns:p14="http://schemas.microsoft.com/office/powerpoint/2010/main" val="4216293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 the app to </a:t>
            </a:r>
            <a:r>
              <a:rPr lang="en-US" dirty="0" smtClean="0"/>
              <a:t>Azure</a:t>
            </a:r>
            <a:endParaRPr lang="vi-VN" dirty="0"/>
          </a:p>
        </p:txBody>
      </p:sp>
      <p:sp>
        <p:nvSpPr>
          <p:cNvPr id="3" name="Content Placeholder 2"/>
          <p:cNvSpPr>
            <a:spLocks noGrp="1"/>
          </p:cNvSpPr>
          <p:nvPr>
            <p:ph idx="1"/>
          </p:nvPr>
        </p:nvSpPr>
        <p:spPr/>
        <p:txBody>
          <a:bodyPr/>
          <a:lstStyle/>
          <a:p>
            <a:pPr marL="0" indent="0">
              <a:buNone/>
            </a:pPr>
            <a:r>
              <a:rPr lang="en-US" dirty="0"/>
              <a:t>Select New... on the Configure SQL Database dialog to create a new database.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4972" y="2337391"/>
            <a:ext cx="4572235" cy="3839573"/>
          </a:xfrm>
          <a:prstGeom prst="rect">
            <a:avLst/>
          </a:prstGeom>
        </p:spPr>
      </p:pic>
    </p:spTree>
    <p:extLst>
      <p:ext uri="{BB962C8B-B14F-4D97-AF65-F5344CB8AC3E}">
        <p14:creationId xmlns:p14="http://schemas.microsoft.com/office/powerpoint/2010/main" val="24907282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 the app to </a:t>
            </a:r>
            <a:r>
              <a:rPr lang="en-US" dirty="0" smtClean="0"/>
              <a:t>Azure</a:t>
            </a:r>
            <a:endParaRPr lang="vi-VN" dirty="0"/>
          </a:p>
        </p:txBody>
      </p:sp>
      <p:sp>
        <p:nvSpPr>
          <p:cNvPr id="3" name="Content Placeholder 2"/>
          <p:cNvSpPr>
            <a:spLocks noGrp="1"/>
          </p:cNvSpPr>
          <p:nvPr>
            <p:ph idx="1"/>
          </p:nvPr>
        </p:nvSpPr>
        <p:spPr/>
        <p:txBody>
          <a:bodyPr/>
          <a:lstStyle/>
          <a:p>
            <a:pPr marL="0" indent="0">
              <a:buNone/>
            </a:pPr>
            <a:r>
              <a:rPr lang="en-US" dirty="0"/>
              <a:t>The Configure SQL Server dialog appears</a:t>
            </a:r>
            <a:r>
              <a:rPr lang="en-US" dirty="0" smtClean="0"/>
              <a:t>.</a:t>
            </a:r>
            <a:endParaRPr lang="en-US" dirty="0"/>
          </a:p>
          <a:p>
            <a:pPr marL="0" indent="0">
              <a:buNone/>
            </a:pPr>
            <a:r>
              <a:rPr lang="en-US" dirty="0"/>
              <a:t>Enter an administrator user name and password, and then select OK. You can keep the default Server Name.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714" y="2632363"/>
            <a:ext cx="6628571" cy="3851717"/>
          </a:xfrm>
          <a:prstGeom prst="rect">
            <a:avLst/>
          </a:prstGeom>
        </p:spPr>
      </p:pic>
    </p:spTree>
    <p:extLst>
      <p:ext uri="{BB962C8B-B14F-4D97-AF65-F5344CB8AC3E}">
        <p14:creationId xmlns:p14="http://schemas.microsoft.com/office/powerpoint/2010/main" val="21756294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 the app to </a:t>
            </a:r>
            <a:r>
              <a:rPr lang="en-US" dirty="0" smtClean="0"/>
              <a:t>Azure</a:t>
            </a:r>
            <a:endParaRPr lang="vi-VN" dirty="0"/>
          </a:p>
        </p:txBody>
      </p:sp>
      <p:sp>
        <p:nvSpPr>
          <p:cNvPr id="3" name="Content Placeholder 2"/>
          <p:cNvSpPr>
            <a:spLocks noGrp="1"/>
          </p:cNvSpPr>
          <p:nvPr>
            <p:ph idx="1"/>
          </p:nvPr>
        </p:nvSpPr>
        <p:spPr/>
        <p:txBody>
          <a:bodyPr/>
          <a:lstStyle/>
          <a:p>
            <a:pPr marL="0" indent="0">
              <a:buNone/>
            </a:pPr>
            <a:r>
              <a:rPr lang="en-US" dirty="0"/>
              <a:t>Visual Studio returns to the Create App Service dialog</a:t>
            </a:r>
            <a:r>
              <a:rPr lang="en-US" dirty="0" smtClean="0"/>
              <a:t>.</a:t>
            </a:r>
            <a:endParaRPr lang="en-US" dirty="0"/>
          </a:p>
          <a:p>
            <a:pPr marL="0" indent="0">
              <a:buNone/>
            </a:pPr>
            <a:r>
              <a:rPr lang="en-US" dirty="0"/>
              <a:t>Select Create on the Create App Service dialog.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273" y="2477844"/>
            <a:ext cx="7179668" cy="3841947"/>
          </a:xfrm>
          <a:prstGeom prst="rect">
            <a:avLst/>
          </a:prstGeom>
        </p:spPr>
      </p:pic>
    </p:spTree>
    <p:extLst>
      <p:ext uri="{BB962C8B-B14F-4D97-AF65-F5344CB8AC3E}">
        <p14:creationId xmlns:p14="http://schemas.microsoft.com/office/powerpoint/2010/main" val="14282493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 the app to </a:t>
            </a:r>
            <a:r>
              <a:rPr lang="en-US" dirty="0" smtClean="0"/>
              <a:t>Azure</a:t>
            </a:r>
            <a:endParaRPr lang="vi-VN" dirty="0"/>
          </a:p>
        </p:txBody>
      </p:sp>
      <p:sp>
        <p:nvSpPr>
          <p:cNvPr id="3" name="Content Placeholder 2"/>
          <p:cNvSpPr>
            <a:spLocks noGrp="1"/>
          </p:cNvSpPr>
          <p:nvPr>
            <p:ph idx="1"/>
          </p:nvPr>
        </p:nvSpPr>
        <p:spPr/>
        <p:txBody>
          <a:bodyPr/>
          <a:lstStyle/>
          <a:p>
            <a:pPr marL="0" indent="0">
              <a:buNone/>
            </a:pPr>
            <a:r>
              <a:rPr lang="en-US" dirty="0"/>
              <a:t>On the Settings page of the Publish dialog</a:t>
            </a:r>
            <a:r>
              <a:rPr lang="en-US" dirty="0" smtClean="0"/>
              <a:t>:</a:t>
            </a:r>
            <a:endParaRPr lang="en-US" dirty="0"/>
          </a:p>
          <a:p>
            <a:pPr marL="0" indent="0">
              <a:buNone/>
            </a:pPr>
            <a:r>
              <a:rPr lang="en-US" dirty="0"/>
              <a:t>Expand Databases and check Use this connection string at runtime</a:t>
            </a:r>
            <a:r>
              <a:rPr lang="en-US" dirty="0" smtClean="0"/>
              <a:t>.</a:t>
            </a:r>
            <a:endParaRPr lang="en-US" dirty="0"/>
          </a:p>
          <a:p>
            <a:pPr marL="0" indent="0">
              <a:buNone/>
            </a:pPr>
            <a:r>
              <a:rPr lang="en-US" dirty="0"/>
              <a:t>Expand Entity Framework Migrations and check Apply this migration on publish</a:t>
            </a:r>
            <a:r>
              <a:rPr lang="en-US" dirty="0" smtClean="0"/>
              <a:t>.</a:t>
            </a:r>
            <a:endParaRPr lang="en-US" dirty="0"/>
          </a:p>
          <a:p>
            <a:pPr marL="0" indent="0">
              <a:buNone/>
            </a:pPr>
            <a:r>
              <a:rPr lang="en-US" dirty="0"/>
              <a:t>Select Save. Visual Studio returns to the Publish dialog.</a:t>
            </a:r>
          </a:p>
        </p:txBody>
      </p:sp>
    </p:spTree>
    <p:extLst>
      <p:ext uri="{BB962C8B-B14F-4D97-AF65-F5344CB8AC3E}">
        <p14:creationId xmlns:p14="http://schemas.microsoft.com/office/powerpoint/2010/main" val="2904785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Kiểm tra bài trước</a:t>
            </a:r>
            <a:endParaRPr lang="vi-VN" dirty="0"/>
          </a:p>
        </p:txBody>
      </p:sp>
      <p:sp>
        <p:nvSpPr>
          <p:cNvPr id="5" name="Text Placeholder 4"/>
          <p:cNvSpPr>
            <a:spLocks noGrp="1"/>
          </p:cNvSpPr>
          <p:nvPr>
            <p:ph type="body" idx="1"/>
          </p:nvPr>
        </p:nvSpPr>
        <p:spPr/>
        <p:txBody>
          <a:bodyPr>
            <a:normAutofit/>
          </a:bodyPr>
          <a:lstStyle/>
          <a:p>
            <a:r>
              <a:rPr lang="vi-VN" dirty="0" smtClean="0"/>
              <a:t>Hỏi và trao đổi về các khó khăn gặp phải trong bài </a:t>
            </a:r>
            <a:r>
              <a:rPr lang="vi-VN" dirty="0"/>
              <a:t>“JQuery &amp; AJAX"</a:t>
            </a:r>
            <a:endParaRPr lang="vi-VN" dirty="0" smtClean="0"/>
          </a:p>
          <a:p>
            <a:r>
              <a:rPr lang="vi-VN" dirty="0" smtClean="0"/>
              <a:t>Tóm tắt lại các phần đã học từ bài </a:t>
            </a:r>
            <a:r>
              <a:rPr lang="vi-VN" dirty="0"/>
              <a:t>“JQuery &amp; AJAX"</a:t>
            </a:r>
          </a:p>
        </p:txBody>
      </p:sp>
    </p:spTree>
    <p:extLst>
      <p:ext uri="{BB962C8B-B14F-4D97-AF65-F5344CB8AC3E}">
        <p14:creationId xmlns:p14="http://schemas.microsoft.com/office/powerpoint/2010/main" val="119408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 the app to </a:t>
            </a:r>
            <a:r>
              <a:rPr lang="en-US" dirty="0" smtClean="0"/>
              <a:t>Azure</a:t>
            </a:r>
            <a:endParaRPr lang="vi-V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7236" y="1333824"/>
            <a:ext cx="8520546" cy="4507332"/>
          </a:xfrm>
        </p:spPr>
      </p:pic>
    </p:spTree>
    <p:extLst>
      <p:ext uri="{BB962C8B-B14F-4D97-AF65-F5344CB8AC3E}">
        <p14:creationId xmlns:p14="http://schemas.microsoft.com/office/powerpoint/2010/main" val="34851879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Tham</a:t>
            </a:r>
            <a:r>
              <a:rPr lang="en-US" dirty="0" smtClean="0"/>
              <a:t> </a:t>
            </a:r>
            <a:r>
              <a:rPr lang="en-US" dirty="0" err="1" smtClean="0"/>
              <a:t>khảo</a:t>
            </a:r>
            <a:endParaRPr lang="vi-VN" dirty="0"/>
          </a:p>
        </p:txBody>
      </p:sp>
      <p:sp>
        <p:nvSpPr>
          <p:cNvPr id="3" name="Content Placeholder 2"/>
          <p:cNvSpPr>
            <a:spLocks noGrp="1"/>
          </p:cNvSpPr>
          <p:nvPr>
            <p:ph idx="1"/>
          </p:nvPr>
        </p:nvSpPr>
        <p:spPr/>
        <p:txBody>
          <a:bodyPr/>
          <a:lstStyle/>
          <a:p>
            <a:pPr marL="0" indent="0">
              <a:buNone/>
            </a:pPr>
            <a:r>
              <a:rPr lang="en-US" dirty="0">
                <a:hlinkClick r:id="rId2"/>
              </a:rPr>
              <a:t>https://</a:t>
            </a:r>
            <a:r>
              <a:rPr lang="en-US" dirty="0" smtClean="0">
                <a:hlinkClick r:id="rId2"/>
              </a:rPr>
              <a:t>docs.microsoft.com/en-us/aspnet/core/tutorials/publish-to-azure-webapp-using-vs?view=aspnetcore-2.2#set-up</a:t>
            </a:r>
            <a:endParaRPr lang="en-US" dirty="0" smtClean="0"/>
          </a:p>
          <a:p>
            <a:pPr marL="0" indent="0">
              <a:buNone/>
            </a:pPr>
            <a:endParaRPr lang="en-US" dirty="0"/>
          </a:p>
          <a:p>
            <a:pPr marL="0" indent="0">
              <a:buNone/>
            </a:pPr>
            <a:r>
              <a:rPr lang="en-US">
                <a:hlinkClick r:id="rId3"/>
              </a:rPr>
              <a:t>https://docs.microsoft.com/en-us/aspnet/core/host-and-deploy/?view=aspnetcore-2.2</a:t>
            </a:r>
            <a:endParaRPr lang="en-US"/>
          </a:p>
        </p:txBody>
      </p:sp>
    </p:spTree>
    <p:extLst>
      <p:ext uri="{BB962C8B-B14F-4D97-AF65-F5344CB8AC3E}">
        <p14:creationId xmlns:p14="http://schemas.microsoft.com/office/powerpoint/2010/main" val="25517306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Hướng dẫn</a:t>
            </a:r>
            <a:endParaRPr lang="vi-VN" i="1" dirty="0"/>
          </a:p>
        </p:txBody>
      </p:sp>
      <p:sp>
        <p:nvSpPr>
          <p:cNvPr id="5" name="Text Placeholder 4"/>
          <p:cNvSpPr>
            <a:spLocks noGrp="1"/>
          </p:cNvSpPr>
          <p:nvPr>
            <p:ph type="body" idx="1"/>
          </p:nvPr>
        </p:nvSpPr>
        <p:spPr/>
        <p:txBody>
          <a:bodyPr/>
          <a:lstStyle/>
          <a:p>
            <a:r>
              <a:rPr lang="vi-VN" dirty="0" smtClean="0"/>
              <a:t>Hướng dẫn làm bài thực hành và bài tập</a:t>
            </a:r>
          </a:p>
          <a:p>
            <a:r>
              <a:rPr lang="vi-VN" dirty="0" smtClean="0"/>
              <a:t>Chuẩn bị bài tiếp theo: Tổng hợp các kiến thức chuẩn bị cho bài kiểm tra</a:t>
            </a:r>
            <a:endParaRPr lang="vi-VN" i="1" dirty="0"/>
          </a:p>
        </p:txBody>
      </p:sp>
    </p:spTree>
    <p:extLst>
      <p:ext uri="{BB962C8B-B14F-4D97-AF65-F5344CB8AC3E}">
        <p14:creationId xmlns:p14="http://schemas.microsoft.com/office/powerpoint/2010/main" val="522702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Mục tiêu</a:t>
            </a:r>
          </a:p>
        </p:txBody>
      </p:sp>
      <p:sp>
        <p:nvSpPr>
          <p:cNvPr id="3" name="Content Placeholder 2"/>
          <p:cNvSpPr>
            <a:spLocks noGrp="1"/>
          </p:cNvSpPr>
          <p:nvPr>
            <p:ph idx="1"/>
          </p:nvPr>
        </p:nvSpPr>
        <p:spPr/>
        <p:txBody>
          <a:bodyPr/>
          <a:lstStyle/>
          <a:p>
            <a:r>
              <a:rPr lang="en-US" dirty="0" err="1"/>
              <a:t>Đóng</a:t>
            </a:r>
            <a:r>
              <a:rPr lang="en-US" dirty="0"/>
              <a:t> </a:t>
            </a:r>
            <a:r>
              <a:rPr lang="en-US" dirty="0" err="1"/>
              <a:t>gói</a:t>
            </a:r>
            <a:r>
              <a:rPr lang="en-US" dirty="0"/>
              <a:t> </a:t>
            </a:r>
            <a:r>
              <a:rPr lang="en-US" dirty="0" err="1"/>
              <a:t>được</a:t>
            </a:r>
            <a:r>
              <a:rPr lang="en-US" dirty="0"/>
              <a:t> </a:t>
            </a:r>
            <a:r>
              <a:rPr lang="en-US" dirty="0" err="1"/>
              <a:t>ứng</a:t>
            </a:r>
            <a:r>
              <a:rPr lang="en-US" dirty="0"/>
              <a:t> </a:t>
            </a:r>
            <a:r>
              <a:rPr lang="en-US" dirty="0" err="1"/>
              <a:t>dụng</a:t>
            </a:r>
            <a:r>
              <a:rPr lang="en-US" dirty="0"/>
              <a:t> Java Spring </a:t>
            </a:r>
            <a:endParaRPr lang="en-US" dirty="0" smtClean="0"/>
          </a:p>
          <a:p>
            <a:r>
              <a:rPr lang="en-US" dirty="0" err="1" smtClean="0"/>
              <a:t>Triển</a:t>
            </a:r>
            <a:r>
              <a:rPr lang="en-US" dirty="0" smtClean="0"/>
              <a:t> </a:t>
            </a:r>
            <a:r>
              <a:rPr lang="en-US" dirty="0" err="1"/>
              <a:t>khai</a:t>
            </a:r>
            <a:r>
              <a:rPr lang="en-US" dirty="0"/>
              <a:t> </a:t>
            </a:r>
            <a:r>
              <a:rPr lang="en-US" dirty="0" err="1"/>
              <a:t>được</a:t>
            </a:r>
            <a:r>
              <a:rPr lang="en-US" dirty="0"/>
              <a:t> </a:t>
            </a:r>
            <a:r>
              <a:rPr lang="en-US" dirty="0" err="1"/>
              <a:t>ứng</a:t>
            </a:r>
            <a:r>
              <a:rPr lang="en-US" dirty="0"/>
              <a:t> </a:t>
            </a:r>
            <a:r>
              <a:rPr lang="en-US" dirty="0" err="1"/>
              <a:t>dụng</a:t>
            </a:r>
            <a:r>
              <a:rPr lang="en-US" dirty="0"/>
              <a:t> Java Spring </a:t>
            </a:r>
            <a:r>
              <a:rPr lang="en-US" dirty="0" err="1"/>
              <a:t>trên</a:t>
            </a:r>
            <a:r>
              <a:rPr lang="en-US" dirty="0"/>
              <a:t> </a:t>
            </a:r>
            <a:r>
              <a:rPr lang="en-US"/>
              <a:t>Tomcat </a:t>
            </a:r>
            <a:endParaRPr lang="en-US" smtClean="0"/>
          </a:p>
          <a:p>
            <a:r>
              <a:rPr lang="en-US" smtClean="0"/>
              <a:t>Triển</a:t>
            </a:r>
            <a:r>
              <a:rPr lang="en-US" dirty="0" smtClean="0"/>
              <a:t> </a:t>
            </a:r>
            <a:r>
              <a:rPr lang="en-US" dirty="0" err="1"/>
              <a:t>khai</a:t>
            </a:r>
            <a:r>
              <a:rPr lang="en-US" dirty="0"/>
              <a:t> </a:t>
            </a:r>
            <a:r>
              <a:rPr lang="en-US" dirty="0" err="1"/>
              <a:t>được</a:t>
            </a:r>
            <a:r>
              <a:rPr lang="en-US" dirty="0"/>
              <a:t> </a:t>
            </a:r>
            <a:r>
              <a:rPr lang="en-US" dirty="0" err="1"/>
              <a:t>ứng</a:t>
            </a:r>
            <a:r>
              <a:rPr lang="en-US" dirty="0"/>
              <a:t> </a:t>
            </a:r>
            <a:r>
              <a:rPr lang="en-US" dirty="0" err="1"/>
              <a:t>dụng</a:t>
            </a:r>
            <a:r>
              <a:rPr lang="en-US" dirty="0"/>
              <a:t> Java Spring </a:t>
            </a:r>
            <a:r>
              <a:rPr lang="en-US" dirty="0" err="1"/>
              <a:t>trên</a:t>
            </a:r>
            <a:r>
              <a:rPr lang="en-US" dirty="0"/>
              <a:t> Jetty</a:t>
            </a:r>
            <a:endParaRPr lang="en-US" noProof="1"/>
          </a:p>
        </p:txBody>
      </p:sp>
    </p:spTree>
    <p:extLst>
      <p:ext uri="{BB962C8B-B14F-4D97-AF65-F5344CB8AC3E}">
        <p14:creationId xmlns:p14="http://schemas.microsoft.com/office/powerpoint/2010/main" val="20898321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smtClean="0"/>
              <a:t>Thảo luận</a:t>
            </a:r>
            <a:endParaRPr lang="en-US" dirty="0"/>
          </a:p>
        </p:txBody>
      </p:sp>
      <p:sp>
        <p:nvSpPr>
          <p:cNvPr id="6" name="Text Placeholder 5"/>
          <p:cNvSpPr>
            <a:spLocks noGrp="1"/>
          </p:cNvSpPr>
          <p:nvPr>
            <p:ph type="body" idx="1"/>
          </p:nvPr>
        </p:nvSpPr>
        <p:spPr/>
        <p:txBody>
          <a:bodyPr/>
          <a:lstStyle/>
          <a:p>
            <a:r>
              <a:rPr lang="en-US" dirty="0"/>
              <a:t>Deployment</a:t>
            </a:r>
          </a:p>
        </p:txBody>
      </p:sp>
      <p:sp>
        <p:nvSpPr>
          <p:cNvPr id="4" name="Slide Number Placeholder 3"/>
          <p:cNvSpPr>
            <a:spLocks noGrp="1"/>
          </p:cNvSpPr>
          <p:nvPr>
            <p:ph type="sldNum" sz="quarter" idx="12"/>
          </p:nvPr>
        </p:nvSpPr>
        <p:spPr/>
        <p:txBody>
          <a:bodyPr/>
          <a:lstStyle/>
          <a:p>
            <a:fld id="{86CB4B4D-7CA3-9044-876B-883B54F8677D}" type="slidenum">
              <a:rPr lang="uk-UA" smtClean="0"/>
              <a:t>4</a:t>
            </a:fld>
            <a:endParaRPr lang="uk-UA"/>
          </a:p>
        </p:txBody>
      </p:sp>
    </p:spTree>
    <p:extLst>
      <p:ext uri="{BB962C8B-B14F-4D97-AF65-F5344CB8AC3E}">
        <p14:creationId xmlns:p14="http://schemas.microsoft.com/office/powerpoint/2010/main" val="709393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vi-VN" dirty="0"/>
          </a:p>
        </p:txBody>
      </p:sp>
      <p:sp>
        <p:nvSpPr>
          <p:cNvPr id="3" name="Content Placeholder 2"/>
          <p:cNvSpPr>
            <a:spLocks noGrp="1"/>
          </p:cNvSpPr>
          <p:nvPr>
            <p:ph idx="1"/>
          </p:nvPr>
        </p:nvSpPr>
        <p:spPr/>
        <p:txBody>
          <a:bodyPr/>
          <a:lstStyle/>
          <a:p>
            <a:r>
              <a:rPr lang="en-US" noProof="1" smtClean="0"/>
              <a:t>Deployment là việc đóng gói ứng dụng hoàn chỉnh trên môi trường phát triển và triển khai thành công lên môi trường khác (thường là production).</a:t>
            </a:r>
          </a:p>
          <a:p>
            <a:pPr marL="0" indent="0">
              <a:buNone/>
            </a:pPr>
            <a:endParaRPr lang="en-US" noProof="1"/>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1635" y="2466109"/>
            <a:ext cx="6954983" cy="3962400"/>
          </a:xfrm>
          <a:prstGeom prst="rect">
            <a:avLst/>
          </a:prstGeom>
        </p:spPr>
      </p:pic>
    </p:spTree>
    <p:extLst>
      <p:ext uri="{BB962C8B-B14F-4D97-AF65-F5344CB8AC3E}">
        <p14:creationId xmlns:p14="http://schemas.microsoft.com/office/powerpoint/2010/main" val="491705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Azure App </a:t>
            </a:r>
            <a:r>
              <a:rPr lang="en-US" dirty="0" smtClean="0"/>
              <a:t>Service</a:t>
            </a:r>
            <a:endParaRPr lang="vi-VN" dirty="0"/>
          </a:p>
        </p:txBody>
      </p:sp>
      <p:sp>
        <p:nvSpPr>
          <p:cNvPr id="3" name="Content Placeholder 2"/>
          <p:cNvSpPr>
            <a:spLocks noGrp="1"/>
          </p:cNvSpPr>
          <p:nvPr>
            <p:ph idx="1"/>
          </p:nvPr>
        </p:nvSpPr>
        <p:spPr/>
        <p:txBody>
          <a:bodyPr/>
          <a:lstStyle/>
          <a:p>
            <a:pPr marL="0" indent="0">
              <a:buNone/>
            </a:pPr>
            <a:r>
              <a:rPr lang="vi-VN" noProof="1"/>
              <a:t>Azure App Service là một Platform cho phép ta tạo và deploy ứng dụng web/di động/API một </a:t>
            </a:r>
            <a:r>
              <a:rPr lang="vi-VN" noProof="1"/>
              <a:t>cách </a:t>
            </a:r>
            <a:r>
              <a:rPr lang="vi-VN" noProof="1" smtClean="0"/>
              <a:t>nhanh </a:t>
            </a:r>
            <a:r>
              <a:rPr lang="vi-VN" noProof="1"/>
              <a:t>chóng</a:t>
            </a:r>
            <a:r>
              <a:rPr lang="vi-VN" noProof="1" smtClean="0"/>
              <a:t>.</a:t>
            </a:r>
            <a:endParaRPr lang="en-US" noProof="1" smtClean="0"/>
          </a:p>
          <a:p>
            <a:pPr marL="0" indent="0">
              <a:buNone/>
            </a:pPr>
            <a:endParaRPr lang="en-US" noProof="1"/>
          </a:p>
          <a:p>
            <a:pPr marL="0" indent="0">
              <a:buNone/>
            </a:pPr>
            <a:r>
              <a:rPr lang="vi-VN" noProof="1"/>
              <a:t>Azure Virtual Machine là Infrastructure as a Service, cho bạn hạ tầng (máy ảo) để bạn tự cài đặt và </a:t>
            </a:r>
            <a:r>
              <a:rPr lang="vi-VN" noProof="1"/>
              <a:t>tùy </a:t>
            </a:r>
            <a:r>
              <a:rPr lang="vi-VN" noProof="1" smtClean="0"/>
              <a:t>chỉnh</a:t>
            </a:r>
            <a:endParaRPr lang="en-US" noProof="1"/>
          </a:p>
          <a:p>
            <a:pPr marL="0" indent="0">
              <a:buNone/>
            </a:pPr>
            <a:endParaRPr lang="vi-VN" noProof="1"/>
          </a:p>
          <a:p>
            <a:pPr marL="0" indent="0">
              <a:buNone/>
            </a:pPr>
            <a:r>
              <a:rPr lang="vi-VN" noProof="1"/>
              <a:t>Azure App Service là Platform as a Service, cho bạn platform (có sẵn runtime), bạn chỉ cần bỏ code vào là chạy.</a:t>
            </a:r>
            <a:endParaRPr lang="en-US" noProof="1"/>
          </a:p>
        </p:txBody>
      </p:sp>
    </p:spTree>
    <p:extLst>
      <p:ext uri="{BB962C8B-B14F-4D97-AF65-F5344CB8AC3E}">
        <p14:creationId xmlns:p14="http://schemas.microsoft.com/office/powerpoint/2010/main" val="21985792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 the app to </a:t>
            </a:r>
            <a:r>
              <a:rPr lang="en-US" dirty="0" smtClean="0"/>
              <a:t>Azure</a:t>
            </a:r>
            <a:endParaRPr lang="vi-VN" dirty="0"/>
          </a:p>
        </p:txBody>
      </p:sp>
      <p:sp>
        <p:nvSpPr>
          <p:cNvPr id="3" name="Content Placeholder 2"/>
          <p:cNvSpPr>
            <a:spLocks noGrp="1"/>
          </p:cNvSpPr>
          <p:nvPr>
            <p:ph idx="1"/>
          </p:nvPr>
        </p:nvSpPr>
        <p:spPr/>
        <p:txBody>
          <a:bodyPr>
            <a:normAutofit/>
          </a:bodyPr>
          <a:lstStyle/>
          <a:p>
            <a:pPr marL="0" indent="0">
              <a:buNone/>
            </a:pPr>
            <a:r>
              <a:rPr lang="en-US" sz="2400" dirty="0"/>
              <a:t>Right-click on the project in Solution Explorer </a:t>
            </a:r>
            <a:r>
              <a:rPr lang="en-US" sz="2400" dirty="0" smtClean="0"/>
              <a:t>and </a:t>
            </a:r>
            <a:r>
              <a:rPr lang="en-US" sz="2400" dirty="0"/>
              <a:t>select </a:t>
            </a:r>
            <a:r>
              <a:rPr lang="en-US" sz="2400" b="1" dirty="0"/>
              <a:t>Publish</a:t>
            </a:r>
            <a:r>
              <a:rPr lang="en-US" sz="2400" b="1" dirty="0" smtClean="0"/>
              <a:t>...</a:t>
            </a:r>
            <a:r>
              <a:rPr lang="en-US" sz="2400" dirty="0" smtClean="0"/>
              <a:t>.</a:t>
            </a:r>
          </a:p>
          <a:p>
            <a:pPr marL="0" indent="0">
              <a:buNone/>
            </a:pPr>
            <a:endParaRPr lang="en-US" sz="2400" noProof="1"/>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471" y="1634835"/>
            <a:ext cx="9282545" cy="5056909"/>
          </a:xfrm>
          <a:prstGeom prst="rect">
            <a:avLst/>
          </a:prstGeom>
        </p:spPr>
      </p:pic>
    </p:spTree>
    <p:extLst>
      <p:ext uri="{BB962C8B-B14F-4D97-AF65-F5344CB8AC3E}">
        <p14:creationId xmlns:p14="http://schemas.microsoft.com/office/powerpoint/2010/main" val="11073521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 the app to </a:t>
            </a:r>
            <a:r>
              <a:rPr lang="en-US" dirty="0" smtClean="0"/>
              <a:t>Azure</a:t>
            </a:r>
            <a:endParaRPr lang="vi-VN" dirty="0"/>
          </a:p>
        </p:txBody>
      </p:sp>
      <p:sp>
        <p:nvSpPr>
          <p:cNvPr id="3" name="Content Placeholder 2"/>
          <p:cNvSpPr>
            <a:spLocks noGrp="1"/>
          </p:cNvSpPr>
          <p:nvPr>
            <p:ph idx="1"/>
          </p:nvPr>
        </p:nvSpPr>
        <p:spPr/>
        <p:txBody>
          <a:bodyPr>
            <a:normAutofit/>
          </a:bodyPr>
          <a:lstStyle/>
          <a:p>
            <a:pPr marL="0" indent="0">
              <a:buNone/>
            </a:pPr>
            <a:r>
              <a:rPr lang="en-US" sz="2400" dirty="0"/>
              <a:t>Right-click on the project in Solution Explorer </a:t>
            </a:r>
            <a:r>
              <a:rPr lang="en-US" sz="2400" dirty="0" smtClean="0"/>
              <a:t>and </a:t>
            </a:r>
            <a:r>
              <a:rPr lang="en-US" sz="2400" dirty="0"/>
              <a:t>select </a:t>
            </a:r>
            <a:r>
              <a:rPr lang="en-US" sz="2400" b="1" dirty="0"/>
              <a:t>Publish</a:t>
            </a:r>
            <a:r>
              <a:rPr lang="en-US" sz="2400" b="1" dirty="0" smtClean="0"/>
              <a:t>...</a:t>
            </a:r>
            <a:r>
              <a:rPr lang="en-US" sz="2400" dirty="0" smtClean="0"/>
              <a:t>.</a:t>
            </a:r>
          </a:p>
          <a:p>
            <a:pPr marL="0" indent="0">
              <a:buNone/>
            </a:pPr>
            <a:endParaRPr lang="en-US" sz="2400" noProof="1"/>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471" y="1634835"/>
            <a:ext cx="9282545" cy="5056909"/>
          </a:xfrm>
          <a:prstGeom prst="rect">
            <a:avLst/>
          </a:prstGeom>
        </p:spPr>
      </p:pic>
    </p:spTree>
    <p:extLst>
      <p:ext uri="{BB962C8B-B14F-4D97-AF65-F5344CB8AC3E}">
        <p14:creationId xmlns:p14="http://schemas.microsoft.com/office/powerpoint/2010/main" val="122121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 the app to </a:t>
            </a:r>
            <a:r>
              <a:rPr lang="en-US" dirty="0" smtClean="0"/>
              <a:t>Azure</a:t>
            </a:r>
            <a:endParaRPr lang="vi-VN" dirty="0"/>
          </a:p>
        </p:txBody>
      </p:sp>
      <p:sp>
        <p:nvSpPr>
          <p:cNvPr id="3" name="Content Placeholder 2"/>
          <p:cNvSpPr>
            <a:spLocks noGrp="1"/>
          </p:cNvSpPr>
          <p:nvPr>
            <p:ph idx="1"/>
          </p:nvPr>
        </p:nvSpPr>
        <p:spPr/>
        <p:txBody>
          <a:bodyPr>
            <a:normAutofit/>
          </a:bodyPr>
          <a:lstStyle/>
          <a:p>
            <a:pPr marL="0" indent="0">
              <a:buNone/>
            </a:pPr>
            <a:r>
              <a:rPr lang="en-US" sz="2400" dirty="0"/>
              <a:t>In the Publish dialog:</a:t>
            </a:r>
          </a:p>
          <a:p>
            <a:pPr marL="0" indent="0">
              <a:buNone/>
            </a:pPr>
            <a:endParaRPr lang="en-US" sz="2400" dirty="0"/>
          </a:p>
          <a:p>
            <a:pPr marL="0" indent="0">
              <a:buNone/>
            </a:pPr>
            <a:r>
              <a:rPr lang="en-US" sz="2400" dirty="0"/>
              <a:t>Select Microsoft Azure App Service.</a:t>
            </a:r>
          </a:p>
          <a:p>
            <a:pPr marL="0" indent="0">
              <a:buNone/>
            </a:pPr>
            <a:r>
              <a:rPr lang="en-US" sz="2400" dirty="0"/>
              <a:t>Select the gear icon and then select Create Profile.</a:t>
            </a:r>
          </a:p>
          <a:p>
            <a:pPr marL="0" indent="0">
              <a:buNone/>
            </a:pPr>
            <a:r>
              <a:rPr lang="en-US" sz="2400" dirty="0"/>
              <a:t>Select Create Profile.</a:t>
            </a:r>
            <a:endParaRPr lang="en-US" sz="2400" noProof="1"/>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2510" y="2964874"/>
            <a:ext cx="7211290" cy="3699162"/>
          </a:xfrm>
          <a:prstGeom prst="rect">
            <a:avLst/>
          </a:prstGeom>
        </p:spPr>
      </p:pic>
    </p:spTree>
    <p:extLst>
      <p:ext uri="{BB962C8B-B14F-4D97-AF65-F5344CB8AC3E}">
        <p14:creationId xmlns:p14="http://schemas.microsoft.com/office/powerpoint/2010/main" val="1140264202"/>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deTheme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SlideTheme2" id="{921D18D6-D65F-794D-ADD9-75A89E35E7BD}" vid="{1072CA7A-7E18-B04E-9305-FF69DB3564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SlideTheme2</Template>
  <TotalTime>2879</TotalTime>
  <Words>723</Words>
  <Application>Microsoft Office PowerPoint</Application>
  <PresentationFormat>Custom</PresentationFormat>
  <Paragraphs>89</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SlideTheme2</vt:lpstr>
      <vt:lpstr>Bài 23 Deployment</vt:lpstr>
      <vt:lpstr>Kiểm tra bài trước</vt:lpstr>
      <vt:lpstr>Mục tiêu</vt:lpstr>
      <vt:lpstr>Thảo luận</vt:lpstr>
      <vt:lpstr>Deployment</vt:lpstr>
      <vt:lpstr>Azure App Service</vt:lpstr>
      <vt:lpstr>Deploy the app to Azure</vt:lpstr>
      <vt:lpstr>Deploy the app to Azure</vt:lpstr>
      <vt:lpstr>Deploy the app to Azure</vt:lpstr>
      <vt:lpstr>Deploy the app to Azure</vt:lpstr>
      <vt:lpstr>Deploy the app to Azure</vt:lpstr>
      <vt:lpstr>Deploy the app to Azure</vt:lpstr>
      <vt:lpstr>Deploy the app to Azure</vt:lpstr>
      <vt:lpstr>Deploy the app to Azure</vt:lpstr>
      <vt:lpstr>Deploy the app to Azure</vt:lpstr>
      <vt:lpstr>Deploy the app to Azure</vt:lpstr>
      <vt:lpstr>Deploy the app to Azure</vt:lpstr>
      <vt:lpstr>Deploy the app to Azure</vt:lpstr>
      <vt:lpstr>Deploy the app to Azure</vt:lpstr>
      <vt:lpstr>Deploy the app to Azure</vt:lpstr>
      <vt:lpstr>Tham khảo</vt:lpstr>
      <vt:lpstr>Hướng dẫn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Nhật Nguyễn Khắc</dc:creator>
  <cp:lastModifiedBy>Windows User</cp:lastModifiedBy>
  <cp:revision>406</cp:revision>
  <dcterms:created xsi:type="dcterms:W3CDTF">2018-04-13T04:08:18Z</dcterms:created>
  <dcterms:modified xsi:type="dcterms:W3CDTF">2019-09-06T07:52:29Z</dcterms:modified>
</cp:coreProperties>
</file>