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80" r:id="rId3"/>
    <p:sldId id="312" r:id="rId4"/>
    <p:sldId id="301" r:id="rId5"/>
    <p:sldId id="297" r:id="rId6"/>
    <p:sldId id="305" r:id="rId7"/>
    <p:sldId id="299" r:id="rId8"/>
    <p:sldId id="315" r:id="rId9"/>
    <p:sldId id="316" r:id="rId10"/>
    <p:sldId id="306" r:id="rId11"/>
    <p:sldId id="304" r:id="rId12"/>
    <p:sldId id="307" r:id="rId13"/>
    <p:sldId id="309" r:id="rId14"/>
    <p:sldId id="308" r:id="rId15"/>
    <p:sldId id="310" r:id="rId16"/>
    <p:sldId id="313" r:id="rId17"/>
    <p:sldId id="311" r:id="rId18"/>
    <p:sldId id="314" r:id="rId19"/>
    <p:sldId id="317" r:id="rId20"/>
    <p:sldId id="263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BD9"/>
    <a:srgbClr val="FF0066"/>
    <a:srgbClr val="AA7922"/>
    <a:srgbClr val="000000"/>
    <a:srgbClr val="66FFFF"/>
    <a:srgbClr val="CC3399"/>
    <a:srgbClr val="FF9933"/>
    <a:srgbClr val="FF9900"/>
    <a:srgbClr val="00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719"/>
  </p:normalViewPr>
  <p:slideViewPr>
    <p:cSldViewPr snapToGrid="0">
      <p:cViewPr varScale="1">
        <p:scale>
          <a:sx n="102" d="100"/>
          <a:sy n="102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36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986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196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3999" cy="4760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0161" y="0"/>
            <a:ext cx="9154162" cy="5676779"/>
          </a:xfrm>
          <a:prstGeom prst="rect">
            <a:avLst/>
          </a:prstGeom>
          <a:solidFill>
            <a:srgbClr val="AE2F69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oogle Shape;18;p2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7948918" y="3586016"/>
            <a:ext cx="700508" cy="7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-10162" y="3910795"/>
            <a:ext cx="9154162" cy="1804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" name="Google Shape;20;p2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52585" y="2729901"/>
            <a:ext cx="700508" cy="7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48918" y="1060759"/>
            <a:ext cx="700508" cy="700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2"/>
          <p:cNvGrpSpPr/>
          <p:nvPr/>
        </p:nvGrpSpPr>
        <p:grpSpPr>
          <a:xfrm rot="-5400000">
            <a:off x="7944645" y="1881245"/>
            <a:ext cx="702801" cy="718684"/>
            <a:chOff x="7750854" y="3222380"/>
            <a:chExt cx="702801" cy="700508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746841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8035591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775643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AE2F69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5400000">
            <a:off x="7816544" y="132372"/>
            <a:ext cx="965257" cy="700510"/>
            <a:chOff x="4346050" y="3220087"/>
            <a:chExt cx="965257" cy="700510"/>
          </a:xfrm>
        </p:grpSpPr>
        <p:pic>
          <p:nvPicPr>
            <p:cNvPr id="27" name="Google Shape;27;p2" descr="Nisum_Pattern_05_K6.eps"/>
            <p:cNvPicPr preferRelativeResize="0"/>
            <p:nvPr/>
          </p:nvPicPr>
          <p:blipFill rotWithShape="1">
            <a:blip r:embed="rId4">
              <a:alphaModFix amt="30000"/>
            </a:blip>
            <a:srcRect r="85110"/>
            <a:stretch/>
          </p:blipFill>
          <p:spPr>
            <a:xfrm>
              <a:off x="5207004" y="3220087"/>
              <a:ext cx="104303" cy="700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" descr="Nisum_Pattern_05_K6.eps"/>
            <p:cNvPicPr preferRelativeResize="0"/>
            <p:nvPr/>
          </p:nvPicPr>
          <p:blipFill rotWithShape="1">
            <a:blip r:embed="rId3">
              <a:alphaModFix amt="30000"/>
            </a:blip>
            <a:srcRect/>
            <a:stretch/>
          </p:blipFill>
          <p:spPr>
            <a:xfrm rot="5400000">
              <a:off x="4346050" y="3220089"/>
              <a:ext cx="700508" cy="7005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Google Shape;29;p2" descr="Nisum_W_Logo_White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1" y="-1"/>
            <a:ext cx="2587984" cy="176126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96240" y="3973293"/>
            <a:ext cx="5902960" cy="39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96240" y="4376444"/>
            <a:ext cx="5902308" cy="3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B3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2"/>
          </p:nvPr>
        </p:nvSpPr>
        <p:spPr>
          <a:xfrm>
            <a:off x="396240" y="5043694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3"/>
          </p:nvPr>
        </p:nvSpPr>
        <p:spPr>
          <a:xfrm>
            <a:off x="396240" y="5286006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4"/>
          </p:nvPr>
        </p:nvSpPr>
        <p:spPr>
          <a:xfrm>
            <a:off x="4075981" y="5286006"/>
            <a:ext cx="192989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010240"/>
            <a:ext cx="8229600" cy="43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0" y="5451053"/>
            <a:ext cx="9144000" cy="263947"/>
          </a:xfrm>
          <a:prstGeom prst="rect">
            <a:avLst/>
          </a:prstGeom>
          <a:solidFill>
            <a:srgbClr val="880D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8" name="Google Shape;38;p3" descr="Nisum_rep_Logo_We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2935" y="143505"/>
            <a:ext cx="964400" cy="28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/>
          <p:nvPr/>
        </p:nvSpPr>
        <p:spPr>
          <a:xfrm>
            <a:off x="278189" y="5475799"/>
            <a:ext cx="30785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CONSULTING         DIGITAL           INNOVATION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3" descr="Nisum_Pattern_05_GreenRGB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625" y="5541357"/>
            <a:ext cx="84329" cy="8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Nisum_Pattern_05_GreenRGB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681853" y="5541357"/>
            <a:ext cx="84329" cy="8432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/>
        </p:nvSpPr>
        <p:spPr>
          <a:xfrm>
            <a:off x="7416800" y="5475799"/>
            <a:ext cx="14224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0" y="796023"/>
            <a:ext cx="6400801" cy="45719"/>
          </a:xfrm>
          <a:prstGeom prst="rect">
            <a:avLst/>
          </a:prstGeom>
          <a:solidFill>
            <a:srgbClr val="880D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2"/>
          </p:nvPr>
        </p:nvSpPr>
        <p:spPr>
          <a:xfrm>
            <a:off x="457200" y="74613"/>
            <a:ext cx="5943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162" y="-1"/>
            <a:ext cx="9154162" cy="41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10161" y="0"/>
            <a:ext cx="9154162" cy="5676780"/>
          </a:xfrm>
          <a:prstGeom prst="rect">
            <a:avLst/>
          </a:prstGeom>
          <a:solidFill>
            <a:srgbClr val="AE2F69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" name="Google Shape;48;p4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7948918" y="3586016"/>
            <a:ext cx="700508" cy="7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-10162" y="3910795"/>
            <a:ext cx="9154162" cy="1804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" name="Google Shape;50;p4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52585" y="2729901"/>
            <a:ext cx="700508" cy="7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48918" y="1060759"/>
            <a:ext cx="700508" cy="700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4"/>
          <p:cNvGrpSpPr/>
          <p:nvPr/>
        </p:nvGrpSpPr>
        <p:grpSpPr>
          <a:xfrm rot="-5400000">
            <a:off x="7944645" y="1881245"/>
            <a:ext cx="702801" cy="718684"/>
            <a:chOff x="7750854" y="3222380"/>
            <a:chExt cx="702801" cy="700508"/>
          </a:xfrm>
        </p:grpSpPr>
        <p:sp>
          <p:nvSpPr>
            <p:cNvPr id="53" name="Google Shape;53;p4"/>
            <p:cNvSpPr/>
            <p:nvPr/>
          </p:nvSpPr>
          <p:spPr>
            <a:xfrm rot="-5400000">
              <a:off x="746841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rot="-5400000">
              <a:off x="8035591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775643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AE2F69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6" name="Google Shape;56;p4"/>
          <p:cNvGrpSpPr/>
          <p:nvPr/>
        </p:nvGrpSpPr>
        <p:grpSpPr>
          <a:xfrm rot="-5400000">
            <a:off x="7816544" y="132372"/>
            <a:ext cx="965257" cy="700510"/>
            <a:chOff x="4346050" y="3220087"/>
            <a:chExt cx="965257" cy="700510"/>
          </a:xfrm>
        </p:grpSpPr>
        <p:pic>
          <p:nvPicPr>
            <p:cNvPr id="57" name="Google Shape;57;p4" descr="Nisum_Pattern_05_K6.eps"/>
            <p:cNvPicPr preferRelativeResize="0"/>
            <p:nvPr/>
          </p:nvPicPr>
          <p:blipFill rotWithShape="1">
            <a:blip r:embed="rId4">
              <a:alphaModFix amt="30000"/>
            </a:blip>
            <a:srcRect r="85110"/>
            <a:stretch/>
          </p:blipFill>
          <p:spPr>
            <a:xfrm>
              <a:off x="5207004" y="3220087"/>
              <a:ext cx="104303" cy="700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 descr="Nisum_Pattern_05_K6.eps"/>
            <p:cNvPicPr preferRelativeResize="0"/>
            <p:nvPr/>
          </p:nvPicPr>
          <p:blipFill rotWithShape="1">
            <a:blip r:embed="rId3">
              <a:alphaModFix amt="30000"/>
            </a:blip>
            <a:srcRect/>
            <a:stretch/>
          </p:blipFill>
          <p:spPr>
            <a:xfrm rot="5400000">
              <a:off x="4346050" y="3220089"/>
              <a:ext cx="700508" cy="7005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4" descr="Nisum_W_Logo_White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1" y="-1"/>
            <a:ext cx="2587984" cy="1761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>
            <a:off x="396240" y="3973293"/>
            <a:ext cx="5902960" cy="39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1"/>
          </p:nvPr>
        </p:nvSpPr>
        <p:spPr>
          <a:xfrm>
            <a:off x="396240" y="4376444"/>
            <a:ext cx="5902308" cy="3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B3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2"/>
          </p:nvPr>
        </p:nvSpPr>
        <p:spPr>
          <a:xfrm>
            <a:off x="396240" y="5043694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3"/>
          </p:nvPr>
        </p:nvSpPr>
        <p:spPr>
          <a:xfrm>
            <a:off x="396240" y="5286006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4"/>
          </p:nvPr>
        </p:nvSpPr>
        <p:spPr>
          <a:xfrm>
            <a:off x="4075981" y="5286006"/>
            <a:ext cx="192989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20321"/>
            <a:ext cx="9143999" cy="397329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>
            <a:off x="-10161" y="-20321"/>
            <a:ext cx="9154162" cy="5697101"/>
          </a:xfrm>
          <a:prstGeom prst="rect">
            <a:avLst/>
          </a:prstGeom>
          <a:solidFill>
            <a:srgbClr val="AE2F69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" name="Google Shape;68;p5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7948918" y="3586016"/>
            <a:ext cx="700508" cy="7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-10162" y="3910795"/>
            <a:ext cx="9154162" cy="1804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p5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52585" y="2729901"/>
            <a:ext cx="700508" cy="7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48918" y="1060759"/>
            <a:ext cx="700508" cy="700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5"/>
          <p:cNvGrpSpPr/>
          <p:nvPr/>
        </p:nvGrpSpPr>
        <p:grpSpPr>
          <a:xfrm rot="-5400000">
            <a:off x="7944645" y="1881245"/>
            <a:ext cx="702801" cy="718684"/>
            <a:chOff x="7750854" y="3222380"/>
            <a:chExt cx="702801" cy="700508"/>
          </a:xfrm>
        </p:grpSpPr>
        <p:sp>
          <p:nvSpPr>
            <p:cNvPr id="73" name="Google Shape;73;p5"/>
            <p:cNvSpPr/>
            <p:nvPr/>
          </p:nvSpPr>
          <p:spPr>
            <a:xfrm rot="-5400000">
              <a:off x="746841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-5400000">
              <a:off x="8035591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-5400000">
              <a:off x="775643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AE2F69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76" name="Google Shape;76;p5"/>
          <p:cNvGrpSpPr/>
          <p:nvPr/>
        </p:nvGrpSpPr>
        <p:grpSpPr>
          <a:xfrm rot="-5400000">
            <a:off x="7816544" y="132372"/>
            <a:ext cx="965257" cy="700510"/>
            <a:chOff x="4346050" y="3220087"/>
            <a:chExt cx="965257" cy="700510"/>
          </a:xfrm>
        </p:grpSpPr>
        <p:pic>
          <p:nvPicPr>
            <p:cNvPr id="77" name="Google Shape;77;p5" descr="Nisum_Pattern_05_K6.eps"/>
            <p:cNvPicPr preferRelativeResize="0"/>
            <p:nvPr/>
          </p:nvPicPr>
          <p:blipFill rotWithShape="1">
            <a:blip r:embed="rId4">
              <a:alphaModFix amt="30000"/>
            </a:blip>
            <a:srcRect r="85110"/>
            <a:stretch/>
          </p:blipFill>
          <p:spPr>
            <a:xfrm>
              <a:off x="5207004" y="3220087"/>
              <a:ext cx="104303" cy="700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5" descr="Nisum_Pattern_05_K6.eps"/>
            <p:cNvPicPr preferRelativeResize="0"/>
            <p:nvPr/>
          </p:nvPicPr>
          <p:blipFill rotWithShape="1">
            <a:blip r:embed="rId3">
              <a:alphaModFix amt="30000"/>
            </a:blip>
            <a:srcRect/>
            <a:stretch/>
          </p:blipFill>
          <p:spPr>
            <a:xfrm rot="5400000">
              <a:off x="4346050" y="3220089"/>
              <a:ext cx="700508" cy="7005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5" descr="Nisum_W_Logo_White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1" y="-1"/>
            <a:ext cx="2587984" cy="17612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 txBox="1">
            <a:spLocks noGrp="1"/>
          </p:cNvSpPr>
          <p:nvPr>
            <p:ph type="ctrTitle"/>
          </p:nvPr>
        </p:nvSpPr>
        <p:spPr>
          <a:xfrm>
            <a:off x="396240" y="3973293"/>
            <a:ext cx="5902960" cy="39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396240" y="4376444"/>
            <a:ext cx="5902308" cy="3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B3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2"/>
          </p:nvPr>
        </p:nvSpPr>
        <p:spPr>
          <a:xfrm>
            <a:off x="396240" y="5043694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3"/>
          </p:nvPr>
        </p:nvSpPr>
        <p:spPr>
          <a:xfrm>
            <a:off x="396240" y="5286006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4"/>
          </p:nvPr>
        </p:nvSpPr>
        <p:spPr>
          <a:xfrm>
            <a:off x="4075981" y="5286006"/>
            <a:ext cx="192989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9144000" cy="5220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/>
          <p:nvPr/>
        </p:nvSpPr>
        <p:spPr>
          <a:xfrm>
            <a:off x="-10161" y="0"/>
            <a:ext cx="9154162" cy="5676779"/>
          </a:xfrm>
          <a:prstGeom prst="rect">
            <a:avLst/>
          </a:prstGeom>
          <a:solidFill>
            <a:srgbClr val="AE2F69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6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7948918" y="3586016"/>
            <a:ext cx="700508" cy="7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-10162" y="3910795"/>
            <a:ext cx="9154162" cy="1804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6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52585" y="2729901"/>
            <a:ext cx="700508" cy="7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48918" y="1060759"/>
            <a:ext cx="700508" cy="700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6"/>
          <p:cNvGrpSpPr/>
          <p:nvPr/>
        </p:nvGrpSpPr>
        <p:grpSpPr>
          <a:xfrm rot="-5400000">
            <a:off x="7944645" y="1881245"/>
            <a:ext cx="702801" cy="718684"/>
            <a:chOff x="7750854" y="3222380"/>
            <a:chExt cx="702801" cy="700508"/>
          </a:xfrm>
        </p:grpSpPr>
        <p:sp>
          <p:nvSpPr>
            <p:cNvPr id="93" name="Google Shape;93;p6"/>
            <p:cNvSpPr/>
            <p:nvPr/>
          </p:nvSpPr>
          <p:spPr>
            <a:xfrm rot="-5400000">
              <a:off x="746841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 rot="-5400000">
              <a:off x="8035591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 rot="-5400000">
              <a:off x="775643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AE2F69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6" name="Google Shape;96;p6"/>
          <p:cNvGrpSpPr/>
          <p:nvPr/>
        </p:nvGrpSpPr>
        <p:grpSpPr>
          <a:xfrm rot="-5400000">
            <a:off x="7816544" y="132372"/>
            <a:ext cx="965257" cy="700510"/>
            <a:chOff x="4346050" y="3220087"/>
            <a:chExt cx="965257" cy="700510"/>
          </a:xfrm>
        </p:grpSpPr>
        <p:pic>
          <p:nvPicPr>
            <p:cNvPr id="97" name="Google Shape;97;p6" descr="Nisum_Pattern_05_K6.eps"/>
            <p:cNvPicPr preferRelativeResize="0"/>
            <p:nvPr/>
          </p:nvPicPr>
          <p:blipFill rotWithShape="1">
            <a:blip r:embed="rId4">
              <a:alphaModFix amt="30000"/>
            </a:blip>
            <a:srcRect r="85110"/>
            <a:stretch/>
          </p:blipFill>
          <p:spPr>
            <a:xfrm>
              <a:off x="5207004" y="3220087"/>
              <a:ext cx="104303" cy="700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" descr="Nisum_Pattern_05_K6.eps"/>
            <p:cNvPicPr preferRelativeResize="0"/>
            <p:nvPr/>
          </p:nvPicPr>
          <p:blipFill rotWithShape="1">
            <a:blip r:embed="rId3">
              <a:alphaModFix amt="30000"/>
            </a:blip>
            <a:srcRect/>
            <a:stretch/>
          </p:blipFill>
          <p:spPr>
            <a:xfrm rot="5400000">
              <a:off x="4346050" y="3220089"/>
              <a:ext cx="700508" cy="7005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6" descr="Nisum_W_Logo_White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1" y="-1"/>
            <a:ext cx="2587984" cy="176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>
            <a:spLocks noGrp="1"/>
          </p:cNvSpPr>
          <p:nvPr>
            <p:ph type="ctrTitle"/>
          </p:nvPr>
        </p:nvSpPr>
        <p:spPr>
          <a:xfrm>
            <a:off x="396240" y="3973293"/>
            <a:ext cx="5902960" cy="39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ubTitle" idx="1"/>
          </p:nvPr>
        </p:nvSpPr>
        <p:spPr>
          <a:xfrm>
            <a:off x="396240" y="4376444"/>
            <a:ext cx="5902308" cy="3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B3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2"/>
          </p:nvPr>
        </p:nvSpPr>
        <p:spPr>
          <a:xfrm>
            <a:off x="396240" y="5043694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3"/>
          </p:nvPr>
        </p:nvSpPr>
        <p:spPr>
          <a:xfrm>
            <a:off x="396240" y="5286006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4"/>
          </p:nvPr>
        </p:nvSpPr>
        <p:spPr>
          <a:xfrm>
            <a:off x="4075981" y="5286006"/>
            <a:ext cx="192989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1" cy="538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/>
          <p:nvPr/>
        </p:nvSpPr>
        <p:spPr>
          <a:xfrm>
            <a:off x="-10161" y="0"/>
            <a:ext cx="9154162" cy="5676780"/>
          </a:xfrm>
          <a:prstGeom prst="rect">
            <a:avLst/>
          </a:prstGeom>
          <a:solidFill>
            <a:srgbClr val="AE2F69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7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7948918" y="3586016"/>
            <a:ext cx="700508" cy="7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-10162" y="3910795"/>
            <a:ext cx="9154162" cy="1804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7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52585" y="2729901"/>
            <a:ext cx="700508" cy="7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 descr="Nisum_Pattern_05_K6.eps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7948918" y="1060759"/>
            <a:ext cx="700508" cy="700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"/>
          <p:cNvGrpSpPr/>
          <p:nvPr/>
        </p:nvGrpSpPr>
        <p:grpSpPr>
          <a:xfrm rot="-5400000">
            <a:off x="7944645" y="1881245"/>
            <a:ext cx="702801" cy="718684"/>
            <a:chOff x="7750854" y="3222380"/>
            <a:chExt cx="702801" cy="700508"/>
          </a:xfrm>
        </p:grpSpPr>
        <p:sp>
          <p:nvSpPr>
            <p:cNvPr id="113" name="Google Shape;113;p7"/>
            <p:cNvSpPr/>
            <p:nvPr/>
          </p:nvSpPr>
          <p:spPr>
            <a:xfrm rot="-5400000">
              <a:off x="746841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rot="-5400000">
              <a:off x="8035591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5400000">
              <a:off x="7756430" y="3504824"/>
              <a:ext cx="700508" cy="135620"/>
            </a:xfrm>
            <a:prstGeom prst="rect">
              <a:avLst/>
            </a:prstGeom>
            <a:solidFill>
              <a:srgbClr val="CCDE2A">
                <a:alpha val="6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AE2F69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16" name="Google Shape;116;p7"/>
          <p:cNvGrpSpPr/>
          <p:nvPr/>
        </p:nvGrpSpPr>
        <p:grpSpPr>
          <a:xfrm rot="-5400000">
            <a:off x="7816544" y="132372"/>
            <a:ext cx="965257" cy="700510"/>
            <a:chOff x="4346050" y="3220087"/>
            <a:chExt cx="965257" cy="700510"/>
          </a:xfrm>
        </p:grpSpPr>
        <p:pic>
          <p:nvPicPr>
            <p:cNvPr id="117" name="Google Shape;117;p7" descr="Nisum_Pattern_05_K6.eps"/>
            <p:cNvPicPr preferRelativeResize="0"/>
            <p:nvPr/>
          </p:nvPicPr>
          <p:blipFill rotWithShape="1">
            <a:blip r:embed="rId4">
              <a:alphaModFix amt="30000"/>
            </a:blip>
            <a:srcRect r="85110"/>
            <a:stretch/>
          </p:blipFill>
          <p:spPr>
            <a:xfrm>
              <a:off x="5207004" y="3220087"/>
              <a:ext cx="104303" cy="700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7" descr="Nisum_Pattern_05_K6.eps"/>
            <p:cNvPicPr preferRelativeResize="0"/>
            <p:nvPr/>
          </p:nvPicPr>
          <p:blipFill rotWithShape="1">
            <a:blip r:embed="rId3">
              <a:alphaModFix amt="30000"/>
            </a:blip>
            <a:srcRect/>
            <a:stretch/>
          </p:blipFill>
          <p:spPr>
            <a:xfrm rot="5400000">
              <a:off x="4346050" y="3220089"/>
              <a:ext cx="700508" cy="7005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7" descr="Nisum_W_Logo_White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1" y="-1"/>
            <a:ext cx="2587984" cy="176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396240" y="3973293"/>
            <a:ext cx="5902960" cy="39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"/>
          </p:nvPr>
        </p:nvSpPr>
        <p:spPr>
          <a:xfrm>
            <a:off x="396240" y="4376444"/>
            <a:ext cx="5902308" cy="3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B3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B3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2"/>
          </p:nvPr>
        </p:nvSpPr>
        <p:spPr>
          <a:xfrm>
            <a:off x="396240" y="5043694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3"/>
          </p:nvPr>
        </p:nvSpPr>
        <p:spPr>
          <a:xfrm>
            <a:off x="396240" y="5286006"/>
            <a:ext cx="295910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4"/>
          </p:nvPr>
        </p:nvSpPr>
        <p:spPr>
          <a:xfrm>
            <a:off x="4075981" y="5286006"/>
            <a:ext cx="192989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80D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4471" y="143505"/>
            <a:ext cx="961328" cy="28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457200" y="1010240"/>
            <a:ext cx="8229600" cy="43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2"/>
          </p:nvPr>
        </p:nvSpPr>
        <p:spPr>
          <a:xfrm>
            <a:off x="457200" y="74613"/>
            <a:ext cx="5943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4471" y="143505"/>
            <a:ext cx="961328" cy="28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457200" y="1010240"/>
            <a:ext cx="8229600" cy="43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2"/>
          </p:nvPr>
        </p:nvSpPr>
        <p:spPr>
          <a:xfrm>
            <a:off x="457200" y="74613"/>
            <a:ext cx="5943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subTitle" idx="1"/>
          </p:nvPr>
        </p:nvSpPr>
        <p:spPr>
          <a:xfrm>
            <a:off x="231346" y="4481375"/>
            <a:ext cx="8259563" cy="3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US" sz="3200" dirty="0">
                <a:solidFill>
                  <a:srgbClr val="C00000"/>
                </a:solidFill>
              </a:rPr>
              <a:t>Tangerine Project</a:t>
            </a:r>
            <a:endParaRPr sz="3200" b="0" i="0" u="none" strike="noStrike" cap="none" dirty="0">
              <a:solidFill>
                <a:srgbClr val="C00000"/>
              </a:solidFill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2B5F8-6EEC-4CD6-B797-BC49F000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0"/>
            <a:ext cx="246697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D3865F-C623-4A00-93A2-3ABD33869111}"/>
              </a:ext>
            </a:extLst>
          </p:cNvPr>
          <p:cNvSpPr txBox="1"/>
          <p:nvPr/>
        </p:nvSpPr>
        <p:spPr>
          <a:xfrm>
            <a:off x="97436" y="929391"/>
            <a:ext cx="293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AA7922"/>
                </a:solidFill>
              </a:rPr>
              <a:t>OMS_Flow</a:t>
            </a:r>
            <a:r>
              <a:rPr lang="en-US" sz="2000" dirty="0">
                <a:solidFill>
                  <a:srgbClr val="AA7922"/>
                </a:solidFill>
              </a:rPr>
              <a:t> Diagram</a:t>
            </a:r>
            <a:endParaRPr lang="en-IN" sz="2000" dirty="0">
              <a:solidFill>
                <a:srgbClr val="AA792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88D6D-7CD1-4151-BFDB-B603C87E3807}"/>
              </a:ext>
            </a:extLst>
          </p:cNvPr>
          <p:cNvSpPr/>
          <p:nvPr/>
        </p:nvSpPr>
        <p:spPr>
          <a:xfrm>
            <a:off x="90270" y="282700"/>
            <a:ext cx="5397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OMS:ORDER FLOW [Create/ Update/Cancel]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4736A5-B304-4F2D-9062-A5253A0E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C8E38-6361-432C-B587-53CA7C12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31" y="891152"/>
            <a:ext cx="4342585" cy="44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3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82FBD3-8021-4660-BEFB-66F3F8BF19E9}"/>
              </a:ext>
            </a:extLst>
          </p:cNvPr>
          <p:cNvSpPr/>
          <p:nvPr/>
        </p:nvSpPr>
        <p:spPr>
          <a:xfrm>
            <a:off x="547141" y="1141845"/>
            <a:ext cx="75625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User places an Online order for an MFC enabled store. ERUMS sends order details to Kafka topic.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For all ‘Order Events’ ,  E-Comm OMS will send a short JSON Message to new Kafka/MQ topic. 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E-Comm OMS (E-Comm Order Management System) reads the order message from Kafka and processes it.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E-Comm OMS send the Order details to TakeOﬀ MFC via '</a:t>
            </a:r>
            <a:r>
              <a:rPr lang="en-IN" dirty="0" err="1"/>
              <a:t>setCustomerOrder</a:t>
            </a:r>
            <a:r>
              <a:rPr lang="en-IN" dirty="0"/>
              <a:t>' REST API exposed by TakeOﬀ.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3C286-573A-4EF6-9E51-E85C2CEBAB35}"/>
              </a:ext>
            </a:extLst>
          </p:cNvPr>
          <p:cNvSpPr txBox="1"/>
          <p:nvPr/>
        </p:nvSpPr>
        <p:spPr>
          <a:xfrm>
            <a:off x="592111" y="382248"/>
            <a:ext cx="320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  <a:latin typeface="Tisa Offc Serif Pro" panose="020B0604020202020204" pitchFamily="2" charset="0"/>
              </a:rPr>
              <a:t>OMS : ORDER</a:t>
            </a:r>
            <a:r>
              <a:rPr lang="en-US" sz="2000" b="1" dirty="0">
                <a:solidFill>
                  <a:srgbClr val="FF0066"/>
                </a:solidFill>
                <a:latin typeface="Tisa Offc Serif Pro" panose="020B0604020202020204" pitchFamily="2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Tisa Offc Serif Pro" panose="020B0604020202020204" pitchFamily="2" charset="0"/>
              </a:rPr>
              <a:t>CREATE</a:t>
            </a:r>
            <a:endParaRPr lang="en-IN" sz="2000" dirty="0">
              <a:solidFill>
                <a:srgbClr val="FF0066"/>
              </a:solidFill>
              <a:latin typeface="Tisa Offc Serif Pro" panose="020B06040202020202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D2637-1F1C-43A4-9EFF-95DF3EA8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3E35DB-AD88-4645-84DD-69B97D7D6A03}"/>
              </a:ext>
            </a:extLst>
          </p:cNvPr>
          <p:cNvSpPr txBox="1"/>
          <p:nvPr/>
        </p:nvSpPr>
        <p:spPr>
          <a:xfrm>
            <a:off x="157397" y="382248"/>
            <a:ext cx="403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MFC_Flow Diagram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55A8D-6A1E-4AB7-9BF6-3D88C7F2BBF6}"/>
              </a:ext>
            </a:extLst>
          </p:cNvPr>
          <p:cNvSpPr txBox="1"/>
          <p:nvPr/>
        </p:nvSpPr>
        <p:spPr>
          <a:xfrm>
            <a:off x="6580682" y="1071797"/>
            <a:ext cx="1926236" cy="307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RP: Route Planner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CDEB2F-75C6-4AE9-B9EB-9A1FBBB6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90" y="846944"/>
            <a:ext cx="2576348" cy="4594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DF57D7-12EC-45C8-BAF6-70E56BA1A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87EDF7-45EB-4C6C-941D-C6796A94D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MFC order type gets created when there are no store config values placed in order or the config values matches with the order values. </a:t>
            </a:r>
            <a:r>
              <a:rPr lang="en-US" dirty="0" err="1"/>
              <a:t>Ex:Store</a:t>
            </a:r>
            <a:r>
              <a:rPr lang="en-US" dirty="0"/>
              <a:t> ID.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Store config values mismatches with the order config values ,the order is created as a Manhattan order and gets persisted in DB.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waiting for ﬁxed timeframe (say 60 seconds), </a:t>
            </a:r>
            <a:r>
              <a:rPr lang="en-US" dirty="0" err="1"/>
              <a:t>EComm</a:t>
            </a:r>
            <a:r>
              <a:rPr lang="en-US" dirty="0"/>
              <a:t> OMS makes a call to Takeoﬀ REST API to fetch tote estimates.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E-Comm OMS sends Tote estimate (provided by </a:t>
            </a:r>
            <a:r>
              <a:rPr lang="en-US" dirty="0" err="1"/>
              <a:t>TakeOﬀ</a:t>
            </a:r>
            <a:r>
              <a:rPr lang="en-US" dirty="0"/>
              <a:t> MFC) details to Route Planner.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9AD7A-DB1C-494D-91DA-ECBAA8CC00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MFC Flow 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9323-1985-4665-BD14-BFF1D314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94A7C-F8FC-4405-8FD0-D5B11B4A1AC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RP_Flow Diagram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3E0E3-08A5-4F11-8276-0DBBCB75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DF9787-1106-4BB0-A92D-E29B5C71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62" y="887218"/>
            <a:ext cx="3237875" cy="45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25A270-035B-44E2-8DA5-9F74FFD56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planner updates OMS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all the details in the form of ‘XML’ from Azure storage.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with RP information, the order is marked as ‘Released’ for Delivery.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RP within the ‘cut off time’, all the Delivery orders are marked to ‘Default 3PL’ order.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job runs for every 25 minutes 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F540-E08C-4010-B7BE-2DF36652F638}"/>
              </a:ext>
            </a:extLst>
          </p:cNvPr>
          <p:cNvSpPr txBox="1"/>
          <p:nvPr/>
        </p:nvSpPr>
        <p:spPr>
          <a:xfrm>
            <a:off x="727023" y="404734"/>
            <a:ext cx="283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Description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08056-600C-488E-80F9-E3FA56D2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5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2285E-1BF7-422A-948C-B2B58795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0240"/>
            <a:ext cx="7390151" cy="18603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Creating an order will be marked as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made to the old order will then be updated and marked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as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the initial order goes to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state.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7FB8-1C68-49F8-8F4D-76DE371898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OMS : Order Update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4CF6D-9125-42BB-B3A7-F3C73D08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0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6CEBB-89F1-44AA-A291-F2601EF7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30" y="710437"/>
            <a:ext cx="8229600" cy="432376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</a:rPr>
              <a:t>Cancel: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Customer Cancel(By Customer)</a:t>
            </a:r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EOD Cancel (Manhattan)</a:t>
            </a:r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DC Cancel (MFC)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>
                <a:solidFill>
                  <a:srgbClr val="00B050"/>
                </a:solidFill>
              </a:rPr>
              <a:t>Packaged/Staged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Back Order Cancel (Shortage of item)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DELIVERY : If the cancelled order is Delivery we need to send order to RP.</a:t>
            </a:r>
          </a:p>
          <a:p>
            <a:pPr marL="114300" indent="0">
              <a:buNone/>
            </a:pPr>
            <a:r>
              <a:rPr lang="en-US" dirty="0"/>
              <a:t>DUG : Just update the status in "order" collection.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9E4D-17E3-49E4-91C7-E8C4788DC6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9784" y="97098"/>
            <a:ext cx="5943600" cy="720725"/>
          </a:xfrm>
        </p:spPr>
        <p:txBody>
          <a:bodyPr/>
          <a:lstStyle/>
          <a:p>
            <a:r>
              <a:rPr lang="en-US" dirty="0">
                <a:solidFill>
                  <a:srgbClr val="280BD9"/>
                </a:solidFill>
              </a:rPr>
              <a:t>Cancellation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F199F-AE0F-404D-BD3B-C1E3D31E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16F0-D77C-4C25-A73F-D9716947D0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Cancellation Flow Diagram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E7DE3-2E52-4033-A144-FCF3350D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6" y="821336"/>
            <a:ext cx="7981950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3A4EC-8598-43D4-AD75-FCC9CB06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" y="5000935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4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53B0A6-63C9-4060-8970-D0D76A9F5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	       :   Data Base</a:t>
            </a:r>
          </a:p>
          <a:p>
            <a:r>
              <a:rPr lang="en-US" dirty="0"/>
              <a:t>IMS	       :   Inventory Management System</a:t>
            </a:r>
          </a:p>
          <a:p>
            <a:r>
              <a:rPr lang="en-US" dirty="0"/>
              <a:t>OMS       :  Order Management system</a:t>
            </a:r>
          </a:p>
          <a:p>
            <a:r>
              <a:rPr lang="en-US" dirty="0"/>
              <a:t>MFC        :  Micro </a:t>
            </a:r>
            <a:r>
              <a:rPr lang="en-US" dirty="0" err="1"/>
              <a:t>Fullfilment</a:t>
            </a:r>
            <a:r>
              <a:rPr lang="en-US" dirty="0"/>
              <a:t> Center</a:t>
            </a:r>
          </a:p>
          <a:p>
            <a:r>
              <a:rPr lang="en-US" dirty="0"/>
              <a:t>EDIS        :  Ecommerce Data Integration Service</a:t>
            </a:r>
          </a:p>
          <a:p>
            <a:r>
              <a:rPr lang="en-US" dirty="0"/>
              <a:t>ERUMS  :  Ecommerce </a:t>
            </a:r>
            <a:r>
              <a:rPr lang="en-US" dirty="0" err="1"/>
              <a:t>Rearchitecture</a:t>
            </a:r>
            <a:r>
              <a:rPr lang="en-US" dirty="0"/>
              <a:t> using Microservices</a:t>
            </a:r>
          </a:p>
          <a:p>
            <a:r>
              <a:rPr lang="en-US" dirty="0"/>
              <a:t>RP            :  Route Planner</a:t>
            </a:r>
          </a:p>
          <a:p>
            <a:r>
              <a:rPr lang="en-US" dirty="0"/>
              <a:t>DC           :  Direct Cancel</a:t>
            </a:r>
          </a:p>
          <a:p>
            <a:r>
              <a:rPr lang="en-US" dirty="0"/>
              <a:t>EOD        :  </a:t>
            </a:r>
            <a:r>
              <a:rPr lang="en-IN" dirty="0"/>
              <a:t>End of Day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608B-3E11-4D1D-90BA-DD3CA91ED3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Abbreviations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9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F8E5DF-23CD-4F96-8B26-0CC38029F087}"/>
              </a:ext>
            </a:extLst>
          </p:cNvPr>
          <p:cNvSpPr/>
          <p:nvPr/>
        </p:nvSpPr>
        <p:spPr>
          <a:xfrm>
            <a:off x="839449" y="1253394"/>
            <a:ext cx="5913620" cy="297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pperplate Gothic Bold" panose="020E0705020206020404" pitchFamily="34" charset="0"/>
              </a:rPr>
              <a:t>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opperplate Gothic Bold" panose="020E07050202060204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pperplate Gothic Bold" panose="020E0705020206020404" pitchFamily="34" charset="0"/>
              </a:rPr>
              <a:t>OMS </a:t>
            </a:r>
            <a:r>
              <a:rPr lang="en-US" sz="1600" dirty="0">
                <a:latin typeface="Copperplate Gothic Bold" panose="020E0705020206020404" pitchFamily="34" charset="0"/>
                <a:ea typeface="Cambria" panose="02040503050406030204" pitchFamily="18" charset="0"/>
              </a:rPr>
              <a:t>(Order Management System)</a:t>
            </a:r>
            <a:endParaRPr lang="en-US" sz="1600" dirty="0">
              <a:latin typeface="Copperplate Gothic Bold" panose="020E07050202060204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opperplate Gothic Bold" panose="020E07050202060204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pperplate Gothic Bold" panose="020E0705020206020404" pitchFamily="34" charset="0"/>
              </a:rPr>
              <a:t>IMS </a:t>
            </a:r>
            <a:r>
              <a:rPr lang="en-US" sz="1600" dirty="0">
                <a:latin typeface="Copperplate Gothic Bold" panose="020E0705020206020404" pitchFamily="34" charset="0"/>
                <a:ea typeface="Cambria" panose="02040503050406030204" pitchFamily="18" charset="0"/>
              </a:rPr>
              <a:t>(Inventory Management System)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Copperplate Gothic Bold" panose="020E0705020206020404" pitchFamily="34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7511-593F-4FC2-B7C0-E8669E317BCF}"/>
              </a:ext>
            </a:extLst>
          </p:cNvPr>
          <p:cNvSpPr/>
          <p:nvPr/>
        </p:nvSpPr>
        <p:spPr>
          <a:xfrm>
            <a:off x="771993" y="260216"/>
            <a:ext cx="4354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Table of Contents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0514-9B2F-4BAC-B4ED-571AA336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290123" y="922149"/>
            <a:ext cx="8563755" cy="447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endParaRPr lang="en-US" sz="2400" b="1" i="0" u="none" strike="noStrike" cap="none" dirty="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endParaRPr lang="en-US" sz="2400" b="1" dirty="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endParaRPr lang="en-US" sz="2400" b="1" i="0" u="none" strike="noStrike" cap="none" dirty="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endParaRPr lang="en-US" sz="2400" b="1" dirty="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endParaRPr lang="en-US" sz="2400" b="1" i="0" u="none" strike="noStrike" cap="none" dirty="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r>
              <a:rPr lang="en-US" sz="2800" b="1" dirty="0">
                <a:solidFill>
                  <a:srgbClr val="002060"/>
                </a:solidFill>
                <a:latin typeface="Trebuchet MS"/>
                <a:cs typeface="Arial"/>
                <a:sym typeface="Trebuchet MS"/>
              </a:rPr>
              <a:t>Thank you!</a:t>
            </a:r>
            <a:endParaRPr sz="2800" b="1" dirty="0">
              <a:solidFill>
                <a:srgbClr val="002060"/>
              </a:solidFill>
              <a:latin typeface="Trebuchet MS"/>
              <a:cs typeface="Arial"/>
            </a:endParaRPr>
          </a:p>
          <a:p>
            <a:pPr marL="28575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8575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01;p17"/>
          <p:cNvSpPr txBox="1">
            <a:spLocks noGrp="1"/>
          </p:cNvSpPr>
          <p:nvPr>
            <p:ph type="body" idx="2"/>
          </p:nvPr>
        </p:nvSpPr>
        <p:spPr>
          <a:xfrm>
            <a:off x="457200" y="74613"/>
            <a:ext cx="5943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F3375-CAD3-4833-A724-A2DB2ADB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7D1F-CED3-426B-BEA8-A2C4F0B1D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9B9838-BF5A-4321-9B39-25C4198AC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15867"/>
              </p:ext>
            </p:extLst>
          </p:nvPr>
        </p:nvGraphicFramePr>
        <p:xfrm>
          <a:off x="0" y="832996"/>
          <a:ext cx="9144000" cy="536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7220">
                  <a:extLst>
                    <a:ext uri="{9D8B030D-6E8A-4147-A177-3AD203B41FA5}">
                      <a16:colId xmlns:a16="http://schemas.microsoft.com/office/drawing/2014/main" val="773759147"/>
                    </a:ext>
                  </a:extLst>
                </a:gridCol>
                <a:gridCol w="2818150">
                  <a:extLst>
                    <a:ext uri="{9D8B030D-6E8A-4147-A177-3AD203B41FA5}">
                      <a16:colId xmlns:a16="http://schemas.microsoft.com/office/drawing/2014/main" val="2393292933"/>
                    </a:ext>
                  </a:extLst>
                </a:gridCol>
                <a:gridCol w="3612630">
                  <a:extLst>
                    <a:ext uri="{9D8B030D-6E8A-4147-A177-3AD203B41FA5}">
                      <a16:colId xmlns:a16="http://schemas.microsoft.com/office/drawing/2014/main" val="32964324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9815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CORE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05048"/>
                  </a:ext>
                </a:extLst>
              </a:tr>
              <a:tr h="422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Data Feed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E-Comm IMS will process Item feed from Supply chain, Retail and Catalog and store them in Cosmos DB instance.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EDIS Catalog E-Comm IMS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3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Item load to </a:t>
                      </a:r>
                      <a:r>
                        <a:rPr lang="en-US" dirty="0" err="1"/>
                        <a:t>TakeOff</a:t>
                      </a:r>
                      <a:r>
                        <a:rPr lang="en-US" dirty="0"/>
                        <a:t> MFC (Once a Day)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each MFC store, E-Comm IMS Application will generate daily Item feed files (Item Feed at ROG level and also at each store level) to process and store.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E-Comm IMS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TakeOff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MFC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Inventory Snapshot flow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Takeoff MFC will expose a API to provide MFC's Inventory snapshot which includes current inventory in hand, future orders and expected replenishments. E-Comm IMS will make REST call for each MFC store, fetch the inventory snapshot, process and store this data. During Item Add/ Check-out in </a:t>
                      </a:r>
                      <a:r>
                        <a:rPr lang="en-US" dirty="0" err="1"/>
                        <a:t>ShopSite</a:t>
                      </a:r>
                      <a:r>
                        <a:rPr lang="en-US" dirty="0"/>
                        <a:t>, they will make a call to </a:t>
                      </a:r>
                      <a:r>
                        <a:rPr lang="en-US" dirty="0" err="1"/>
                        <a:t>EComm</a:t>
                      </a:r>
                      <a:r>
                        <a:rPr lang="en-US" dirty="0"/>
                        <a:t> OMS to confirm if Inventory is available for all cart items or not.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E-Comm IMS </a:t>
                      </a:r>
                    </a:p>
                    <a:p>
                      <a:r>
                        <a:rPr lang="en-US" dirty="0" err="1"/>
                        <a:t>TakeOff</a:t>
                      </a:r>
                      <a:r>
                        <a:rPr lang="en-US" dirty="0"/>
                        <a:t> MFC </a:t>
                      </a:r>
                    </a:p>
                    <a:p>
                      <a:r>
                        <a:rPr lang="en-US" dirty="0"/>
                        <a:t>ERUMS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flow (Create/ Update/Cancel)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process covers the End-to-End Order flow for OMS orders.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ERUMS E-Comm OMS Route Planner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0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FC0FFE-3E33-4148-B0CA-25A101291719}"/>
              </a:ext>
            </a:extLst>
          </p:cNvPr>
          <p:cNvSpPr txBox="1"/>
          <p:nvPr/>
        </p:nvSpPr>
        <p:spPr>
          <a:xfrm>
            <a:off x="299803" y="239843"/>
            <a:ext cx="267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A3F083-9487-490B-89CA-C9987B64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38275"/>
            <a:ext cx="5410200" cy="2838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758121-4B6F-4083-8B92-7DA7C024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5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122B38-0FA4-4FCF-ACF6-D72B09CD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0240"/>
            <a:ext cx="8229600" cy="3037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E-Comm Admin: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This web application will be used by Store Admins/ Merchants to do maintenance activities on IMS and OMS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E-Comm IMS (Inventory Management System):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custom solution will be used to manage and store Item details for all MFC stores.</a:t>
            </a:r>
          </a:p>
          <a:p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E-Comm OMS (Order Management System): 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Currently the existing Order ﬂow uses Manhattan product which is vey diﬃcult to manage/ modify. We have custom needs for MFC order ﬂows. </a:t>
            </a:r>
          </a:p>
          <a:p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2CF6-A7F2-4B77-A072-50B0246980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Types of Applications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8CB24-55B5-4955-9C06-DDE6AA80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1140F-6856-49F1-ACE1-1965377B2D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2268" y="112088"/>
            <a:ext cx="6715593" cy="7207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IMS:ITEM DATA FEED [ FROM EDIS ]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42BB1-6703-44DB-B383-9C73F4C3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70" y="913307"/>
            <a:ext cx="4276725" cy="424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4D052-440E-4E7B-8BFA-8A83B3F0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69779-F119-41B1-AEA9-BFE17A79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Retail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Catalog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IsOrderable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Store </a:t>
            </a:r>
            <a:r>
              <a:rPr lang="en-US" dirty="0" err="1"/>
              <a:t>Authorizised</a:t>
            </a:r>
            <a:r>
              <a:rPr lang="en-US" dirty="0"/>
              <a:t> Item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6DE5-9D4B-42BE-9A08-D168C03BFA2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Types of Item Feeds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C6878-5D82-4C9A-B8BF-391AC699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7FB80-EEBB-4CF9-8A8E-04D008E1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52843"/>
            <a:ext cx="8229600" cy="38315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‘Supply Item Master’ data feed will be updated with the items list in the Item.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‘Retail Item Master’ data feed will be updated in Item and Store with all the details of the item and availability in the store.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‘Catalog’ System sends us complete feed Json (full snapshot of few attributes, for each MFC) via Azure File Store.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E-Comm IMS picks up all the Item feed ﬁles (one of each MFC) from Azure Files, parses the data and stores it into IMS DB.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4FADB-04FC-4D5B-A7CA-A679839B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6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EC07E-96E7-4228-BFB0-C0FB8703D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‘</a:t>
            </a:r>
            <a:r>
              <a:rPr lang="en-IN" dirty="0" err="1"/>
              <a:t>IsOrderable</a:t>
            </a:r>
            <a:r>
              <a:rPr lang="en-IN" dirty="0"/>
              <a:t>’  finds the availability of the item in the store for confirming an order.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‘</a:t>
            </a:r>
            <a:r>
              <a:rPr lang="en-IN" dirty="0" err="1"/>
              <a:t>StoreAuthorization</a:t>
            </a:r>
            <a:r>
              <a:rPr lang="en-IN" dirty="0"/>
              <a:t>’ looks into the availability of the </a:t>
            </a:r>
            <a:r>
              <a:rPr lang="en-IN" dirty="0" err="1"/>
              <a:t>storeID</a:t>
            </a:r>
            <a:r>
              <a:rPr lang="en-IN" dirty="0"/>
              <a:t> in the list provided and ignores the message if missing.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C5901-5C57-46E0-BEAD-4688B47A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439"/>
            <a:ext cx="1618937" cy="4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8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717271"/>
      </a:dk2>
      <a:lt2>
        <a:srgbClr val="DEDEDE"/>
      </a:lt2>
      <a:accent1>
        <a:srgbClr val="00B3E3"/>
      </a:accent1>
      <a:accent2>
        <a:srgbClr val="B3B2B1"/>
      </a:accent2>
      <a:accent3>
        <a:srgbClr val="880D53"/>
      </a:accent3>
      <a:accent4>
        <a:srgbClr val="CFDE00"/>
      </a:accent4>
      <a:accent5>
        <a:srgbClr val="00567D"/>
      </a:accent5>
      <a:accent6>
        <a:srgbClr val="71727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7110</TotalTime>
  <Words>906</Words>
  <Application>Microsoft Office PowerPoint</Application>
  <PresentationFormat>On-screen Show (16:10)</PresentationFormat>
  <Paragraphs>129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Copperplate Gothic Bold</vt:lpstr>
      <vt:lpstr>Corbel</vt:lpstr>
      <vt:lpstr>Noto Sans Symbols</vt:lpstr>
      <vt:lpstr>Times New Roman</vt:lpstr>
      <vt:lpstr>Tisa Offc Serif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NISUM</dc:creator>
  <cp:lastModifiedBy>Divya Sri Boddu</cp:lastModifiedBy>
  <cp:revision>339</cp:revision>
  <dcterms:modified xsi:type="dcterms:W3CDTF">2019-12-31T09:44:01Z</dcterms:modified>
</cp:coreProperties>
</file>