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79" r:id="rId3"/>
    <p:sldId id="258" r:id="rId4"/>
    <p:sldId id="259" r:id="rId5"/>
    <p:sldId id="260" r:id="rId6"/>
    <p:sldId id="261" r:id="rId7"/>
    <p:sldId id="280" r:id="rId8"/>
    <p:sldId id="262" r:id="rId9"/>
    <p:sldId id="263" r:id="rId10"/>
    <p:sldId id="282" r:id="rId11"/>
    <p:sldId id="264" r:id="rId12"/>
    <p:sldId id="283" r:id="rId13"/>
    <p:sldId id="284" r:id="rId14"/>
    <p:sldId id="285" r:id="rId15"/>
    <p:sldId id="286" r:id="rId16"/>
    <p:sldId id="265" r:id="rId17"/>
    <p:sldId id="266" r:id="rId18"/>
    <p:sldId id="287" r:id="rId19"/>
    <p:sldId id="268" r:id="rId20"/>
    <p:sldId id="269" r:id="rId21"/>
    <p:sldId id="270" r:id="rId22"/>
    <p:sldId id="288" r:id="rId23"/>
    <p:sldId id="289" r:id="rId24"/>
    <p:sldId id="293" r:id="rId25"/>
    <p:sldId id="271" r:id="rId26"/>
    <p:sldId id="290" r:id="rId27"/>
    <p:sldId id="294" r:id="rId28"/>
    <p:sldId id="272" r:id="rId29"/>
    <p:sldId id="291" r:id="rId30"/>
    <p:sldId id="273" r:id="rId31"/>
    <p:sldId id="275" r:id="rId32"/>
    <p:sldId id="292" r:id="rId33"/>
    <p:sldId id="274" r:id="rId34"/>
    <p:sldId id="277" r:id="rId35"/>
    <p:sldId id="276" r:id="rId36"/>
    <p:sldId id="278" r:id="rId37"/>
    <p:sldId id="25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Harp" initials="NH" lastIdx="1" clrIdx="0">
    <p:extLst>
      <p:ext uri="{19B8F6BF-5375-455C-9EA6-DF929625EA0E}">
        <p15:presenceInfo xmlns:p15="http://schemas.microsoft.com/office/powerpoint/2012/main" userId="S::nharp2@unl.edu::0acb0b50-4a5a-4bf8-b720-ebf3be175c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580"/>
  </p:normalViewPr>
  <p:slideViewPr>
    <p:cSldViewPr snapToGrid="0" snapToObjects="1">
      <p:cViewPr>
        <p:scale>
          <a:sx n="64" d="100"/>
          <a:sy n="64" d="100"/>
        </p:scale>
        <p:origin x="64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4T10:48:49.539" idx="1">
    <p:pos x="7096" y="1820"/>
    <p:text>Maybe reword.. at least double check Neta et al. 2009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B42F6-F453-784F-B60B-C76CD70DC3F0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F7892-81E0-D146-83F7-77BEA92F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F7892-81E0-D146-83F7-77BEA92F59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6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F7892-81E0-D146-83F7-77BEA92F59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0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82CD-1049-6F4D-B64F-728FFE4B3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BF96D-F932-D14E-B078-427FFB59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2DD79-AAFB-6D42-8056-9F5FDAB2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399E-34E6-5A41-A19C-C343EAB8311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1EE3F-2B9F-4240-B97A-B1826588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A22DB-ECC5-6445-AD86-0A2CF183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B525-C9AF-8541-9105-218B4A7F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3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4C82-D266-E449-9B60-284560DA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10EDE-482E-3742-8CD6-E53DA2BAB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E8251-795C-5F42-B3D0-8ECF5D4C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399E-34E6-5A41-A19C-C343EAB8311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8975-846F-AF43-809A-E9584C69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4F26A-A520-1A42-AEA7-3052966E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B525-C9AF-8541-9105-218B4A7F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D8BAA-E03D-AD4D-B836-8ADB77889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D2BC7-1F48-DB41-9956-BACA13062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32EC3-2E66-A14A-8786-4A5F20DF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399E-34E6-5A41-A19C-C343EAB8311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DD5A4-40A4-A045-AAE8-83592657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7CBD6-B77F-0643-AB29-608B1FA3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B525-C9AF-8541-9105-218B4A7F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2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6B89-4E8C-874E-A187-FAE3B15E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B6608-CF7E-3E4E-86E4-218EABE1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84A41-56C2-EE47-A75C-50E3D512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399E-34E6-5A41-A19C-C343EAB8311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1F794-7C24-E042-ADA8-50DBB6BB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AE106-F612-5B4F-BF89-8D00FA91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B525-C9AF-8541-9105-218B4A7F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1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87C-D502-0F49-8550-DF29595E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C393-476B-9843-BD4B-59F5466AE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68E9D-7C41-9D4F-B7D0-87036B44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399E-34E6-5A41-A19C-C343EAB8311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7C0D6-C5D3-2342-810F-73FBBC63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49BDC-D9A1-9D40-AED8-0227F32D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B525-C9AF-8541-9105-218B4A7F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6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2BA2-6F32-1948-AF1A-4FF683AE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946D-4DED-8540-803E-05CD6F558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0D48F-AF8C-1B4D-8911-E5B55C08E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9D99A-D76A-DD48-888C-83FE3D94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399E-34E6-5A41-A19C-C343EAB8311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0F552-D6F9-A84D-B28E-BFB5EC93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B82C-48AB-B242-9EFB-EC3939A1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B525-C9AF-8541-9105-218B4A7F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2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0DC5-0608-004D-9AA3-75B4EC3C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39387-1442-F54A-AB9F-50CFDF676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EAEE6-46FA-FE4F-83C9-71030A652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5A64D-E417-4C4D-8690-50F467B5F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C9951-990B-6A40-8139-849F4E3DD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C1AB9-1CE5-BF49-AF54-7AA83FC6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399E-34E6-5A41-A19C-C343EAB8311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E289A-7B57-5848-87BB-BFCE3D23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3128A-1DAC-394A-8912-ADEDFC29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B525-C9AF-8541-9105-218B4A7F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9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8F21-3CE0-3940-837E-DFB8CEE7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89A0A-8FA8-9A41-B3CD-15F1BA9F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399E-34E6-5A41-A19C-C343EAB8311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C67BA-1861-C940-AA3F-D16CD902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402E6-500F-7947-B7D8-F72B6473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B525-C9AF-8541-9105-218B4A7F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A90D9-28D4-3B48-B328-EE8822AD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399E-34E6-5A41-A19C-C343EAB8311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52978-41F4-EA4C-A489-AC4A1790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DC303-83E1-A24F-B79B-3E97F45F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B525-C9AF-8541-9105-218B4A7F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9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5B7A-33DC-5844-BEDE-907D9961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01FA-C0F2-154F-9892-8655121F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C2366-8205-0B4C-B4EE-94EA2D72E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38715-0854-DC46-AEA7-313350D9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399E-34E6-5A41-A19C-C343EAB8311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AC2CE-E0FF-3742-983B-0182E125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4B046-9D49-F44A-9CDE-33E9B9C3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B525-C9AF-8541-9105-218B4A7F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D95A-558A-6C4A-8AC9-F8850F03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11756-E704-8942-B75F-1B9071FD6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38C8C-5780-2B43-8006-C85112D28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E968-BAC2-0247-9F4D-A45A11A5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399E-34E6-5A41-A19C-C343EAB8311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AEB3E-2128-DD4D-B63F-770A3E39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232C7-49A2-F14B-A3A4-9B721686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B525-C9AF-8541-9105-218B4A7F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7F6E5-BD9A-9C47-B5E1-E2BA798B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3609F-C659-EA47-9CB6-C71B1063C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72A49-47D8-A147-AA72-3D827EEA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399E-34E6-5A41-A19C-C343EAB8311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9DCF-F959-B142-A591-824AB0B52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7FD7F-F682-A14B-8C6B-CE0D99B32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DB525-C9AF-8541-9105-218B4A7F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4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2488-9295-1D4E-B69B-54D66AF26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Domain-specific working memory loads selectively increase negative interpretations of surprised facial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EF6A0-69BE-A742-B83F-77EDD81C8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R. Harp</a:t>
            </a:r>
          </a:p>
          <a:p>
            <a:r>
              <a:rPr lang="en-US" dirty="0"/>
              <a:t>University of Nebraska-Lincoln</a:t>
            </a:r>
          </a:p>
        </p:txBody>
      </p:sp>
    </p:spTree>
    <p:extLst>
      <p:ext uri="{BB962C8B-B14F-4D97-AF65-F5344CB8AC3E}">
        <p14:creationId xmlns:p14="http://schemas.microsoft.com/office/powerpoint/2010/main" val="953837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B9E0-E632-914E-A610-534EA20F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37A87-A0D7-BC46-9C0F-3ED069353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differ in interpretations of emotionally ambiguous faces</a:t>
            </a:r>
          </a:p>
          <a:p>
            <a:r>
              <a:rPr lang="en-US" dirty="0"/>
              <a:t>Cognitive demands impair decision making but do not affect valence bias</a:t>
            </a:r>
          </a:p>
          <a:p>
            <a:r>
              <a:rPr lang="en-US" b="1" dirty="0"/>
              <a:t>Maybe it has to do with domain-specificity (emotion)</a:t>
            </a:r>
          </a:p>
        </p:txBody>
      </p:sp>
    </p:spTree>
    <p:extLst>
      <p:ext uri="{BB962C8B-B14F-4D97-AF65-F5344CB8AC3E}">
        <p14:creationId xmlns:p14="http://schemas.microsoft.com/office/powerpoint/2010/main" val="272340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B790-89A4-E444-839C-5205393F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loads and valence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F9262-AB3F-1E4B-843C-8C623C338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work has shown that cognitive loads do not alter valence bias </a:t>
            </a:r>
            <a:r>
              <a:rPr lang="en-US" baseline="-25000" dirty="0"/>
              <a:t>(</a:t>
            </a:r>
            <a:r>
              <a:rPr lang="en-US" baseline="-25000" dirty="0" err="1"/>
              <a:t>Mattek</a:t>
            </a:r>
            <a:r>
              <a:rPr lang="en-US" baseline="-25000" dirty="0"/>
              <a:t>, Whalen, Berkowitz, &amp; Freeman, 2016)</a:t>
            </a:r>
          </a:p>
          <a:p>
            <a:r>
              <a:rPr lang="en-US" dirty="0"/>
              <a:t>Numeric strings were used to induce cognitive load via working memory maintenance. </a:t>
            </a:r>
          </a:p>
          <a:p>
            <a:r>
              <a:rPr lang="en-US" dirty="0"/>
              <a:t>Valence bias may be sensitive to cognitive loads that directly affect the neural systems used for regulation</a:t>
            </a:r>
          </a:p>
          <a:p>
            <a:r>
              <a:rPr lang="en-US" dirty="0"/>
              <a:t>Other work has shown that a given task may increase activation in different brain areas depending on the affective qualities of the task </a:t>
            </a:r>
            <a:r>
              <a:rPr lang="en-US" baseline="-25000" dirty="0"/>
              <a:t>(</a:t>
            </a:r>
            <a:r>
              <a:rPr lang="en-US" baseline="-25000" dirty="0" err="1"/>
              <a:t>Egner</a:t>
            </a:r>
            <a:r>
              <a:rPr lang="en-US" baseline="-25000" dirty="0"/>
              <a:t>, </a:t>
            </a:r>
            <a:r>
              <a:rPr lang="en-US" baseline="-25000" dirty="0" err="1"/>
              <a:t>Etkin</a:t>
            </a:r>
            <a:r>
              <a:rPr lang="en-US" baseline="-25000" dirty="0"/>
              <a:t>, Gale, &amp; Hirsch, 2008)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0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7F3F-71EB-8C46-A110-C4AE8FA1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-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05E6-CE21-FB49-8AD0-1B3F9A74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6B66D9-2296-B940-A07D-CB6DD68D22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90688"/>
            <a:ext cx="8957194" cy="50587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74DE71-A797-964B-9211-348B87699C21}"/>
              </a:ext>
            </a:extLst>
          </p:cNvPr>
          <p:cNvSpPr/>
          <p:nvPr/>
        </p:nvSpPr>
        <p:spPr>
          <a:xfrm>
            <a:off x="3572932" y="1439333"/>
            <a:ext cx="7433733" cy="4737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7F3F-71EB-8C46-A110-C4AE8FA1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-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05E6-CE21-FB49-8AD0-1B3F9A74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6B66D9-2296-B940-A07D-CB6DD68D22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90688"/>
            <a:ext cx="8957194" cy="50587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2A2703-DB72-6345-AA34-0511BD1AF6E1}"/>
              </a:ext>
            </a:extLst>
          </p:cNvPr>
          <p:cNvSpPr/>
          <p:nvPr/>
        </p:nvSpPr>
        <p:spPr>
          <a:xfrm>
            <a:off x="5757333" y="1439333"/>
            <a:ext cx="5249332" cy="4737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5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7F3F-71EB-8C46-A110-C4AE8FA1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-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05E6-CE21-FB49-8AD0-1B3F9A74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6B66D9-2296-B940-A07D-CB6DD68D22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90688"/>
            <a:ext cx="8957194" cy="50587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675B4D-581B-6F45-94C8-D78AF9F2397F}"/>
              </a:ext>
            </a:extLst>
          </p:cNvPr>
          <p:cNvSpPr/>
          <p:nvPr/>
        </p:nvSpPr>
        <p:spPr>
          <a:xfrm>
            <a:off x="7992533" y="1439333"/>
            <a:ext cx="3014132" cy="4737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7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7F3F-71EB-8C46-A110-C4AE8FA1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-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05E6-CE21-FB49-8AD0-1B3F9A74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6B66D9-2296-B940-A07D-CB6DD68D22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90688"/>
            <a:ext cx="8957194" cy="505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89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1828-5A53-7145-9F12-56C08F33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8D8ED-6D61-C544-9FAA-5674F37C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effect of load (low vs. high)</a:t>
            </a:r>
          </a:p>
          <a:p>
            <a:r>
              <a:rPr lang="en-US" dirty="0"/>
              <a:t>Effect of load type (emotional vs. non-emotional)</a:t>
            </a:r>
          </a:p>
          <a:p>
            <a:r>
              <a:rPr lang="en-US" dirty="0"/>
              <a:t>High loads with emotional information will result in more negative interpretations than similar low loads</a:t>
            </a:r>
          </a:p>
        </p:txBody>
      </p:sp>
    </p:spTree>
    <p:extLst>
      <p:ext uri="{BB962C8B-B14F-4D97-AF65-F5344CB8AC3E}">
        <p14:creationId xmlns:p14="http://schemas.microsoft.com/office/powerpoint/2010/main" val="325180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8E66-A4F3-7B49-8091-5C63ADC0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Participants &amp; Stimuli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EF09-AA77-9A44-8F15-9C2B45DD5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of 50 college students</a:t>
            </a:r>
          </a:p>
          <a:p>
            <a:pPr lvl="1"/>
            <a:r>
              <a:rPr lang="en-US" dirty="0" err="1"/>
              <a:t>Age</a:t>
            </a:r>
            <a:r>
              <a:rPr lang="en-US" baseline="-25000" dirty="0" err="1"/>
              <a:t>M</a:t>
            </a:r>
            <a:r>
              <a:rPr lang="en-US" dirty="0"/>
              <a:t> = 18.82, </a:t>
            </a:r>
            <a:r>
              <a:rPr lang="en-US" dirty="0" err="1"/>
              <a:t>Age</a:t>
            </a:r>
            <a:r>
              <a:rPr lang="en-US" baseline="-25000" dirty="0" err="1"/>
              <a:t>SD</a:t>
            </a:r>
            <a:r>
              <a:rPr lang="en-US" dirty="0"/>
              <a:t> = 1.19</a:t>
            </a:r>
          </a:p>
          <a:p>
            <a:pPr lvl="1"/>
            <a:r>
              <a:rPr lang="en-US" dirty="0"/>
              <a:t>All white without Hispanic/</a:t>
            </a:r>
            <a:r>
              <a:rPr lang="en-US" dirty="0" err="1"/>
              <a:t>Latnix</a:t>
            </a:r>
            <a:r>
              <a:rPr lang="en-US" dirty="0"/>
              <a:t> ethnicity</a:t>
            </a:r>
          </a:p>
          <a:p>
            <a:pPr lvl="1"/>
            <a:r>
              <a:rPr lang="en-US" dirty="0"/>
              <a:t>41 female</a:t>
            </a:r>
          </a:p>
          <a:p>
            <a:r>
              <a:rPr lang="en-US" dirty="0"/>
              <a:t>Face stimuli included 34 unique identities</a:t>
            </a:r>
          </a:p>
          <a:p>
            <a:pPr lvl="1"/>
            <a:r>
              <a:rPr lang="en-US" dirty="0"/>
              <a:t>Angry, happy, surprised</a:t>
            </a:r>
          </a:p>
          <a:p>
            <a:r>
              <a:rPr lang="en-US" dirty="0"/>
              <a:t>Scene stimuli included 288 scenes (IAPS)</a:t>
            </a:r>
          </a:p>
          <a:p>
            <a:r>
              <a:rPr lang="en-US" dirty="0"/>
              <a:t>MouseTracker used to capture response trajectories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9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2257-5678-B547-BBCA-B874FA9D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MouseTracker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0EFBA-CCEE-B544-BF81-2E0585E43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0932" y="1731907"/>
            <a:ext cx="5571067" cy="408544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9ACC28-236C-1A44-B0E2-166E4287DE55}"/>
              </a:ext>
            </a:extLst>
          </p:cNvPr>
          <p:cNvSpPr txBox="1"/>
          <p:nvPr/>
        </p:nvSpPr>
        <p:spPr>
          <a:xfrm>
            <a:off x="694266" y="1745172"/>
            <a:ext cx="54271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Maximum deviation (MD) is the distance from a direct trajectory to the chosen response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MD is a measure of response competition</a:t>
            </a:r>
          </a:p>
          <a:p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9250C-9F75-6344-9075-35AEC72C1CEF}"/>
              </a:ext>
            </a:extLst>
          </p:cNvPr>
          <p:cNvSpPr txBox="1"/>
          <p:nvPr/>
        </p:nvSpPr>
        <p:spPr>
          <a:xfrm>
            <a:off x="9184341" y="6488668"/>
            <a:ext cx="43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</a:t>
            </a:r>
            <a:r>
              <a:rPr lang="en-US" dirty="0" err="1"/>
              <a:t>mousetracker.org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58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2C23-6A21-0D40-A22E-616CBEB1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17BA6-7FC7-9049-9859-A505A6929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Reaction time outliers removed (&gt; 3 SDs from mean)</a:t>
            </a:r>
          </a:p>
          <a:p>
            <a:r>
              <a:rPr lang="en-US" dirty="0"/>
              <a:t>Removed incorrect memory probe trials (manipulation failure)</a:t>
            </a:r>
          </a:p>
          <a:p>
            <a:r>
              <a:rPr lang="en-US" dirty="0"/>
              <a:t>Percent negativity calculated as proportion of negative responses out of total surprise ratings</a:t>
            </a:r>
          </a:p>
          <a:p>
            <a:r>
              <a:rPr lang="en-US" dirty="0"/>
              <a:t>Distributions of percent negativity across conditions was non-normal (all p’s &lt; .001); negatively skewed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9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B9E0-E632-914E-A610-534EA20F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37A87-A0D7-BC46-9C0F-3ED069353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People differ in interpretations of emotionally ambiguous faces</a:t>
            </a:r>
          </a:p>
          <a:p>
            <a:r>
              <a:rPr lang="en-US" dirty="0"/>
              <a:t>Cognitive demands impair decision making but do not affect valence bias</a:t>
            </a:r>
          </a:p>
          <a:p>
            <a:r>
              <a:rPr lang="en-US" dirty="0"/>
              <a:t>Maybe it has to do with domain-specificity (emotion)</a:t>
            </a:r>
          </a:p>
        </p:txBody>
      </p:sp>
    </p:spTree>
    <p:extLst>
      <p:ext uri="{BB962C8B-B14F-4D97-AF65-F5344CB8AC3E}">
        <p14:creationId xmlns:p14="http://schemas.microsoft.com/office/powerpoint/2010/main" val="2562211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DE36-498B-4247-A81E-62655136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multilevel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09410-2E42-B441-A721-0750F2EF2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2309" cy="4131830"/>
          </a:xfrm>
        </p:spPr>
        <p:txBody>
          <a:bodyPr/>
          <a:lstStyle/>
          <a:p>
            <a:r>
              <a:rPr lang="en-US" dirty="0"/>
              <a:t>Repeated measures leads to statistical dependency within subjects</a:t>
            </a:r>
          </a:p>
          <a:p>
            <a:r>
              <a:rPr lang="en-US" dirty="0"/>
              <a:t>Robust standard errors used to account for violations of normality</a:t>
            </a:r>
          </a:p>
          <a:p>
            <a:r>
              <a:rPr lang="en-US" dirty="0"/>
              <a:t>Model building approach using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difference tests at each step to assess model fit</a:t>
            </a:r>
          </a:p>
        </p:txBody>
      </p:sp>
    </p:spTree>
    <p:extLst>
      <p:ext uri="{BB962C8B-B14F-4D97-AF65-F5344CB8AC3E}">
        <p14:creationId xmlns:p14="http://schemas.microsoft.com/office/powerpoint/2010/main" val="192780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E34D-61C3-854B-812F-22D20A0B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112"/>
            <a:ext cx="10515600" cy="1325563"/>
          </a:xfrm>
        </p:spPr>
        <p:txBody>
          <a:bodyPr/>
          <a:lstStyle/>
          <a:p>
            <a:r>
              <a:rPr lang="en-US" dirty="0"/>
              <a:t>Results – ratings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66848A47-44F9-7C45-981F-FA6DA243D0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096000" y="2082800"/>
            <a:ext cx="5969000" cy="477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E7EF26-F462-5341-8C65-1D1C72F5D3FC}"/>
              </a:ext>
            </a:extLst>
          </p:cNvPr>
          <p:cNvSpPr/>
          <p:nvPr/>
        </p:nvSpPr>
        <p:spPr>
          <a:xfrm>
            <a:off x="7128933" y="3064933"/>
            <a:ext cx="2760134" cy="3112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9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E34D-61C3-854B-812F-22D20A0B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112"/>
            <a:ext cx="10515600" cy="1325563"/>
          </a:xfrm>
        </p:spPr>
        <p:txBody>
          <a:bodyPr/>
          <a:lstStyle/>
          <a:p>
            <a:r>
              <a:rPr lang="en-US" dirty="0"/>
              <a:t>Results –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A050-14AA-5E48-98CB-8D26694DA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Random intercept model accounts for interindividual variability</a:t>
            </a:r>
          </a:p>
          <a:p>
            <a:r>
              <a:rPr lang="en-US" dirty="0"/>
              <a:t>Effect of load type: (ß</a:t>
            </a:r>
            <a:r>
              <a:rPr lang="en-US" baseline="-25000" dirty="0"/>
              <a:t>10</a:t>
            </a:r>
            <a:r>
              <a:rPr lang="en-US" dirty="0"/>
              <a:t> = .10, </a:t>
            </a:r>
            <a:r>
              <a:rPr lang="en-US" i="1" dirty="0"/>
              <a:t>t</a:t>
            </a:r>
            <a:r>
              <a:rPr lang="en-US" dirty="0"/>
              <a:t>(149) = 7.82, p &lt; .001; emotional &gt; neutral)</a:t>
            </a:r>
          </a:p>
          <a:p>
            <a:endParaRPr lang="en-US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66848A47-44F9-7C45-981F-FA6DA243D0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096000" y="2082800"/>
            <a:ext cx="5969000" cy="477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Left Bracket 8">
            <a:extLst>
              <a:ext uri="{FF2B5EF4-FFF2-40B4-BE49-F238E27FC236}">
                <a16:creationId xmlns:a16="http://schemas.microsoft.com/office/drawing/2014/main" id="{0171E269-A41B-5E4E-BA5F-5868BE60BD48}"/>
              </a:ext>
            </a:extLst>
          </p:cNvPr>
          <p:cNvSpPr/>
          <p:nvPr/>
        </p:nvSpPr>
        <p:spPr>
          <a:xfrm rot="5400000">
            <a:off x="7625037" y="2490041"/>
            <a:ext cx="219154" cy="65746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B9B45ABD-0DD9-934C-BC96-9CC86952720E}"/>
              </a:ext>
            </a:extLst>
          </p:cNvPr>
          <p:cNvSpPr/>
          <p:nvPr/>
        </p:nvSpPr>
        <p:spPr>
          <a:xfrm rot="5400000">
            <a:off x="8912248" y="2490041"/>
            <a:ext cx="219154" cy="65746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93FC11E9-9ABA-414F-A4C0-E8A59939FA8C}"/>
              </a:ext>
            </a:extLst>
          </p:cNvPr>
          <p:cNvSpPr/>
          <p:nvPr/>
        </p:nvSpPr>
        <p:spPr>
          <a:xfrm rot="5400000">
            <a:off x="8317240" y="1926924"/>
            <a:ext cx="219154" cy="130736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26A70-9AE9-9C4D-8F17-F8327C31219B}"/>
              </a:ext>
            </a:extLst>
          </p:cNvPr>
          <p:cNvSpPr txBox="1"/>
          <p:nvPr/>
        </p:nvSpPr>
        <p:spPr>
          <a:xfrm>
            <a:off x="8257746" y="2102407"/>
            <a:ext cx="629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16640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E34D-61C3-854B-812F-22D20A0B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112"/>
            <a:ext cx="10515600" cy="1325563"/>
          </a:xfrm>
        </p:spPr>
        <p:txBody>
          <a:bodyPr/>
          <a:lstStyle/>
          <a:p>
            <a:r>
              <a:rPr lang="en-US" dirty="0"/>
              <a:t>Results –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A050-14AA-5E48-98CB-8D26694DA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Random intercept model accounts for interindividual variability</a:t>
            </a:r>
          </a:p>
          <a:p>
            <a:r>
              <a:rPr lang="en-US" dirty="0"/>
              <a:t>Effect of load type: (ß</a:t>
            </a:r>
            <a:r>
              <a:rPr lang="en-US" baseline="-25000" dirty="0"/>
              <a:t>10</a:t>
            </a:r>
            <a:r>
              <a:rPr lang="en-US" dirty="0"/>
              <a:t> = .10, </a:t>
            </a:r>
            <a:r>
              <a:rPr lang="en-US" i="1" dirty="0"/>
              <a:t>t</a:t>
            </a:r>
            <a:r>
              <a:rPr lang="en-US" dirty="0"/>
              <a:t>(149) = 7.82, p &lt; .001; emotional &gt; neutral)</a:t>
            </a:r>
          </a:p>
          <a:p>
            <a:r>
              <a:rPr lang="en-US" dirty="0"/>
              <a:t>No effect of load: (</a:t>
            </a:r>
            <a:r>
              <a:rPr lang="en-US" i="1" dirty="0"/>
              <a:t>t</a:t>
            </a:r>
            <a:r>
              <a:rPr lang="en-US" dirty="0"/>
              <a:t>(148) = .92, p = .361)</a:t>
            </a:r>
          </a:p>
          <a:p>
            <a:r>
              <a:rPr lang="en-US" dirty="0"/>
              <a:t>Interaction: (</a:t>
            </a:r>
            <a:r>
              <a:rPr lang="en-US" i="1" dirty="0"/>
              <a:t>t</a:t>
            </a:r>
            <a:r>
              <a:rPr lang="en-US" dirty="0"/>
              <a:t>(147) = .83, p = .406)</a:t>
            </a:r>
          </a:p>
          <a:p>
            <a:endParaRPr lang="en-US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66848A47-44F9-7C45-981F-FA6DA243D0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096000" y="2082800"/>
            <a:ext cx="5969000" cy="477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F00B72-11A1-E441-8BEC-A8126C5BBC14}"/>
              </a:ext>
            </a:extLst>
          </p:cNvPr>
          <p:cNvSpPr txBox="1">
            <a:spLocks/>
          </p:cNvSpPr>
          <p:nvPr/>
        </p:nvSpPr>
        <p:spPr>
          <a:xfrm>
            <a:off x="6417733" y="265112"/>
            <a:ext cx="57742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Level-1 Model: </a:t>
            </a:r>
          </a:p>
          <a:p>
            <a:pPr marL="457200" lvl="1" indent="0">
              <a:buNone/>
            </a:pPr>
            <a:r>
              <a:rPr lang="en-US" b="1" dirty="0"/>
              <a:t> 	</a:t>
            </a:r>
            <a:r>
              <a:rPr lang="en-US" dirty="0" err="1"/>
              <a:t>PerNeg</a:t>
            </a:r>
            <a:r>
              <a:rPr lang="en-US" baseline="-25000" dirty="0" err="1"/>
              <a:t>ti</a:t>
            </a:r>
            <a:r>
              <a:rPr lang="en-US" dirty="0"/>
              <a:t> = π</a:t>
            </a:r>
            <a:r>
              <a:rPr lang="en-US" baseline="-25000" dirty="0"/>
              <a:t>0i</a:t>
            </a:r>
            <a:r>
              <a:rPr lang="en-US" dirty="0"/>
              <a:t> + π</a:t>
            </a:r>
            <a:r>
              <a:rPr lang="en-US" baseline="-25000" dirty="0"/>
              <a:t>1i</a:t>
            </a:r>
            <a:r>
              <a:rPr lang="en-US" dirty="0"/>
              <a:t>*(Load </a:t>
            </a:r>
            <a:r>
              <a:rPr lang="en-US" dirty="0" err="1"/>
              <a:t>Type</a:t>
            </a:r>
            <a:r>
              <a:rPr lang="en-US" baseline="-25000" dirty="0" err="1"/>
              <a:t>ti</a:t>
            </a:r>
            <a:r>
              <a:rPr lang="en-US" dirty="0"/>
              <a:t>) + </a:t>
            </a:r>
            <a:r>
              <a:rPr lang="en-US" dirty="0" err="1"/>
              <a:t>e</a:t>
            </a:r>
            <a:r>
              <a:rPr lang="en-US" baseline="-25000" dirty="0" err="1"/>
              <a:t>ti</a:t>
            </a:r>
            <a:endParaRPr lang="en-US" dirty="0"/>
          </a:p>
          <a:p>
            <a:r>
              <a:rPr lang="en-US" b="1" dirty="0"/>
              <a:t>Level-2 Model: </a:t>
            </a:r>
          </a:p>
          <a:p>
            <a:pPr marL="0" indent="0">
              <a:buNone/>
            </a:pPr>
            <a:r>
              <a:rPr lang="en-US" dirty="0"/>
              <a:t>		π</a:t>
            </a:r>
            <a:r>
              <a:rPr lang="en-US" baseline="-25000" dirty="0"/>
              <a:t>0i</a:t>
            </a:r>
            <a:r>
              <a:rPr lang="en-US" dirty="0"/>
              <a:t> = β</a:t>
            </a:r>
            <a:r>
              <a:rPr lang="en-US" baseline="-25000" dirty="0"/>
              <a:t>00</a:t>
            </a:r>
            <a:r>
              <a:rPr lang="en-US" dirty="0"/>
              <a:t> + r</a:t>
            </a:r>
            <a:r>
              <a:rPr lang="en-US" baseline="-25000" dirty="0"/>
              <a:t>0i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π</a:t>
            </a:r>
            <a:r>
              <a:rPr lang="en-US" baseline="-25000" dirty="0"/>
              <a:t>1i</a:t>
            </a:r>
            <a:r>
              <a:rPr lang="en-US" dirty="0"/>
              <a:t> = β</a:t>
            </a:r>
            <a:r>
              <a:rPr lang="en-US" baseline="-25000" dirty="0"/>
              <a:t>10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1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630C-1D92-CD4E-8443-38E8E282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– MD 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65BD5307-8C2C-D14C-AC44-18CF66F4F0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468148" y="2502185"/>
            <a:ext cx="5499870" cy="43513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3F4F1A-744B-814F-89D9-0012B2BEF868}"/>
              </a:ext>
            </a:extLst>
          </p:cNvPr>
          <p:cNvSpPr/>
          <p:nvPr/>
        </p:nvSpPr>
        <p:spPr>
          <a:xfrm>
            <a:off x="7367472" y="2246243"/>
            <a:ext cx="2760134" cy="3987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90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630C-1D92-CD4E-8443-38E8E282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– MD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EAC0-69EF-0C4C-B9B3-4AF904C67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Random intercept model accounts for individual differences in average MD</a:t>
            </a:r>
          </a:p>
          <a:p>
            <a:r>
              <a:rPr lang="en-US" dirty="0"/>
              <a:t>No effect of load type (</a:t>
            </a:r>
            <a:r>
              <a:rPr lang="en-US" i="1" dirty="0"/>
              <a:t>t</a:t>
            </a:r>
            <a:r>
              <a:rPr lang="en-US" dirty="0"/>
              <a:t>(148) = .143, p = .886)</a:t>
            </a:r>
          </a:p>
          <a:p>
            <a:r>
              <a:rPr lang="en-US" dirty="0"/>
              <a:t>Effect of load: (ß</a:t>
            </a:r>
            <a:r>
              <a:rPr lang="en-US" baseline="-25000" dirty="0"/>
              <a:t>10</a:t>
            </a:r>
            <a:r>
              <a:rPr lang="en-US" dirty="0"/>
              <a:t> = .08, </a:t>
            </a:r>
            <a:r>
              <a:rPr lang="en-US" i="1" dirty="0"/>
              <a:t>t</a:t>
            </a:r>
            <a:r>
              <a:rPr lang="en-US" dirty="0"/>
              <a:t>(149) = 2.81, p =.006; high &gt; low) </a:t>
            </a:r>
          </a:p>
          <a:p>
            <a:r>
              <a:rPr lang="en-US" dirty="0"/>
              <a:t>Interaction: (</a:t>
            </a:r>
            <a:r>
              <a:rPr lang="en-US" i="1" dirty="0"/>
              <a:t>t</a:t>
            </a:r>
            <a:r>
              <a:rPr lang="en-US" dirty="0"/>
              <a:t>(147) = .07, p = .994)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65BD5307-8C2C-D14C-AC44-18CF66F4F0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468148" y="2502185"/>
            <a:ext cx="5499870" cy="43513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Left Bracket 5">
            <a:extLst>
              <a:ext uri="{FF2B5EF4-FFF2-40B4-BE49-F238E27FC236}">
                <a16:creationId xmlns:a16="http://schemas.microsoft.com/office/drawing/2014/main" id="{6AD5C9D4-415C-D940-8721-005D1D456601}"/>
              </a:ext>
            </a:extLst>
          </p:cNvPr>
          <p:cNvSpPr/>
          <p:nvPr/>
        </p:nvSpPr>
        <p:spPr>
          <a:xfrm rot="5400000">
            <a:off x="8739842" y="1399133"/>
            <a:ext cx="219154" cy="123444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EDFADBA2-8B28-5B4A-A06B-31E2CF27EF89}"/>
              </a:ext>
            </a:extLst>
          </p:cNvPr>
          <p:cNvSpPr/>
          <p:nvPr/>
        </p:nvSpPr>
        <p:spPr>
          <a:xfrm rot="5400000">
            <a:off x="8120023" y="1834375"/>
            <a:ext cx="219154" cy="123444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739CC5F1-9E94-264A-8238-2CE745626D25}"/>
              </a:ext>
            </a:extLst>
          </p:cNvPr>
          <p:cNvSpPr/>
          <p:nvPr/>
        </p:nvSpPr>
        <p:spPr>
          <a:xfrm rot="5400000">
            <a:off x="8363863" y="1422265"/>
            <a:ext cx="219154" cy="74676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1E181-F8EF-ED48-A5B8-F79DBE457312}"/>
              </a:ext>
            </a:extLst>
          </p:cNvPr>
          <p:cNvSpPr txBox="1"/>
          <p:nvPr/>
        </p:nvSpPr>
        <p:spPr>
          <a:xfrm>
            <a:off x="8219668" y="1268911"/>
            <a:ext cx="629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5C679D-0A1D-634D-8B81-123852C18F8B}"/>
              </a:ext>
            </a:extLst>
          </p:cNvPr>
          <p:cNvCxnSpPr/>
          <p:nvPr/>
        </p:nvCxnSpPr>
        <p:spPr>
          <a:xfrm>
            <a:off x="8100060" y="1905222"/>
            <a:ext cx="0" cy="436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90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630C-1D92-CD4E-8443-38E8E282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– MD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EAC0-69EF-0C4C-B9B3-4AF904C67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Random intercept model accounts for individual differences in average MD</a:t>
            </a:r>
          </a:p>
          <a:p>
            <a:r>
              <a:rPr lang="en-US" dirty="0"/>
              <a:t>No effect of load type (</a:t>
            </a:r>
            <a:r>
              <a:rPr lang="en-US" i="1" dirty="0"/>
              <a:t>t</a:t>
            </a:r>
            <a:r>
              <a:rPr lang="en-US" dirty="0"/>
              <a:t>(148) = .143, p = .886)</a:t>
            </a:r>
          </a:p>
          <a:p>
            <a:r>
              <a:rPr lang="en-US" dirty="0"/>
              <a:t>Effect of load: (ß</a:t>
            </a:r>
            <a:r>
              <a:rPr lang="en-US" baseline="-25000" dirty="0"/>
              <a:t>10</a:t>
            </a:r>
            <a:r>
              <a:rPr lang="en-US" dirty="0"/>
              <a:t> = .08, </a:t>
            </a:r>
            <a:r>
              <a:rPr lang="en-US" i="1" dirty="0"/>
              <a:t>t</a:t>
            </a:r>
            <a:r>
              <a:rPr lang="en-US" dirty="0"/>
              <a:t>(149) = 2.81, p =.006; high &gt; low) </a:t>
            </a:r>
          </a:p>
          <a:p>
            <a:r>
              <a:rPr lang="en-US" dirty="0"/>
              <a:t>Interaction: (</a:t>
            </a:r>
            <a:r>
              <a:rPr lang="en-US" i="1" dirty="0"/>
              <a:t>t</a:t>
            </a:r>
            <a:r>
              <a:rPr lang="en-US" dirty="0"/>
              <a:t>(147) = .07, p = .994)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65BD5307-8C2C-D14C-AC44-18CF66F4F0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468148" y="2502185"/>
            <a:ext cx="5499870" cy="43513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063B85-F512-6848-BA66-80119853DE6A}"/>
              </a:ext>
            </a:extLst>
          </p:cNvPr>
          <p:cNvSpPr txBox="1">
            <a:spLocks/>
          </p:cNvSpPr>
          <p:nvPr/>
        </p:nvSpPr>
        <p:spPr>
          <a:xfrm>
            <a:off x="6468148" y="20283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Level-1 Model:</a:t>
            </a:r>
          </a:p>
          <a:p>
            <a:pPr marL="0" indent="0">
              <a:buNone/>
            </a:pPr>
            <a:r>
              <a:rPr lang="en-US" b="1" baseline="-25000" dirty="0"/>
              <a:t>	</a:t>
            </a:r>
            <a:r>
              <a:rPr lang="en-US" dirty="0" err="1"/>
              <a:t>MD</a:t>
            </a:r>
            <a:r>
              <a:rPr lang="en-US" baseline="-25000" dirty="0" err="1"/>
              <a:t>ti</a:t>
            </a:r>
            <a:r>
              <a:rPr lang="en-US" dirty="0"/>
              <a:t> = π</a:t>
            </a:r>
            <a:r>
              <a:rPr lang="en-US" baseline="-25000" dirty="0"/>
              <a:t>0i</a:t>
            </a:r>
            <a:r>
              <a:rPr lang="en-US" dirty="0"/>
              <a:t> + π</a:t>
            </a:r>
            <a:r>
              <a:rPr lang="en-US" baseline="-25000" dirty="0"/>
              <a:t>1i</a:t>
            </a:r>
            <a:r>
              <a:rPr lang="en-US" dirty="0"/>
              <a:t>*(</a:t>
            </a:r>
            <a:r>
              <a:rPr lang="en-US" dirty="0" err="1"/>
              <a:t>Load</a:t>
            </a:r>
            <a:r>
              <a:rPr lang="en-US" baseline="-25000" dirty="0" err="1"/>
              <a:t>ti</a:t>
            </a:r>
            <a:r>
              <a:rPr lang="en-US" dirty="0"/>
              <a:t>) + </a:t>
            </a:r>
            <a:r>
              <a:rPr lang="en-US" dirty="0" err="1"/>
              <a:t>e</a:t>
            </a:r>
            <a:r>
              <a:rPr lang="en-US" baseline="-25000" dirty="0" err="1"/>
              <a:t>ti</a:t>
            </a:r>
            <a:endParaRPr lang="en-US" dirty="0"/>
          </a:p>
          <a:p>
            <a:r>
              <a:rPr lang="en-US" b="1" dirty="0"/>
              <a:t>Level-2 Model: </a:t>
            </a:r>
          </a:p>
          <a:p>
            <a:pPr marL="0" indent="0">
              <a:buNone/>
            </a:pPr>
            <a:r>
              <a:rPr lang="en-US" dirty="0"/>
              <a:t>		π</a:t>
            </a:r>
            <a:r>
              <a:rPr lang="en-US" baseline="-25000" dirty="0"/>
              <a:t>0i</a:t>
            </a:r>
            <a:r>
              <a:rPr lang="en-US" dirty="0"/>
              <a:t> = β</a:t>
            </a:r>
            <a:r>
              <a:rPr lang="en-US" baseline="-25000" dirty="0"/>
              <a:t>00</a:t>
            </a:r>
            <a:r>
              <a:rPr lang="en-US" dirty="0"/>
              <a:t> + r</a:t>
            </a:r>
            <a:r>
              <a:rPr lang="en-US" baseline="-25000" dirty="0"/>
              <a:t>0i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π</a:t>
            </a:r>
            <a:r>
              <a:rPr lang="en-US" baseline="-25000" dirty="0"/>
              <a:t>1i</a:t>
            </a:r>
            <a:r>
              <a:rPr lang="en-US" dirty="0"/>
              <a:t> = β</a:t>
            </a:r>
            <a:r>
              <a:rPr lang="en-US" baseline="-25000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0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FBAB7C-607B-5841-ABF6-9EDAE0A29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311" y="0"/>
            <a:ext cx="8295378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5EDB63-89A9-D847-9D7E-36980808B89C}"/>
              </a:ext>
            </a:extLst>
          </p:cNvPr>
          <p:cNvCxnSpPr/>
          <p:nvPr/>
        </p:nvCxnSpPr>
        <p:spPr>
          <a:xfrm flipH="1" flipV="1">
            <a:off x="2922104" y="365125"/>
            <a:ext cx="5824331" cy="581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B25EBF-45B9-EB46-91C9-45EDBCE922C1}"/>
              </a:ext>
            </a:extLst>
          </p:cNvPr>
          <p:cNvCxnSpPr>
            <a:cxnSpLocks/>
          </p:cNvCxnSpPr>
          <p:nvPr/>
        </p:nvCxnSpPr>
        <p:spPr>
          <a:xfrm flipV="1">
            <a:off x="6009911" y="2701319"/>
            <a:ext cx="1060984" cy="788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9A97DA-2204-B445-A330-DE4D4532F804}"/>
              </a:ext>
            </a:extLst>
          </p:cNvPr>
          <p:cNvCxnSpPr>
            <a:cxnSpLocks/>
          </p:cNvCxnSpPr>
          <p:nvPr/>
        </p:nvCxnSpPr>
        <p:spPr>
          <a:xfrm flipV="1">
            <a:off x="6162311" y="2631518"/>
            <a:ext cx="1299472" cy="1010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BDB4A0B-AA60-C541-87E0-34A63295A244}"/>
              </a:ext>
            </a:extLst>
          </p:cNvPr>
          <p:cNvSpPr/>
          <p:nvPr/>
        </p:nvSpPr>
        <p:spPr>
          <a:xfrm>
            <a:off x="9248775" y="2631518"/>
            <a:ext cx="994914" cy="40695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A67847-DFE5-AF4E-BCEF-F83BA26AEBAE}"/>
              </a:ext>
            </a:extLst>
          </p:cNvPr>
          <p:cNvSpPr/>
          <p:nvPr/>
        </p:nvSpPr>
        <p:spPr>
          <a:xfrm>
            <a:off x="9248775" y="2631518"/>
            <a:ext cx="1248537" cy="40695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1CD73C-3987-7A47-83A4-56ED03BDA5D5}"/>
              </a:ext>
            </a:extLst>
          </p:cNvPr>
          <p:cNvSpPr/>
          <p:nvPr/>
        </p:nvSpPr>
        <p:spPr>
          <a:xfrm>
            <a:off x="9720228" y="3004227"/>
            <a:ext cx="1248537" cy="147023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9DF08B-0D68-0B41-B7F3-33DAB60C7573}"/>
              </a:ext>
            </a:extLst>
          </p:cNvPr>
          <p:cNvSpPr txBox="1"/>
          <p:nvPr/>
        </p:nvSpPr>
        <p:spPr>
          <a:xfrm>
            <a:off x="9269896" y="2389632"/>
            <a:ext cx="169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Memory Load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99A4AF-FAA9-854B-8CB7-915F3875AAC3}"/>
              </a:ext>
            </a:extLst>
          </p:cNvPr>
          <p:cNvSpPr txBox="1"/>
          <p:nvPr/>
        </p:nvSpPr>
        <p:spPr>
          <a:xfrm>
            <a:off x="9655985" y="3017830"/>
            <a:ext cx="169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load </a:t>
            </a:r>
          </a:p>
          <a:p>
            <a:r>
              <a:rPr lang="en-US" dirty="0"/>
              <a:t>High load</a:t>
            </a:r>
          </a:p>
        </p:txBody>
      </p:sp>
    </p:spTree>
    <p:extLst>
      <p:ext uri="{BB962C8B-B14F-4D97-AF65-F5344CB8AC3E}">
        <p14:creationId xmlns:p14="http://schemas.microsoft.com/office/powerpoint/2010/main" val="2169128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6C88-0AFA-DC4F-97CF-413F8031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9F897-D8F5-3C4A-9C57-FBC4B4B7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Valence bias shifts towards negativity when working memory loads contain emotional information (domain-specific)</a:t>
            </a:r>
          </a:p>
          <a:p>
            <a:r>
              <a:rPr lang="en-US" dirty="0"/>
              <a:t>Maximum deviation (response competition) increases under high working memory loads (domain-general)</a:t>
            </a:r>
          </a:p>
        </p:txBody>
      </p:sp>
    </p:spTree>
    <p:extLst>
      <p:ext uri="{BB962C8B-B14F-4D97-AF65-F5344CB8AC3E}">
        <p14:creationId xmlns:p14="http://schemas.microsoft.com/office/powerpoint/2010/main" val="1073463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6C88-0AFA-DC4F-97CF-413F8031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9F897-D8F5-3C4A-9C57-FBC4B4B7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Valence bias shifts towards negativity when working memory loads contain emotional information (domain-specific)</a:t>
            </a:r>
          </a:p>
          <a:p>
            <a:r>
              <a:rPr lang="en-US" dirty="0"/>
              <a:t>Maximum deviation (response competition) increases under high working memory loads (domain-general)</a:t>
            </a:r>
          </a:p>
        </p:txBody>
      </p:sp>
    </p:spTree>
    <p:extLst>
      <p:ext uri="{BB962C8B-B14F-4D97-AF65-F5344CB8AC3E}">
        <p14:creationId xmlns:p14="http://schemas.microsoft.com/office/powerpoint/2010/main" val="3426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6C87-AE4B-1B49-9245-0F5355C0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Facial expressions are social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604D-8A63-344E-9AA1-179F2F75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84923" cy="4351338"/>
          </a:xfrm>
        </p:spPr>
        <p:txBody>
          <a:bodyPr/>
          <a:lstStyle/>
          <a:p>
            <a:r>
              <a:rPr lang="en-US" dirty="0"/>
              <a:t>Communicate emotion and lead to emotional experience in perceivers </a:t>
            </a:r>
            <a:r>
              <a:rPr lang="en-US" baseline="-25000" dirty="0"/>
              <a:t>(</a:t>
            </a:r>
            <a:r>
              <a:rPr lang="en-US" baseline="-25000" dirty="0" err="1"/>
              <a:t>Frith</a:t>
            </a:r>
            <a:r>
              <a:rPr lang="en-US" baseline="-25000" dirty="0"/>
              <a:t>, 2009)</a:t>
            </a:r>
          </a:p>
          <a:p>
            <a:r>
              <a:rPr lang="en-US" dirty="0"/>
              <a:t>We often make judgments about faces</a:t>
            </a:r>
          </a:p>
          <a:p>
            <a:pPr lvl="1"/>
            <a:r>
              <a:rPr lang="en-US" dirty="0"/>
              <a:t>Personality traits </a:t>
            </a:r>
            <a:r>
              <a:rPr lang="en-US" baseline="-25000" dirty="0"/>
              <a:t>(Bar, Neta, &amp; Linz, 2006; Todorov, Baron, &amp; </a:t>
            </a:r>
            <a:r>
              <a:rPr lang="en-US" baseline="-25000" dirty="0" err="1"/>
              <a:t>Oosterhof</a:t>
            </a:r>
            <a:r>
              <a:rPr lang="en-US" baseline="-25000" dirty="0"/>
              <a:t>, 2008)</a:t>
            </a:r>
          </a:p>
          <a:p>
            <a:pPr lvl="1"/>
            <a:r>
              <a:rPr lang="en-US" dirty="0"/>
              <a:t>Aesthetics</a:t>
            </a:r>
            <a:r>
              <a:rPr lang="en-US" baseline="-25000" dirty="0"/>
              <a:t> (Said &amp; Todorov, 2011)</a:t>
            </a:r>
          </a:p>
          <a:p>
            <a:pPr lvl="1"/>
            <a:r>
              <a:rPr lang="en-US" dirty="0"/>
              <a:t>Emotions </a:t>
            </a:r>
            <a:r>
              <a:rPr lang="en-US" baseline="-25000" dirty="0"/>
              <a:t>(Carroll &amp; Russell, 1996)</a:t>
            </a:r>
          </a:p>
          <a:p>
            <a:r>
              <a:rPr lang="en-US" dirty="0"/>
              <a:t>These judgments guide downstream behavior, such as approach-avoidance decisions </a:t>
            </a:r>
            <a:r>
              <a:rPr lang="en-US" baseline="-25000" dirty="0"/>
              <a:t>(</a:t>
            </a:r>
            <a:r>
              <a:rPr lang="en-US" baseline="-25000" dirty="0" err="1"/>
              <a:t>Krieglmeyer</a:t>
            </a:r>
            <a:r>
              <a:rPr lang="en-US" baseline="-25000" dirty="0"/>
              <a:t>, Deutsch, De </a:t>
            </a:r>
            <a:r>
              <a:rPr lang="en-US" baseline="-25000" dirty="0" err="1"/>
              <a:t>Houwer</a:t>
            </a:r>
            <a:r>
              <a:rPr lang="en-US" baseline="-25000" dirty="0"/>
              <a:t>, &amp; De </a:t>
            </a:r>
            <a:r>
              <a:rPr lang="en-US" baseline="-25000" dirty="0" err="1"/>
              <a:t>Raedt</a:t>
            </a:r>
            <a:r>
              <a:rPr lang="en-US" baseline="-25000" dirty="0"/>
              <a:t>, 2010 )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CB0A4-F1C9-E44C-B2AA-CA3421E2C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954" y="2311400"/>
            <a:ext cx="3756705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EC71-E4A0-5E46-872C-4E60E98D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Domain-specific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EFF8E-1A5A-394D-A5D2-624EC3543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working memory paradigm, loads with emotional properties shifted valence bias towards negativity</a:t>
            </a:r>
          </a:p>
          <a:p>
            <a:r>
              <a:rPr lang="en-US" dirty="0"/>
              <a:t>The initial negativity hypothesis suggests that regulatory resources are needed for positive interpretations</a:t>
            </a:r>
          </a:p>
          <a:p>
            <a:r>
              <a:rPr lang="en-US" dirty="0"/>
              <a:t>Working memory loads with emotional properties may tax these resources specifically</a:t>
            </a:r>
          </a:p>
        </p:txBody>
      </p:sp>
    </p:spTree>
    <p:extLst>
      <p:ext uri="{BB962C8B-B14F-4D97-AF65-F5344CB8AC3E}">
        <p14:creationId xmlns:p14="http://schemas.microsoft.com/office/powerpoint/2010/main" val="264915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DBC6-4548-3A4F-9ED2-058473BD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Domain-specific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1100-DA78-8D47-AA09-62B7AF0A8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 with emotional properties recruit emotion-related neural resources </a:t>
            </a:r>
            <a:r>
              <a:rPr lang="en-US" baseline="-25000" dirty="0"/>
              <a:t>(</a:t>
            </a:r>
            <a:r>
              <a:rPr lang="en-US" baseline="-25000" dirty="0" err="1"/>
              <a:t>Etkin</a:t>
            </a:r>
            <a:r>
              <a:rPr lang="en-US" baseline="-25000" dirty="0"/>
              <a:t> et al., 2006; Neta et al., 2011)</a:t>
            </a:r>
          </a:p>
          <a:p>
            <a:r>
              <a:rPr lang="en-US" dirty="0"/>
              <a:t>Emotional expression n-back task elicits higher levels of amygdala activity than identity task </a:t>
            </a:r>
            <a:r>
              <a:rPr lang="en-US" baseline="-25000" dirty="0"/>
              <a:t>(Neta et al., 2011)</a:t>
            </a:r>
            <a:endParaRPr lang="en-US" dirty="0"/>
          </a:p>
          <a:p>
            <a:r>
              <a:rPr lang="en-US" dirty="0"/>
              <a:t>Emotional Stroop task related to higher levels of ACC activity </a:t>
            </a:r>
            <a:r>
              <a:rPr lang="en-US" baseline="-25000" dirty="0"/>
              <a:t>(</a:t>
            </a:r>
            <a:r>
              <a:rPr lang="en-US" baseline="-25000" dirty="0" err="1"/>
              <a:t>Etkin</a:t>
            </a:r>
            <a:r>
              <a:rPr lang="en-US" baseline="-25000" dirty="0"/>
              <a:t> et al., 2006)</a:t>
            </a:r>
            <a:endParaRPr lang="en-US" dirty="0"/>
          </a:p>
          <a:p>
            <a:r>
              <a:rPr lang="en-US" dirty="0"/>
              <a:t>ACC-Amygdala activity is positively correlated in individuals with high anxiety </a:t>
            </a:r>
            <a:r>
              <a:rPr lang="en-US" baseline="-25000" dirty="0"/>
              <a:t>(</a:t>
            </a:r>
            <a:r>
              <a:rPr lang="en-US" baseline="-25000" dirty="0" err="1"/>
              <a:t>Kujawa</a:t>
            </a:r>
            <a:r>
              <a:rPr lang="en-US" dirty="0"/>
              <a:t> </a:t>
            </a:r>
            <a:r>
              <a:rPr lang="en-US" baseline="-25000" dirty="0"/>
              <a:t>et</a:t>
            </a:r>
            <a:r>
              <a:rPr lang="en-US" dirty="0"/>
              <a:t> </a:t>
            </a:r>
            <a:r>
              <a:rPr lang="en-US" baseline="-25000" dirty="0"/>
              <a:t>al.,</a:t>
            </a:r>
            <a:r>
              <a:rPr lang="en-US" dirty="0"/>
              <a:t> </a:t>
            </a:r>
            <a:r>
              <a:rPr lang="en-US" baseline="-25000" dirty="0"/>
              <a:t>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6C88-0AFA-DC4F-97CF-413F8031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9F897-D8F5-3C4A-9C57-FBC4B4B7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Valence bias shifts towards negativity when working memory loads contain emotional information (domain-specific)</a:t>
            </a:r>
          </a:p>
          <a:p>
            <a:r>
              <a:rPr lang="en-US" b="1" dirty="0"/>
              <a:t>Maximum deviation (response competition) increases under high working memory loads (domain-general)</a:t>
            </a:r>
          </a:p>
        </p:txBody>
      </p:sp>
    </p:spTree>
    <p:extLst>
      <p:ext uri="{BB962C8B-B14F-4D97-AF65-F5344CB8AC3E}">
        <p14:creationId xmlns:p14="http://schemas.microsoft.com/office/powerpoint/2010/main" val="4185783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6AAF-335F-CC4B-B36C-15072CD4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Domain-general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1D711-061C-E94A-B512-98F1544E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working memory loads, regardless of emotional properties, resulted in larger MDs</a:t>
            </a:r>
          </a:p>
          <a:p>
            <a:r>
              <a:rPr lang="en-US" dirty="0"/>
              <a:t>MDs are conceptualized as response competition and large MDs may signal a type of distraction effect </a:t>
            </a:r>
            <a:r>
              <a:rPr lang="en-US" baseline="-25000" dirty="0"/>
              <a:t>(Spivey, </a:t>
            </a:r>
            <a:r>
              <a:rPr lang="en-US" baseline="-25000" dirty="0" err="1"/>
              <a:t>Grosjean</a:t>
            </a:r>
            <a:r>
              <a:rPr lang="en-US" baseline="-25000" dirty="0"/>
              <a:t>, &amp; </a:t>
            </a:r>
            <a:r>
              <a:rPr lang="en-US" baseline="-25000" dirty="0" err="1"/>
              <a:t>Knoblich</a:t>
            </a:r>
            <a:r>
              <a:rPr lang="en-US" baseline="-25000" dirty="0"/>
              <a:t>, 2005)</a:t>
            </a:r>
          </a:p>
          <a:p>
            <a:r>
              <a:rPr lang="en-US" dirty="0"/>
              <a:t>Previous work did not show this effect of load, but typical response trajectories were mitigated </a:t>
            </a:r>
            <a:r>
              <a:rPr lang="en-US" baseline="-25000" dirty="0"/>
              <a:t>(</a:t>
            </a:r>
            <a:r>
              <a:rPr lang="en-US" baseline="-25000" dirty="0" err="1"/>
              <a:t>Mattek</a:t>
            </a:r>
            <a:r>
              <a:rPr lang="en-US" baseline="-25000" dirty="0"/>
              <a:t> et al., 2016)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4C97-596F-AE42-8DF9-B9C7509F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Domain-general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9ED5-EA8A-EC4B-8102-1413E08D4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Ambiguity resolution relies on a domain-general task control network: cingulo-opercular network </a:t>
            </a:r>
            <a:r>
              <a:rPr lang="en-US" baseline="-25000" dirty="0"/>
              <a:t>(Neta et al., 2013)</a:t>
            </a:r>
          </a:p>
          <a:p>
            <a:r>
              <a:rPr lang="en-US" dirty="0"/>
              <a:t>The cingulo-opercular network is responsive to cognitively demanding tasks (requiring attention and control) </a:t>
            </a:r>
            <a:r>
              <a:rPr lang="en-US" baseline="-25000" dirty="0"/>
              <a:t>(Duncan &amp; Owen, 2000; Nee, Wager, &amp; </a:t>
            </a:r>
            <a:r>
              <a:rPr lang="en-US" baseline="-25000" dirty="0" err="1"/>
              <a:t>Jonides</a:t>
            </a:r>
            <a:r>
              <a:rPr lang="en-US" baseline="-25000" dirty="0"/>
              <a:t>, 2007)</a:t>
            </a:r>
          </a:p>
          <a:p>
            <a:r>
              <a:rPr lang="en-US" dirty="0"/>
              <a:t>High cognitive loads, regardless of load type, may have taxed this network and resulted in larger MDs</a:t>
            </a:r>
          </a:p>
        </p:txBody>
      </p:sp>
    </p:spTree>
    <p:extLst>
      <p:ext uri="{BB962C8B-B14F-4D97-AF65-F5344CB8AC3E}">
        <p14:creationId xmlns:p14="http://schemas.microsoft.com/office/powerpoint/2010/main" val="303897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4520-AAD2-4C4C-AA5C-1705D928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B748-12C3-2745-9396-6418737EA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memory performance near ceiling which may have weakened effects</a:t>
            </a:r>
          </a:p>
          <a:p>
            <a:r>
              <a:rPr lang="en-US" dirty="0"/>
              <a:t>Lack of neuroimaging data to understand brain basis of effects</a:t>
            </a:r>
          </a:p>
          <a:p>
            <a:pPr lvl="1"/>
            <a:r>
              <a:rPr lang="en-US" dirty="0"/>
              <a:t>Future work should explore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1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212F-5A59-5243-AC98-1E229455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01CC-7A85-6841-AC5B-22D6E8B3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replication that increasing cognitive demands through working memory load does not affect valence bias</a:t>
            </a:r>
          </a:p>
          <a:p>
            <a:r>
              <a:rPr lang="en-US" dirty="0"/>
              <a:t>Demonstrated a domain-specific effect of cognitive loads shifting valence bias towards negativity</a:t>
            </a:r>
          </a:p>
          <a:p>
            <a:r>
              <a:rPr lang="en-US" dirty="0"/>
              <a:t>Demonstrated a domain-general effect of cognitive loads altering response trajectories</a:t>
            </a:r>
          </a:p>
        </p:txBody>
      </p:sp>
    </p:spTree>
    <p:extLst>
      <p:ext uri="{BB962C8B-B14F-4D97-AF65-F5344CB8AC3E}">
        <p14:creationId xmlns:p14="http://schemas.microsoft.com/office/powerpoint/2010/main" val="127850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2C6C-B65F-624B-929A-6E4632DC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10A06-8C83-B549-AA5D-1264A1D8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Maital Neta</a:t>
            </a:r>
          </a:p>
          <a:p>
            <a:r>
              <a:rPr lang="en-US" dirty="0"/>
              <a:t>Abigail </a:t>
            </a:r>
            <a:r>
              <a:rPr lang="en-US" dirty="0" err="1"/>
              <a:t>Schneff</a:t>
            </a:r>
            <a:endParaRPr lang="en-US" dirty="0"/>
          </a:p>
          <a:p>
            <a:r>
              <a:rPr lang="en-US" dirty="0"/>
              <a:t>Nathan Pettid</a:t>
            </a:r>
          </a:p>
          <a:p>
            <a:r>
              <a:rPr lang="en-US" dirty="0"/>
              <a:t>CAN Lab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B5D7B-8133-4B4F-B2AC-954946EF7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534" y="365125"/>
            <a:ext cx="63500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0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bottle&#13;&#10;&#13;&#10;Description automatically generated">
            <a:extLst>
              <a:ext uri="{FF2B5EF4-FFF2-40B4-BE49-F238E27FC236}">
                <a16:creationId xmlns:a16="http://schemas.microsoft.com/office/drawing/2014/main" id="{6B749D76-470A-D84A-9479-E7B0D8903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7863">
            <a:off x="7364359" y="2992218"/>
            <a:ext cx="1548210" cy="994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E49ED-9E6B-9B48-9186-65F1F2EC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Valence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0E0B-043D-874C-BB28-804E020EC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0523" cy="4351338"/>
          </a:xfrm>
        </p:spPr>
        <p:txBody>
          <a:bodyPr/>
          <a:lstStyle/>
          <a:p>
            <a:r>
              <a:rPr lang="en-US" dirty="0"/>
              <a:t>Individuals differ in their interpretations of some faces </a:t>
            </a:r>
            <a:r>
              <a:rPr lang="en-US" baseline="-25000" dirty="0"/>
              <a:t>(Neta et al., 2009; </a:t>
            </a:r>
            <a:r>
              <a:rPr lang="en-US" baseline="-25000" dirty="0" err="1"/>
              <a:t>Petro</a:t>
            </a:r>
            <a:r>
              <a:rPr lang="en-US" baseline="-25000" dirty="0"/>
              <a:t>, Tong, Henley, &amp; Neta, 2018)</a:t>
            </a:r>
          </a:p>
          <a:p>
            <a:r>
              <a:rPr lang="en-US" baseline="-25000" dirty="0"/>
              <a:t> </a:t>
            </a:r>
            <a:r>
              <a:rPr lang="en-US" dirty="0"/>
              <a:t>Some faces are clearly positive or negative, but others (e.g., surprise) are emotionally ambiguous</a:t>
            </a:r>
          </a:p>
          <a:p>
            <a:r>
              <a:rPr lang="en-US" dirty="0"/>
              <a:t>This individual difference is known as </a:t>
            </a:r>
            <a:r>
              <a:rPr lang="en-US" b="1" dirty="0"/>
              <a:t>valence bias</a:t>
            </a:r>
            <a:r>
              <a:rPr lang="en-US" dirty="0"/>
              <a:t> </a:t>
            </a:r>
            <a:r>
              <a:rPr lang="en-US" baseline="-25000" dirty="0"/>
              <a:t>(Neta, Kelley, &amp; Whalen, 2013; Neta et al., 2009; Neta &amp; Whalen, 2010) </a:t>
            </a:r>
            <a:endParaRPr lang="en-US" dirty="0"/>
          </a:p>
        </p:txBody>
      </p:sp>
      <p:pic>
        <p:nvPicPr>
          <p:cNvPr id="9" name="Picture 8" descr="A car parked in a parking lot&#13;&#10;&#13;&#10;Description automatically generated">
            <a:extLst>
              <a:ext uri="{FF2B5EF4-FFF2-40B4-BE49-F238E27FC236}">
                <a16:creationId xmlns:a16="http://schemas.microsoft.com/office/drawing/2014/main" id="{DFCDE435-6A9E-C640-A635-F3252B9BD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21018">
            <a:off x="10333743" y="2735918"/>
            <a:ext cx="2117615" cy="1413408"/>
          </a:xfrm>
          <a:prstGeom prst="rect">
            <a:avLst/>
          </a:prstGeom>
        </p:spPr>
      </p:pic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A8FAC8A4-A34D-994F-BC1A-6061D295D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303" y="151939"/>
            <a:ext cx="3077497" cy="30774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E5A17-515C-2F49-ADBB-C93D8E6BC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112" y="3229436"/>
            <a:ext cx="3787877" cy="378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598A-FAF5-FC42-8BBA-B834A417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negativity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7AD56-A20B-8D4B-93E1-418285C82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negativity hypothesis suggests that everyone perceives surprise as negative initially </a:t>
            </a:r>
            <a:r>
              <a:rPr lang="en-US" baseline="-25000" dirty="0"/>
              <a:t>(Neta, Davis, &amp; Whalen, 2011; Neta et al., 2009; Neta &amp; Whalen, 2010; </a:t>
            </a:r>
            <a:r>
              <a:rPr lang="en-US" baseline="-25000" dirty="0" err="1"/>
              <a:t>Petro</a:t>
            </a:r>
            <a:r>
              <a:rPr lang="en-US" baseline="-25000" dirty="0"/>
              <a:t> et al., 2018)</a:t>
            </a:r>
          </a:p>
          <a:p>
            <a:r>
              <a:rPr lang="en-US" dirty="0"/>
              <a:t>Reaction times are faster on average for negative interpretations than positive interpretations </a:t>
            </a:r>
            <a:r>
              <a:rPr lang="en-US" baseline="-25000" dirty="0"/>
              <a:t> (Neta et al., 2009)</a:t>
            </a:r>
          </a:p>
          <a:p>
            <a:r>
              <a:rPr lang="en-US" dirty="0"/>
              <a:t>Low spatial frequency images of surprised faces are judged more negatively than high spatial frequency </a:t>
            </a:r>
            <a:r>
              <a:rPr lang="en-US" baseline="-25000" dirty="0"/>
              <a:t>(Neta &amp; Whalen, 2010) </a:t>
            </a:r>
            <a:endParaRPr lang="en-US" dirty="0"/>
          </a:p>
          <a:p>
            <a:r>
              <a:rPr lang="en-US" dirty="0"/>
              <a:t>Surprised faces are more quickly detected amongst happy faces </a:t>
            </a:r>
            <a:r>
              <a:rPr lang="en-US" baseline="-25000" dirty="0"/>
              <a:t>(Neta et al., 2011) </a:t>
            </a:r>
          </a:p>
        </p:txBody>
      </p:sp>
    </p:spTree>
    <p:extLst>
      <p:ext uri="{BB962C8B-B14F-4D97-AF65-F5344CB8AC3E}">
        <p14:creationId xmlns:p14="http://schemas.microsoft.com/office/powerpoint/2010/main" val="3488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C687-9727-2340-B33A-CF724B3C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Positivity requires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F3E6-3778-2043-B2A9-66F16F8C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interpretations take longer and instructions to delay responding shifts biases towards positivity </a:t>
            </a:r>
            <a:r>
              <a:rPr lang="en-US" baseline="-25000" dirty="0"/>
              <a:t>(Neta et al., 2009; Neta &amp; Tong 2016)</a:t>
            </a:r>
          </a:p>
          <a:p>
            <a:r>
              <a:rPr lang="en-US" dirty="0" err="1"/>
              <a:t>vmPFC</a:t>
            </a:r>
            <a:r>
              <a:rPr lang="en-US" dirty="0"/>
              <a:t> and amygdala are inversely related </a:t>
            </a:r>
            <a:r>
              <a:rPr lang="en-US" baseline="-25000" dirty="0"/>
              <a:t>(Kim et al., 2003)</a:t>
            </a:r>
          </a:p>
          <a:p>
            <a:pPr lvl="1"/>
            <a:r>
              <a:rPr lang="en-US" dirty="0"/>
              <a:t>More amygdala activity indicates more negative bias</a:t>
            </a:r>
          </a:p>
          <a:p>
            <a:r>
              <a:rPr lang="en-US" dirty="0" err="1"/>
              <a:t>vmPFC</a:t>
            </a:r>
            <a:r>
              <a:rPr lang="en-US" dirty="0"/>
              <a:t> has been implicated in emotion regulation</a:t>
            </a:r>
          </a:p>
          <a:p>
            <a:pPr lvl="1"/>
            <a:r>
              <a:rPr lang="en-US" dirty="0"/>
              <a:t>Regulatory strategies can be costly </a:t>
            </a:r>
            <a:r>
              <a:rPr lang="en-US" baseline="-25000" dirty="0"/>
              <a:t>(Richards &amp; Gross, 2000)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3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B9E0-E632-914E-A610-534EA20F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37A87-A0D7-BC46-9C0F-3ED069353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differ in interpretations of emotionally ambiguous faces</a:t>
            </a:r>
          </a:p>
          <a:p>
            <a:r>
              <a:rPr lang="en-US" b="1" dirty="0"/>
              <a:t>Cognitive demands impair decision making but do not affect valence bias</a:t>
            </a:r>
          </a:p>
          <a:p>
            <a:r>
              <a:rPr lang="en-US" dirty="0"/>
              <a:t>Maybe it has to do with domain-specificity (emotion)</a:t>
            </a:r>
          </a:p>
        </p:txBody>
      </p:sp>
    </p:spTree>
    <p:extLst>
      <p:ext uri="{BB962C8B-B14F-4D97-AF65-F5344CB8AC3E}">
        <p14:creationId xmlns:p14="http://schemas.microsoft.com/office/powerpoint/2010/main" val="333317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5653-B31D-9F4E-8F10-B140D7D1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861A-C448-B143-945A-19865D2D6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0418" cy="4351338"/>
          </a:xfrm>
        </p:spPr>
        <p:txBody>
          <a:bodyPr/>
          <a:lstStyle/>
          <a:p>
            <a:r>
              <a:rPr lang="en-US" dirty="0"/>
              <a:t>Cognitive resources are limited </a:t>
            </a:r>
            <a:r>
              <a:rPr lang="en-US" baseline="-25000" dirty="0"/>
              <a:t>(Baumeister &amp; Heatherton, 1996; Kahneman, 1973; Storbeck, 2012; </a:t>
            </a:r>
            <a:r>
              <a:rPr lang="en-US" baseline="-25000" dirty="0" err="1"/>
              <a:t>Scalf</a:t>
            </a:r>
            <a:r>
              <a:rPr lang="en-US" baseline="-25000" dirty="0"/>
              <a:t>, </a:t>
            </a:r>
            <a:r>
              <a:rPr lang="en-US" baseline="-25000" dirty="0" err="1"/>
              <a:t>Torralbo</a:t>
            </a:r>
            <a:r>
              <a:rPr lang="en-US" baseline="-25000" dirty="0"/>
              <a:t>, Tapia, &amp; Beck, 2013)</a:t>
            </a:r>
          </a:p>
          <a:p>
            <a:r>
              <a:rPr lang="en-US" dirty="0"/>
              <a:t>Cognitive load can hinder performance </a:t>
            </a:r>
          </a:p>
          <a:p>
            <a:pPr lvl="1"/>
            <a:r>
              <a:rPr lang="en-US" dirty="0"/>
              <a:t>Learning </a:t>
            </a:r>
            <a:r>
              <a:rPr lang="en-US" baseline="-25000" dirty="0"/>
              <a:t>(Chandler &amp; </a:t>
            </a:r>
            <a:r>
              <a:rPr lang="en-US" baseline="-25000" dirty="0" err="1"/>
              <a:t>Sweller</a:t>
            </a:r>
            <a:r>
              <a:rPr lang="en-US" baseline="-25000" dirty="0"/>
              <a:t>, 1991) </a:t>
            </a:r>
          </a:p>
          <a:p>
            <a:pPr lvl="1"/>
            <a:r>
              <a:rPr lang="en-US" dirty="0"/>
              <a:t>Facial expression categorization </a:t>
            </a:r>
            <a:r>
              <a:rPr lang="en-US" baseline="-25000" dirty="0"/>
              <a:t>(Ahmed, 2018)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6EE5B-1D9E-244A-8E99-B31DC10EC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817" y="1690688"/>
            <a:ext cx="4387850" cy="332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1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2385-9D8D-D444-88BA-152A2057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loads and emotion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1B775-F487-414F-A734-AFB14A7A3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Increased working memory load and cognitive demands reduce subjective emotional experience and activation of emotion-related regions (i.e., amygdala) </a:t>
            </a:r>
            <a:r>
              <a:rPr lang="en-US" baseline="-25000" dirty="0"/>
              <a:t>(Van </a:t>
            </a:r>
            <a:r>
              <a:rPr lang="en-US" baseline="-25000" dirty="0" err="1"/>
              <a:t>Dillen</a:t>
            </a:r>
            <a:r>
              <a:rPr lang="en-US" baseline="-25000" dirty="0"/>
              <a:t> et al., 2009) </a:t>
            </a:r>
          </a:p>
          <a:p>
            <a:r>
              <a:rPr lang="en-US" dirty="0"/>
              <a:t>Performance on cognitively demanding tasks decreases when the demands take on emotional meaning </a:t>
            </a:r>
            <a:r>
              <a:rPr lang="en-US" baseline="-25000" dirty="0"/>
              <a:t>(Blair et al., 2007)</a:t>
            </a:r>
          </a:p>
          <a:p>
            <a:r>
              <a:rPr lang="en-US" dirty="0"/>
              <a:t>Cognitive loads reduce age-related positivity bias </a:t>
            </a:r>
            <a:r>
              <a:rPr lang="en-US" baseline="-25000" dirty="0"/>
              <a:t>(Mather &amp; Knight, 2005; Knight et al., 2007)</a:t>
            </a:r>
          </a:p>
        </p:txBody>
      </p:sp>
    </p:spTree>
    <p:extLst>
      <p:ext uri="{BB962C8B-B14F-4D97-AF65-F5344CB8AC3E}">
        <p14:creationId xmlns:p14="http://schemas.microsoft.com/office/powerpoint/2010/main" val="350909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4140</TotalTime>
  <Words>1580</Words>
  <Application>Microsoft Macintosh PowerPoint</Application>
  <PresentationFormat>Widescreen</PresentationFormat>
  <Paragraphs>157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Domain-specific working memory loads selectively increase negative interpretations of surprised facial expressions</vt:lpstr>
      <vt:lpstr>Background overview</vt:lpstr>
      <vt:lpstr>Facial expressions are social signals</vt:lpstr>
      <vt:lpstr>Valence bias</vt:lpstr>
      <vt:lpstr>Initial negativity hypothesis</vt:lpstr>
      <vt:lpstr>Positivity requires regulation</vt:lpstr>
      <vt:lpstr>Background overview</vt:lpstr>
      <vt:lpstr>Cognitive loads</vt:lpstr>
      <vt:lpstr>Cognitive loads and emotion</vt:lpstr>
      <vt:lpstr>Background overview</vt:lpstr>
      <vt:lpstr>Cognitive loads and valence bias</vt:lpstr>
      <vt:lpstr>Methods - Procedure</vt:lpstr>
      <vt:lpstr>Methods - Procedure</vt:lpstr>
      <vt:lpstr>Methods - Procedure</vt:lpstr>
      <vt:lpstr>Methods - Procedure</vt:lpstr>
      <vt:lpstr>Hypotheses</vt:lpstr>
      <vt:lpstr>Methods – Participants &amp; Stimuli</vt:lpstr>
      <vt:lpstr>MouseTracker</vt:lpstr>
      <vt:lpstr>Data analysis</vt:lpstr>
      <vt:lpstr>Data analysis – multilevel modeling</vt:lpstr>
      <vt:lpstr>Results – ratings</vt:lpstr>
      <vt:lpstr>Results – ratings</vt:lpstr>
      <vt:lpstr>Results – ratings</vt:lpstr>
      <vt:lpstr>Results – MD </vt:lpstr>
      <vt:lpstr>Results – MD </vt:lpstr>
      <vt:lpstr>Results – MD </vt:lpstr>
      <vt:lpstr>PowerPoint Presentation</vt:lpstr>
      <vt:lpstr>Discussion</vt:lpstr>
      <vt:lpstr>Discussion</vt:lpstr>
      <vt:lpstr>Domain-specific effects</vt:lpstr>
      <vt:lpstr>Domain-specific effects</vt:lpstr>
      <vt:lpstr>Discussion</vt:lpstr>
      <vt:lpstr>Domain-general effects</vt:lpstr>
      <vt:lpstr>Domain-general effects</vt:lpstr>
      <vt:lpstr>Limitations</vt:lpstr>
      <vt:lpstr>Conclusions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Domain-specific working memory loads selectively increase negative interpretations of surprised facial expressions</dc:title>
  <dc:creator>Nicholas Harp</dc:creator>
  <cp:lastModifiedBy>Nicholas Harp</cp:lastModifiedBy>
  <cp:revision>61</cp:revision>
  <dcterms:created xsi:type="dcterms:W3CDTF">2019-11-24T16:15:24Z</dcterms:created>
  <dcterms:modified xsi:type="dcterms:W3CDTF">2019-12-02T14:10:11Z</dcterms:modified>
</cp:coreProperties>
</file>