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1.svg" ContentType="image/svg+xml"/>
  <Override PartName="/ppt/media/image13.svg" ContentType="image/svg+xml"/>
  <Override PartName="/ppt/media/image32.svg" ContentType="image/svg+xml"/>
  <Override PartName="/ppt/media/image35.svg" ContentType="image/svg+xml"/>
  <Override PartName="/ppt/media/image4.svg" ContentType="image/svg+xml"/>
  <Override PartName="/ppt/media/image6.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3"/>
    <p:sldId id="257" r:id="rId4"/>
    <p:sldId id="258" r:id="rId5"/>
    <p:sldId id="268" r:id="rId6"/>
    <p:sldId id="259" r:id="rId7"/>
    <p:sldId id="270" r:id="rId8"/>
    <p:sldId id="271" r:id="rId9"/>
    <p:sldId id="272" r:id="rId10"/>
    <p:sldId id="261" r:id="rId11"/>
    <p:sldId id="273" r:id="rId12"/>
    <p:sldId id="277" r:id="rId13"/>
    <p:sldId id="280" r:id="rId14"/>
    <p:sldId id="284" r:id="rId15"/>
    <p:sldId id="281" r:id="rId16"/>
    <p:sldId id="285" r:id="rId17"/>
    <p:sldId id="283" r:id="rId18"/>
    <p:sldId id="286" r:id="rId19"/>
    <p:sldId id="278" r:id="rId20"/>
    <p:sldId id="287" r:id="rId21"/>
    <p:sldId id="263" r:id="rId22"/>
    <p:sldId id="288" r:id="rId23"/>
    <p:sldId id="265" r:id="rId24"/>
  </p:sldIdLst>
  <p:sldSz cx="18288000" cy="10287000"/>
  <p:notesSz cx="6858000" cy="9144000"/>
  <p:embeddedFontLst>
    <p:embeddedFont>
      <p:font typeface="Poppins Bold" panose="00000800000000000000"/>
      <p:bold r:id="rId30"/>
    </p:embeddedFont>
    <p:embeddedFont>
      <p:font typeface="Poppins Medium" panose="00000600000000000000"/>
      <p:regular r:id="rId31"/>
    </p:embeddedFont>
    <p:embeddedFont>
      <p:font typeface="Calibri" panose="020F050202020403020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5"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3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06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a:lstStyle>
            <a:lvl1pPr algn="ctr">
              <a:defRPr sz="48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33.png"/><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33.png"/><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0">
            <a:off x="-533400" y="1409065"/>
            <a:ext cx="18938875" cy="4327525"/>
            <a:chOff x="0" y="0"/>
            <a:chExt cx="4988065" cy="385799"/>
          </a:xfrm>
        </p:grpSpPr>
        <p:sp>
          <p:nvSpPr>
            <p:cNvPr id="4" name="Freeform 4"/>
            <p:cNvSpPr/>
            <p:nvPr/>
          </p:nvSpPr>
          <p:spPr>
            <a:xfrm>
              <a:off x="0" y="0"/>
              <a:ext cx="4988065" cy="385799"/>
            </a:xfrm>
            <a:custGeom>
              <a:avLst/>
              <a:gdLst/>
              <a:ahLst/>
              <a:cxnLst/>
              <a:rect l="l" t="t" r="r" b="b"/>
              <a:pathLst>
                <a:path w="4988065" h="385799">
                  <a:moveTo>
                    <a:pt x="0" y="0"/>
                  </a:moveTo>
                  <a:lnTo>
                    <a:pt x="4988065" y="0"/>
                  </a:lnTo>
                  <a:lnTo>
                    <a:pt x="4988065" y="385799"/>
                  </a:lnTo>
                  <a:lnTo>
                    <a:pt x="0" y="385799"/>
                  </a:lnTo>
                  <a:close/>
                </a:path>
              </a:pathLst>
            </a:custGeom>
            <a:solidFill>
              <a:srgbClr val="2B59C3">
                <a:alpha val="71765"/>
              </a:srgbClr>
            </a:solidFill>
          </p:spPr>
        </p:sp>
        <p:sp>
          <p:nvSpPr>
            <p:cNvPr id="5" name="TextBox 5"/>
            <p:cNvSpPr txBox="1"/>
            <p:nvPr/>
          </p:nvSpPr>
          <p:spPr>
            <a:xfrm>
              <a:off x="0" y="28575"/>
              <a:ext cx="4988065" cy="357224"/>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1810786" y="1409516"/>
            <a:ext cx="6379233" cy="8140553"/>
          </a:xfrm>
          <a:custGeom>
            <a:avLst/>
            <a:gdLst/>
            <a:ahLst/>
            <a:cxnLst/>
            <a:rect l="l" t="t" r="r" b="b"/>
            <a:pathLst>
              <a:path w="6379233" h="814055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3010810" y="-155024"/>
            <a:ext cx="6775868" cy="4114800"/>
          </a:xfrm>
          <a:custGeom>
            <a:avLst/>
            <a:gdLst/>
            <a:ahLst/>
            <a:cxnLst/>
            <a:rect l="l" t="t" r="r" b="b"/>
            <a:pathLst>
              <a:path w="6775868" h="4114800">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flipH="1" flipV="1">
            <a:off x="12417225" y="6172200"/>
            <a:ext cx="6775868" cy="4114800"/>
          </a:xfrm>
          <a:custGeom>
            <a:avLst/>
            <a:gdLst/>
            <a:ahLst/>
            <a:cxnLst/>
            <a:rect l="l" t="t" r="r" b="b"/>
            <a:pathLst>
              <a:path w="6775868" h="4114800">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381000" y="2019300"/>
            <a:ext cx="12322175" cy="3550920"/>
          </a:xfrm>
          <a:prstGeom prst="rect">
            <a:avLst/>
          </a:prstGeom>
        </p:spPr>
        <p:txBody>
          <a:bodyPr lIns="0" tIns="0" rIns="0" bIns="0" rtlCol="0" anchor="t">
            <a:noAutofit/>
          </a:bodyPr>
          <a:lstStyle/>
          <a:p>
            <a:pPr>
              <a:lnSpc>
                <a:spcPts val="9725"/>
              </a:lnSpc>
              <a:spcBef>
                <a:spcPct val="0"/>
              </a:spcBef>
            </a:pPr>
            <a:r>
              <a:rPr lang="en-US" altLang="en-US" sz="6000" b="1">
                <a:solidFill>
                  <a:srgbClr val="F4F4F4"/>
                </a:solidFill>
                <a:latin typeface="Arial" panose="020B0604020202020204" pitchFamily="34" charset="0"/>
                <a:ea typeface="Poppins Bold" panose="00000800000000000000"/>
                <a:cs typeface="Arial" panose="020B0604020202020204" pitchFamily="34" charset="0"/>
                <a:sym typeface="Poppins Bold" panose="00000800000000000000"/>
              </a:rPr>
              <a:t>Chư</a:t>
            </a:r>
            <a:r>
              <a:rPr lang="en-US" altLang="en-US" sz="6000" b="1">
                <a:solidFill>
                  <a:srgbClr val="F4F4F4"/>
                </a:solidFill>
                <a:latin typeface="Arial" panose="020B0604020202020204" pitchFamily="34" charset="0"/>
                <a:ea typeface="Poppins Bold" panose="00000800000000000000"/>
                <a:cs typeface="Arial" panose="020B0604020202020204" pitchFamily="34" charset="0"/>
                <a:sym typeface="Poppins Bold" panose="00000800000000000000"/>
              </a:rPr>
              <a:t>ơng trình mô phỏng giải thuật Floyd Warshall</a:t>
            </a:r>
            <a:endParaRPr lang="en-US" altLang="en-US" sz="6000" b="1">
              <a:solidFill>
                <a:srgbClr val="F4F4F4"/>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0" name="Freeform 10"/>
          <p:cNvSpPr/>
          <p:nvPr/>
        </p:nvSpPr>
        <p:spPr>
          <a:xfrm>
            <a:off x="9263774" y="-842039"/>
            <a:ext cx="6775868" cy="4114800"/>
          </a:xfrm>
          <a:custGeom>
            <a:avLst/>
            <a:gdLst/>
            <a:ahLst/>
            <a:cxnLst/>
            <a:rect l="l" t="t" r="r" b="b"/>
            <a:pathLst>
              <a:path w="6775868" h="4114800">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381000" y="5524500"/>
            <a:ext cx="9651365" cy="4926330"/>
          </a:xfrm>
          <a:prstGeom prst="rect">
            <a:avLst/>
          </a:prstGeom>
        </p:spPr>
        <p:txBody>
          <a:bodyPr wrap="square" lIns="0" tIns="0" rIns="0" bIns="0" rtlCol="0" anchor="t">
            <a:noAutofit/>
          </a:bodyPr>
          <a:lstStyle/>
          <a:p>
            <a:pPr>
              <a:lnSpc>
                <a:spcPts val="9725"/>
              </a:lnSpc>
              <a:spcBef>
                <a:spcPct val="0"/>
              </a:spcBef>
            </a:pPr>
            <a:r>
              <a:rPr lang="en-US" altLang="en-US" sz="32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rPr>
              <a:t>Giảng viên hư</a:t>
            </a:r>
            <a:r>
              <a:rPr lang="en-US" altLang="en-US" sz="32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rPr>
              <a:t>ớng dẫn: Trầm Hoàng Nam</a:t>
            </a:r>
            <a:endParaRPr lang="en-US" altLang="en-US" sz="32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endParaRPr>
          </a:p>
          <a:p>
            <a:pPr>
              <a:lnSpc>
                <a:spcPts val="9725"/>
              </a:lnSpc>
              <a:spcBef>
                <a:spcPct val="0"/>
              </a:spcBef>
            </a:pPr>
            <a:r>
              <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rPr>
              <a:t>Sinh viên thực hiện: Phạm Minh Nhật</a:t>
            </a:r>
            <a:endPar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endParaRPr>
          </a:p>
          <a:p>
            <a:pPr>
              <a:lnSpc>
                <a:spcPts val="9725"/>
              </a:lnSpc>
              <a:spcBef>
                <a:spcPct val="0"/>
              </a:spcBef>
            </a:pPr>
            <a:r>
              <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rPr>
              <a:t>Email: </a:t>
            </a:r>
            <a:r>
              <a:rPr lang="en-US" altLang="en-US" sz="2800" b="1">
                <a:solidFill>
                  <a:srgbClr val="0070C0"/>
                </a:solidFill>
                <a:latin typeface="Arial" panose="020B0604020202020204" pitchFamily="34" charset="0"/>
                <a:ea typeface="Poppins Bold" panose="00000800000000000000"/>
                <a:cs typeface="Arial" panose="020B0604020202020204" pitchFamily="34" charset="0"/>
                <a:sym typeface="Poppins Bold" panose="00000800000000000000"/>
              </a:rPr>
              <a:t>nhatphamminh683@gmail.com</a:t>
            </a:r>
            <a:r>
              <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rPr>
              <a:t> SĐT: 0399836003</a:t>
            </a:r>
            <a:endPar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endParaRPr>
          </a:p>
          <a:p>
            <a:pPr>
              <a:lnSpc>
                <a:spcPts val="9725"/>
              </a:lnSpc>
              <a:spcBef>
                <a:spcPct val="0"/>
              </a:spcBef>
            </a:pPr>
            <a:endParaRPr lang="en-US" altLang="en-US" sz="2800" b="1">
              <a:solidFill>
                <a:srgbClr val="063050"/>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pic>
        <p:nvPicPr>
          <p:cNvPr id="12" name="Picture 11" descr="Logo_Trường_Đại_học_Trà_Vinh"/>
          <p:cNvPicPr>
            <a:picLocks noChangeAspect="1"/>
          </p:cNvPicPr>
          <p:nvPr/>
        </p:nvPicPr>
        <p:blipFill>
          <a:blip r:embed="rId7"/>
          <a:stretch>
            <a:fillRect/>
          </a:stretch>
        </p:blipFill>
        <p:spPr>
          <a:xfrm>
            <a:off x="16992600" y="8748395"/>
            <a:ext cx="1296035" cy="12960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7" name="Freeform 7"/>
          <p:cNvSpPr/>
          <p:nvPr/>
        </p:nvSpPr>
        <p:spPr>
          <a:xfrm>
            <a:off x="14353272" y="2616943"/>
            <a:ext cx="3793627" cy="5763798"/>
          </a:xfrm>
          <a:custGeom>
            <a:avLst/>
            <a:gdLst/>
            <a:ahLst/>
            <a:cxnLst/>
            <a:rect l="l" t="t" r="r" b="b"/>
            <a:pathLst>
              <a:path w="3793627" h="5763798">
                <a:moveTo>
                  <a:pt x="0" y="0"/>
                </a:moveTo>
                <a:lnTo>
                  <a:pt x="3793627" y="0"/>
                </a:lnTo>
                <a:lnTo>
                  <a:pt x="3793627" y="5763797"/>
                </a:lnTo>
                <a:lnTo>
                  <a:pt x="0" y="5763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4325332" y="2247804"/>
            <a:ext cx="1663920" cy="1636693"/>
          </a:xfrm>
          <a:custGeom>
            <a:avLst/>
            <a:gdLst/>
            <a:ahLst/>
            <a:cxnLst/>
            <a:rect l="l" t="t" r="r" b="b"/>
            <a:pathLst>
              <a:path w="1663920" h="1636693">
                <a:moveTo>
                  <a:pt x="0" y="0"/>
                </a:moveTo>
                <a:lnTo>
                  <a:pt x="1663920" y="0"/>
                </a:lnTo>
                <a:lnTo>
                  <a:pt x="1663920" y="1636693"/>
                </a:lnTo>
                <a:lnTo>
                  <a:pt x="0" y="16366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1000" y="2885440"/>
            <a:ext cx="13227685" cy="6817995"/>
          </a:xfrm>
          <a:prstGeom prst="rect">
            <a:avLst/>
          </a:prstGeom>
        </p:spPr>
        <p:txBody>
          <a:bodyPr lIns="0" tIns="0" rIns="0" bIns="0" rtlCol="0" anchor="t">
            <a:noAutofit/>
          </a:bodyPr>
          <a:lstStyle/>
          <a:p>
            <a:pPr indent="0" fontAlgn="auto">
              <a:lnSpc>
                <a:spcPct val="100000"/>
              </a:lnSpc>
              <a:buFont typeface="Arial" panose="020B0604020202020204" pitchFamily="34" charset="0"/>
              <a:buNone/>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Các thư viện:</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fontAlgn="auto">
              <a:lnSpc>
                <a:spcPct val="100000"/>
              </a:lnSpc>
              <a:buFont typeface="Arial" panose="020B0604020202020204" pitchFamily="34" charset="0"/>
              <a:buNone/>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6">
              <a:alphaModFix amt="71000"/>
            </a:blip>
            <a:stretch>
              <a:fillRect/>
            </a:stretch>
          </a:blipFill>
        </p:spPr>
      </p:sp>
      <p:pic>
        <p:nvPicPr>
          <p:cNvPr id="6" name="Picture -2147482515"/>
          <p:cNvPicPr>
            <a:picLocks noChangeAspect="1"/>
          </p:cNvPicPr>
          <p:nvPr/>
        </p:nvPicPr>
        <p:blipFill>
          <a:blip r:embed="rId7"/>
          <a:srcRect t="28528" b="5527"/>
          <a:stretch>
            <a:fillRect/>
          </a:stretch>
        </p:blipFill>
        <p:spPr>
          <a:xfrm>
            <a:off x="1143000" y="4610100"/>
            <a:ext cx="11884660" cy="2667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6325850"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giải thuật Floyd-Warshall: tính toán giải thuật Floyd-Warshall và tái dựng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 ngắn nhất.</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fontAlgn="auto">
              <a:lnSpc>
                <a:spcPct val="100000"/>
              </a:lnSpc>
              <a:buFont typeface="Arial" panose="020B0604020202020204" pitchFamily="34" charset="0"/>
              <a:buNone/>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11" name="Picture 10"/>
          <p:cNvPicPr>
            <a:picLocks noChangeAspect="1"/>
          </p:cNvPicPr>
          <p:nvPr/>
        </p:nvPicPr>
        <p:blipFill>
          <a:blip r:embed="rId3"/>
          <a:stretch>
            <a:fillRect/>
          </a:stretch>
        </p:blipFill>
        <p:spPr>
          <a:xfrm>
            <a:off x="909320" y="3685540"/>
            <a:ext cx="7357745" cy="6322695"/>
          </a:xfrm>
          <a:prstGeom prst="rect">
            <a:avLst/>
          </a:prstGeom>
        </p:spPr>
      </p:pic>
      <p:pic>
        <p:nvPicPr>
          <p:cNvPr id="14" name="Picture 13"/>
          <p:cNvPicPr>
            <a:picLocks noChangeAspect="1"/>
          </p:cNvPicPr>
          <p:nvPr/>
        </p:nvPicPr>
        <p:blipFill>
          <a:blip r:embed="rId4"/>
          <a:stretch>
            <a:fillRect/>
          </a:stretch>
        </p:blipFill>
        <p:spPr>
          <a:xfrm>
            <a:off x="9277350" y="3685540"/>
            <a:ext cx="7526020" cy="6317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6325850"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quản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tạo, cập nhật và quản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dữ liệu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6" name="Picture 5"/>
          <p:cNvPicPr>
            <a:picLocks noChangeAspect="1"/>
          </p:cNvPicPr>
          <p:nvPr/>
        </p:nvPicPr>
        <p:blipFill>
          <a:blip r:embed="rId3"/>
          <a:stretch>
            <a:fillRect/>
          </a:stretch>
        </p:blipFill>
        <p:spPr>
          <a:xfrm>
            <a:off x="457200" y="3086100"/>
            <a:ext cx="14381480" cy="6689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6325850"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quản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tạo, cập nhật và quản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dữ liệu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7" name="Picture 6"/>
          <p:cNvPicPr>
            <a:picLocks noChangeAspect="1"/>
          </p:cNvPicPr>
          <p:nvPr/>
        </p:nvPicPr>
        <p:blipFill>
          <a:blip r:embed="rId3"/>
          <a:stretch>
            <a:fillRect/>
          </a:stretch>
        </p:blipFill>
        <p:spPr>
          <a:xfrm>
            <a:off x="457200" y="2933700"/>
            <a:ext cx="5549265" cy="6843395"/>
          </a:xfrm>
          <a:prstGeom prst="rect">
            <a:avLst/>
          </a:prstGeom>
        </p:spPr>
      </p:pic>
      <p:pic>
        <p:nvPicPr>
          <p:cNvPr id="8" name="Picture 7"/>
          <p:cNvPicPr>
            <a:picLocks noChangeAspect="1"/>
          </p:cNvPicPr>
          <p:nvPr/>
        </p:nvPicPr>
        <p:blipFill>
          <a:blip r:embed="rId4"/>
          <a:stretch>
            <a:fillRect/>
          </a:stretch>
        </p:blipFill>
        <p:spPr>
          <a:xfrm>
            <a:off x="6523355" y="2933700"/>
            <a:ext cx="11432540" cy="6770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7726025"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giao diện và 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ơng tác: tạo giao diện cho ng</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ời dùng và hiển thị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trực quan.</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pic>
        <p:nvPicPr>
          <p:cNvPr id="10" name="Picture 9"/>
          <p:cNvPicPr>
            <a:picLocks noChangeAspect="1"/>
          </p:cNvPicPr>
          <p:nvPr/>
        </p:nvPicPr>
        <p:blipFill>
          <a:blip r:embed="rId2"/>
          <a:stretch>
            <a:fillRect/>
          </a:stretch>
        </p:blipFill>
        <p:spPr>
          <a:xfrm>
            <a:off x="381000" y="3238500"/>
            <a:ext cx="16677005" cy="67068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7726025"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giao diện và 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ơng tác: tạo giao diện cho ng</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ời dùng và hiển thị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trực quan.</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pic>
        <p:nvPicPr>
          <p:cNvPr id="12" name="Picture 11"/>
          <p:cNvPicPr>
            <a:picLocks noChangeAspect="1"/>
          </p:cNvPicPr>
          <p:nvPr/>
        </p:nvPicPr>
        <p:blipFill>
          <a:blip r:embed="rId2"/>
          <a:stretch>
            <a:fillRect/>
          </a:stretch>
        </p:blipFill>
        <p:spPr>
          <a:xfrm>
            <a:off x="457200" y="3086100"/>
            <a:ext cx="16262985" cy="66859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6325850"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vận hành và cập nhật: xử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các thao tác ng</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ời dùng và cập nhật kết quả giải thuật.</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6" name="Picture 5"/>
          <p:cNvPicPr>
            <a:picLocks noChangeAspect="1"/>
          </p:cNvPicPr>
          <p:nvPr/>
        </p:nvPicPr>
        <p:blipFill>
          <a:blip r:embed="rId3"/>
          <a:stretch>
            <a:fillRect/>
          </a:stretch>
        </p:blipFill>
        <p:spPr>
          <a:xfrm>
            <a:off x="2743200" y="4381500"/>
            <a:ext cx="11494135" cy="3820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381000" y="2391410"/>
            <a:ext cx="16325850" cy="7312025"/>
          </a:xfrm>
          <a:prstGeom prst="rect">
            <a:avLst/>
          </a:prstGeom>
        </p:spPr>
        <p:txBody>
          <a:bodyPr lIns="0" tIns="0" rIns="0" bIns="0" rtlCol="0" anchor="t">
            <a:noAutofit/>
          </a:bodyPr>
          <a:lstStyle/>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Nhóm vận hành và cập nhật: xử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các thao tác ng</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ời dùng và cập nhật kết quả giải thuật.</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5. Ứng dụng giải thuật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7" name="Picture 6"/>
          <p:cNvPicPr>
            <a:picLocks noChangeAspect="1"/>
          </p:cNvPicPr>
          <p:nvPr/>
        </p:nvPicPr>
        <p:blipFill>
          <a:blip r:embed="rId3"/>
          <a:stretch>
            <a:fillRect/>
          </a:stretch>
        </p:blipFill>
        <p:spPr>
          <a:xfrm>
            <a:off x="228600" y="3390900"/>
            <a:ext cx="14658340" cy="65170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113983"/>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304800" y="342900"/>
            <a:ext cx="1144079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6.Kết quả và hướng phát triển</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pic>
        <p:nvPicPr>
          <p:cNvPr id="11" name="Picture 10"/>
          <p:cNvPicPr>
            <a:picLocks noChangeAspect="1"/>
          </p:cNvPicPr>
          <p:nvPr/>
        </p:nvPicPr>
        <p:blipFill>
          <a:blip r:embed="rId3"/>
          <a:stretch>
            <a:fillRect/>
          </a:stretch>
        </p:blipFill>
        <p:spPr>
          <a:xfrm>
            <a:off x="762000" y="2933700"/>
            <a:ext cx="14203045" cy="6718935"/>
          </a:xfrm>
          <a:prstGeom prst="rect">
            <a:avLst/>
          </a:prstGeom>
        </p:spPr>
      </p:pic>
      <p:sp>
        <p:nvSpPr>
          <p:cNvPr id="12" name="TextBox 9"/>
          <p:cNvSpPr txBox="1"/>
          <p:nvPr/>
        </p:nvSpPr>
        <p:spPr>
          <a:xfrm>
            <a:off x="304800" y="1409700"/>
            <a:ext cx="16475075" cy="7010400"/>
          </a:xfrm>
          <a:prstGeom prst="rect">
            <a:avLst/>
          </a:prstGeom>
        </p:spPr>
        <p:txBody>
          <a:bodyPr lIns="0" tIns="0" rIns="0" bIns="0" rtlCol="0" anchor="t">
            <a:noAutofit/>
          </a:bodyPr>
          <a:p>
            <a:pPr marL="457200" indent="-457200"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Kết quả:</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Giao diện ban đầu:</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457200" y="1257300"/>
            <a:ext cx="11440795" cy="829310"/>
          </a:xfrm>
          <a:prstGeom prst="rect">
            <a:avLst/>
          </a:prstGeom>
        </p:spPr>
        <p:txBody>
          <a:bodyPr wrap="square"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6.Kết quả và hướng phát triển</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2">
              <a:alphaModFix amt="71000"/>
            </a:blip>
            <a:stretch>
              <a:fillRect/>
            </a:stretch>
          </a:blipFill>
        </p:spPr>
      </p:sp>
      <p:sp>
        <p:nvSpPr>
          <p:cNvPr id="12" name="TextBox 9"/>
          <p:cNvSpPr txBox="1"/>
          <p:nvPr/>
        </p:nvSpPr>
        <p:spPr>
          <a:xfrm>
            <a:off x="381000" y="2391410"/>
            <a:ext cx="16325850" cy="7312025"/>
          </a:xfrm>
          <a:prstGeom prst="rect">
            <a:avLst/>
          </a:prstGeom>
        </p:spPr>
        <p:txBody>
          <a:bodyPr lIns="0" tIns="0" rIns="0" bIns="0" rtlCol="0" anchor="t">
            <a:noAutofit/>
          </a:bodyPr>
          <a:p>
            <a:pPr marL="914400" lvl="1" indent="-457200"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Sau khi đã nhập trọng số và chọn điểm bắt đầu, kết thúc:</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pic>
        <p:nvPicPr>
          <p:cNvPr id="7" name="Picture 6"/>
          <p:cNvPicPr>
            <a:picLocks noChangeAspect="1"/>
          </p:cNvPicPr>
          <p:nvPr/>
        </p:nvPicPr>
        <p:blipFill>
          <a:blip r:embed="rId3"/>
          <a:stretch>
            <a:fillRect/>
          </a:stretch>
        </p:blipFill>
        <p:spPr>
          <a:xfrm>
            <a:off x="457200" y="2933700"/>
            <a:ext cx="15633700" cy="7237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sp>
        <p:nvSpPr>
          <p:cNvPr id="8" name="Freeform 8"/>
          <p:cNvSpPr/>
          <p:nvPr/>
        </p:nvSpPr>
        <p:spPr>
          <a:xfrm>
            <a:off x="457394" y="2552609"/>
            <a:ext cx="6217418" cy="6922226"/>
          </a:xfrm>
          <a:custGeom>
            <a:avLst/>
            <a:gdLst/>
            <a:ahLst/>
            <a:cxnLst/>
            <a:rect l="l" t="t" r="r" b="b"/>
            <a:pathLst>
              <a:path w="6217418" h="6922226">
                <a:moveTo>
                  <a:pt x="0" y="0"/>
                </a:moveTo>
                <a:lnTo>
                  <a:pt x="6217418" y="0"/>
                </a:lnTo>
                <a:lnTo>
                  <a:pt x="6217418" y="6922226"/>
                </a:lnTo>
                <a:lnTo>
                  <a:pt x="0" y="69222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0">
            <a:off x="3428943" y="495029"/>
            <a:ext cx="14728021" cy="1464829"/>
            <a:chOff x="0" y="0"/>
            <a:chExt cx="3878985" cy="385799"/>
          </a:xfrm>
        </p:grpSpPr>
        <p:sp>
          <p:nvSpPr>
            <p:cNvPr id="6" name="Freeform 6"/>
            <p:cNvSpPr/>
            <p:nvPr/>
          </p:nvSpPr>
          <p:spPr>
            <a:xfrm>
              <a:off x="0" y="0"/>
              <a:ext cx="3878985" cy="385799"/>
            </a:xfrm>
            <a:custGeom>
              <a:avLst/>
              <a:gdLst/>
              <a:ahLst/>
              <a:cxnLst/>
              <a:rect l="l" t="t" r="r" b="b"/>
              <a:pathLst>
                <a:path w="3878985" h="385799">
                  <a:moveTo>
                    <a:pt x="0" y="0"/>
                  </a:moveTo>
                  <a:lnTo>
                    <a:pt x="3878985" y="0"/>
                  </a:lnTo>
                  <a:lnTo>
                    <a:pt x="3878985" y="385799"/>
                  </a:lnTo>
                  <a:lnTo>
                    <a:pt x="0" y="385799"/>
                  </a:lnTo>
                  <a:close/>
                </a:path>
              </a:pathLst>
            </a:custGeom>
            <a:solidFill>
              <a:srgbClr val="2B59C3">
                <a:alpha val="71765"/>
              </a:srgbClr>
            </a:solidFill>
          </p:spPr>
        </p:sp>
        <p:sp>
          <p:nvSpPr>
            <p:cNvPr id="7" name="TextBox 7"/>
            <p:cNvSpPr txBox="1"/>
            <p:nvPr/>
          </p:nvSpPr>
          <p:spPr>
            <a:xfrm>
              <a:off x="0" y="28575"/>
              <a:ext cx="3878985" cy="357224"/>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7544110" y="800378"/>
            <a:ext cx="8542286" cy="829310"/>
          </a:xfrm>
          <a:prstGeom prst="rect">
            <a:avLst/>
          </a:prstGeom>
        </p:spPr>
        <p:txBody>
          <a:bodyPr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Nội dung</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2" name="TextBox 12"/>
          <p:cNvSpPr txBox="1"/>
          <p:nvPr/>
        </p:nvSpPr>
        <p:spPr>
          <a:xfrm>
            <a:off x="7467600" y="2933700"/>
            <a:ext cx="9768840" cy="5970270"/>
          </a:xfrm>
          <a:prstGeom prst="rect">
            <a:avLst/>
          </a:prstGeom>
        </p:spPr>
        <p:txBody>
          <a:bodyPr lIns="0" tIns="0" rIns="0" bIns="0" rtlCol="0" anchor="t">
            <a:noAutofit/>
          </a:bodyPr>
          <a:lstStyle/>
          <a:p>
            <a:pPr indent="0" algn="l">
              <a:lnSpc>
                <a:spcPts val="2870"/>
              </a:lnSpc>
              <a:buFont typeface="Arial" panose="020B0604020202020204" pitchFamily="34" charset="0"/>
              <a:buNone/>
            </a:pPr>
            <a:r>
              <a:rPr 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1. Giới thiệu đề tài</a:t>
            </a:r>
            <a:endParaRPr 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a:lnSpc>
                <a:spcPts val="2870"/>
              </a:lnSpc>
              <a:buFont typeface="Arial" panose="020B0604020202020204" pitchFamily="34" charset="0"/>
              <a:buChar char="•"/>
            </a:pPr>
            <a:endParaRPr 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2. Hướng nghiên cứu </a:t>
            </a: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3. Cơ sở lý thuyết </a:t>
            </a: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4. Giới thiệu thuật toán</a:t>
            </a: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a:lnSpc>
                <a:spcPts val="2870"/>
              </a:lnSpc>
              <a:buFont typeface="Arial" panose="020B0604020202020204" pitchFamily="34" charset="0"/>
              <a:buChar char="•"/>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a:lnSpc>
                <a:spcPts val="2870"/>
              </a:lnSpc>
              <a:buFont typeface="Arial" panose="020B0604020202020204" pitchFamily="34" charset="0"/>
              <a:buChar char="•"/>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5. Ứng dụng giải thuật </a:t>
            </a: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a:lnSpc>
                <a:spcPts val="2870"/>
              </a:lnSpc>
              <a:buFont typeface="Arial" panose="020B0604020202020204" pitchFamily="34" charset="0"/>
              <a:buChar char="•"/>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a:lnSpc>
                <a:spcPts val="2870"/>
              </a:lnSpc>
              <a:buFont typeface="Arial" panose="020B0604020202020204" pitchFamily="34" charset="0"/>
              <a:buChar char="•"/>
            </a:pP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870"/>
              </a:lnSpc>
              <a:buFont typeface="Arial" panose="020B0604020202020204" pitchFamily="34" charset="0"/>
              <a:buNone/>
            </a:pP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6. Kết quả và h</a:t>
            </a: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ớng phát triển</a:t>
            </a:r>
            <a:endParaRPr lang="en-US" altLang="en-US" sz="40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5" name="Freeform 15"/>
          <p:cNvSpPr/>
          <p:nvPr/>
        </p:nvSpPr>
        <p:spPr>
          <a:xfrm flipH="1" flipV="1">
            <a:off x="14706641" y="6820043"/>
            <a:ext cx="6775868" cy="4114800"/>
          </a:xfrm>
          <a:custGeom>
            <a:avLst/>
            <a:gdLst/>
            <a:ahLst/>
            <a:cxnLst/>
            <a:rect l="l" t="t" r="r" b="b"/>
            <a:pathLst>
              <a:path w="6775868" h="4114800">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545100" y="728663"/>
            <a:ext cx="21311029" cy="1464829"/>
            <a:chOff x="0" y="0"/>
            <a:chExt cx="5612781" cy="385799"/>
          </a:xfrm>
        </p:grpSpPr>
        <p:sp>
          <p:nvSpPr>
            <p:cNvPr id="4" name="Freeform 4"/>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4630400" y="3162300"/>
            <a:ext cx="3894455" cy="4352290"/>
          </a:xfrm>
          <a:custGeom>
            <a:avLst/>
            <a:gdLst/>
            <a:ahLst/>
            <a:cxnLst/>
            <a:rect l="l" t="t" r="r" b="b"/>
            <a:pathLst>
              <a:path w="5714810" h="6701803">
                <a:moveTo>
                  <a:pt x="0" y="0"/>
                </a:moveTo>
                <a:lnTo>
                  <a:pt x="5714811" y="0"/>
                </a:lnTo>
                <a:lnTo>
                  <a:pt x="5714811" y="6701803"/>
                </a:lnTo>
                <a:lnTo>
                  <a:pt x="0" y="6701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457200" y="1010920"/>
            <a:ext cx="11757025" cy="829310"/>
          </a:xfrm>
          <a:prstGeom prst="rect">
            <a:avLst/>
          </a:prstGeom>
        </p:spPr>
        <p:txBody>
          <a:bodyPr wrap="square"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6. Kết quả và hướng phát triển</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22" name="TextBox 22"/>
          <p:cNvSpPr txBox="1"/>
          <p:nvPr/>
        </p:nvSpPr>
        <p:spPr>
          <a:xfrm>
            <a:off x="457200" y="2412365"/>
            <a:ext cx="15060295" cy="7249795"/>
          </a:xfrm>
          <a:prstGeom prst="rect">
            <a:avLst/>
          </a:prstGeom>
        </p:spPr>
        <p:txBody>
          <a:bodyPr lIns="0" tIns="0" rIns="0" bIns="0" rtlCol="0" anchor="t">
            <a:noAutofit/>
          </a:bodyPr>
          <a:lstStyle/>
          <a:p>
            <a:pPr indent="0" algn="l" fontAlgn="auto">
              <a:lnSpc>
                <a:spcPct val="100000"/>
              </a:lnSpc>
              <a:buFont typeface="Arial" panose="020B0604020202020204" pitchFamily="34" charset="0"/>
              <a:buNone/>
            </a:pPr>
            <a:endParaRPr 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u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iểm:</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Ứng dụng trực quan, dễ sử dụng.</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Cho phép 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ơng tác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ộng,thay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ổi thông số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và tính toán 	lại mà không cần khởi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ộng lại.</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Giao diện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 giản nh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ầy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ủ chức n</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ă</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hỗ trợ tốt cho việc 	học tập và minh họa giải thuật Floyd-Warshall.</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ợc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iểm:</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Giới hạn số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ợng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(2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ến 10) do hiệu n</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ă</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và khả n</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ă</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hiển thị. </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Ch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a hỗ trợ nhập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từ file hoặc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u kết quả.</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8" name="Freeform 7"/>
          <p:cNvSpPr/>
          <p:nvPr/>
        </p:nvSpPr>
        <p:spPr>
          <a:xfrm>
            <a:off x="15970885" y="5143500"/>
            <a:ext cx="1102360" cy="1195705"/>
          </a:xfrm>
          <a:custGeom>
            <a:avLst/>
            <a:gdLst/>
            <a:ahLst/>
            <a:cxnLst/>
            <a:rect l="l" t="t" r="r" b="b"/>
            <a:pathLst>
              <a:path w="1663920" h="1636693">
                <a:moveTo>
                  <a:pt x="0" y="0"/>
                </a:moveTo>
                <a:lnTo>
                  <a:pt x="1663921" y="0"/>
                </a:lnTo>
                <a:lnTo>
                  <a:pt x="1663921" y="1636693"/>
                </a:lnTo>
                <a:lnTo>
                  <a:pt x="0" y="16366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545100" y="728663"/>
            <a:ext cx="21311029" cy="1464829"/>
            <a:chOff x="0" y="0"/>
            <a:chExt cx="5612781" cy="385799"/>
          </a:xfrm>
        </p:grpSpPr>
        <p:sp>
          <p:nvSpPr>
            <p:cNvPr id="4" name="Freeform 4"/>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2725137" y="3585210"/>
            <a:ext cx="5714810" cy="6701803"/>
          </a:xfrm>
          <a:custGeom>
            <a:avLst/>
            <a:gdLst/>
            <a:ahLst/>
            <a:cxnLst/>
            <a:rect l="l" t="t" r="r" b="b"/>
            <a:pathLst>
              <a:path w="5714810" h="6701803">
                <a:moveTo>
                  <a:pt x="0" y="0"/>
                </a:moveTo>
                <a:lnTo>
                  <a:pt x="5714811" y="0"/>
                </a:lnTo>
                <a:lnTo>
                  <a:pt x="5714811" y="6701803"/>
                </a:lnTo>
                <a:lnTo>
                  <a:pt x="0" y="6701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83089" y="6591556"/>
            <a:ext cx="1663920" cy="1636693"/>
          </a:xfrm>
          <a:custGeom>
            <a:avLst/>
            <a:gdLst/>
            <a:ahLst/>
            <a:cxnLst/>
            <a:rect l="l" t="t" r="r" b="b"/>
            <a:pathLst>
              <a:path w="1663920" h="1636693">
                <a:moveTo>
                  <a:pt x="0" y="0"/>
                </a:moveTo>
                <a:lnTo>
                  <a:pt x="1663921" y="0"/>
                </a:lnTo>
                <a:lnTo>
                  <a:pt x="1663921" y="1636693"/>
                </a:lnTo>
                <a:lnTo>
                  <a:pt x="0" y="16366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457200" y="1010920"/>
            <a:ext cx="11757025" cy="829310"/>
          </a:xfrm>
          <a:prstGeom prst="rect">
            <a:avLst/>
          </a:prstGeom>
        </p:spPr>
        <p:txBody>
          <a:bodyPr wrap="square"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6. Kết quả và hướng phát triển</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22" name="TextBox 22"/>
          <p:cNvSpPr txBox="1"/>
          <p:nvPr/>
        </p:nvSpPr>
        <p:spPr>
          <a:xfrm>
            <a:off x="457200" y="2323465"/>
            <a:ext cx="12132945" cy="7338695"/>
          </a:xfrm>
          <a:prstGeom prst="rect">
            <a:avLst/>
          </a:prstGeom>
        </p:spPr>
        <p:txBody>
          <a:bodyPr lIns="0" tIns="0" rIns="0" bIns="0" rtlCol="0" anchor="ctr" anchorCtr="0">
            <a:noAutofit/>
          </a:bodyPr>
          <a:lstStyle/>
          <a:p>
            <a:pPr marL="457200" indent="-457200" algn="l">
              <a:lnSpc>
                <a:spcPts val="2380"/>
              </a:lnSpc>
              <a:buFont typeface="Arial" panose="020B0604020202020204" pitchFamily="34" charset="0"/>
              <a:buChar char="•"/>
            </a:pPr>
            <a:r>
              <a:rPr 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Hướng phát triển:</a:t>
            </a:r>
            <a:endParaRPr 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a:lnSpc>
                <a:spcPts val="2380"/>
              </a:lnSpc>
              <a:buFont typeface="Arial" panose="020B0604020202020204" pitchFamily="34" charset="0"/>
              <a:buNone/>
            </a:pPr>
            <a:endParaRPr 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457200" algn="l" fontAlgn="auto">
              <a:lnSpc>
                <a:spcPct val="100000"/>
              </a:lnSpc>
              <a:buFont typeface="Arial" panose="020B0604020202020204" pitchFamily="34" charset="0"/>
              <a:buNone/>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Mở rộng ứng dụng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ể hỗ trợ xử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các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lớn hơn, tối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u hóa hiệu suất và thời gian tính toán. Thêm tính n</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ă</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nhập và xuất dữ liệu từ file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ể hỗ trợ phân tích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phức tạp hơn. Phát triển chức n</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ă</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ng kiểm tra và xử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ý</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chu trình âm trong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Tích hợp các giải thuật tìm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 ngắn nhất khác nh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Dijkstra, Bellman-Ford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ể so sánh hiệu quả và ứng dụng.</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325755" y="2753360"/>
            <a:ext cx="18938875" cy="2105660"/>
            <a:chOff x="0" y="0"/>
            <a:chExt cx="4988065" cy="385799"/>
          </a:xfrm>
        </p:grpSpPr>
        <p:sp>
          <p:nvSpPr>
            <p:cNvPr id="4" name="Freeform 4"/>
            <p:cNvSpPr/>
            <p:nvPr/>
          </p:nvSpPr>
          <p:spPr>
            <a:xfrm>
              <a:off x="0" y="0"/>
              <a:ext cx="4988065" cy="385799"/>
            </a:xfrm>
            <a:custGeom>
              <a:avLst/>
              <a:gdLst/>
              <a:ahLst/>
              <a:cxnLst/>
              <a:rect l="l" t="t" r="r" b="b"/>
              <a:pathLst>
                <a:path w="4988065" h="385799">
                  <a:moveTo>
                    <a:pt x="0" y="0"/>
                  </a:moveTo>
                  <a:lnTo>
                    <a:pt x="4988065" y="0"/>
                  </a:lnTo>
                  <a:lnTo>
                    <a:pt x="4988065" y="385799"/>
                  </a:lnTo>
                  <a:lnTo>
                    <a:pt x="0" y="385799"/>
                  </a:lnTo>
                  <a:close/>
                </a:path>
              </a:pathLst>
            </a:custGeom>
            <a:solidFill>
              <a:srgbClr val="2B59C3">
                <a:alpha val="71765"/>
              </a:srgbClr>
            </a:solidFill>
          </p:spPr>
        </p:sp>
        <p:sp>
          <p:nvSpPr>
            <p:cNvPr id="5" name="TextBox 5"/>
            <p:cNvSpPr txBox="1"/>
            <p:nvPr/>
          </p:nvSpPr>
          <p:spPr>
            <a:xfrm>
              <a:off x="0" y="28575"/>
              <a:ext cx="4988065" cy="357224"/>
            </a:xfrm>
            <a:prstGeom prst="rect">
              <a:avLst/>
            </a:prstGeom>
          </p:spPr>
          <p:txBody>
            <a:bodyPr lIns="50800" tIns="50800" rIns="50800" bIns="50800" rtlCol="0" anchor="ctr"/>
            <a:lstStyle/>
            <a:p>
              <a:pPr algn="ctr">
                <a:lnSpc>
                  <a:spcPts val="2660"/>
                </a:lnSpc>
              </a:pPr>
            </a:p>
          </p:txBody>
        </p:sp>
      </p:grpSp>
      <p:sp>
        <p:nvSpPr>
          <p:cNvPr id="7" name="Freeform 7"/>
          <p:cNvSpPr/>
          <p:nvPr/>
        </p:nvSpPr>
        <p:spPr>
          <a:xfrm>
            <a:off x="13639800" y="4533900"/>
            <a:ext cx="3180080" cy="331851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752600" y="3128010"/>
            <a:ext cx="14208760" cy="1566545"/>
          </a:xfrm>
          <a:prstGeom prst="rect">
            <a:avLst/>
          </a:prstGeom>
        </p:spPr>
        <p:txBody>
          <a:bodyPr lIns="0" tIns="0" rIns="0" bIns="0" rtlCol="0" anchor="t">
            <a:noAutofit/>
          </a:bodyPr>
          <a:lstStyle/>
          <a:p>
            <a:pPr algn="ctr">
              <a:lnSpc>
                <a:spcPts val="9725"/>
              </a:lnSpc>
              <a:spcBef>
                <a:spcPct val="0"/>
              </a:spcBef>
            </a:pPr>
            <a:r>
              <a:rPr lang="en-US" sz="6600" b="1">
                <a:solidFill>
                  <a:srgbClr val="F4F4F4"/>
                </a:solidFill>
                <a:latin typeface="Arial" panose="020B0604020202020204" pitchFamily="34" charset="0"/>
                <a:ea typeface="Poppins Bold" panose="00000800000000000000"/>
                <a:cs typeface="Arial" panose="020B0604020202020204" pitchFamily="34" charset="0"/>
                <a:sym typeface="Poppins Bold" panose="00000800000000000000"/>
              </a:rPr>
              <a:t>Cảm ơn thầy cô đã xem!</a:t>
            </a:r>
            <a:endParaRPr lang="en-US" sz="6600" b="1">
              <a:solidFill>
                <a:srgbClr val="F4F4F4"/>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0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sp>
        <p:nvSpPr>
          <p:cNvPr id="11" name="TextBox 11"/>
          <p:cNvSpPr txBox="1"/>
          <p:nvPr/>
        </p:nvSpPr>
        <p:spPr>
          <a:xfrm>
            <a:off x="229235" y="2933700"/>
            <a:ext cx="13795375" cy="6773545"/>
          </a:xfrm>
          <a:prstGeom prst="rect">
            <a:avLst/>
          </a:prstGeom>
        </p:spPr>
        <p:txBody>
          <a:bodyPr wrap="square" lIns="0" tIns="0" rIns="0" bIns="0" rtlCol="0" anchor="t" anchorCtr="0">
            <a:noAutofit/>
          </a:bodyPr>
          <a:lstStyle/>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Floyd-Warshall là giải thuật cơ bản để tìm đường đi ngắn nhất giữa tất cả các cặp đỉnh trong đồ thị, hỗ trợ trọng số âm và phát hiện chu trình âm, với ứng dụng rộng rãi trong bài toán thực tế như:</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algn="l" fontAlgn="auto">
              <a:lnSpc>
                <a:spcPct val="100000"/>
              </a:lnSpc>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Tối ưu hóa giao thông, mạng máy tính, logistics, và chuỗi cung ứng.</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algn="l" fontAlgn="auto">
              <a:lnSpc>
                <a:spcPct val="100000"/>
              </a:lnSpc>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Phân tích mạng xã hội, phát triển AI, và trò chơi.</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Arial" panose="020B0604020202020204" pitchFamily="34" charset="0"/>
              <a:buChar char="•"/>
            </a:pPr>
            <a:endParaRPr lang="en-US" sz="3200" b="1">
              <a:solidFill>
                <a:srgbClr val="063050"/>
              </a:solidFill>
              <a:latin typeface="Arial" panose="020B0604020202020204" pitchFamily="34" charset="0"/>
              <a:cs typeface="Arial" panose="020B0604020202020204" pitchFamily="34" charset="0"/>
              <a:sym typeface="+mn-ea"/>
            </a:endParaRPr>
          </a:p>
          <a:p>
            <a:pPr marL="914400" lvl="1" indent="-457200" algn="l" fontAlgn="auto">
              <a:lnSpc>
                <a:spcPct val="100000"/>
              </a:lnSpc>
              <a:buFont typeface="Arial" panose="020B0604020202020204" pitchFamily="34" charset="0"/>
              <a:buChar char="•"/>
            </a:pPr>
            <a:endParaRPr lang="en-US" sz="3200" b="1">
              <a:solidFill>
                <a:srgbClr val="063050"/>
              </a:solidFill>
              <a:latin typeface="Arial" panose="020B0604020202020204" pitchFamily="34" charset="0"/>
              <a:cs typeface="Arial" panose="020B0604020202020204" pitchFamily="34" charset="0"/>
              <a:sym typeface="+mn-ea"/>
            </a:endParaRPr>
          </a:p>
          <a:p>
            <a:pPr marL="914400" lvl="1" indent="-457200" algn="l" fontAlgn="auto">
              <a:lnSpc>
                <a:spcPct val="100000"/>
              </a:lnSpc>
              <a:buFont typeface="Arial" panose="020B0604020202020204" pitchFamily="34" charset="0"/>
              <a:buChar char="•"/>
            </a:pPr>
            <a:r>
              <a:rPr lang="en-US" sz="3200" b="1">
                <a:solidFill>
                  <a:srgbClr val="063050"/>
                </a:solidFill>
                <a:latin typeface="Arial" panose="020B0604020202020204" pitchFamily="34" charset="0"/>
                <a:cs typeface="Arial" panose="020B0604020202020204" pitchFamily="34" charset="0"/>
                <a:sym typeface="+mn-ea"/>
              </a:rPr>
              <a:t>Mục tiêu của đề tài là cài đặt giải thuật, tích hợp với giao diện đồ họa để biểu thị trực quan giải thuật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Floyd-Warshall</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grpSp>
        <p:nvGrpSpPr>
          <p:cNvPr id="18" name="Group 5"/>
          <p:cNvGrpSpPr/>
          <p:nvPr/>
        </p:nvGrpSpPr>
        <p:grpSpPr>
          <a:xfrm rot="0">
            <a:off x="41275" y="1149350"/>
            <a:ext cx="17734915" cy="1464945"/>
            <a:chOff x="0" y="0"/>
            <a:chExt cx="3878985" cy="385799"/>
          </a:xfrm>
        </p:grpSpPr>
        <p:sp>
          <p:nvSpPr>
            <p:cNvPr id="19" name="Freeform 6"/>
            <p:cNvSpPr/>
            <p:nvPr/>
          </p:nvSpPr>
          <p:spPr>
            <a:xfrm>
              <a:off x="0" y="0"/>
              <a:ext cx="3878985" cy="385799"/>
            </a:xfrm>
            <a:custGeom>
              <a:avLst/>
              <a:gdLst/>
              <a:ahLst/>
              <a:cxnLst/>
              <a:rect l="l" t="t" r="r" b="b"/>
              <a:pathLst>
                <a:path w="3878985" h="385799">
                  <a:moveTo>
                    <a:pt x="0" y="0"/>
                  </a:moveTo>
                  <a:lnTo>
                    <a:pt x="3878985" y="0"/>
                  </a:lnTo>
                  <a:lnTo>
                    <a:pt x="3878985" y="385799"/>
                  </a:lnTo>
                  <a:lnTo>
                    <a:pt x="0" y="385799"/>
                  </a:lnTo>
                  <a:close/>
                </a:path>
              </a:pathLst>
            </a:custGeom>
            <a:solidFill>
              <a:srgbClr val="2B59C3">
                <a:alpha val="71765"/>
              </a:srgbClr>
            </a:solidFill>
          </p:spPr>
        </p:sp>
        <p:sp>
          <p:nvSpPr>
            <p:cNvPr id="20" name="TextBox 7"/>
            <p:cNvSpPr txBox="1"/>
            <p:nvPr/>
          </p:nvSpPr>
          <p:spPr>
            <a:xfrm>
              <a:off x="0" y="28575"/>
              <a:ext cx="3878985" cy="357224"/>
            </a:xfrm>
            <a:prstGeom prst="rect">
              <a:avLst/>
            </a:prstGeom>
          </p:spPr>
          <p:txBody>
            <a:bodyPr lIns="50800" tIns="50800" rIns="50800" bIns="50800" rtlCol="0" anchor="ctr"/>
            <a:p>
              <a:pPr algn="ctr">
                <a:lnSpc>
                  <a:spcPts val="2660"/>
                </a:lnSpc>
              </a:pPr>
            </a:p>
          </p:txBody>
        </p:sp>
      </p:grpSp>
      <p:sp>
        <p:nvSpPr>
          <p:cNvPr id="21" name="TextBox 11"/>
          <p:cNvSpPr txBox="1"/>
          <p:nvPr/>
        </p:nvSpPr>
        <p:spPr>
          <a:xfrm>
            <a:off x="305435" y="1866900"/>
            <a:ext cx="9229725" cy="477520"/>
          </a:xfrm>
          <a:prstGeom prst="rect">
            <a:avLst/>
          </a:prstGeom>
        </p:spPr>
        <p:txBody>
          <a:bodyPr wrap="square" lIns="0" tIns="0" rIns="0" bIns="0" rtlCol="0" anchor="t">
            <a:noAutofit/>
          </a:bodyPr>
          <a:p>
            <a:pPr indent="0" algn="l">
              <a:lnSpc>
                <a:spcPts val="2870"/>
              </a:lnSpc>
              <a:buFont typeface="Arial" panose="020B0604020202020204" pitchFamily="34" charset="0"/>
              <a:buNone/>
            </a:pPr>
            <a:r>
              <a:rPr lang="en-US" sz="6000" b="1">
                <a:solidFill>
                  <a:schemeClr val="bg1"/>
                </a:solidFill>
                <a:latin typeface="Arial" panose="020B0604020202020204" pitchFamily="34" charset="0"/>
                <a:ea typeface="Poppins Medium" panose="00000600000000000000"/>
                <a:cs typeface="Arial" panose="020B0604020202020204" pitchFamily="34" charset="0"/>
                <a:sym typeface="Poppins Medium" panose="00000600000000000000"/>
              </a:rPr>
              <a:t>1. Giới thiệu đề tài</a:t>
            </a:r>
            <a:endParaRPr lang="en-US" sz="6000" b="1">
              <a:solidFill>
                <a:schemeClr val="bg1"/>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24" name="Freeform 7"/>
          <p:cNvSpPr/>
          <p:nvPr/>
        </p:nvSpPr>
        <p:spPr>
          <a:xfrm>
            <a:off x="13944332" y="4000608"/>
            <a:ext cx="3793627" cy="5763798"/>
          </a:xfrm>
          <a:custGeom>
            <a:avLst/>
            <a:gdLst/>
            <a:ahLst/>
            <a:cxnLst/>
            <a:rect l="l" t="t" r="r" b="b"/>
            <a:pathLst>
              <a:path w="3793627" h="5763798">
                <a:moveTo>
                  <a:pt x="0" y="0"/>
                </a:moveTo>
                <a:lnTo>
                  <a:pt x="3793627" y="0"/>
                </a:lnTo>
                <a:lnTo>
                  <a:pt x="3793627" y="5763797"/>
                </a:lnTo>
                <a:lnTo>
                  <a:pt x="0" y="5763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8"/>
          <p:cNvSpPr/>
          <p:nvPr/>
        </p:nvSpPr>
        <p:spPr>
          <a:xfrm>
            <a:off x="13944332" y="4076604"/>
            <a:ext cx="1663920" cy="1636693"/>
          </a:xfrm>
          <a:custGeom>
            <a:avLst/>
            <a:gdLst/>
            <a:ahLst/>
            <a:cxnLst/>
            <a:rect l="l" t="t" r="r" b="b"/>
            <a:pathLst>
              <a:path w="1663920" h="1636693">
                <a:moveTo>
                  <a:pt x="0" y="0"/>
                </a:moveTo>
                <a:lnTo>
                  <a:pt x="1663920" y="0"/>
                </a:lnTo>
                <a:lnTo>
                  <a:pt x="1663920" y="1636693"/>
                </a:lnTo>
                <a:lnTo>
                  <a:pt x="0" y="16366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0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sp>
        <p:nvSpPr>
          <p:cNvPr id="11" name="TextBox 11"/>
          <p:cNvSpPr txBox="1"/>
          <p:nvPr/>
        </p:nvSpPr>
        <p:spPr>
          <a:xfrm>
            <a:off x="229235" y="2698115"/>
            <a:ext cx="14037945" cy="7208520"/>
          </a:xfrm>
          <a:prstGeom prst="rect">
            <a:avLst/>
          </a:prstGeom>
        </p:spPr>
        <p:txBody>
          <a:bodyPr wrap="square" lIns="0" tIns="0" rIns="0" bIns="0" rtlCol="0" anchor="ctr" anchorCtr="0">
            <a:noAutofit/>
          </a:bodyPr>
          <a:lstStyle/>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Xây dựng ch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ơng trình mô phỏng bằng ngôn ngữ Python.</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Thiết kế giao diện minh họa bằng Tkinter.</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ơng tác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ộng: ng</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ời dùng nhập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chỉnh sửa ma trận trọng số.</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Hiển thị trực quan: hiển thị đồ thị, 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 ngắn nhất và ma trận cập nhật.</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grpSp>
        <p:nvGrpSpPr>
          <p:cNvPr id="18" name="Group 5"/>
          <p:cNvGrpSpPr/>
          <p:nvPr/>
        </p:nvGrpSpPr>
        <p:grpSpPr>
          <a:xfrm rot="0">
            <a:off x="41275" y="1149350"/>
            <a:ext cx="17734915" cy="1464945"/>
            <a:chOff x="0" y="0"/>
            <a:chExt cx="3878985" cy="385799"/>
          </a:xfrm>
        </p:grpSpPr>
        <p:sp>
          <p:nvSpPr>
            <p:cNvPr id="19" name="Freeform 6"/>
            <p:cNvSpPr/>
            <p:nvPr/>
          </p:nvSpPr>
          <p:spPr>
            <a:xfrm>
              <a:off x="0" y="0"/>
              <a:ext cx="3878985" cy="385799"/>
            </a:xfrm>
            <a:custGeom>
              <a:avLst/>
              <a:gdLst/>
              <a:ahLst/>
              <a:cxnLst/>
              <a:rect l="l" t="t" r="r" b="b"/>
              <a:pathLst>
                <a:path w="3878985" h="385799">
                  <a:moveTo>
                    <a:pt x="0" y="0"/>
                  </a:moveTo>
                  <a:lnTo>
                    <a:pt x="3878985" y="0"/>
                  </a:lnTo>
                  <a:lnTo>
                    <a:pt x="3878985" y="385799"/>
                  </a:lnTo>
                  <a:lnTo>
                    <a:pt x="0" y="385799"/>
                  </a:lnTo>
                  <a:close/>
                </a:path>
              </a:pathLst>
            </a:custGeom>
            <a:solidFill>
              <a:srgbClr val="2B59C3">
                <a:alpha val="71765"/>
              </a:srgbClr>
            </a:solidFill>
          </p:spPr>
        </p:sp>
        <p:sp>
          <p:nvSpPr>
            <p:cNvPr id="20" name="TextBox 7"/>
            <p:cNvSpPr txBox="1"/>
            <p:nvPr/>
          </p:nvSpPr>
          <p:spPr>
            <a:xfrm>
              <a:off x="0" y="28575"/>
              <a:ext cx="3878985" cy="357224"/>
            </a:xfrm>
            <a:prstGeom prst="rect">
              <a:avLst/>
            </a:prstGeom>
          </p:spPr>
          <p:txBody>
            <a:bodyPr lIns="50800" tIns="50800" rIns="50800" bIns="50800" rtlCol="0" anchor="ctr"/>
            <a:p>
              <a:pPr algn="ctr">
                <a:lnSpc>
                  <a:spcPts val="2660"/>
                </a:lnSpc>
              </a:pPr>
            </a:p>
          </p:txBody>
        </p:sp>
      </p:grpSp>
      <p:sp>
        <p:nvSpPr>
          <p:cNvPr id="21" name="TextBox 11"/>
          <p:cNvSpPr txBox="1"/>
          <p:nvPr/>
        </p:nvSpPr>
        <p:spPr>
          <a:xfrm>
            <a:off x="305435" y="1866900"/>
            <a:ext cx="9229725" cy="477520"/>
          </a:xfrm>
          <a:prstGeom prst="rect">
            <a:avLst/>
          </a:prstGeom>
        </p:spPr>
        <p:txBody>
          <a:bodyPr wrap="square" lIns="0" tIns="0" rIns="0" bIns="0" rtlCol="0" anchor="t">
            <a:noAutofit/>
          </a:bodyPr>
          <a:p>
            <a:pPr indent="0" algn="l">
              <a:lnSpc>
                <a:spcPts val="2870"/>
              </a:lnSpc>
              <a:buFont typeface="Arial" panose="020B0604020202020204" pitchFamily="34" charset="0"/>
              <a:buNone/>
            </a:pPr>
            <a:r>
              <a:rPr lang="en-US" sz="6000" b="1">
                <a:solidFill>
                  <a:schemeClr val="bg1"/>
                </a:solidFill>
                <a:latin typeface="Arial" panose="020B0604020202020204" pitchFamily="34" charset="0"/>
                <a:ea typeface="Poppins Medium" panose="00000600000000000000"/>
                <a:cs typeface="Arial" panose="020B0604020202020204" pitchFamily="34" charset="0"/>
                <a:sym typeface="Poppins Medium" panose="00000600000000000000"/>
              </a:rPr>
              <a:t>2. Hướng nghiên cứu</a:t>
            </a:r>
            <a:endParaRPr lang="en-US" sz="6000" b="1">
              <a:solidFill>
                <a:schemeClr val="bg1"/>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4" name="Group 4"/>
          <p:cNvGrpSpPr/>
          <p:nvPr/>
        </p:nvGrpSpPr>
        <p:grpSpPr>
          <a:xfrm rot="0">
            <a:off x="-2819420" y="799829"/>
            <a:ext cx="21311029" cy="1464829"/>
            <a:chOff x="0" y="0"/>
            <a:chExt cx="5612781" cy="385799"/>
          </a:xfrm>
        </p:grpSpPr>
        <p:sp>
          <p:nvSpPr>
            <p:cNvPr id="5" name="Freeform 5"/>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6" name="TextBox 6"/>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533595" y="1257578"/>
            <a:ext cx="10070484" cy="829310"/>
          </a:xfrm>
          <a:prstGeom prst="rect">
            <a:avLst/>
          </a:prstGeom>
        </p:spPr>
        <p:txBody>
          <a:bodyPr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3. Cơ sở lý thuyết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TextBox 15"/>
          <p:cNvSpPr txBox="1"/>
          <p:nvPr/>
        </p:nvSpPr>
        <p:spPr>
          <a:xfrm>
            <a:off x="609600" y="2781300"/>
            <a:ext cx="12511405" cy="6966585"/>
          </a:xfrm>
          <a:prstGeom prst="rect">
            <a:avLst/>
          </a:prstGeom>
        </p:spPr>
        <p:txBody>
          <a:bodyPr lIns="0" tIns="0" rIns="0" bIns="0" rtlCol="0" anchor="t" anchorCtr="0">
            <a:noAutofit/>
          </a:bodyPr>
          <a:lstStyle/>
          <a:p>
            <a:pPr marL="457200" indent="-4572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fontAlgn="auto">
              <a:lnSpc>
                <a:spcPct val="100000"/>
              </a:lnSpc>
              <a:buFont typeface="Arial" panose="020B0604020202020204" pitchFamily="34" charset="0"/>
              <a:buNone/>
            </a:pPr>
            <a:r>
              <a:rPr 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Định nghĩa đồ thị:</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là một cấu trúc rời rạc bao gồm các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và các cạnh nối các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này. Chúng ta phân biệt các loại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khác nhau bởi kiểu và số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ợng cạnh nối hai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nào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ó của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fontAlgn="auto">
              <a:lnSpc>
                <a:spcPct val="100000"/>
              </a:lnSpc>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457200" indent="-4572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pic>
        <p:nvPicPr>
          <p:cNvPr id="8" name="Picture 7" descr="dothi"/>
          <p:cNvPicPr>
            <a:picLocks noChangeAspect="1"/>
          </p:cNvPicPr>
          <p:nvPr/>
        </p:nvPicPr>
        <p:blipFill>
          <a:blip r:embed="rId2"/>
          <a:stretch>
            <a:fillRect/>
          </a:stretch>
        </p:blipFill>
        <p:spPr>
          <a:xfrm>
            <a:off x="9372600" y="5981700"/>
            <a:ext cx="4951095" cy="3931920"/>
          </a:xfrm>
          <a:prstGeom prst="rect">
            <a:avLst/>
          </a:prstGeom>
        </p:spPr>
      </p:pic>
      <p:pic>
        <p:nvPicPr>
          <p:cNvPr id="9" name="Picture 8" descr="dothi2"/>
          <p:cNvPicPr>
            <a:picLocks noChangeAspect="1"/>
          </p:cNvPicPr>
          <p:nvPr/>
        </p:nvPicPr>
        <p:blipFill>
          <a:blip r:embed="rId3"/>
          <a:stretch>
            <a:fillRect/>
          </a:stretch>
        </p:blipFill>
        <p:spPr>
          <a:xfrm>
            <a:off x="838200" y="6057900"/>
            <a:ext cx="7386320" cy="38563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4" name="Group 4"/>
          <p:cNvGrpSpPr/>
          <p:nvPr/>
        </p:nvGrpSpPr>
        <p:grpSpPr>
          <a:xfrm rot="0">
            <a:off x="-2819420" y="799829"/>
            <a:ext cx="21311029" cy="1464829"/>
            <a:chOff x="0" y="0"/>
            <a:chExt cx="5612781" cy="385799"/>
          </a:xfrm>
        </p:grpSpPr>
        <p:sp>
          <p:nvSpPr>
            <p:cNvPr id="5" name="Freeform 5"/>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6" name="TextBox 6"/>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533595" y="1028978"/>
            <a:ext cx="10070484" cy="829310"/>
          </a:xfrm>
          <a:prstGeom prst="rect">
            <a:avLst/>
          </a:prstGeom>
        </p:spPr>
        <p:txBody>
          <a:bodyPr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3. Cơ sở lý thuyết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TextBox 15"/>
          <p:cNvSpPr txBox="1"/>
          <p:nvPr/>
        </p:nvSpPr>
        <p:spPr>
          <a:xfrm>
            <a:off x="609600" y="1943100"/>
            <a:ext cx="14983460" cy="8068945"/>
          </a:xfrm>
          <a:prstGeom prst="rect">
            <a:avLst/>
          </a:prstGeom>
        </p:spPr>
        <p:txBody>
          <a:bodyPr lIns="0" tIns="0" rIns="0" bIns="0" rtlCol="0" anchor="ctr" anchorCtr="0">
            <a:noAutofit/>
          </a:bodyPr>
          <a:lstStyle/>
          <a:p>
            <a:pPr marL="457200" indent="-4572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Một số định nghĩa:</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Nếu mỗi cạnh e=(u,v) là không phân biệt thứ tự của các đỉnh u và v</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fontAlgn="auto">
              <a:lnSpc>
                <a:spcPct val="100000"/>
              </a:lnSpc>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(từ u v tới v không kể hướng) thì ta nói đồ thị G=(V,E) là đồ thị vô hướng.</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indent="0" algn="l" fontAlgn="auto">
              <a:lnSpc>
                <a:spcPct val="100000"/>
              </a:lnSpc>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Nếu mỗi cạnh e = (u,v) có phân biệt thứ tự của các đỉnh u và v </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lvl="1" indent="0" algn="l" fontAlgn="auto">
              <a:lnSpc>
                <a:spcPct val="100000"/>
              </a:lnSpc>
              <a:buFont typeface="Wingdings" panose="05000000000000000000" charset="0"/>
              <a:buNone/>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(tức là từ u tới v khác từ v tới u) thì ta nói đồ thị G=(V,E) là đồ thị có hướng. Cạnh của đồ thị có hướng được gọi là cung.</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4" name="Group 4"/>
          <p:cNvGrpSpPr/>
          <p:nvPr/>
        </p:nvGrpSpPr>
        <p:grpSpPr>
          <a:xfrm rot="0">
            <a:off x="-2819420" y="799829"/>
            <a:ext cx="21311029" cy="1464829"/>
            <a:chOff x="0" y="0"/>
            <a:chExt cx="5612781" cy="385799"/>
          </a:xfrm>
        </p:grpSpPr>
        <p:sp>
          <p:nvSpPr>
            <p:cNvPr id="5" name="Freeform 5"/>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6" name="TextBox 6"/>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533595" y="1028978"/>
            <a:ext cx="10070484" cy="829310"/>
          </a:xfrm>
          <a:prstGeom prst="rect">
            <a:avLst/>
          </a:prstGeom>
        </p:spPr>
        <p:txBody>
          <a:bodyPr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3. Cơ sở lý thuyết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TextBox 15"/>
          <p:cNvSpPr txBox="1"/>
          <p:nvPr/>
        </p:nvSpPr>
        <p:spPr>
          <a:xfrm>
            <a:off x="609600" y="2476500"/>
            <a:ext cx="13990955" cy="7747635"/>
          </a:xfrm>
          <a:prstGeom prst="rect">
            <a:avLst/>
          </a:prstGeom>
        </p:spPr>
        <p:txBody>
          <a:bodyPr lIns="0" tIns="0" rIns="0" bIns="0" rtlCol="0" anchor="t" anchorCtr="0">
            <a:noAutofit/>
          </a:bodyPr>
          <a:lstStyle/>
          <a:p>
            <a:pPr marL="914400" lvl="1"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có trọng số (weighted)</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là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có các cạnh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ợc gán một trọng số. Các trọng số th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thể hiện chiều dài của cạnh.</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2" indent="457200" algn="l" fontAlgn="auto">
              <a:lnSpc>
                <a:spcPct val="100000"/>
              </a:lnSpc>
              <a:buFont typeface="Wingdings" panose="05000000000000000000" charset="0"/>
              <a:buNone/>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Ví dụ: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sau là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có trọng số</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Wingdings" panose="05000000000000000000" charset="0"/>
              <a:buChar char="o"/>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Wingdings" panose="05000000000000000000" charset="0"/>
              <a:buChar char="o"/>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pic>
        <p:nvPicPr>
          <p:cNvPr id="3" name="Picture 2" descr="dothitrongso"/>
          <p:cNvPicPr>
            <a:picLocks noChangeAspect="1"/>
          </p:cNvPicPr>
          <p:nvPr/>
        </p:nvPicPr>
        <p:blipFill>
          <a:blip r:embed="rId2"/>
          <a:stretch>
            <a:fillRect/>
          </a:stretch>
        </p:blipFill>
        <p:spPr>
          <a:xfrm>
            <a:off x="3124200" y="4610100"/>
            <a:ext cx="9525000" cy="3952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4" name="Group 4"/>
          <p:cNvGrpSpPr/>
          <p:nvPr/>
        </p:nvGrpSpPr>
        <p:grpSpPr>
          <a:xfrm rot="0">
            <a:off x="-2819420" y="799829"/>
            <a:ext cx="21311029" cy="1464829"/>
            <a:chOff x="0" y="0"/>
            <a:chExt cx="5612781" cy="385799"/>
          </a:xfrm>
        </p:grpSpPr>
        <p:sp>
          <p:nvSpPr>
            <p:cNvPr id="5" name="Freeform 5"/>
            <p:cNvSpPr/>
            <p:nvPr/>
          </p:nvSpPr>
          <p:spPr>
            <a:xfrm>
              <a:off x="0" y="0"/>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6" name="TextBox 6"/>
            <p:cNvSpPr txBox="1"/>
            <p:nvPr/>
          </p:nvSpPr>
          <p:spPr>
            <a:xfrm>
              <a:off x="0" y="28575"/>
              <a:ext cx="5612781" cy="357224"/>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533595" y="1028978"/>
            <a:ext cx="10070484" cy="829310"/>
          </a:xfrm>
          <a:prstGeom prst="rect">
            <a:avLst/>
          </a:prstGeom>
        </p:spPr>
        <p:txBody>
          <a:bodyPr lIns="0" tIns="0" rIns="0" bIns="0" rtlCol="0" anchor="t">
            <a:spAutoFit/>
          </a:bodyPr>
          <a:lstStyle/>
          <a:p>
            <a:pPr>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3. Cơ sở lý thuyết</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TextBox 15"/>
          <p:cNvSpPr txBox="1"/>
          <p:nvPr/>
        </p:nvSpPr>
        <p:spPr>
          <a:xfrm>
            <a:off x="609600" y="2476500"/>
            <a:ext cx="13990955" cy="7747635"/>
          </a:xfrm>
          <a:prstGeom prst="rect">
            <a:avLst/>
          </a:prstGeom>
        </p:spPr>
        <p:txBody>
          <a:bodyPr lIns="0" tIns="0" rIns="0" bIns="0" rtlCol="0" anchor="t" anchorCtr="0">
            <a:noAutofit/>
          </a:bodyPr>
          <a:lstStyle/>
          <a:p>
            <a:pPr marL="914400" lvl="1"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Chu trình âm :Chu trình âm là một chu trình trong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ó tổng trọng số các cạnh là số âm. Ví dụ: đồ thị sau là đồ thị có chu trình âm</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914400" lvl="1" indent="-457200" algn="l" fontAlgn="auto">
              <a:lnSpc>
                <a:spcPct val="100000"/>
              </a:lnSpc>
              <a:buFont typeface="Wingdings" panose="05000000000000000000" charset="0"/>
              <a:buChar char="o"/>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lvl="1" indent="0" algn="l" fontAlgn="auto">
              <a:lnSpc>
                <a:spcPct val="100000"/>
              </a:lnSpc>
              <a:buFont typeface="Wingdings" panose="05000000000000000000" charset="0"/>
              <a:buNone/>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pic>
        <p:nvPicPr>
          <p:cNvPr id="3" name="Picture -2147482486" descr="chutrinham"/>
          <p:cNvPicPr>
            <a:picLocks noChangeAspect="1"/>
          </p:cNvPicPr>
          <p:nvPr/>
        </p:nvPicPr>
        <p:blipFill>
          <a:blip r:embed="rId2"/>
          <a:stretch>
            <a:fillRect/>
          </a:stretch>
        </p:blipFill>
        <p:spPr>
          <a:xfrm>
            <a:off x="4648200" y="4229100"/>
            <a:ext cx="7630160" cy="55778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2362221" y="843598"/>
            <a:ext cx="21387228" cy="1465463"/>
            <a:chOff x="88304" y="-419111"/>
            <a:chExt cx="5632850" cy="385966"/>
          </a:xfrm>
        </p:grpSpPr>
        <p:sp>
          <p:nvSpPr>
            <p:cNvPr id="4" name="Freeform 4"/>
            <p:cNvSpPr/>
            <p:nvPr/>
          </p:nvSpPr>
          <p:spPr>
            <a:xfrm>
              <a:off x="88304" y="-419111"/>
              <a:ext cx="5612781" cy="385799"/>
            </a:xfrm>
            <a:custGeom>
              <a:avLst/>
              <a:gdLst/>
              <a:ahLst/>
              <a:cxnLst/>
              <a:rect l="l" t="t" r="r" b="b"/>
              <a:pathLst>
                <a:path w="5612781" h="385799">
                  <a:moveTo>
                    <a:pt x="0" y="0"/>
                  </a:moveTo>
                  <a:lnTo>
                    <a:pt x="5612781" y="0"/>
                  </a:lnTo>
                  <a:lnTo>
                    <a:pt x="5612781" y="385799"/>
                  </a:lnTo>
                  <a:lnTo>
                    <a:pt x="0" y="385799"/>
                  </a:lnTo>
                  <a:close/>
                </a:path>
              </a:pathLst>
            </a:custGeom>
            <a:solidFill>
              <a:srgbClr val="2B59C3">
                <a:alpha val="71765"/>
              </a:srgbClr>
            </a:solidFill>
          </p:spPr>
        </p:sp>
        <p:sp>
          <p:nvSpPr>
            <p:cNvPr id="5" name="TextBox 5"/>
            <p:cNvSpPr txBox="1"/>
            <p:nvPr/>
          </p:nvSpPr>
          <p:spPr>
            <a:xfrm>
              <a:off x="108373" y="-390369"/>
              <a:ext cx="5612781" cy="357224"/>
            </a:xfrm>
            <a:prstGeom prst="rect">
              <a:avLst/>
            </a:prstGeom>
          </p:spPr>
          <p:txBody>
            <a:bodyPr lIns="50800" tIns="50800" rIns="50800" bIns="50800" rtlCol="0" anchor="ctr"/>
            <a:lstStyle/>
            <a:p>
              <a:pPr algn="ctr">
                <a:lnSpc>
                  <a:spcPts val="2660"/>
                </a:lnSpc>
              </a:pPr>
            </a:p>
          </p:txBody>
        </p:sp>
      </p:grpSp>
      <p:sp>
        <p:nvSpPr>
          <p:cNvPr id="7" name="Freeform 7"/>
          <p:cNvSpPr/>
          <p:nvPr/>
        </p:nvSpPr>
        <p:spPr>
          <a:xfrm>
            <a:off x="14353272" y="2616943"/>
            <a:ext cx="3793627" cy="5763798"/>
          </a:xfrm>
          <a:custGeom>
            <a:avLst/>
            <a:gdLst/>
            <a:ahLst/>
            <a:cxnLst/>
            <a:rect l="l" t="t" r="r" b="b"/>
            <a:pathLst>
              <a:path w="3793627" h="5763798">
                <a:moveTo>
                  <a:pt x="0" y="0"/>
                </a:moveTo>
                <a:lnTo>
                  <a:pt x="3793627" y="0"/>
                </a:lnTo>
                <a:lnTo>
                  <a:pt x="3793627" y="5763797"/>
                </a:lnTo>
                <a:lnTo>
                  <a:pt x="0" y="5763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4325332" y="2247804"/>
            <a:ext cx="1663920" cy="1636693"/>
          </a:xfrm>
          <a:custGeom>
            <a:avLst/>
            <a:gdLst/>
            <a:ahLst/>
            <a:cxnLst/>
            <a:rect l="l" t="t" r="r" b="b"/>
            <a:pathLst>
              <a:path w="1663920" h="1636693">
                <a:moveTo>
                  <a:pt x="0" y="0"/>
                </a:moveTo>
                <a:lnTo>
                  <a:pt x="1663920" y="0"/>
                </a:lnTo>
                <a:lnTo>
                  <a:pt x="1663920" y="1636693"/>
                </a:lnTo>
                <a:lnTo>
                  <a:pt x="0" y="16366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1000" y="2400300"/>
            <a:ext cx="13227685" cy="7303135"/>
          </a:xfrm>
          <a:prstGeom prst="rect">
            <a:avLst/>
          </a:prstGeom>
        </p:spPr>
        <p:txBody>
          <a:bodyPr lIns="0" tIns="0" rIns="0" bIns="0" rtlCol="0" anchor="t">
            <a:noAutofit/>
          </a:bodyPr>
          <a:lstStyle/>
          <a:p>
            <a:pPr marL="342900" indent="-3429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 Bài toán Floyd-Warshall: là thuật toán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ể tìm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 ngắn nhất giữa mọi cặp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Floyd hoạt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ộng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ợc trên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ồ thị có h</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ớng, có thể có trọng số âm, tuy nhiên không có chu trình âm.</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fontAlgn="auto">
              <a:lnSpc>
                <a:spcPct val="100000"/>
              </a:lnSpc>
              <a:buFont typeface="Arial" panose="020B0604020202020204" pitchFamily="34" charset="0"/>
              <a:buChar char="•"/>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Giải thuật Floyd-Warshall sử dụng hai ma trận chính:</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Ma trận khoảng cách (dist):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u trữ khoảng cách ngắn nhất giữa các cặp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1371600" lvl="2" indent="-457200" algn="l" fontAlgn="auto">
              <a:lnSpc>
                <a:spcPct val="100000"/>
              </a:lnSpc>
              <a:buFont typeface="Wingdings" panose="05000000000000000000" charset="0"/>
              <a:buChar char="o"/>
            </a:pP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Ma trận truy vết (next_node): l</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u thông tin về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tiếp theo trên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đư</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ờng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i ngắn nhất từ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ỉnh i </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đ</a:t>
            </a:r>
            <a:r>
              <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rPr>
              <a:t>ến j.</a:t>
            </a: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a:p>
            <a:pPr marL="342900" indent="-342900" algn="l" fontAlgn="auto">
              <a:lnSpc>
                <a:spcPct val="100000"/>
              </a:lnSpc>
              <a:buFont typeface="Arial" panose="020B0604020202020204" pitchFamily="34" charset="0"/>
              <a:buChar char="•"/>
            </a:pPr>
            <a:endParaRPr lang="en-US" altLang="en-US" sz="3200" b="1">
              <a:solidFill>
                <a:srgbClr val="063050"/>
              </a:solidFill>
              <a:latin typeface="Arial" panose="020B0604020202020204" pitchFamily="34" charset="0"/>
              <a:ea typeface="Poppins Medium" panose="00000600000000000000"/>
              <a:cs typeface="Arial" panose="020B0604020202020204" pitchFamily="34" charset="0"/>
              <a:sym typeface="Poppins Medium" panose="00000600000000000000"/>
            </a:endParaRPr>
          </a:p>
        </p:txBody>
      </p:sp>
      <p:sp>
        <p:nvSpPr>
          <p:cNvPr id="13" name="TextBox 13"/>
          <p:cNvSpPr txBox="1"/>
          <p:nvPr/>
        </p:nvSpPr>
        <p:spPr>
          <a:xfrm>
            <a:off x="457200" y="1257300"/>
            <a:ext cx="9603105" cy="829310"/>
          </a:xfrm>
          <a:prstGeom prst="rect">
            <a:avLst/>
          </a:prstGeom>
        </p:spPr>
        <p:txBody>
          <a:bodyPr wrap="square" lIns="0" tIns="0" rIns="0" bIns="0" rtlCol="0" anchor="t">
            <a:spAutoFit/>
          </a:bodyPr>
          <a:lstStyle/>
          <a:p>
            <a:pPr algn="l">
              <a:lnSpc>
                <a:spcPts val="6470"/>
              </a:lnSpc>
              <a:spcBef>
                <a:spcPct val="0"/>
              </a:spcBef>
            </a:pPr>
            <a:r>
              <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rPr>
              <a:t>4. Giới thiệu thuật toán</a:t>
            </a:r>
            <a:endParaRPr lang="en-US" sz="6000" b="1">
              <a:solidFill>
                <a:srgbClr val="F0F7FE"/>
              </a:solidFill>
              <a:latin typeface="Arial" panose="020B0604020202020204" pitchFamily="34" charset="0"/>
              <a:ea typeface="Poppins Bold" panose="00000800000000000000"/>
              <a:cs typeface="Arial" panose="020B0604020202020204" pitchFamily="34" charset="0"/>
              <a:sym typeface="Poppins Bold" panose="00000800000000000000"/>
            </a:endParaRPr>
          </a:p>
        </p:txBody>
      </p:sp>
      <p:sp>
        <p:nvSpPr>
          <p:cNvPr id="15" name="Freeform 15"/>
          <p:cNvSpPr/>
          <p:nvPr/>
        </p:nvSpPr>
        <p:spPr>
          <a:xfrm>
            <a:off x="16872140" y="1464854"/>
            <a:ext cx="2549517" cy="2585062"/>
          </a:xfrm>
          <a:custGeom>
            <a:avLst/>
            <a:gdLst/>
            <a:ahLst/>
            <a:cxnLst/>
            <a:rect l="l" t="t" r="r" b="b"/>
            <a:pathLst>
              <a:path w="2549517" h="2585062">
                <a:moveTo>
                  <a:pt x="0" y="0"/>
                </a:moveTo>
                <a:lnTo>
                  <a:pt x="2549517" y="0"/>
                </a:lnTo>
                <a:lnTo>
                  <a:pt x="2549517" y="2585062"/>
                </a:lnTo>
                <a:lnTo>
                  <a:pt x="0" y="2585062"/>
                </a:lnTo>
                <a:lnTo>
                  <a:pt x="0" y="0"/>
                </a:lnTo>
                <a:close/>
              </a:path>
            </a:pathLst>
          </a:custGeom>
          <a:blipFill>
            <a:blip r:embed="rId6">
              <a:alphaModFix amt="71000"/>
            </a:blip>
            <a:stretch>
              <a:fillRect/>
            </a:stretch>
          </a:blipFill>
        </p:spPr>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4119</Words>
  <Application>WPS Presentation</Application>
  <PresentationFormat>On-screen Show (4:3)</PresentationFormat>
  <Paragraphs>147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Poppins Bold</vt:lpstr>
      <vt:lpstr>Poppins Medium</vt:lpstr>
      <vt:lpstr>Wingdings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Technology Presentation</dc:title>
  <dc:creator/>
  <cp:lastModifiedBy>N P</cp:lastModifiedBy>
  <cp:revision>17</cp:revision>
  <dcterms:created xsi:type="dcterms:W3CDTF">2006-08-16T00:00:00Z</dcterms:created>
  <dcterms:modified xsi:type="dcterms:W3CDTF">2025-01-07T09:01:35Z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576304DA6DB746C08A2FDDCFA8DE4962_12</vt:lpwstr>
  </property>
  <property fmtid="{D5CDD505-2E9C-101B-9397-08002B2CF9AE}" pid="3" name="KSOProductBuildVer">
    <vt:lpwstr>1033-12.2.0.19307</vt:lpwstr>
  </property>
</Properties>
</file>