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58" r:id="rId4"/>
    <p:sldId id="289" r:id="rId5"/>
    <p:sldId id="259" r:id="rId6"/>
    <p:sldId id="260" r:id="rId7"/>
    <p:sldId id="292" r:id="rId8"/>
    <p:sldId id="291" r:id="rId9"/>
    <p:sldId id="293" r:id="rId10"/>
    <p:sldId id="287" r:id="rId11"/>
    <p:sldId id="288" r:id="rId12"/>
    <p:sldId id="294" r:id="rId13"/>
    <p:sldId id="261" r:id="rId14"/>
    <p:sldId id="279" r:id="rId15"/>
    <p:sldId id="281" r:id="rId16"/>
    <p:sldId id="295" r:id="rId17"/>
    <p:sldId id="296" r:id="rId18"/>
    <p:sldId id="280" r:id="rId19"/>
    <p:sldId id="282" r:id="rId20"/>
    <p:sldId id="283" r:id="rId21"/>
    <p:sldId id="284" r:id="rId22"/>
    <p:sldId id="300" r:id="rId23"/>
    <p:sldId id="297" r:id="rId24"/>
    <p:sldId id="298" r:id="rId25"/>
    <p:sldId id="299" r:id="rId26"/>
    <p:sldId id="286" r:id="rId27"/>
    <p:sldId id="290" r:id="rId28"/>
  </p:sldIdLst>
  <p:sldSz cx="12192000" cy="6858000"/>
  <p:notesSz cx="6858000" cy="9144000"/>
  <p:embeddedFontLst>
    <p:embeddedFont>
      <p:font typeface="Fjalla One" panose="020B0604020202020204" charset="0"/>
      <p:regular r:id="rId30"/>
    </p:embeddedFont>
    <p:embeddedFont>
      <p:font typeface="Homemade Apple" panose="020B0604020202020204" charset="0"/>
      <p:regular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Oxygen" panose="020B0604020202020204" charset="0"/>
      <p:regular r:id="rId36"/>
      <p:bold r:id="rId37"/>
    </p:embeddedFont>
    <p:embeddedFont>
      <p:font typeface="Barlow Condensed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80364" autoAdjust="0"/>
  </p:normalViewPr>
  <p:slideViewPr>
    <p:cSldViewPr snapToGrid="0">
      <p:cViewPr varScale="1">
        <p:scale>
          <a:sx n="71" d="100"/>
          <a:sy n="71" d="100"/>
        </p:scale>
        <p:origin x="118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530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74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fd8ccc01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fd8ccc01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27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fd8ccc01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fd8ccc01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30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fd8ccc01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fd8ccc01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11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fd8ccc0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fd8ccc0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66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fd8ccc01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fd8ccc01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479686" y="3142150"/>
            <a:ext cx="841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479675" y="5928202"/>
            <a:ext cx="84108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2700000">
            <a:off x="-1485087" y="-919323"/>
            <a:ext cx="7179927" cy="6137675"/>
            <a:chOff x="559194" y="-842106"/>
            <a:chExt cx="7179996" cy="6137734"/>
          </a:xfrm>
        </p:grpSpPr>
        <p:sp>
          <p:nvSpPr>
            <p:cNvPr id="15" name="Google Shape;15;p2"/>
            <p:cNvSpPr/>
            <p:nvPr/>
          </p:nvSpPr>
          <p:spPr>
            <a:xfrm>
              <a:off x="2959575" y="10222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59575" y="914353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56994" y="3979165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728">
              <a:off x="638154" y="2236283"/>
              <a:ext cx="1417200" cy="141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31216" y="179875"/>
              <a:ext cx="1828500" cy="182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95617" y="2663951"/>
              <a:ext cx="1197300" cy="11973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46610" y="1858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69571" y="2737905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5457" y="1825072"/>
              <a:ext cx="1828500" cy="182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69564" y="1828744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" name="Google Shape;2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055450" y="1828800"/>
              <a:ext cx="5245224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0799969">
              <a:off x="2647531" y="2733756"/>
              <a:ext cx="2130697" cy="407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>
              <a:off x="4778102" y="2285937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78094" y="1828739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78087" y="3182076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12640" y="1371547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12640" y="914355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" name="Google Shape;3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1277928" y="1371553"/>
              <a:ext cx="2167810" cy="1674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33;p2"/>
            <p:cNvSpPr/>
            <p:nvPr/>
          </p:nvSpPr>
          <p:spPr>
            <a:xfrm>
              <a:off x="2055446" y="1371548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320905" y="3646903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35285" y="3646905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92479" y="4104094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0895" y="4555999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3474224" y="4104251"/>
              <a:ext cx="4264965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3614844" y="4589579"/>
              <a:ext cx="1022081" cy="39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9989">
              <a:off x="559194" y="3653557"/>
              <a:ext cx="4676089" cy="390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2"/>
            <p:cNvSpPr/>
            <p:nvPr/>
          </p:nvSpPr>
          <p:spPr>
            <a:xfrm>
              <a:off x="4415983" y="4655294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32212" y="3972819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99">
              <a:off x="3282730" y="-841956"/>
              <a:ext cx="1722000" cy="860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4" name="Google Shape;4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645767" y="18288"/>
              <a:ext cx="3496982" cy="3900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2"/>
          <p:cNvGrpSpPr/>
          <p:nvPr/>
        </p:nvGrpSpPr>
        <p:grpSpPr>
          <a:xfrm rot="2700000">
            <a:off x="9543617" y="-6299"/>
            <a:ext cx="3360022" cy="2632928"/>
            <a:chOff x="7055636" y="2962"/>
            <a:chExt cx="3360054" cy="2632953"/>
          </a:xfrm>
        </p:grpSpPr>
        <p:sp>
          <p:nvSpPr>
            <p:cNvPr id="46" name="Google Shape;46;p2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4" name="Google Shape;5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2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itle and text">
  <p:cSld name="CUSTOM_5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6127150" y="3096350"/>
            <a:ext cx="5664900" cy="314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2"/>
          </p:nvPr>
        </p:nvSpPr>
        <p:spPr>
          <a:xfrm>
            <a:off x="6127150" y="1752450"/>
            <a:ext cx="5664900" cy="97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64" name="Google Shape;64;p3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1" name="Google Shape;71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75" name="Google Shape;75;p3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3" name="Google Shape;8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6055325" y="416500"/>
            <a:ext cx="57804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0">
    <p:bg>
      <p:bgPr>
        <a:solidFill>
          <a:schemeClr val="accen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4"/>
          <p:cNvGrpSpPr/>
          <p:nvPr/>
        </p:nvGrpSpPr>
        <p:grpSpPr>
          <a:xfrm rot="-2700000" flipH="1">
            <a:off x="112129" y="-501271"/>
            <a:ext cx="3360022" cy="1896848"/>
            <a:chOff x="7055636" y="2962"/>
            <a:chExt cx="3360054" cy="1896867"/>
          </a:xfrm>
        </p:grpSpPr>
        <p:sp>
          <p:nvSpPr>
            <p:cNvPr id="91" name="Google Shape;91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8" name="Google Shape;9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4"/>
          <p:cNvGrpSpPr/>
          <p:nvPr/>
        </p:nvGrpSpPr>
        <p:grpSpPr>
          <a:xfrm rot="8100000" flipH="1">
            <a:off x="-1261909" y="739366"/>
            <a:ext cx="3360022" cy="1896848"/>
            <a:chOff x="7055636" y="2962"/>
            <a:chExt cx="3360054" cy="1896867"/>
          </a:xfrm>
        </p:grpSpPr>
        <p:sp>
          <p:nvSpPr>
            <p:cNvPr id="102" name="Google Shape;102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9" name="Google Shape;10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135725" y="1994289"/>
            <a:ext cx="81213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115" name="Google Shape;115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Google Shape;12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26" name="Google Shape;126;p4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4" name="Google Shape;13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4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>
  <p:cSld name="CUSTOM_1">
    <p:bg>
      <p:bgPr>
        <a:solidFill>
          <a:schemeClr val="accen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3" name="Google Shape;143;p5"/>
          <p:cNvGrpSpPr/>
          <p:nvPr/>
        </p:nvGrpSpPr>
        <p:grpSpPr>
          <a:xfrm rot="10800000">
            <a:off x="5151164" y="7"/>
            <a:ext cx="3360054" cy="1896867"/>
            <a:chOff x="7055636" y="2962"/>
            <a:chExt cx="3360054" cy="1896867"/>
          </a:xfrm>
        </p:grpSpPr>
        <p:sp>
          <p:nvSpPr>
            <p:cNvPr id="144" name="Google Shape;144;p5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1" name="Google Shape;15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5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3302477" y="-112920"/>
            <a:ext cx="3360054" cy="2632953"/>
            <a:chOff x="7055636" y="2962"/>
            <a:chExt cx="3360054" cy="2632953"/>
          </a:xfrm>
        </p:grpSpPr>
        <p:sp>
          <p:nvSpPr>
            <p:cNvPr id="155" name="Google Shape;155;p5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3" name="Google Shape;16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5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5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366000" y="2596175"/>
            <a:ext cx="11460000" cy="18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">
  <p:cSld name="CUSTOM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803925" y="2334899"/>
            <a:ext cx="7807800" cy="41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3" name="Google Shape;173;p6"/>
          <p:cNvGrpSpPr/>
          <p:nvPr/>
        </p:nvGrpSpPr>
        <p:grpSpPr>
          <a:xfrm rot="-2700000">
            <a:off x="8401848" y="5404298"/>
            <a:ext cx="3360022" cy="1896848"/>
            <a:chOff x="7055636" y="2962"/>
            <a:chExt cx="3360054" cy="1896867"/>
          </a:xfrm>
        </p:grpSpPr>
        <p:sp>
          <p:nvSpPr>
            <p:cNvPr id="174" name="Google Shape;174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1" name="Google Shape;181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6"/>
          <p:cNvGrpSpPr/>
          <p:nvPr/>
        </p:nvGrpSpPr>
        <p:grpSpPr>
          <a:xfrm rot="8100000">
            <a:off x="9382242" y="3401976"/>
            <a:ext cx="3360022" cy="2632928"/>
            <a:chOff x="7055636" y="2962"/>
            <a:chExt cx="3360054" cy="2632953"/>
          </a:xfrm>
        </p:grpSpPr>
        <p:sp>
          <p:nvSpPr>
            <p:cNvPr id="185" name="Google Shape;185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3" name="Google Shape;19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6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 rot="8100000">
            <a:off x="-458195" y="-366958"/>
            <a:ext cx="2507543" cy="1964921"/>
            <a:chOff x="7055636" y="2962"/>
            <a:chExt cx="3360054" cy="2632953"/>
          </a:xfrm>
        </p:grpSpPr>
        <p:sp>
          <p:nvSpPr>
            <p:cNvPr id="199" name="Google Shape;199;p6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7" name="Google Shape;207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6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6"/>
          <p:cNvSpPr txBox="1">
            <a:spLocks noGrp="1"/>
          </p:cNvSpPr>
          <p:nvPr>
            <p:ph type="title"/>
          </p:nvPr>
        </p:nvSpPr>
        <p:spPr>
          <a:xfrm>
            <a:off x="680625" y="1330900"/>
            <a:ext cx="80145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r main point">
  <p:cSld name="CUSTOM_6"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887042" y="581875"/>
            <a:ext cx="84903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●"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○"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Char char="■"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6" name="Google Shape;216;p7"/>
          <p:cNvGrpSpPr/>
          <p:nvPr/>
        </p:nvGrpSpPr>
        <p:grpSpPr>
          <a:xfrm flipH="1">
            <a:off x="1911314" y="4848214"/>
            <a:ext cx="3360054" cy="1896867"/>
            <a:chOff x="7055636" y="2962"/>
            <a:chExt cx="3360054" cy="1896867"/>
          </a:xfrm>
        </p:grpSpPr>
        <p:sp>
          <p:nvSpPr>
            <p:cNvPr id="217" name="Google Shape;217;p7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4" name="Google Shape;22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7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7"/>
          <p:cNvGrpSpPr/>
          <p:nvPr/>
        </p:nvGrpSpPr>
        <p:grpSpPr>
          <a:xfrm rot="10800000" flipH="1">
            <a:off x="62627" y="4301255"/>
            <a:ext cx="3360054" cy="2632953"/>
            <a:chOff x="7055636" y="2962"/>
            <a:chExt cx="3360054" cy="2632953"/>
          </a:xfrm>
        </p:grpSpPr>
        <p:sp>
          <p:nvSpPr>
            <p:cNvPr id="228" name="Google Shape;228;p7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6" name="Google Shape;23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7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7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CUSTOM_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12"/>
          <p:cNvSpPr txBox="1">
            <a:spLocks noGrp="1"/>
          </p:cNvSpPr>
          <p:nvPr>
            <p:ph type="subTitle" idx="1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67" name="Google Shape;367;p12"/>
          <p:cNvGrpSpPr/>
          <p:nvPr/>
        </p:nvGrpSpPr>
        <p:grpSpPr>
          <a:xfrm rot="8100000" flipH="1">
            <a:off x="-424545" y="-138358"/>
            <a:ext cx="2507543" cy="1964921"/>
            <a:chOff x="7055636" y="2962"/>
            <a:chExt cx="3360054" cy="2632953"/>
          </a:xfrm>
        </p:grpSpPr>
        <p:sp>
          <p:nvSpPr>
            <p:cNvPr id="368" name="Google Shape;368;p12"/>
            <p:cNvSpPr/>
            <p:nvPr/>
          </p:nvSpPr>
          <p:spPr>
            <a:xfrm rot="-4509">
              <a:off x="9343939" y="1317262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2"/>
            <p:cNvSpPr/>
            <p:nvPr/>
          </p:nvSpPr>
          <p:spPr>
            <a:xfrm rot="-4307">
              <a:off x="7581500" y="3712"/>
              <a:ext cx="1197301" cy="119730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2"/>
            <p:cNvSpPr/>
            <p:nvPr/>
          </p:nvSpPr>
          <p:spPr>
            <a:xfrm rot="-4511">
              <a:off x="7650431" y="77287"/>
              <a:ext cx="914401" cy="9144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2"/>
            <p:cNvSpPr/>
            <p:nvPr/>
          </p:nvSpPr>
          <p:spPr>
            <a:xfrm rot="-4509">
              <a:off x="8565641" y="527230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2"/>
            <p:cNvSpPr/>
            <p:nvPr/>
          </p:nvSpPr>
          <p:spPr>
            <a:xfrm rot="-4509">
              <a:off x="8107488" y="986469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2"/>
            <p:cNvSpPr/>
            <p:nvPr/>
          </p:nvSpPr>
          <p:spPr>
            <a:xfrm rot="-4509">
              <a:off x="9021845" y="985390"/>
              <a:ext cx="457500" cy="45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 rot="-4509">
              <a:off x="9479568" y="1442028"/>
              <a:ext cx="457500" cy="45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 rot="-4509">
              <a:off x="8108552" y="1895543"/>
              <a:ext cx="457500" cy="4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76" name="Google Shape;376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37">
              <a:off x="7261297" y="1443231"/>
              <a:ext cx="3154163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4064">
              <a:off x="7402488" y="1929653"/>
              <a:ext cx="1022055" cy="39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795916">
              <a:off x="7055726" y="988720"/>
              <a:ext cx="1965724" cy="155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2"/>
            <p:cNvSpPr/>
            <p:nvPr/>
          </p:nvSpPr>
          <p:spPr>
            <a:xfrm rot="-4509">
              <a:off x="8203754" y="1994723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 rot="-4509">
              <a:off x="8319174" y="1312127"/>
              <a:ext cx="457500" cy="4575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2"/>
          <p:cNvSpPr txBox="1">
            <a:spLocks noGrp="1"/>
          </p:cNvSpPr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500"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"/>
              <a:buChar char="●"/>
              <a:defRPr sz="2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●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xygen"/>
              <a:buChar char="○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xygen"/>
              <a:buChar char="■"/>
              <a:defRPr sz="19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375825" y="416500"/>
            <a:ext cx="114600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edEd/pl9ch1/" TargetMode="External"/><Relationship Id="rId7" Type="http://schemas.openxmlformats.org/officeDocument/2006/relationships/hyperlink" Target="https://thuthuat.taimienphi.vn/uu-nhuoc-diem-cua-pascal-28880n.aspx" TargetMode="External"/><Relationship Id="rId2" Type="http://schemas.openxmlformats.org/officeDocument/2006/relationships/hyperlink" Target="https://progr-harrykar.blogspot.com/2018/11/language-evaluation-criteria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visualcpp.net/cac-ly-do-nen-hoc-code-c/" TargetMode="External"/><Relationship Id="rId5" Type="http://schemas.openxmlformats.org/officeDocument/2006/relationships/hyperlink" Target="http://itplus-academy.edu.vn/Uu-va-nhuoc-diem-cua-Python-trong-lap-trinh.html" TargetMode="External"/><Relationship Id="rId4" Type="http://schemas.openxmlformats.org/officeDocument/2006/relationships/hyperlink" Target="https://viblo.asia/p/strong-vs-weak-static-vs-dynamic-typing-la-cai-khi-gi-JQVkVzZoky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 txBox="1">
            <a:spLocks noGrp="1"/>
          </p:cNvSpPr>
          <p:nvPr>
            <p:ph type="ctrTitle"/>
          </p:nvPr>
        </p:nvSpPr>
        <p:spPr>
          <a:xfrm>
            <a:off x="3479675" y="3987250"/>
            <a:ext cx="8410800" cy="18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66000" y="3801521"/>
            <a:ext cx="114600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1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5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30397" y="1425373"/>
            <a:ext cx="7807800" cy="417810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Simplicity &amp; Orthogonality: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(Expressivity):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a++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a=a+1.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3" name="Picture 8" descr="Writing - Free business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2" y="125252"/>
            <a:ext cx="1843314" cy="19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97" y="4800960"/>
            <a:ext cx="3601821" cy="1152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618" y="4800960"/>
            <a:ext cx="3496163" cy="14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1125" y="1420499"/>
            <a:ext cx="8367784" cy="4178100"/>
          </a:xfrm>
        </p:spPr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(Abstraction):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+ Process Abstraction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+ Data Abstraction</a:t>
            </a:r>
          </a:p>
          <a:p>
            <a:pPr marL="0" lvl="0" indent="0">
              <a:buClr>
                <a:srgbClr val="000000"/>
              </a:buClr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000000"/>
              </a:buClr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000000"/>
              </a:buClr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000000"/>
              </a:buClr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000000"/>
              </a:buClr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C/C++, Java, Python,…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8" descr="Writing - Free business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190" y="235527"/>
            <a:ext cx="1843314" cy="19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52" y="3509549"/>
            <a:ext cx="2152950" cy="1450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01" y="3509549"/>
            <a:ext cx="321989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7563" y="1224750"/>
            <a:ext cx="9130145" cy="4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None/>
            </a:pP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 &amp;</a:t>
            </a: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379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418" y="1163403"/>
            <a:ext cx="851497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lỗi kiểu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(type errors)</a:t>
            </a:r>
            <a:r>
              <a:rPr lang="vi-V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một chương trình, bởi trình biên dịch hoặc trong quá trình thực thi chương </a:t>
            </a:r>
            <a:r>
              <a:rPr lang="vi-VN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type </a:t>
            </a:r>
            <a:r>
              <a:rPr lang="en-US" altLang="en-US" sz="20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 </a:t>
            </a:r>
            <a:endParaRPr lang="en-US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+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type </a:t>
            </a:r>
            <a:r>
              <a:rPr lang="en-US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Reliability - Free security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156" y="90100"/>
            <a:ext cx="1504244" cy="14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26" y="3281576"/>
            <a:ext cx="4486901" cy="943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925" y="4819294"/>
            <a:ext cx="448690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4" grpId="2" build="p"/>
      <p:bldP spid="4" grpId="3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xmlns="" id="{F2A12CDE-4A50-41FF-B165-405312D6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837" y="1242767"/>
            <a:ext cx="8991600" cy="5005633"/>
          </a:xfrm>
        </p:spPr>
        <p:txBody>
          <a:bodyPr/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(Exception handling):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run-time errors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try-except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sử dụng trong việc xử lý lỗi và ngoại lệ trong </a:t>
            </a: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xmlns="" id="{3D15CC34-60BD-4A4A-A32F-A58A3D06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98" y="3359013"/>
            <a:ext cx="7696677" cy="17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xmlns="" id="{DADCA380-A870-460D-B46B-43BF49B7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930" y="1328608"/>
            <a:ext cx="9273328" cy="4448529"/>
          </a:xfrm>
        </p:spPr>
        <p:txBody>
          <a:bodyPr/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Răng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cưa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(Aliasing):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alt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1" indent="0">
              <a:spcBef>
                <a:spcPts val="0"/>
              </a:spcBef>
              <a:buSzPts val="2400"/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1" indent="0">
              <a:spcBef>
                <a:spcPts val="0"/>
              </a:spcBef>
              <a:buSzPts val="2400"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6200" lvl="1" indent="0">
              <a:spcBef>
                <a:spcPts val="0"/>
              </a:spcBef>
              <a:buSzPts val="2400"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readability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reliability.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39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6916" y="1732681"/>
            <a:ext cx="8014500" cy="271462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Đào tạo lập trình viên sử dụng ngôn 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Biên dịch chương 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thi các chương 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triển khai ngôn 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cậy: độ tin cậy kém dẫn đến chi phí 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 trì các chương 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 descr="Money Icon Illustration - Up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41" y="261257"/>
            <a:ext cx="2728687" cy="26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6"/>
          <p:cNvSpPr txBox="1">
            <a:spLocks noGrp="1"/>
          </p:cNvSpPr>
          <p:nvPr>
            <p:ph type="title"/>
          </p:nvPr>
        </p:nvSpPr>
        <p:spPr>
          <a:xfrm>
            <a:off x="5293325" y="797500"/>
            <a:ext cx="64944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60;p16"/>
          <p:cNvSpPr txBox="1">
            <a:spLocks noGrp="1"/>
          </p:cNvSpPr>
          <p:nvPr>
            <p:ph type="body" idx="1"/>
          </p:nvPr>
        </p:nvSpPr>
        <p:spPr>
          <a:xfrm>
            <a:off x="5365150" y="3096350"/>
            <a:ext cx="4936800" cy="314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Minh Nhật - 19521956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- 19521993</a:t>
            </a:r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Google Shape;461;p16"/>
          <p:cNvSpPr txBox="1">
            <a:spLocks noGrp="1"/>
          </p:cNvSpPr>
          <p:nvPr>
            <p:ph type="subTitle" idx="2"/>
          </p:nvPr>
        </p:nvSpPr>
        <p:spPr>
          <a:xfrm>
            <a:off x="5365150" y="1752450"/>
            <a:ext cx="5664900" cy="97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 dirty="0" err="1">
                <a:latin typeface="Times New Roman" panose="02020603050405020304" pitchFamily="18" charset="0"/>
                <a:ea typeface="Homemade Apple"/>
                <a:cs typeface="Times New Roman" panose="02020603050405020304" pitchFamily="18" charset="0"/>
                <a:sym typeface="Homemade Apple"/>
              </a:rPr>
              <a:t>Nhóm</a:t>
            </a:r>
            <a:r>
              <a:rPr lang="en-US" i="1" dirty="0">
                <a:latin typeface="Times New Roman" panose="02020603050405020304" pitchFamily="18" charset="0"/>
                <a:ea typeface="Homemade Apple"/>
                <a:cs typeface="Times New Roman" panose="02020603050405020304" pitchFamily="18" charset="0"/>
                <a:sym typeface="Homemade Apple"/>
              </a:rPr>
              <a:t> 10:</a:t>
            </a:r>
            <a:endParaRPr i="1" dirty="0">
              <a:latin typeface="Times New Roman" panose="02020603050405020304" pitchFamily="18" charset="0"/>
              <a:ea typeface="Homemade Apple"/>
              <a:cs typeface="Times New Roman" panose="02020603050405020304" pitchFamily="18" charset="0"/>
              <a:sym typeface="Homemade Apple"/>
            </a:endParaRPr>
          </a:p>
        </p:txBody>
      </p:sp>
      <p:pic>
        <p:nvPicPr>
          <p:cNvPr id="462" name="Google Shape;4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-501819" y="1402304"/>
            <a:ext cx="4368216" cy="39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eamwork là gì? Tầm quan trọng của làm việc nhóm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043054" cy="49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8566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77996" y="1946972"/>
            <a:ext cx="8173821" cy="4178100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di động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(Portability):</a:t>
            </a:r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chuyển các chương trình từ triển khai này sang triển khai 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tổng quát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(Generality):</a:t>
            </a:r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áp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một loạt các ứng 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rõ ràng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(Well-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definedness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đầy đủ và chính xác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định nghĩa chính thức của ngôn 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9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Comparison</a:t>
            </a:r>
            <a:endParaRPr lang="en-US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59194"/>
              </p:ext>
            </p:extLst>
          </p:nvPr>
        </p:nvGraphicFramePr>
        <p:xfrm>
          <a:off x="0" y="0"/>
          <a:ext cx="12192000" cy="72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xmlns="" val="1709272073"/>
                    </a:ext>
                  </a:extLst>
                </a:gridCol>
                <a:gridCol w="3151293">
                  <a:extLst>
                    <a:ext uri="{9D8B030D-6E8A-4147-A177-3AD203B41FA5}">
                      <a16:colId xmlns:a16="http://schemas.microsoft.com/office/drawing/2014/main" xmlns="" val="1171429617"/>
                    </a:ext>
                  </a:extLst>
                </a:gridCol>
                <a:gridCol w="3188547">
                  <a:extLst>
                    <a:ext uri="{9D8B030D-6E8A-4147-A177-3AD203B41FA5}">
                      <a16:colId xmlns:a16="http://schemas.microsoft.com/office/drawing/2014/main" xmlns="" val="1436605068"/>
                    </a:ext>
                  </a:extLst>
                </a:gridCol>
                <a:gridCol w="3398520">
                  <a:extLst>
                    <a:ext uri="{9D8B030D-6E8A-4147-A177-3AD203B41FA5}">
                      <a16:colId xmlns:a16="http://schemas.microsoft.com/office/drawing/2014/main" xmlns="" val="4168635719"/>
                    </a:ext>
                  </a:extLst>
                </a:gridCol>
              </a:tblGrid>
              <a:tr h="982459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Languages</a:t>
                      </a:r>
                    </a:p>
                    <a:p>
                      <a:endParaRPr lang="en-US" sz="20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5901389"/>
                  </a:ext>
                </a:extLst>
              </a:tr>
              <a:tr h="395960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Readability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Simplicity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Orthogonality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Data types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Syntax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basic data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derived data.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gây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nhầm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lẫn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basic data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derived data. 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gây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nhầm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lẫn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basic data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derived data. 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Cú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5650668"/>
                  </a:ext>
                </a:extLst>
              </a:tr>
              <a:tr h="2173319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Wriability</a:t>
                      </a:r>
                      <a:endPara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Simplicity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Orthogonality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Expressivity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abstraction.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abstraction.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abstraction.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4060202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0"/>
            <a:ext cx="2423160" cy="990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7513"/>
              </p:ext>
            </p:extLst>
          </p:nvPr>
        </p:nvGraphicFramePr>
        <p:xfrm>
          <a:off x="0" y="1"/>
          <a:ext cx="12192000" cy="690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xmlns="" val="1709272073"/>
                    </a:ext>
                  </a:extLst>
                </a:gridCol>
                <a:gridCol w="3303693">
                  <a:extLst>
                    <a:ext uri="{9D8B030D-6E8A-4147-A177-3AD203B41FA5}">
                      <a16:colId xmlns:a16="http://schemas.microsoft.com/office/drawing/2014/main" xmlns="" val="1171429617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xmlns="" val="1436605068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xmlns="" val="4168635719"/>
                    </a:ext>
                  </a:extLst>
                </a:gridCol>
              </a:tblGrid>
              <a:tr h="1093890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5901389"/>
                  </a:ext>
                </a:extLst>
              </a:tr>
              <a:tr h="277598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Type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checking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Exception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Aliasing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ngoại lệ có thể được xử lý bằng khối lệnh try...except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aliasing.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tĩnh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- Đ</a:t>
                      </a:r>
                      <a:r>
                        <a:rPr lang="vi-VN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ược xây dựng dựa trên 3 từ khóa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:</a:t>
                      </a:r>
                      <a:r>
                        <a:rPr lang="vi-VN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try, catch và</a:t>
                      </a:r>
                      <a:r>
                        <a:rPr lang="en-US" sz="20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vi-VN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throw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aliasing.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- C</a:t>
                      </a:r>
                      <a:r>
                        <a:rPr lang="vi-VN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ác ngoại lệ có thể được xử lý bằng khối lệnh try...except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en-US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aliasing.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5650668"/>
                  </a:ext>
                </a:extLst>
              </a:tr>
              <a:tr h="2363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406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2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xmlns="" id="{83789BE0-A095-45E2-8B08-3F564C264F82}"/>
              </a:ext>
            </a:extLst>
          </p:cNvPr>
          <p:cNvSpPr txBox="1"/>
          <p:nvPr/>
        </p:nvSpPr>
        <p:spPr>
          <a:xfrm>
            <a:off x="2743200" y="197962"/>
            <a:ext cx="7382933" cy="23391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Một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số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ưu </a:t>
            </a:r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điểm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của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ngôn </a:t>
            </a:r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ngữ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Python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:</a:t>
            </a:r>
            <a:endParaRPr lang="vi-VN" sz="2000" b="0" i="0" dirty="0">
              <a:solidFill>
                <a:srgbClr val="221F20"/>
              </a:solidFill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Cấu trúc rõ ràng, cú pháp ngắn </a:t>
            </a:r>
            <a:r>
              <a:rPr lang="vi-VN" sz="1800" b="0" i="0" dirty="0" smtClean="0">
                <a:solidFill>
                  <a:srgbClr val="221F20"/>
                </a:solidFill>
                <a:effectLst/>
                <a:latin typeface="+mj-lt"/>
              </a:rPr>
              <a:t>gọn</a:t>
            </a:r>
            <a:r>
              <a:rPr lang="en-US" sz="1800" b="0" i="0" dirty="0" smtClean="0">
                <a:solidFill>
                  <a:srgbClr val="221F20"/>
                </a:solidFill>
                <a:effectLst/>
                <a:latin typeface="+mj-lt"/>
              </a:rPr>
              <a:t>.</a:t>
            </a:r>
            <a:endParaRPr lang="vi-VN" sz="1800" b="0" i="0" dirty="0">
              <a:solidFill>
                <a:srgbClr val="221F20"/>
              </a:solidFill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Tốc độ xử lý cực </a:t>
            </a:r>
            <a:r>
              <a:rPr lang="vi-VN" sz="1800" b="0" i="0" dirty="0" smtClean="0">
                <a:solidFill>
                  <a:srgbClr val="221F20"/>
                </a:solidFill>
                <a:effectLst/>
                <a:latin typeface="+mj-lt"/>
              </a:rPr>
              <a:t>nhanh</a:t>
            </a:r>
            <a:r>
              <a:rPr lang="en-US" sz="1800" b="0" i="0" dirty="0" smtClean="0">
                <a:solidFill>
                  <a:srgbClr val="221F20"/>
                </a:solidFill>
                <a:effectLst/>
                <a:latin typeface="+mj-lt"/>
              </a:rPr>
              <a:t>.</a:t>
            </a:r>
            <a:endParaRPr lang="vi-VN" sz="1800" b="0" i="0" dirty="0">
              <a:solidFill>
                <a:srgbClr val="221F20"/>
              </a:solidFill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Có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trên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tất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cả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các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nền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tảng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hệ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điều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hành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từ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UNIX, MS – DOS,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Mac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OS, Windows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và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21F20"/>
                </a:solidFill>
                <a:effectLst/>
                <a:latin typeface="+mj-lt"/>
              </a:rPr>
              <a:t>Linix</a:t>
            </a: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…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Tương thích mạnh mẽ với Unix, hardware, thirt-party software với số lượng thư viện khổng lồ (400 triệu người sử dụng</a:t>
            </a:r>
            <a:r>
              <a:rPr lang="vi-VN" sz="1800" b="0" i="0" dirty="0" smtClean="0">
                <a:solidFill>
                  <a:srgbClr val="221F20"/>
                </a:solidFill>
                <a:effectLst/>
                <a:latin typeface="+mj-lt"/>
              </a:rPr>
              <a:t>)</a:t>
            </a:r>
            <a:r>
              <a:rPr lang="en-US" sz="1800" b="0" i="0" dirty="0" smtClean="0">
                <a:solidFill>
                  <a:srgbClr val="221F20"/>
                </a:solidFill>
                <a:effectLst/>
                <a:latin typeface="+mj-lt"/>
              </a:rPr>
              <a:t>.</a:t>
            </a:r>
            <a:endParaRPr lang="vi-VN" sz="1800" b="0" i="0" dirty="0">
              <a:solidFill>
                <a:srgbClr val="221F20"/>
              </a:solidFill>
              <a:effectLst/>
              <a:latin typeface="+mj-lt"/>
            </a:endParaRPr>
          </a:p>
          <a:p>
            <a:endParaRPr lang="en-US" sz="18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xmlns="" id="{CB4ED88F-E6F8-466E-9332-6BAE7663F14D}"/>
              </a:ext>
            </a:extLst>
          </p:cNvPr>
          <p:cNvSpPr txBox="1"/>
          <p:nvPr/>
        </p:nvSpPr>
        <p:spPr>
          <a:xfrm>
            <a:off x="2743201" y="2613316"/>
            <a:ext cx="7382932" cy="20005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Một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số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ưu </a:t>
            </a:r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điểm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của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ngôn </a:t>
            </a:r>
            <a:r>
              <a:rPr lang="vi-VN" sz="2000" b="1" i="0" dirty="0" err="1">
                <a:solidFill>
                  <a:srgbClr val="221F20"/>
                </a:solidFill>
                <a:effectLst/>
                <a:latin typeface="+mj-lt"/>
              </a:rPr>
              <a:t>ngữ</a:t>
            </a:r>
            <a:r>
              <a:rPr lang="vi-VN" sz="2000" b="1" i="0" dirty="0">
                <a:solidFill>
                  <a:srgbClr val="221F20"/>
                </a:solidFill>
                <a:effectLst/>
                <a:latin typeface="+mj-lt"/>
              </a:rPr>
              <a:t> C++:</a:t>
            </a:r>
            <a:endParaRPr lang="vi-VN" sz="2000" b="0" i="0" dirty="0">
              <a:solidFill>
                <a:srgbClr val="221F20"/>
              </a:solidFill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Tính tương thích </a:t>
            </a:r>
            <a:r>
              <a:rPr lang="vi-VN" sz="1800" b="0" i="0" dirty="0" smtClean="0">
                <a:solidFill>
                  <a:srgbClr val="221F20"/>
                </a:solidFill>
                <a:effectLst/>
                <a:latin typeface="+mj-lt"/>
              </a:rPr>
              <a:t>cao</a:t>
            </a:r>
            <a:r>
              <a:rPr lang="en-US" sz="1800" b="0" i="0" dirty="0" smtClean="0">
                <a:solidFill>
                  <a:srgbClr val="221F20"/>
                </a:solidFill>
                <a:effectLst/>
                <a:latin typeface="+mj-lt"/>
              </a:rPr>
              <a:t>.</a:t>
            </a:r>
            <a:endParaRPr lang="vi-VN" sz="1800" b="0" i="0" dirty="0">
              <a:solidFill>
                <a:srgbClr val="221F20"/>
              </a:solidFill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Cú pháp rất sát với suy nghĩ logic, do đó việc viết code khá nhanh chóng và đơn </a:t>
            </a:r>
            <a:r>
              <a:rPr lang="vi-VN" sz="1800" b="0" i="0" dirty="0" smtClean="0">
                <a:solidFill>
                  <a:srgbClr val="221F20"/>
                </a:solidFill>
                <a:effectLst/>
                <a:latin typeface="+mj-lt"/>
              </a:rPr>
              <a:t>giản</a:t>
            </a:r>
            <a:r>
              <a:rPr lang="en-US" sz="1800" b="0" i="0" dirty="0" smtClean="0">
                <a:solidFill>
                  <a:srgbClr val="221F20"/>
                </a:solidFill>
                <a:effectLst/>
                <a:latin typeface="+mj-lt"/>
              </a:rPr>
              <a:t>.</a:t>
            </a:r>
            <a:endParaRPr lang="vi-VN" sz="1800" b="0" i="0" dirty="0">
              <a:solidFill>
                <a:srgbClr val="221F20"/>
              </a:solidFill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221F20"/>
                </a:solidFill>
                <a:effectLst/>
                <a:latin typeface="+mj-lt"/>
              </a:rPr>
              <a:t>Đa mô hình và có nhiều thư viện (tính năng gần giống với các plug-in</a:t>
            </a:r>
            <a:r>
              <a:rPr lang="vi-VN" sz="1800" b="0" i="0" dirty="0" smtClean="0">
                <a:solidFill>
                  <a:srgbClr val="221F20"/>
                </a:solidFill>
                <a:effectLst/>
                <a:latin typeface="+mj-lt"/>
              </a:rPr>
              <a:t>)</a:t>
            </a:r>
            <a:r>
              <a:rPr lang="en-US" sz="1800" b="0" i="0" dirty="0" smtClean="0">
                <a:solidFill>
                  <a:srgbClr val="221F20"/>
                </a:solidFill>
                <a:effectLst/>
                <a:latin typeface="+mj-lt"/>
              </a:rPr>
              <a:t>.</a:t>
            </a:r>
            <a:endParaRPr lang="en-US" sz="1800" b="0" i="0" dirty="0">
              <a:solidFill>
                <a:srgbClr val="221F2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endParaRPr lang="vi-VN" sz="1800" dirty="0">
              <a:solidFill>
                <a:srgbClr val="22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D7F22DC8-2820-412D-8A74-B17BF2FCD723}"/>
              </a:ext>
            </a:extLst>
          </p:cNvPr>
          <p:cNvSpPr txBox="1"/>
          <p:nvPr/>
        </p:nvSpPr>
        <p:spPr>
          <a:xfrm>
            <a:off x="2723169" y="4664247"/>
            <a:ext cx="7402964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Một</a:t>
            </a:r>
            <a:r>
              <a:rPr lang="vi-V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số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Pascal:</a:t>
            </a:r>
          </a:p>
          <a:p>
            <a:pPr lvl="0" fontAlgn="base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221F20"/>
                </a:solidFill>
                <a:latin typeface="Times New Roman" panose="02020603050405020304" pitchFamily="18" charset="0"/>
              </a:rPr>
              <a:t>Ngôn</a:t>
            </a:r>
            <a:r>
              <a:rPr lang="en-US" sz="1800" dirty="0" smtClean="0">
                <a:solidFill>
                  <a:srgbClr val="221F2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1F20"/>
                </a:solidFill>
                <a:latin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221F2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1F20"/>
                </a:solidFill>
                <a:latin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221F2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1F20"/>
                </a:solidFill>
                <a:latin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221F20"/>
                </a:solidFill>
                <a:latin typeface="Times New Roman" panose="02020603050405020304" pitchFamily="18" charset="0"/>
              </a:rPr>
              <a:t> Pascal </a:t>
            </a:r>
            <a:r>
              <a:rPr lang="en-US" sz="1800" dirty="0" err="1">
                <a:solidFill>
                  <a:srgbClr val="221F20"/>
                </a:solidFill>
                <a:latin typeface="Times New Roman" panose="02020603050405020304" pitchFamily="18" charset="0"/>
              </a:rPr>
              <a:t>thiếu</a:t>
            </a:r>
            <a:r>
              <a:rPr lang="en-US" sz="1800" dirty="0">
                <a:solidFill>
                  <a:srgbClr val="221F2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1F20"/>
                </a:solidFill>
                <a:latin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221F2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1F20"/>
                </a:solidFill>
                <a:latin typeface="Times New Roman" panose="02020603050405020304" pitchFamily="18" charset="0"/>
              </a:rPr>
              <a:t>linh</a:t>
            </a:r>
            <a:r>
              <a:rPr lang="en-US" sz="1800" dirty="0">
                <a:solidFill>
                  <a:srgbClr val="221F2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221F20"/>
                </a:solidFill>
                <a:latin typeface="Times New Roman" panose="02020603050405020304" pitchFamily="18" charset="0"/>
              </a:rPr>
              <a:t>hoạt</a:t>
            </a:r>
            <a:r>
              <a:rPr lang="en-US" sz="1800" dirty="0" smtClean="0">
                <a:solidFill>
                  <a:srgbClr val="221F20"/>
                </a:solidFill>
                <a:latin typeface="Times New Roman" panose="02020603050405020304" pitchFamily="18" charset="0"/>
              </a:rPr>
              <a:t>. </a:t>
            </a:r>
          </a:p>
          <a:p>
            <a:pPr lvl="0" fontAlgn="base"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rgbClr val="221F20"/>
                </a:solidFill>
                <a:latin typeface="Times New Roman" panose="02020603050405020304" pitchFamily="18" charset="0"/>
              </a:rPr>
              <a:t>Có một số từ khóa dư thừa hoặc không có nhiều tác </a:t>
            </a:r>
            <a:r>
              <a:rPr lang="vi-VN" sz="1800" dirty="0" smtClean="0">
                <a:solidFill>
                  <a:srgbClr val="221F20"/>
                </a:solidFill>
                <a:latin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221F20"/>
                </a:solidFill>
                <a:latin typeface="Times New Roman" panose="02020603050405020304" pitchFamily="18" charset="0"/>
              </a:rPr>
              <a:t>.</a:t>
            </a:r>
            <a:endParaRPr lang="vi-VN" sz="1800" dirty="0">
              <a:solidFill>
                <a:srgbClr val="221F20"/>
              </a:solidFill>
              <a:latin typeface="Times New Roman" panose="02020603050405020304" pitchFamily="18" charset="0"/>
            </a:endParaRPr>
          </a:p>
          <a:p>
            <a:pPr lvl="0" fontAlgn="base"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rgbClr val="221F20"/>
                </a:solidFill>
                <a:latin typeface="Times New Roman" panose="02020603050405020304" pitchFamily="18" charset="0"/>
              </a:rPr>
              <a:t>Hệ thống thư viện hàm được thiết kế còn khá ít,kiểu liệt kê còn </a:t>
            </a:r>
            <a:r>
              <a:rPr lang="vi-VN" sz="1800" dirty="0" smtClean="0">
                <a:solidFill>
                  <a:srgbClr val="221F20"/>
                </a:solidFill>
                <a:latin typeface="Times New Roman" panose="02020603050405020304" pitchFamily="18" charset="0"/>
              </a:rPr>
              <a:t>chư</a:t>
            </a:r>
            <a:r>
              <a:rPr lang="en-US" sz="1800" dirty="0" smtClean="0">
                <a:solidFill>
                  <a:srgbClr val="221F2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dirty="0" smtClean="0">
                <a:solidFill>
                  <a:srgbClr val="22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vi-VN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, </a:t>
            </a:r>
            <a:r>
              <a:rPr lang="vi-VN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kiểu bản ghi cũng đã lỗi thời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. </a:t>
            </a:r>
            <a:endParaRPr lang="en-US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Compiler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cũng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8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48691" y="1350399"/>
            <a:ext cx="10044545" cy="4454655"/>
          </a:xfrm>
        </p:spPr>
        <p:txBody>
          <a:bodyPr/>
          <a:lstStyle/>
          <a:p>
            <a:pPr lvl="0"/>
            <a:endParaRPr lang="en-US" sz="2000" b="1" i="1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i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i="1" dirty="0" err="1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Harrykar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‘Language Evaluation Criteria’, posted on November 11, 2018. </a:t>
            </a:r>
            <a:r>
              <a:rPr lang="en-US" sz="1600" i="1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https://progr-harrykar.blogspot.com/2018/11/language-evaluation-criteria.html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i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i="1" dirty="0" err="1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Ved</a:t>
            </a:r>
            <a:r>
              <a:rPr lang="en-US" sz="1600" i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Ed. ‘Pl9ch1’, post on April 08, 2019.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u="sng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600" i="1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://www.slideshare.net/VedEd/pl9ch1/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i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Hoang 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Vuong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‘Strong vs Weak, Static vs Dynamic typing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khỉ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?’, posted October 26, 2016. 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https://viblo.asia/p/strong-vs-weak-static-vs-dynamic-typing-la-cai-khi-gi-JQVkVzZokyd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i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Ban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ITPlus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‘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’, August 13, 2017. 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http://itplus-academy.edu.vn/Uu-va-nhuoc-diem-cua-Python-trong-lap-trinh.html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i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Admin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‘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code C++’, November 22, 2019. 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http://visualcpp.net/cac-ly-do-nen-hoc-code-c/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i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600" i="1" dirty="0" err="1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600" i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‘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Pascal so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  <a:r>
              <a:rPr lang="en-US" sz="1600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https://thuthuat.taimienphi.vn/uu-nhuoc-diem-cua-pascal-28880n.aspx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sz="9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129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 txBox="1">
            <a:spLocks noGrp="1"/>
          </p:cNvSpPr>
          <p:nvPr>
            <p:ph type="body" idx="1"/>
          </p:nvPr>
        </p:nvSpPr>
        <p:spPr>
          <a:xfrm>
            <a:off x="3286461" y="2364299"/>
            <a:ext cx="8121300" cy="281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(Readability)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Writability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(Reliability)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 (Cost)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tiêu chí khác (Others)</a:t>
            </a:r>
          </a:p>
        </p:txBody>
      </p:sp>
      <p:sp>
        <p:nvSpPr>
          <p:cNvPr id="468" name="Google Shape;468;p17"/>
          <p:cNvSpPr txBox="1">
            <a:spLocks noGrp="1"/>
          </p:cNvSpPr>
          <p:nvPr>
            <p:ph type="title"/>
          </p:nvPr>
        </p:nvSpPr>
        <p:spPr>
          <a:xfrm>
            <a:off x="2230582" y="1024277"/>
            <a:ext cx="8782202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5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5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5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5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sz="5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5" y="817419"/>
            <a:ext cx="7855527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>
            <a:spLocks noGrp="1"/>
          </p:cNvSpPr>
          <p:nvPr>
            <p:ph type="title"/>
          </p:nvPr>
        </p:nvSpPr>
        <p:spPr>
          <a:xfrm>
            <a:off x="366000" y="2596175"/>
            <a:ext cx="11460000" cy="18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endParaRPr i="1" dirty="0"/>
          </a:p>
        </p:txBody>
      </p:sp>
      <p:sp>
        <p:nvSpPr>
          <p:cNvPr id="3" name="Google Shape;473;p18"/>
          <p:cNvSpPr txBox="1">
            <a:spLocks/>
          </p:cNvSpPr>
          <p:nvPr/>
        </p:nvSpPr>
        <p:spPr>
          <a:xfrm>
            <a:off x="366000" y="3738589"/>
            <a:ext cx="114600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1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body" idx="1"/>
          </p:nvPr>
        </p:nvSpPr>
        <p:spPr>
          <a:xfrm>
            <a:off x="1309218" y="1411934"/>
            <a:ext cx="8485945" cy="41298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(Overall Simplicity):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tập hợp các tính năng và cấu trúc có thể quản lý 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(Feature Multiplicity).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C/C++: </a:t>
            </a:r>
            <a: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a + 1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+= 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a++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++a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BareBones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lang="vi-V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 chồng toán tử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(Operator Overloading)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C++, C#, Ada, Python,…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3" name="Picture 2" descr="Reading Icons - Free Download, PNG and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63" y="0"/>
            <a:ext cx="2396837" cy="24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30398" y="1406644"/>
            <a:ext cx="8173820" cy="4178100"/>
          </a:xfrm>
        </p:spPr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(Orthogonality):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ALGOL 68.</a:t>
            </a:r>
          </a:p>
        </p:txBody>
      </p:sp>
      <p:pic>
        <p:nvPicPr>
          <p:cNvPr id="4" name="Picture 3" descr="Reading Icons - Free Download, PNG and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63" y="0"/>
            <a:ext cx="2396837" cy="24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70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74979" y="1462062"/>
            <a:ext cx="7807800" cy="4178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(Data types):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Basic data types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integer, character, float, Boolean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                 C++, Java,…)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Derived data types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pointer,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array, union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C; list, tuples, sets, dictionaries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Reading Icons - Free Download, PNG and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686" y="0"/>
            <a:ext cx="2351314" cy="23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3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02687" y="1392789"/>
            <a:ext cx="8284657" cy="4178100"/>
          </a:xfrm>
        </p:spPr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>
                <a:solidFill>
                  <a:srgbClr val="1C45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(Syntax):</a:t>
            </a:r>
          </a:p>
          <a:p>
            <a:pPr marL="76200" lvl="0" indent="0">
              <a:buClr>
                <a:srgbClr val="000000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for, while, class,…)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compound statements.</a:t>
            </a:r>
          </a:p>
          <a:p>
            <a:pPr marL="76200" lvl="0" indent="0">
              <a:buClr>
                <a:srgbClr val="000000"/>
              </a:buClr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nhọn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compound statements.</a:t>
            </a:r>
          </a:p>
          <a:p>
            <a:pPr marL="76200" lvl="0" indent="0">
              <a:buClr>
                <a:srgbClr val="000000"/>
              </a:buClr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Ada, 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if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loop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lvl="0" indent="0">
              <a:buClr>
                <a:srgbClr val="000000"/>
              </a:buClr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Anemoi · 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34343"/>
      </a:lt2>
      <a:accent1>
        <a:srgbClr val="1C4587"/>
      </a:accent1>
      <a:accent2>
        <a:srgbClr val="BF1363"/>
      </a:accent2>
      <a:accent3>
        <a:srgbClr val="F39237"/>
      </a:accent3>
      <a:accent4>
        <a:srgbClr val="0E79B2"/>
      </a:accent4>
      <a:accent5>
        <a:srgbClr val="D9534D"/>
      </a:accent5>
      <a:accent6>
        <a:srgbClr val="CC3358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5385</TotalTime>
  <Words>1474</Words>
  <Application>Microsoft Office PowerPoint</Application>
  <PresentationFormat>Widescreen</PresentationFormat>
  <Paragraphs>181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Fjalla One</vt:lpstr>
      <vt:lpstr>Homemade Apple</vt:lpstr>
      <vt:lpstr>Arial</vt:lpstr>
      <vt:lpstr>Cambria</vt:lpstr>
      <vt:lpstr>Oxygen</vt:lpstr>
      <vt:lpstr>Barlow Condensed</vt:lpstr>
      <vt:lpstr>Times New Roman</vt:lpstr>
      <vt:lpstr>Anemoi · SlidesMania</vt:lpstr>
      <vt:lpstr>Các tiêu chí đánh giá một ngôn ngữ lập trình </vt:lpstr>
      <vt:lpstr>Giới thiệu</vt:lpstr>
      <vt:lpstr>Các tiêu chí để đánh giá</vt:lpstr>
      <vt:lpstr>PowerPoint Presentation</vt:lpstr>
      <vt:lpstr>Readability</vt:lpstr>
      <vt:lpstr>PowerPoint Presentation</vt:lpstr>
      <vt:lpstr>PowerPoint Presentation</vt:lpstr>
      <vt:lpstr>PowerPoint Presentation</vt:lpstr>
      <vt:lpstr>PowerPoint Presentation</vt:lpstr>
      <vt:lpstr>Writability</vt:lpstr>
      <vt:lpstr>PowerPoint Presentation</vt:lpstr>
      <vt:lpstr>PowerPoint Presentation</vt:lpstr>
      <vt:lpstr>Readability &amp;Writability là hai tiêu chí rất quan trọng !</vt:lpstr>
      <vt:lpstr>Reliability</vt:lpstr>
      <vt:lpstr>PowerPoint Presentation</vt:lpstr>
      <vt:lpstr>PowerPoint Presentation</vt:lpstr>
      <vt:lpstr>PowerPoint Presentation</vt:lpstr>
      <vt:lpstr>Cost</vt:lpstr>
      <vt:lpstr>- Đào tạo lập trình viên sử dụng ngôn ngữ. - Viết chương trình. - Biên dịch chương trình. - Thực thi các chương trình. - Hệ thống triển khai ngôn ngữ. - Độ tin cậy: độ tin cậy kém dẫn đến chi phí cao. - Duy trì các chương trình.</vt:lpstr>
      <vt:lpstr>Others</vt:lpstr>
      <vt:lpstr>PowerPoint Presentation</vt:lpstr>
      <vt:lpstr>Comparison</vt:lpstr>
      <vt:lpstr>PowerPoint Presentation</vt:lpstr>
      <vt:lpstr>PowerPoint Presentation</vt:lpstr>
      <vt:lpstr>PowerPoint Presentation</vt:lpstr>
      <vt:lpstr>References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tiêu chí đánh giá một ngôn ngữ lập trình</dc:title>
  <dc:creator>Admin</dc:creator>
  <cp:lastModifiedBy>Phan Minh Nhật</cp:lastModifiedBy>
  <cp:revision>103</cp:revision>
  <dcterms:modified xsi:type="dcterms:W3CDTF">2021-07-01T08:35:22Z</dcterms:modified>
</cp:coreProperties>
</file>