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59" r:id="rId6"/>
    <p:sldId id="260" r:id="rId7"/>
    <p:sldId id="261"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Rectangle 17"/>
          <p:cNvSpPr/>
          <p:nvPr userDrawn="1"/>
        </p:nvSpPr>
        <p:spPr>
          <a:xfrm>
            <a:off x="5100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888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697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8798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6483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803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731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ECA26-135C-46AE-946D-82AE79737690}"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1045658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ECA26-135C-46AE-946D-82AE79737690}"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376800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ECA26-135C-46AE-946D-82AE79737690}"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20265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ECA26-135C-46AE-946D-82AE79737690}"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393860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1ECA26-135C-46AE-946D-82AE79737690}"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328462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1ECA26-135C-46AE-946D-82AE79737690}" type="datetimeFigureOut">
              <a:rPr lang="en-GB" smtClean="0"/>
              <a:t>22/01/2021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41118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1ECA26-135C-46AE-946D-82AE79737690}" type="datetimeFigureOut">
              <a:rPr lang="en-GB" smtClean="0"/>
              <a:t>22/01/2021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176405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ECA26-135C-46AE-946D-82AE79737690}" type="datetimeFigureOut">
              <a:rPr lang="en-GB" smtClean="0"/>
              <a:t>22/01/2021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20620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1ECA26-135C-46AE-946D-82AE79737690}"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26844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1ECA26-135C-46AE-946D-82AE79737690}"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6152F-6928-48C0-9356-C578F281082F}" type="slidenum">
              <a:rPr lang="en-GB" smtClean="0"/>
              <a:t>‹#›</a:t>
            </a:fld>
            <a:endParaRPr lang="en-GB"/>
          </a:p>
        </p:txBody>
      </p:sp>
    </p:spTree>
    <p:extLst>
      <p:ext uri="{BB962C8B-B14F-4D97-AF65-F5344CB8AC3E}">
        <p14:creationId xmlns:p14="http://schemas.microsoft.com/office/powerpoint/2010/main" val="206751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3332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rax-geometry.s3.amazonaws.com/cvpr_challenge/SKU110K_fixed.tar.gz" TargetMode="External"/><Relationship Id="rId2" Type="http://schemas.openxmlformats.org/officeDocument/2006/relationships/hyperlink" Target="https://github.com/ultralytics/yolov5"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public.roboflow.ai/object-detection/bccd"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02751"/>
            <a:ext cx="7766936" cy="2417008"/>
          </a:xfrm>
        </p:spPr>
        <p:txBody>
          <a:bodyPr/>
          <a:lstStyle/>
          <a:p>
            <a:pPr algn="ctr"/>
            <a:r>
              <a:rPr lang="en-US" dirty="0">
                <a:solidFill>
                  <a:schemeClr val="accent5"/>
                </a:solidFill>
              </a:rPr>
              <a:t>Final Project</a:t>
            </a:r>
            <a:br>
              <a:rPr lang="en-US" dirty="0">
                <a:solidFill>
                  <a:schemeClr val="accent5"/>
                </a:solidFill>
              </a:rPr>
            </a:br>
            <a:r>
              <a:rPr lang="en-US" dirty="0">
                <a:solidFill>
                  <a:schemeClr val="accent5"/>
                </a:solidFill>
              </a:rPr>
              <a:t>COTAI – AI Practitioner</a:t>
            </a:r>
            <a:br>
              <a:rPr lang="en-US" dirty="0">
                <a:solidFill>
                  <a:schemeClr val="accent5"/>
                </a:solidFill>
              </a:rPr>
            </a:br>
            <a:r>
              <a:rPr lang="en-US" dirty="0" smtClean="0">
                <a:solidFill>
                  <a:schemeClr val="accent5"/>
                </a:solidFill>
              </a:rPr>
              <a:t>Product Detection</a:t>
            </a:r>
            <a:endParaRPr lang="en-GB" dirty="0">
              <a:solidFill>
                <a:schemeClr val="accent5"/>
              </a:solidFill>
            </a:endParaRPr>
          </a:p>
        </p:txBody>
      </p:sp>
      <p:sp>
        <p:nvSpPr>
          <p:cNvPr id="3" name="Subtitle 2"/>
          <p:cNvSpPr>
            <a:spLocks noGrp="1"/>
          </p:cNvSpPr>
          <p:nvPr>
            <p:ph type="subTitle" idx="1"/>
          </p:nvPr>
        </p:nvSpPr>
        <p:spPr>
          <a:xfrm>
            <a:off x="1507067" y="4284617"/>
            <a:ext cx="7766936" cy="744583"/>
          </a:xfrm>
        </p:spPr>
        <p:txBody>
          <a:bodyPr>
            <a:normAutofit/>
          </a:bodyPr>
          <a:lstStyle/>
          <a:p>
            <a:r>
              <a:rPr lang="en-GB" sz="2000" dirty="0" smtClean="0">
                <a:latin typeface="Times New Roman" panose="02020603050405020304" pitchFamily="18" charset="0"/>
                <a:cs typeface="Times New Roman" panose="02020603050405020304" pitchFamily="18" charset="0"/>
              </a:rPr>
              <a:t>TRẦN CHÂU NHẬT BẢO</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80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06582"/>
            <a:ext cx="8596668" cy="706582"/>
          </a:xfrm>
        </p:spPr>
        <p:txBody>
          <a:bodyPr>
            <a:noAutofit/>
          </a:bodyPr>
          <a:lstStyle/>
          <a:p>
            <a:r>
              <a:rPr lang="en-US" sz="4200" dirty="0">
                <a:solidFill>
                  <a:schemeClr val="accent5"/>
                </a:solidFill>
                <a:latin typeface="Times New Roman" panose="02020603050405020304" pitchFamily="18" charset="0"/>
                <a:cs typeface="Times New Roman" panose="02020603050405020304" pitchFamily="18" charset="0"/>
              </a:rPr>
              <a:t>Reference</a:t>
            </a:r>
            <a:endParaRPr lang="en-GB" sz="4200" dirty="0">
              <a:solidFill>
                <a:schemeClr val="accent5"/>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5" y="1953492"/>
            <a:ext cx="8596668" cy="1316182"/>
          </a:xfrm>
        </p:spPr>
        <p:txBody>
          <a:bodyPr>
            <a:normAutofit/>
          </a:bodyPr>
          <a:lstStyle/>
          <a:p>
            <a:pPr marL="285750" indent="-285750">
              <a:buFont typeface="Wingdings" panose="05000000000000000000" pitchFamily="2" charset="2"/>
              <a:buChar char="v"/>
            </a:pPr>
            <a:r>
              <a:rPr lang="en-GB" sz="2000" dirty="0" smtClean="0">
                <a:latin typeface="Times New Roman" panose="02020603050405020304" pitchFamily="18" charset="0"/>
                <a:cs typeface="Times New Roman" panose="02020603050405020304" pitchFamily="18" charset="0"/>
              </a:rPr>
              <a:t>Yolov5 model: </a:t>
            </a:r>
            <a:r>
              <a:rPr lang="en-GB" sz="2000" dirty="0" smtClean="0">
                <a:latin typeface="Times New Roman" panose="02020603050405020304" pitchFamily="18" charset="0"/>
                <a:cs typeface="Times New Roman" panose="02020603050405020304" pitchFamily="18" charset="0"/>
                <a:hlinkClick r:id="rId2"/>
              </a:rPr>
              <a:t>https://github.com/ultralytics/yolov5</a:t>
            </a:r>
            <a:endParaRPr lang="en-GB" sz="20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smtClean="0">
                <a:solidFill>
                  <a:schemeClr val="tx1"/>
                </a:solidFill>
                <a:latin typeface="Times New Roman" panose="02020603050405020304" pitchFamily="18" charset="0"/>
                <a:cs typeface="Times New Roman" panose="02020603050405020304" pitchFamily="18" charset="0"/>
              </a:rPr>
              <a:t>Product dataset: </a:t>
            </a:r>
            <a:r>
              <a:rPr lang="en-GB" sz="2000" dirty="0" smtClean="0">
                <a:solidFill>
                  <a:schemeClr val="tx1"/>
                </a:solidFill>
                <a:latin typeface="Times New Roman" panose="02020603050405020304" pitchFamily="18" charset="0"/>
                <a:cs typeface="Times New Roman" panose="02020603050405020304" pitchFamily="18" charset="0"/>
                <a:hlinkClick r:id="rId3"/>
              </a:rPr>
              <a:t>http://traxgeometry.s3.amazonaws.com/cvpr_challenge/SKU110K_fixed.tar.gz</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4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Thank you for your attention</a:t>
            </a:r>
            <a:r>
              <a:rPr lang="en-US" dirty="0"/>
              <a:t/>
            </a:r>
            <a:br>
              <a:rPr lang="en-US" dirty="0"/>
            </a:br>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5466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solidFill>
                  <a:schemeClr val="accent5"/>
                </a:solidFill>
                <a:latin typeface="Times New Roman" panose="02020603050405020304" pitchFamily="18" charset="0"/>
                <a:cs typeface="Times New Roman" panose="02020603050405020304" pitchFamily="18" charset="0"/>
              </a:rPr>
              <a:t>Introduction</a:t>
            </a:r>
            <a:endParaRPr lang="en-GB" sz="4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sz="2300" dirty="0" smtClean="0">
                <a:latin typeface="Times New Roman" panose="02020603050405020304" pitchFamily="18" charset="0"/>
                <a:cs typeface="Times New Roman" panose="02020603050405020304" pitchFamily="18" charset="0"/>
              </a:rPr>
              <a:t>TEPFA:</a:t>
            </a:r>
          </a:p>
          <a:p>
            <a:pPr lvl="1"/>
            <a:r>
              <a:rPr lang="en-US" sz="2300" dirty="0" smtClean="0">
                <a:latin typeface="Times New Roman" panose="02020603050405020304" pitchFamily="18" charset="0"/>
                <a:cs typeface="Times New Roman" panose="02020603050405020304" pitchFamily="18" charset="0"/>
              </a:rPr>
              <a:t>Task: </a:t>
            </a:r>
          </a:p>
          <a:p>
            <a:pPr lvl="2"/>
            <a:r>
              <a:rPr lang="en-US" sz="2300" dirty="0" smtClean="0">
                <a:latin typeface="Times New Roman" panose="02020603050405020304" pitchFamily="18" charset="0"/>
                <a:cs typeface="Times New Roman" panose="02020603050405020304" pitchFamily="18" charset="0"/>
              </a:rPr>
              <a:t>Input: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tấm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ảnh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file .txt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tương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ứng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chứa</a:t>
            </a:r>
            <a:r>
              <a:rPr lang="en-US" sz="2300" dirty="0" smtClean="0">
                <a:latin typeface="Times New Roman" panose="02020603050405020304" pitchFamily="18" charset="0"/>
                <a:cs typeface="Times New Roman" panose="02020603050405020304" pitchFamily="18" charset="0"/>
              </a:rPr>
              <a:t> 5 </a:t>
            </a:r>
            <a:r>
              <a:rPr lang="en-US" sz="2300" dirty="0" err="1" smtClean="0">
                <a:latin typeface="Times New Roman" panose="02020603050405020304" pitchFamily="18" charset="0"/>
                <a:cs typeface="Times New Roman" panose="02020603050405020304" pitchFamily="18" charset="0"/>
              </a:rPr>
              <a:t>thông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object, </a:t>
            </a:r>
            <a:r>
              <a:rPr lang="en-US" sz="2300" dirty="0" err="1" smtClean="0">
                <a:latin typeface="Times New Roman" panose="02020603050405020304" pitchFamily="18" charset="0"/>
                <a:cs typeface="Times New Roman" panose="02020603050405020304" pitchFamily="18" charset="0"/>
              </a:rPr>
              <a:t>đầu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a:t>
            </a:r>
            <a:r>
              <a:rPr lang="en-US" sz="2300" dirty="0" smtClean="0">
                <a:latin typeface="Times New Roman" panose="02020603050405020304" pitchFamily="18" charset="0"/>
                <a:cs typeface="Times New Roman" panose="02020603050405020304" pitchFamily="18" charset="0"/>
              </a:rPr>
              <a:t> &lt;class </a:t>
            </a:r>
            <a:r>
              <a:rPr lang="en-US" sz="2300" dirty="0" err="1" smtClean="0">
                <a:latin typeface="Times New Roman" panose="02020603050405020304" pitchFamily="18" charset="0"/>
                <a:cs typeface="Times New Roman" panose="02020603050405020304" pitchFamily="18" charset="0"/>
              </a:rPr>
              <a:t>obj</a:t>
            </a:r>
            <a:r>
              <a:rPr lang="en-US" sz="2300" dirty="0" smtClean="0">
                <a:latin typeface="Times New Roman" panose="02020603050405020304" pitchFamily="18" charset="0"/>
                <a:cs typeface="Times New Roman" panose="02020603050405020304" pitchFamily="18" charset="0"/>
              </a:rPr>
              <a:t>&gt;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&lt;x, y, w, h&gt;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bounding box </a:t>
            </a:r>
            <a:r>
              <a:rPr lang="en-US" sz="2300" dirty="0" err="1" smtClean="0">
                <a:latin typeface="Times New Roman" panose="02020603050405020304" pitchFamily="18" charset="0"/>
                <a:cs typeface="Times New Roman" panose="02020603050405020304" pitchFamily="18" charset="0"/>
              </a:rPr>
              <a:t>chứa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vật</a:t>
            </a:r>
            <a:endParaRPr lang="en-US" sz="2300" dirty="0" smtClean="0">
              <a:latin typeface="Times New Roman" panose="02020603050405020304" pitchFamily="18" charset="0"/>
              <a:cs typeface="Times New Roman" panose="02020603050405020304" pitchFamily="18" charset="0"/>
            </a:endParaRPr>
          </a:p>
          <a:p>
            <a:pPr lvl="2"/>
            <a:r>
              <a:rPr lang="en-US" sz="2300" dirty="0" smtClean="0">
                <a:latin typeface="Times New Roman" panose="02020603050405020304" pitchFamily="18" charset="0"/>
                <a:cs typeface="Times New Roman" panose="02020603050405020304" pitchFamily="18" charset="0"/>
              </a:rPr>
              <a:t>Output: File </a:t>
            </a:r>
            <a:r>
              <a:rPr lang="en-US" sz="2300" dirty="0" err="1" smtClean="0">
                <a:latin typeface="Times New Roman" panose="02020603050405020304" pitchFamily="18" charset="0"/>
                <a:cs typeface="Times New Roman" panose="02020603050405020304" pitchFamily="18" charset="0"/>
              </a:rPr>
              <a:t>trọng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weight, ta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trọng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đã</a:t>
            </a:r>
            <a:r>
              <a:rPr lang="en-US" sz="2300" dirty="0" smtClean="0">
                <a:latin typeface="Times New Roman" panose="02020603050405020304" pitchFamily="18" charset="0"/>
                <a:cs typeface="Times New Roman" panose="02020603050405020304" pitchFamily="18" charset="0"/>
              </a:rPr>
              <a:t> train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predict bounding box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class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object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hình</a:t>
            </a:r>
            <a:r>
              <a:rPr lang="en-US" sz="2300" dirty="0" smtClean="0">
                <a:latin typeface="Times New Roman" panose="02020603050405020304" pitchFamily="18" charset="0"/>
                <a:cs typeface="Times New Roman" panose="02020603050405020304" pitchFamily="18" charset="0"/>
              </a:rPr>
              <a:t>.</a:t>
            </a:r>
            <a:endParaRPr lang="en-US" sz="2300" dirty="0" smtClean="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Experience: </a:t>
            </a:r>
            <a:r>
              <a:rPr lang="en-GB" sz="2300" dirty="0" err="1">
                <a:latin typeface="Times New Roman" panose="02020603050405020304" pitchFamily="18" charset="0"/>
                <a:cs typeface="Times New Roman" panose="02020603050405020304" pitchFamily="18" charset="0"/>
              </a:rPr>
              <a:t>Tập</a:t>
            </a:r>
            <a:r>
              <a:rPr lang="en-GB" sz="2300" dirty="0">
                <a:latin typeface="Times New Roman" panose="02020603050405020304" pitchFamily="18" charset="0"/>
                <a:cs typeface="Times New Roman" panose="02020603050405020304" pitchFamily="18" charset="0"/>
              </a:rPr>
              <a:t> </a:t>
            </a:r>
            <a:r>
              <a:rPr lang="en-GB" sz="2300" dirty="0" err="1">
                <a:latin typeface="Times New Roman" panose="02020603050405020304" pitchFamily="18" charset="0"/>
                <a:cs typeface="Times New Roman" panose="02020603050405020304" pitchFamily="18" charset="0"/>
              </a:rPr>
              <a:t>dữ</a:t>
            </a:r>
            <a:r>
              <a:rPr lang="en-GB" sz="2300" dirty="0">
                <a:latin typeface="Times New Roman" panose="02020603050405020304" pitchFamily="18" charset="0"/>
                <a:cs typeface="Times New Roman" panose="02020603050405020304" pitchFamily="18" charset="0"/>
              </a:rPr>
              <a:t> </a:t>
            </a:r>
            <a:r>
              <a:rPr lang="en-GB" sz="2300" dirty="0" err="1">
                <a:latin typeface="Times New Roman" panose="02020603050405020304" pitchFamily="18" charset="0"/>
                <a:cs typeface="Times New Roman" panose="02020603050405020304" pitchFamily="18" charset="0"/>
              </a:rPr>
              <a:t>liệu</a:t>
            </a:r>
            <a:r>
              <a:rPr lang="en-GB" sz="2300" dirty="0">
                <a:latin typeface="Times New Roman" panose="02020603050405020304" pitchFamily="18" charset="0"/>
                <a:cs typeface="Times New Roman" panose="02020603050405020304" pitchFamily="18" charset="0"/>
              </a:rPr>
              <a:t> SKU110k </a:t>
            </a:r>
            <a:endParaRPr lang="en-US" sz="2300" dirty="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Function space: Yolov5</a:t>
            </a:r>
          </a:p>
          <a:p>
            <a:pPr lvl="1"/>
            <a:r>
              <a:rPr lang="en-US" sz="2300" dirty="0" smtClean="0">
                <a:latin typeface="Times New Roman" panose="02020603050405020304" pitchFamily="18" charset="0"/>
                <a:cs typeface="Times New Roman" panose="02020603050405020304" pitchFamily="18" charset="0"/>
              </a:rPr>
              <a:t>Performance metrics: recall, </a:t>
            </a:r>
            <a:r>
              <a:rPr lang="en-GB" sz="2300" dirty="0" smtClean="0">
                <a:latin typeface="Times New Roman" panose="02020603050405020304" pitchFamily="18" charset="0"/>
                <a:cs typeface="Times New Roman" panose="02020603050405020304" pitchFamily="18" charset="0"/>
              </a:rPr>
              <a:t>precision, F1 score</a:t>
            </a:r>
            <a:endParaRPr lang="en-US" sz="2300" dirty="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Algorithm : </a:t>
            </a:r>
            <a:r>
              <a:rPr lang="en-GB" sz="2300" dirty="0">
                <a:latin typeface="Times New Roman" panose="02020603050405020304" pitchFamily="18" charset="0"/>
                <a:cs typeface="Times New Roman" panose="02020603050405020304" pitchFamily="18" charset="0"/>
              </a:rPr>
              <a:t>G</a:t>
            </a:r>
            <a:r>
              <a:rPr lang="en-GB" sz="2300" dirty="0" smtClean="0">
                <a:latin typeface="Times New Roman" panose="02020603050405020304" pitchFamily="18" charset="0"/>
                <a:cs typeface="Times New Roman" panose="02020603050405020304" pitchFamily="18" charset="0"/>
              </a:rPr>
              <a:t>radient </a:t>
            </a:r>
            <a:r>
              <a:rPr lang="en-GB" sz="2300" dirty="0" smtClean="0">
                <a:latin typeface="Times New Roman" panose="02020603050405020304" pitchFamily="18" charset="0"/>
                <a:cs typeface="Times New Roman" panose="02020603050405020304" pitchFamily="18" charset="0"/>
              </a:rPr>
              <a:t>descent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123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5"/>
                </a:solidFill>
              </a:rPr>
              <a:t>Task</a:t>
            </a:r>
            <a:endParaRPr lang="en-GB" dirty="0">
              <a:solidFill>
                <a:schemeClr val="accent5"/>
              </a:solidFill>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803" y="2196040"/>
            <a:ext cx="6668431" cy="3810532"/>
          </a:xfrm>
        </p:spPr>
      </p:pic>
    </p:spTree>
    <p:extLst>
      <p:ext uri="{BB962C8B-B14F-4D97-AF65-F5344CB8AC3E}">
        <p14:creationId xmlns:p14="http://schemas.microsoft.com/office/powerpoint/2010/main" val="106237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2228"/>
            <a:ext cx="7766936" cy="2612572"/>
          </a:xfrm>
        </p:spPr>
        <p:txBody>
          <a:bodyPr/>
          <a:lstStyle/>
          <a:p>
            <a:pPr algn="l"/>
            <a:r>
              <a:rPr lang="en-GB" sz="4200" dirty="0" smtClean="0">
                <a:solidFill>
                  <a:schemeClr val="accent5"/>
                </a:solidFill>
                <a:latin typeface="Times New Roman" panose="02020603050405020304" pitchFamily="18" charset="0"/>
                <a:cs typeface="Times New Roman" panose="02020603050405020304" pitchFamily="18" charset="0"/>
              </a:rPr>
              <a:t>Object Detection:</a:t>
            </a:r>
            <a:endParaRPr lang="en-GB" sz="4200" dirty="0">
              <a:solidFill>
                <a:schemeClr val="accent5"/>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1110344"/>
            <a:ext cx="7766936" cy="4924696"/>
          </a:xfrm>
        </p:spPr>
        <p:txBody>
          <a:bodyPr>
            <a:normAutofit lnSpcReduction="10000"/>
          </a:bodyPr>
          <a:lstStyle/>
          <a:p>
            <a:pPr marL="285750" indent="-285750" algn="l">
              <a:buFont typeface="Wingdings" panose="05000000000000000000" pitchFamily="2" charset="2"/>
              <a:buChar char="v"/>
            </a:pPr>
            <a:r>
              <a:rPr lang="vi-VN" b="1" dirty="0">
                <a:solidFill>
                  <a:schemeClr val="tx1"/>
                </a:solidFill>
                <a:latin typeface="Times New Roman" panose="02020603050405020304" pitchFamily="18" charset="0"/>
                <a:cs typeface="Times New Roman" panose="02020603050405020304" pitchFamily="18" charset="0"/>
              </a:rPr>
              <a:t>Phân loại hình ảnh</a:t>
            </a:r>
            <a:r>
              <a:rPr lang="vi-VN" dirty="0">
                <a:solidFill>
                  <a:schemeClr val="tx1"/>
                </a:solidFill>
                <a:latin typeface="Times New Roman" panose="02020603050405020304" pitchFamily="18" charset="0"/>
                <a:cs typeface="Times New Roman" panose="02020603050405020304" pitchFamily="18" charset="0"/>
              </a:rPr>
              <a:t>: Dự đoán nhãn của một đối tượng trong một hình ảnh.</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Input: Một hình ảnh với một đối tượng, chẳng hạn như một bức ảnh.</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Output: Nhãn lớp (ví dụ: một hoặc nhiều số nguyên được ánh xạ tới nhãn lớp</a:t>
            </a:r>
            <a:r>
              <a:rPr lang="vi-VN" sz="1800" dirty="0" smtClean="0">
                <a:solidFill>
                  <a:schemeClr val="tx1"/>
                </a:solidFill>
                <a:latin typeface="Times New Roman" panose="02020603050405020304" pitchFamily="18" charset="0"/>
                <a:cs typeface="Times New Roman" panose="02020603050405020304" pitchFamily="18" charset="0"/>
              </a:rPr>
              <a:t>).</a:t>
            </a:r>
            <a:endParaRPr lang="vi-VN"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vi-VN" b="1" dirty="0">
                <a:solidFill>
                  <a:schemeClr val="tx1"/>
                </a:solidFill>
                <a:latin typeface="Times New Roman" panose="02020603050405020304" pitchFamily="18" charset="0"/>
                <a:cs typeface="Times New Roman" panose="02020603050405020304" pitchFamily="18" charset="0"/>
              </a:rPr>
              <a:t>Định vị đối tượng</a:t>
            </a:r>
            <a:r>
              <a:rPr lang="vi-VN" dirty="0">
                <a:solidFill>
                  <a:schemeClr val="tx1"/>
                </a:solidFill>
                <a:latin typeface="Times New Roman" panose="02020603050405020304" pitchFamily="18" charset="0"/>
                <a:cs typeface="Times New Roman" panose="02020603050405020304" pitchFamily="18" charset="0"/>
              </a:rPr>
              <a:t>: Xác định vị trí hiện diện của các đối tượng trong ảnh và cho biết vị trí của chúng bằng bounding box.</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Input: Một hình ảnh có một hoặc nhiều đối tượng, chẳng hạn như một bức ảnh.</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Output: Một hoặc nhiều bounding box được xác định bởi tọa độ tâm, chiều rộng và chiều cao</a:t>
            </a:r>
            <a:r>
              <a:rPr lang="vi-VN" sz="1800" dirty="0" smtClean="0">
                <a:solidFill>
                  <a:schemeClr val="tx1"/>
                </a:solidFill>
                <a:latin typeface="Times New Roman" panose="02020603050405020304" pitchFamily="18" charset="0"/>
                <a:cs typeface="Times New Roman" panose="02020603050405020304" pitchFamily="18" charset="0"/>
              </a:rPr>
              <a:t>.</a:t>
            </a:r>
            <a:endParaRPr lang="vi-VN"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vi-VN" b="1" dirty="0">
                <a:solidFill>
                  <a:schemeClr val="tx1"/>
                </a:solidFill>
                <a:latin typeface="Times New Roman" panose="02020603050405020304" pitchFamily="18" charset="0"/>
                <a:cs typeface="Times New Roman" panose="02020603050405020304" pitchFamily="18" charset="0"/>
              </a:rPr>
              <a:t>Phát hiện đối tượng</a:t>
            </a:r>
            <a:r>
              <a:rPr lang="vi-VN" dirty="0">
                <a:solidFill>
                  <a:schemeClr val="tx1"/>
                </a:solidFill>
                <a:latin typeface="Times New Roman" panose="02020603050405020304" pitchFamily="18" charset="0"/>
                <a:cs typeface="Times New Roman" panose="02020603050405020304" pitchFamily="18" charset="0"/>
              </a:rPr>
              <a:t>: Xác định vị trí hiện diện của các đối tượng trong bounding box và nhãn của các đối tượng nằm trong một hình ảnh.</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Input: Một hình ảnh có một hoặc nhiều đối tượng, chẳng hạn như một bức ảnh.</a:t>
            </a:r>
          </a:p>
          <a:p>
            <a:pPr marL="742950" lvl="1" indent="-285750" algn="l">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Output: Một hoặc nhiều bounding box và nhãn cho mỗi bounding box.</a:t>
            </a:r>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48185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solidFill>
                  <a:schemeClr val="accent5"/>
                </a:solidFill>
                <a:latin typeface="Times New Roman" panose="02020603050405020304" pitchFamily="18" charset="0"/>
                <a:cs typeface="Times New Roman" panose="02020603050405020304" pitchFamily="18" charset="0"/>
              </a:rPr>
              <a:t>Yolov5 </a:t>
            </a:r>
            <a:endParaRPr lang="en-GB" sz="4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YOLOv5 được phát hành bởi Glenn Jocher vào ngày 9 tháng 6 năm 2020. Nó theo sau các bản phát hành gần đây của YOLOv4 (23 tháng 4 năm 2020) và EfficientDet (18 tháng 3 năm </a:t>
            </a:r>
            <a:r>
              <a:rPr lang="vi-VN" sz="2000" dirty="0" smtClean="0">
                <a:latin typeface="Times New Roman" panose="02020603050405020304" pitchFamily="18" charset="0"/>
                <a:cs typeface="Times New Roman" panose="02020603050405020304" pitchFamily="18" charset="0"/>
              </a:rPr>
              <a:t>2020)</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B</a:t>
            </a:r>
            <a:r>
              <a:rPr lang="vi-VN" sz="2000" dirty="0" smtClean="0">
                <a:latin typeface="Times New Roman" panose="02020603050405020304" pitchFamily="18" charset="0"/>
                <a:cs typeface="Times New Roman" panose="02020603050405020304" pitchFamily="18" charset="0"/>
              </a:rPr>
              <a:t>ao </a:t>
            </a:r>
            <a:r>
              <a:rPr lang="vi-VN" sz="2000" dirty="0">
                <a:latin typeface="Times New Roman" panose="02020603050405020304" pitchFamily="18" charset="0"/>
                <a:cs typeface="Times New Roman" panose="02020603050405020304" pitchFamily="18" charset="0"/>
              </a:rPr>
              <a:t>gồm năm kích thước mô hình khác nhau: YOLOv5s (nhỏ nhất), YOLOv5m, YOLOv5l, YOLOv5x (lớn nhất)</a:t>
            </a:r>
            <a:endParaRPr lang="en-GB"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GB" dirty="0"/>
          </a:p>
        </p:txBody>
      </p:sp>
    </p:spTree>
    <p:extLst>
      <p:ext uri="{BB962C8B-B14F-4D97-AF65-F5344CB8AC3E}">
        <p14:creationId xmlns:p14="http://schemas.microsoft.com/office/powerpoint/2010/main" val="320102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5"/>
                </a:solidFill>
                <a:latin typeface="Times New Roman" panose="02020603050405020304" pitchFamily="18" charset="0"/>
                <a:cs typeface="Times New Roman" panose="02020603050405020304" pitchFamily="18" charset="0"/>
              </a:rPr>
              <a:t>Yolov5 Performance</a:t>
            </a:r>
            <a:endParaRPr lang="en-GB" dirty="0"/>
          </a:p>
        </p:txBody>
      </p:sp>
      <p:sp>
        <p:nvSpPr>
          <p:cNvPr id="3" name="Content Placeholder 2"/>
          <p:cNvSpPr>
            <a:spLocks noGrp="1"/>
          </p:cNvSpPr>
          <p:nvPr>
            <p:ph idx="1"/>
          </p:nvPr>
        </p:nvSpPr>
        <p:spPr>
          <a:xfrm>
            <a:off x="834088" y="2212841"/>
            <a:ext cx="8596668" cy="3880773"/>
          </a:xfrm>
        </p:spPr>
        <p:txBody>
          <a:bodyPr/>
          <a:lstStyle/>
          <a:p>
            <a:r>
              <a:rPr lang="en-GB" b="1" dirty="0"/>
              <a:t>SIZE:</a:t>
            </a:r>
            <a:r>
              <a:rPr lang="en-GB" dirty="0"/>
              <a:t> YOLOv5s is about 88% smaller than big-YOLOv4 (27 MB vs 244 MB)</a:t>
            </a:r>
          </a:p>
          <a:p>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98" y="2756050"/>
            <a:ext cx="5620534" cy="3620005"/>
          </a:xfrm>
          <a:prstGeom prst="rect">
            <a:avLst/>
          </a:prstGeom>
        </p:spPr>
      </p:pic>
    </p:spTree>
    <p:extLst>
      <p:ext uri="{BB962C8B-B14F-4D97-AF65-F5344CB8AC3E}">
        <p14:creationId xmlns:p14="http://schemas.microsoft.com/office/powerpoint/2010/main" val="1205038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248401"/>
          </a:xfrm>
        </p:spPr>
        <p:txBody>
          <a:bodyPr>
            <a:normAutofit/>
          </a:bodyPr>
          <a:lstStyle/>
          <a:p>
            <a:r>
              <a:rPr lang="en-GB" sz="2000" b="1" dirty="0">
                <a:solidFill>
                  <a:schemeClr val="tx1"/>
                </a:solidFill>
                <a:latin typeface="Times New Roman" panose="02020603050405020304" pitchFamily="18" charset="0"/>
                <a:cs typeface="Times New Roman" panose="02020603050405020304" pitchFamily="18" charset="0"/>
              </a:rPr>
              <a:t>SPEED:</a:t>
            </a:r>
            <a:r>
              <a:rPr lang="en-GB" sz="2000" dirty="0">
                <a:solidFill>
                  <a:schemeClr val="tx1"/>
                </a:solidFill>
                <a:latin typeface="Times New Roman" panose="02020603050405020304" pitchFamily="18" charset="0"/>
                <a:cs typeface="Times New Roman" panose="02020603050405020304" pitchFamily="18" charset="0"/>
              </a:rPr>
              <a:t> YOLOv5 performs batch inference at about 140 FPS by default</a:t>
            </a:r>
            <a:r>
              <a:rPr lang="en-GB" sz="2000" dirty="0" smtClean="0">
                <a:solidFill>
                  <a:schemeClr val="tx1"/>
                </a:solidFill>
                <a:latin typeface="Times New Roman" panose="02020603050405020304" pitchFamily="18" charset="0"/>
                <a:cs typeface="Times New Roman" panose="02020603050405020304" pitchFamily="18" charset="0"/>
              </a:rPr>
              <a:t>.</a:t>
            </a:r>
            <a:br>
              <a:rPr lang="en-GB" sz="2000" dirty="0" smtClean="0">
                <a:solidFill>
                  <a:schemeClr val="tx1"/>
                </a:solidFill>
                <a:latin typeface="Times New Roman" panose="02020603050405020304" pitchFamily="18" charset="0"/>
                <a:cs typeface="Times New Roman" panose="02020603050405020304" pitchFamily="18" charset="0"/>
              </a:rPr>
            </a:br>
            <a:r>
              <a:rPr lang="en-GB" sz="2000" dirty="0" smtClean="0">
                <a:solidFill>
                  <a:schemeClr val="tx1"/>
                </a:solidFill>
                <a:latin typeface="Times New Roman" panose="02020603050405020304" pitchFamily="18" charset="0"/>
                <a:cs typeface="Times New Roman" panose="02020603050405020304" pitchFamily="18" charset="0"/>
              </a:rPr>
              <a:t/>
            </a:r>
            <a:br>
              <a:rPr lang="en-GB" sz="2000" dirty="0" smtClean="0">
                <a:solidFill>
                  <a:schemeClr val="tx1"/>
                </a:solidFill>
                <a:latin typeface="Times New Roman" panose="02020603050405020304" pitchFamily="18" charset="0"/>
                <a:cs typeface="Times New Roman" panose="02020603050405020304" pitchFamily="18" charset="0"/>
              </a:rPr>
            </a:br>
            <a:r>
              <a:rPr lang="en-GB" sz="2000" b="1" dirty="0" smtClean="0">
                <a:solidFill>
                  <a:schemeClr val="tx1"/>
                </a:solidFill>
                <a:latin typeface="Times New Roman" panose="02020603050405020304" pitchFamily="18" charset="0"/>
                <a:cs typeface="Times New Roman" panose="02020603050405020304" pitchFamily="18" charset="0"/>
              </a:rPr>
              <a:t>ACCURACY</a:t>
            </a:r>
            <a:r>
              <a:rPr lang="en-GB" sz="2000" dirty="0">
                <a:solidFill>
                  <a:schemeClr val="tx1"/>
                </a:solidFill>
                <a:latin typeface="Times New Roman" panose="02020603050405020304" pitchFamily="18" charset="0"/>
                <a:cs typeface="Times New Roman" panose="02020603050405020304" pitchFamily="18" charset="0"/>
              </a:rPr>
              <a:t>: YOLOv5 is roughly as accurate as YOLOv4 on small tasks (0.895 </a:t>
            </a:r>
            <a:r>
              <a:rPr lang="en-GB" sz="2000" dirty="0" err="1">
                <a:solidFill>
                  <a:schemeClr val="tx1"/>
                </a:solidFill>
                <a:latin typeface="Times New Roman" panose="02020603050405020304" pitchFamily="18" charset="0"/>
                <a:cs typeface="Times New Roman" panose="02020603050405020304" pitchFamily="18" charset="0"/>
              </a:rPr>
              <a:t>mAP</a:t>
            </a:r>
            <a:r>
              <a:rPr lang="en-GB" sz="2000" dirty="0">
                <a:solidFill>
                  <a:schemeClr val="tx1"/>
                </a:solidFill>
                <a:latin typeface="Times New Roman" panose="02020603050405020304" pitchFamily="18" charset="0"/>
                <a:cs typeface="Times New Roman" panose="02020603050405020304" pitchFamily="18" charset="0"/>
              </a:rPr>
              <a:t> vs 0.892 </a:t>
            </a:r>
            <a:r>
              <a:rPr lang="en-GB" sz="2000" dirty="0" err="1">
                <a:solidFill>
                  <a:schemeClr val="tx1"/>
                </a:solidFill>
                <a:latin typeface="Times New Roman" panose="02020603050405020304" pitchFamily="18" charset="0"/>
                <a:cs typeface="Times New Roman" panose="02020603050405020304" pitchFamily="18" charset="0"/>
              </a:rPr>
              <a:t>mAP</a:t>
            </a:r>
            <a:r>
              <a:rPr lang="en-GB" sz="2000" dirty="0">
                <a:solidFill>
                  <a:schemeClr val="tx1"/>
                </a:solidFill>
                <a:latin typeface="Times New Roman" panose="02020603050405020304" pitchFamily="18" charset="0"/>
                <a:cs typeface="Times New Roman" panose="02020603050405020304" pitchFamily="18" charset="0"/>
              </a:rPr>
              <a:t> on </a:t>
            </a:r>
            <a:r>
              <a:rPr lang="en-GB" sz="2000" dirty="0">
                <a:solidFill>
                  <a:schemeClr val="tx1"/>
                </a:solidFill>
                <a:latin typeface="Times New Roman" panose="02020603050405020304" pitchFamily="18" charset="0"/>
                <a:cs typeface="Times New Roman" panose="02020603050405020304" pitchFamily="18" charset="0"/>
                <a:hlinkClick r:id="rId2"/>
              </a:rPr>
              <a:t>BCCD</a:t>
            </a:r>
            <a:r>
              <a:rPr lang="en-GB" sz="2000" dirty="0">
                <a:solidFill>
                  <a:schemeClr val="tx1"/>
                </a:solidFill>
                <a:latin typeface="Times New Roman" panose="02020603050405020304" pitchFamily="18" charset="0"/>
                <a:cs typeface="Times New Roman" panose="02020603050405020304" pitchFamily="18" charset="0"/>
              </a:rPr>
              <a:t>). On larger tasks like COCO, YOLOv4 is more performant</a:t>
            </a:r>
            <a:r>
              <a:rPr lang="en-GB" sz="2000" dirty="0" smtClean="0">
                <a:solidFill>
                  <a:schemeClr val="tx1"/>
                </a:solidFill>
                <a:latin typeface="Times New Roman" panose="02020603050405020304" pitchFamily="18" charset="0"/>
                <a:cs typeface="Times New Roman" panose="02020603050405020304" pitchFamily="18" charset="0"/>
              </a:rPr>
              <a:t>.</a:t>
            </a:r>
            <a:br>
              <a:rPr lang="en-GB" sz="2000" dirty="0" smtClean="0">
                <a:solidFill>
                  <a:schemeClr val="tx1"/>
                </a:solidFill>
                <a:latin typeface="Times New Roman" panose="02020603050405020304" pitchFamily="18" charset="0"/>
                <a:cs typeface="Times New Roman" panose="02020603050405020304" pitchFamily="18" charset="0"/>
              </a:rPr>
            </a:br>
            <a:r>
              <a:rPr lang="en-GB" sz="2000" dirty="0">
                <a:solidFill>
                  <a:schemeClr val="tx1"/>
                </a:solidFill>
                <a:latin typeface="Times New Roman" panose="02020603050405020304" pitchFamily="18" charset="0"/>
                <a:cs typeface="Times New Roman" panose="02020603050405020304" pitchFamily="18" charset="0"/>
              </a:rPr>
              <a:t/>
            </a:r>
            <a:br>
              <a:rPr lang="en-GB" sz="2000" dirty="0">
                <a:solidFill>
                  <a:schemeClr val="tx1"/>
                </a:solidFill>
                <a:latin typeface="Times New Roman" panose="02020603050405020304" pitchFamily="18" charset="0"/>
                <a:cs typeface="Times New Roman" panose="02020603050405020304" pitchFamily="18" charset="0"/>
              </a:rPr>
            </a:b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633" y="2195643"/>
            <a:ext cx="7211431" cy="3982006"/>
          </a:xfrm>
          <a:prstGeom prst="rect">
            <a:avLst/>
          </a:prstGeom>
        </p:spPr>
      </p:pic>
    </p:spTree>
    <p:extLst>
      <p:ext uri="{BB962C8B-B14F-4D97-AF65-F5344CB8AC3E}">
        <p14:creationId xmlns:p14="http://schemas.microsoft.com/office/powerpoint/2010/main" val="2101218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785" y="505098"/>
            <a:ext cx="8596668" cy="1320800"/>
          </a:xfrm>
        </p:spPr>
        <p:txBody>
          <a:bodyPr>
            <a:normAutofit fontScale="90000"/>
          </a:bodyPr>
          <a:lstStyle/>
          <a:p>
            <a:r>
              <a:rPr lang="en-GB" dirty="0" smtClean="0">
                <a:solidFill>
                  <a:schemeClr val="accent5"/>
                </a:solidFill>
              </a:rPr>
              <a:t>1 Preparing </a:t>
            </a:r>
            <a:r>
              <a:rPr lang="en-GB" dirty="0">
                <a:solidFill>
                  <a:schemeClr val="accent5"/>
                </a:solidFill>
              </a:rPr>
              <a:t>Dataset</a:t>
            </a:r>
            <a:br>
              <a:rPr lang="en-GB" dirty="0">
                <a:solidFill>
                  <a:schemeClr val="accent5"/>
                </a:solidFill>
              </a:rPr>
            </a:br>
            <a:r>
              <a:rPr lang="en-GB" dirty="0">
                <a:solidFill>
                  <a:schemeClr val="accent5"/>
                </a:solidFill>
              </a:rPr>
              <a:t/>
            </a:r>
            <a:br>
              <a:rPr lang="en-GB" dirty="0">
                <a:solidFill>
                  <a:schemeClr val="accent5"/>
                </a:solidFill>
              </a:rPr>
            </a:br>
            <a:r>
              <a:rPr lang="en-GB" dirty="0" smtClean="0">
                <a:solidFill>
                  <a:schemeClr val="accent5"/>
                </a:solidFill>
              </a:rPr>
              <a:t>2 Environment </a:t>
            </a:r>
            <a:r>
              <a:rPr lang="en-GB" dirty="0">
                <a:solidFill>
                  <a:schemeClr val="accent5"/>
                </a:solidFill>
              </a:rPr>
              <a:t>Setup</a:t>
            </a:r>
            <a:br>
              <a:rPr lang="en-GB" dirty="0">
                <a:solidFill>
                  <a:schemeClr val="accent5"/>
                </a:solidFill>
              </a:rPr>
            </a:br>
            <a:r>
              <a:rPr lang="en-GB" dirty="0">
                <a:solidFill>
                  <a:schemeClr val="accent5"/>
                </a:solidFill>
              </a:rPr>
              <a:t/>
            </a:r>
            <a:br>
              <a:rPr lang="en-GB" dirty="0">
                <a:solidFill>
                  <a:schemeClr val="accent5"/>
                </a:solidFill>
              </a:rPr>
            </a:br>
            <a:r>
              <a:rPr lang="en-GB" dirty="0" smtClean="0">
                <a:solidFill>
                  <a:schemeClr val="accent5"/>
                </a:solidFill>
              </a:rPr>
              <a:t>3 Configure/modify </a:t>
            </a:r>
            <a:r>
              <a:rPr lang="en-GB" dirty="0">
                <a:solidFill>
                  <a:schemeClr val="accent5"/>
                </a:solidFill>
              </a:rPr>
              <a:t>files and directory structure</a:t>
            </a:r>
            <a:br>
              <a:rPr lang="en-GB" dirty="0">
                <a:solidFill>
                  <a:schemeClr val="accent5"/>
                </a:solidFill>
              </a:rPr>
            </a:br>
            <a:r>
              <a:rPr lang="en-GB" dirty="0">
                <a:solidFill>
                  <a:schemeClr val="accent5"/>
                </a:solidFill>
              </a:rPr>
              <a:t/>
            </a:r>
            <a:br>
              <a:rPr lang="en-GB" dirty="0">
                <a:solidFill>
                  <a:schemeClr val="accent5"/>
                </a:solidFill>
              </a:rPr>
            </a:br>
            <a:r>
              <a:rPr lang="en-GB" dirty="0" smtClean="0">
                <a:solidFill>
                  <a:schemeClr val="accent5"/>
                </a:solidFill>
              </a:rPr>
              <a:t>4 Training</a:t>
            </a:r>
            <a:r>
              <a:rPr lang="en-GB" dirty="0">
                <a:solidFill>
                  <a:schemeClr val="accent5"/>
                </a:solidFill>
              </a:rPr>
              <a:t/>
            </a:r>
            <a:br>
              <a:rPr lang="en-GB" dirty="0">
                <a:solidFill>
                  <a:schemeClr val="accent5"/>
                </a:solidFill>
              </a:rPr>
            </a:br>
            <a:r>
              <a:rPr lang="en-GB" dirty="0">
                <a:solidFill>
                  <a:schemeClr val="accent5"/>
                </a:solidFill>
              </a:rPr>
              <a:t/>
            </a:r>
            <a:br>
              <a:rPr lang="en-GB" dirty="0">
                <a:solidFill>
                  <a:schemeClr val="accent5"/>
                </a:solidFill>
              </a:rPr>
            </a:br>
            <a:r>
              <a:rPr lang="en-GB" dirty="0" smtClean="0">
                <a:solidFill>
                  <a:schemeClr val="accent5"/>
                </a:solidFill>
              </a:rPr>
              <a:t>5 Inference</a:t>
            </a:r>
            <a:r>
              <a:rPr lang="en-GB" dirty="0">
                <a:solidFill>
                  <a:schemeClr val="accent5"/>
                </a:solidFill>
              </a:rPr>
              <a:t/>
            </a:r>
            <a:br>
              <a:rPr lang="en-GB" dirty="0">
                <a:solidFill>
                  <a:schemeClr val="accent5"/>
                </a:solidFill>
              </a:rPr>
            </a:br>
            <a:r>
              <a:rPr lang="en-GB" dirty="0">
                <a:solidFill>
                  <a:schemeClr val="accent5"/>
                </a:solidFill>
              </a:rPr>
              <a:t/>
            </a:r>
            <a:br>
              <a:rPr lang="en-GB" dirty="0">
                <a:solidFill>
                  <a:schemeClr val="accent5"/>
                </a:solidFill>
              </a:rPr>
            </a:br>
            <a:r>
              <a:rPr lang="en-GB" dirty="0" smtClean="0">
                <a:solidFill>
                  <a:schemeClr val="accent5"/>
                </a:solidFill>
              </a:rPr>
              <a:t>6 Result</a:t>
            </a:r>
            <a:r>
              <a:rPr lang="en-GB" dirty="0">
                <a:solidFill>
                  <a:schemeClr val="accent5"/>
                </a:solidFill>
              </a:rPr>
              <a:t/>
            </a:r>
            <a:br>
              <a:rPr lang="en-GB" dirty="0">
                <a:solidFill>
                  <a:schemeClr val="accent5"/>
                </a:solidFill>
              </a:rPr>
            </a:br>
            <a:endParaRPr lang="en-GB" dirty="0">
              <a:solidFill>
                <a:schemeClr val="accent5"/>
              </a:solidFill>
            </a:endParaRPr>
          </a:p>
        </p:txBody>
      </p:sp>
    </p:spTree>
    <p:extLst>
      <p:ext uri="{BB962C8B-B14F-4D97-AF65-F5344CB8AC3E}">
        <p14:creationId xmlns:p14="http://schemas.microsoft.com/office/powerpoint/2010/main" val="360828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17863"/>
          </a:xfrm>
        </p:spPr>
        <p:txBody>
          <a:bodyPr>
            <a:noAutofit/>
          </a:bodyPr>
          <a:lstStyle/>
          <a:p>
            <a:r>
              <a:rPr lang="en-US" sz="4200" dirty="0">
                <a:solidFill>
                  <a:schemeClr val="accent5"/>
                </a:solidFill>
                <a:latin typeface="Times New Roman" panose="02020603050405020304" pitchFamily="18" charset="0"/>
                <a:cs typeface="Times New Roman" panose="02020603050405020304" pitchFamily="18" charset="0"/>
              </a:rPr>
              <a:t>Conclusion</a:t>
            </a:r>
            <a:endParaRPr lang="en-GB" sz="4200" dirty="0">
              <a:solidFill>
                <a:schemeClr val="accent5"/>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3262" y="1343891"/>
            <a:ext cx="8596668" cy="4170218"/>
          </a:xfrm>
        </p:spPr>
        <p:txBody>
          <a:bodyPr>
            <a:normAutofit/>
          </a:bodyPr>
          <a:lstStyle/>
          <a:p>
            <a:pPr marL="285750" indent="-285750">
              <a:buFont typeface="Wingdings" panose="05000000000000000000" pitchFamily="2" charset="2"/>
              <a:buChar char="v"/>
            </a:pPr>
            <a:r>
              <a:rPr lang="vi-VN" sz="2000" dirty="0">
                <a:solidFill>
                  <a:schemeClr val="tx1"/>
                </a:solidFill>
                <a:latin typeface="Times New Roman" panose="02020603050405020304" pitchFamily="18" charset="0"/>
                <a:cs typeface="Times New Roman" panose="02020603050405020304" pitchFamily="18" charset="0"/>
              </a:rPr>
              <a:t>YOLOv5 hoạt động tốt và có thể được tùy chỉnh để phù hợp với nhu cầu </a:t>
            </a:r>
            <a:endParaRPr lang="en-GB" sz="20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err="1">
                <a:solidFill>
                  <a:schemeClr val="tx1"/>
                </a:solidFill>
                <a:latin typeface="Times New Roman" panose="02020603050405020304" pitchFamily="18" charset="0"/>
                <a:cs typeface="Times New Roman" panose="02020603050405020304" pitchFamily="18" charset="0"/>
              </a:rPr>
              <a:t>V</a:t>
            </a:r>
            <a:r>
              <a:rPr lang="en-GB" sz="2000" dirty="0" err="1" smtClean="0">
                <a:solidFill>
                  <a:schemeClr val="tx1"/>
                </a:solidFill>
                <a:latin typeface="Times New Roman" panose="02020603050405020304" pitchFamily="18" charset="0"/>
                <a:cs typeface="Times New Roman" panose="02020603050405020304" pitchFamily="18" charset="0"/>
              </a:rPr>
              <a:t>iệc</a:t>
            </a:r>
            <a:r>
              <a:rPr lang="en-GB" sz="2000" dirty="0" smtClean="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đào</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tạo</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mô</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hình</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có</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thể</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tốn</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đáng</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kể</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thời</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gian</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và</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công</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suất</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GPU</a:t>
            </a:r>
          </a:p>
          <a:p>
            <a:pPr marL="285750" indent="-285750">
              <a:buFont typeface="Wingdings" panose="05000000000000000000" pitchFamily="2" charset="2"/>
              <a:buChar char="v"/>
            </a:pPr>
            <a:r>
              <a:rPr lang="vi-VN" sz="2000" dirty="0">
                <a:solidFill>
                  <a:schemeClr val="tx1"/>
                </a:solidFill>
                <a:latin typeface="Times New Roman" panose="02020603050405020304" pitchFamily="18" charset="0"/>
                <a:cs typeface="Times New Roman" panose="02020603050405020304" pitchFamily="18" charset="0"/>
              </a:rPr>
              <a:t>Kích thước trọng lượng nhỏ và tốc độ khung hình tốt của YOLOv5 sẽ mở đường trở thành lựa chọn hàng đầu cho các tác vụ phát hiện đối tượng thời gian thực dựa trên hệ thống nhúng</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989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TotalTime>
  <Words>388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Final Project COTAI – AI Practitioner Product Detection</vt:lpstr>
      <vt:lpstr>Introduction</vt:lpstr>
      <vt:lpstr>Task</vt:lpstr>
      <vt:lpstr>Object Detection:</vt:lpstr>
      <vt:lpstr>Yolov5 </vt:lpstr>
      <vt:lpstr>Yolov5 Performance</vt:lpstr>
      <vt:lpstr>SPEED: YOLOv5 performs batch inference at about 140 FPS by default.  ACCURACY: YOLOv5 is roughly as accurate as YOLOv4 on small tasks (0.895 mAP vs 0.892 mAP on BCCD). On larger tasks like COCO, YOLOv4 is more performant.  </vt:lpstr>
      <vt:lpstr>1 Preparing Dataset  2 Environment Setup  3 Configure/modify files and directory structure  4 Training  5 Inference  6 Result </vt:lpstr>
      <vt:lpstr>Conclusion</vt:lpstr>
      <vt:lpstr>Reference</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COTAI – AI Practitioner Product Detection</dc:title>
  <dc:creator>binboomv1@gmail.com</dc:creator>
  <cp:lastModifiedBy>binboomv1@gmail.com</cp:lastModifiedBy>
  <cp:revision>21</cp:revision>
  <dcterms:created xsi:type="dcterms:W3CDTF">2021-01-21T15:17:01Z</dcterms:created>
  <dcterms:modified xsi:type="dcterms:W3CDTF">2021-01-22T11:54:33Z</dcterms:modified>
</cp:coreProperties>
</file>