
<file path=[Content_Types].xml><?xml version="1.0" encoding="utf-8"?>
<Types xmlns="http://schemas.openxmlformats.org/package/2006/content-types">
  <Default Extension="com_maven-user-photos_mishtalk_economics_zmfATcSa4EegwR7v_znq6Q_ZT4ULjCkK0mHkAZjuDkozA"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56" d="100"/>
          <a:sy n="56" d="100"/>
        </p:scale>
        <p:origin x="102" y="13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08FB-DAD9-4FD6-AFA9-861F6011AA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E41A1D-7192-4BF3-8CA3-FFC944E88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E36DB9-56EB-4909-B494-8AD9DBF56A79}"/>
              </a:ext>
            </a:extLst>
          </p:cNvPr>
          <p:cNvSpPr>
            <a:spLocks noGrp="1"/>
          </p:cNvSpPr>
          <p:nvPr>
            <p:ph type="dt" sz="half" idx="10"/>
          </p:nvPr>
        </p:nvSpPr>
        <p:spPr/>
        <p:txBody>
          <a:bodyPr/>
          <a:lstStyle/>
          <a:p>
            <a:fld id="{6CC0F2E8-86DD-44F2-9FEF-44E81B59B6F9}" type="datetimeFigureOut">
              <a:rPr lang="en-US" smtClean="0"/>
              <a:t>9/12/2019</a:t>
            </a:fld>
            <a:endParaRPr lang="en-US"/>
          </a:p>
        </p:txBody>
      </p:sp>
      <p:sp>
        <p:nvSpPr>
          <p:cNvPr id="5" name="Footer Placeholder 4">
            <a:extLst>
              <a:ext uri="{FF2B5EF4-FFF2-40B4-BE49-F238E27FC236}">
                <a16:creationId xmlns:a16="http://schemas.microsoft.com/office/drawing/2014/main" id="{BB262327-2999-4EC2-97EF-A03628A9E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2210A-3A8E-4A02-AFFD-70E590078D27}"/>
              </a:ext>
            </a:extLst>
          </p:cNvPr>
          <p:cNvSpPr>
            <a:spLocks noGrp="1"/>
          </p:cNvSpPr>
          <p:nvPr>
            <p:ph type="sldNum" sz="quarter" idx="12"/>
          </p:nvPr>
        </p:nvSpPr>
        <p:spPr/>
        <p:txBody>
          <a:bodyPr/>
          <a:lstStyle/>
          <a:p>
            <a:fld id="{77FFC98A-6EFF-49E5-966D-FD75FE669CD0}" type="slidenum">
              <a:rPr lang="en-US" smtClean="0"/>
              <a:t>‹#›</a:t>
            </a:fld>
            <a:endParaRPr lang="en-US"/>
          </a:p>
        </p:txBody>
      </p:sp>
    </p:spTree>
    <p:extLst>
      <p:ext uri="{BB962C8B-B14F-4D97-AF65-F5344CB8AC3E}">
        <p14:creationId xmlns:p14="http://schemas.microsoft.com/office/powerpoint/2010/main" val="424771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BC17-90FA-4555-9CC3-87A5EC852C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8C55E4-D5C1-4BE3-925E-70A24954DF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1B6D4C-7C4B-4842-90C3-5AFA1ABA1354}"/>
              </a:ext>
            </a:extLst>
          </p:cNvPr>
          <p:cNvSpPr>
            <a:spLocks noGrp="1"/>
          </p:cNvSpPr>
          <p:nvPr>
            <p:ph type="dt" sz="half" idx="10"/>
          </p:nvPr>
        </p:nvSpPr>
        <p:spPr/>
        <p:txBody>
          <a:bodyPr/>
          <a:lstStyle/>
          <a:p>
            <a:fld id="{6CC0F2E8-86DD-44F2-9FEF-44E81B59B6F9}" type="datetimeFigureOut">
              <a:rPr lang="en-US" smtClean="0"/>
              <a:t>9/12/2019</a:t>
            </a:fld>
            <a:endParaRPr lang="en-US"/>
          </a:p>
        </p:txBody>
      </p:sp>
      <p:sp>
        <p:nvSpPr>
          <p:cNvPr id="5" name="Footer Placeholder 4">
            <a:extLst>
              <a:ext uri="{FF2B5EF4-FFF2-40B4-BE49-F238E27FC236}">
                <a16:creationId xmlns:a16="http://schemas.microsoft.com/office/drawing/2014/main" id="{604852BA-1942-49EC-BF8F-E4103DECA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B6AC8-0FBF-4B63-AD24-51C3E84DF7C6}"/>
              </a:ext>
            </a:extLst>
          </p:cNvPr>
          <p:cNvSpPr>
            <a:spLocks noGrp="1"/>
          </p:cNvSpPr>
          <p:nvPr>
            <p:ph type="sldNum" sz="quarter" idx="12"/>
          </p:nvPr>
        </p:nvSpPr>
        <p:spPr/>
        <p:txBody>
          <a:bodyPr/>
          <a:lstStyle/>
          <a:p>
            <a:fld id="{77FFC98A-6EFF-49E5-966D-FD75FE669CD0}" type="slidenum">
              <a:rPr lang="en-US" smtClean="0"/>
              <a:t>‹#›</a:t>
            </a:fld>
            <a:endParaRPr lang="en-US"/>
          </a:p>
        </p:txBody>
      </p:sp>
    </p:spTree>
    <p:extLst>
      <p:ext uri="{BB962C8B-B14F-4D97-AF65-F5344CB8AC3E}">
        <p14:creationId xmlns:p14="http://schemas.microsoft.com/office/powerpoint/2010/main" val="71729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9A232-8069-4A38-96BD-086D95C36B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D543A2-A2DB-4361-A1DA-88871D6A5C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0AE33-EEFF-4CA9-9EEC-742EE005BE63}"/>
              </a:ext>
            </a:extLst>
          </p:cNvPr>
          <p:cNvSpPr>
            <a:spLocks noGrp="1"/>
          </p:cNvSpPr>
          <p:nvPr>
            <p:ph type="dt" sz="half" idx="10"/>
          </p:nvPr>
        </p:nvSpPr>
        <p:spPr/>
        <p:txBody>
          <a:bodyPr/>
          <a:lstStyle/>
          <a:p>
            <a:fld id="{6CC0F2E8-86DD-44F2-9FEF-44E81B59B6F9}" type="datetimeFigureOut">
              <a:rPr lang="en-US" smtClean="0"/>
              <a:t>9/12/2019</a:t>
            </a:fld>
            <a:endParaRPr lang="en-US"/>
          </a:p>
        </p:txBody>
      </p:sp>
      <p:sp>
        <p:nvSpPr>
          <p:cNvPr id="5" name="Footer Placeholder 4">
            <a:extLst>
              <a:ext uri="{FF2B5EF4-FFF2-40B4-BE49-F238E27FC236}">
                <a16:creationId xmlns:a16="http://schemas.microsoft.com/office/drawing/2014/main" id="{99C21233-E693-40F8-AB88-474021A69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4ED40-BEA9-45E7-9ACC-462E435CE07D}"/>
              </a:ext>
            </a:extLst>
          </p:cNvPr>
          <p:cNvSpPr>
            <a:spLocks noGrp="1"/>
          </p:cNvSpPr>
          <p:nvPr>
            <p:ph type="sldNum" sz="quarter" idx="12"/>
          </p:nvPr>
        </p:nvSpPr>
        <p:spPr/>
        <p:txBody>
          <a:bodyPr/>
          <a:lstStyle/>
          <a:p>
            <a:fld id="{77FFC98A-6EFF-49E5-966D-FD75FE669CD0}" type="slidenum">
              <a:rPr lang="en-US" smtClean="0"/>
              <a:t>‹#›</a:t>
            </a:fld>
            <a:endParaRPr lang="en-US"/>
          </a:p>
        </p:txBody>
      </p:sp>
    </p:spTree>
    <p:extLst>
      <p:ext uri="{BB962C8B-B14F-4D97-AF65-F5344CB8AC3E}">
        <p14:creationId xmlns:p14="http://schemas.microsoft.com/office/powerpoint/2010/main" val="244797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0A52-5687-4E95-83C9-0DABF736A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CB70E-2979-4986-9ECF-E1D373D56D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32FBD-D7B8-46BA-A534-CC39706C5ECB}"/>
              </a:ext>
            </a:extLst>
          </p:cNvPr>
          <p:cNvSpPr>
            <a:spLocks noGrp="1"/>
          </p:cNvSpPr>
          <p:nvPr>
            <p:ph type="dt" sz="half" idx="10"/>
          </p:nvPr>
        </p:nvSpPr>
        <p:spPr/>
        <p:txBody>
          <a:bodyPr/>
          <a:lstStyle/>
          <a:p>
            <a:fld id="{6CC0F2E8-86DD-44F2-9FEF-44E81B59B6F9}" type="datetimeFigureOut">
              <a:rPr lang="en-US" smtClean="0"/>
              <a:t>9/12/2019</a:t>
            </a:fld>
            <a:endParaRPr lang="en-US"/>
          </a:p>
        </p:txBody>
      </p:sp>
      <p:sp>
        <p:nvSpPr>
          <p:cNvPr id="5" name="Footer Placeholder 4">
            <a:extLst>
              <a:ext uri="{FF2B5EF4-FFF2-40B4-BE49-F238E27FC236}">
                <a16:creationId xmlns:a16="http://schemas.microsoft.com/office/drawing/2014/main" id="{88D9FE71-27EC-4AE9-B89E-E06CD9C3A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EF562-81F5-4669-A38E-C1F6BA8999EE}"/>
              </a:ext>
            </a:extLst>
          </p:cNvPr>
          <p:cNvSpPr>
            <a:spLocks noGrp="1"/>
          </p:cNvSpPr>
          <p:nvPr>
            <p:ph type="sldNum" sz="quarter" idx="12"/>
          </p:nvPr>
        </p:nvSpPr>
        <p:spPr/>
        <p:txBody>
          <a:bodyPr/>
          <a:lstStyle/>
          <a:p>
            <a:fld id="{77FFC98A-6EFF-49E5-966D-FD75FE669CD0}" type="slidenum">
              <a:rPr lang="en-US" smtClean="0"/>
              <a:t>‹#›</a:t>
            </a:fld>
            <a:endParaRPr lang="en-US"/>
          </a:p>
        </p:txBody>
      </p:sp>
    </p:spTree>
    <p:extLst>
      <p:ext uri="{BB962C8B-B14F-4D97-AF65-F5344CB8AC3E}">
        <p14:creationId xmlns:p14="http://schemas.microsoft.com/office/powerpoint/2010/main" val="86317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4FAD-C936-49A4-87CA-7138C0D142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4F4EE1-0B82-49C0-8C2F-5B368052D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E747D3-584F-4269-89C0-3EEFA46F02B8}"/>
              </a:ext>
            </a:extLst>
          </p:cNvPr>
          <p:cNvSpPr>
            <a:spLocks noGrp="1"/>
          </p:cNvSpPr>
          <p:nvPr>
            <p:ph type="dt" sz="half" idx="10"/>
          </p:nvPr>
        </p:nvSpPr>
        <p:spPr/>
        <p:txBody>
          <a:bodyPr/>
          <a:lstStyle/>
          <a:p>
            <a:fld id="{6CC0F2E8-86DD-44F2-9FEF-44E81B59B6F9}" type="datetimeFigureOut">
              <a:rPr lang="en-US" smtClean="0"/>
              <a:t>9/12/2019</a:t>
            </a:fld>
            <a:endParaRPr lang="en-US"/>
          </a:p>
        </p:txBody>
      </p:sp>
      <p:sp>
        <p:nvSpPr>
          <p:cNvPr id="5" name="Footer Placeholder 4">
            <a:extLst>
              <a:ext uri="{FF2B5EF4-FFF2-40B4-BE49-F238E27FC236}">
                <a16:creationId xmlns:a16="http://schemas.microsoft.com/office/drawing/2014/main" id="{BE71FAD7-7EEB-48FE-B351-E02FEAA3D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DEED7-114C-436A-BB5C-E69E9A1EE75B}"/>
              </a:ext>
            </a:extLst>
          </p:cNvPr>
          <p:cNvSpPr>
            <a:spLocks noGrp="1"/>
          </p:cNvSpPr>
          <p:nvPr>
            <p:ph type="sldNum" sz="quarter" idx="12"/>
          </p:nvPr>
        </p:nvSpPr>
        <p:spPr/>
        <p:txBody>
          <a:bodyPr/>
          <a:lstStyle/>
          <a:p>
            <a:fld id="{77FFC98A-6EFF-49E5-966D-FD75FE669CD0}" type="slidenum">
              <a:rPr lang="en-US" smtClean="0"/>
              <a:t>‹#›</a:t>
            </a:fld>
            <a:endParaRPr lang="en-US"/>
          </a:p>
        </p:txBody>
      </p:sp>
    </p:spTree>
    <p:extLst>
      <p:ext uri="{BB962C8B-B14F-4D97-AF65-F5344CB8AC3E}">
        <p14:creationId xmlns:p14="http://schemas.microsoft.com/office/powerpoint/2010/main" val="296648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EE9D-56EC-4358-9831-9F077B4DFC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4D34DA-BFD5-4CC4-A31E-4D0FEAFE54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5EF73E-323C-4818-ADBA-4073359051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35B1BD-07DF-48EA-BDC6-171055D75C44}"/>
              </a:ext>
            </a:extLst>
          </p:cNvPr>
          <p:cNvSpPr>
            <a:spLocks noGrp="1"/>
          </p:cNvSpPr>
          <p:nvPr>
            <p:ph type="dt" sz="half" idx="10"/>
          </p:nvPr>
        </p:nvSpPr>
        <p:spPr/>
        <p:txBody>
          <a:bodyPr/>
          <a:lstStyle/>
          <a:p>
            <a:fld id="{6CC0F2E8-86DD-44F2-9FEF-44E81B59B6F9}" type="datetimeFigureOut">
              <a:rPr lang="en-US" smtClean="0"/>
              <a:t>9/12/2019</a:t>
            </a:fld>
            <a:endParaRPr lang="en-US"/>
          </a:p>
        </p:txBody>
      </p:sp>
      <p:sp>
        <p:nvSpPr>
          <p:cNvPr id="6" name="Footer Placeholder 5">
            <a:extLst>
              <a:ext uri="{FF2B5EF4-FFF2-40B4-BE49-F238E27FC236}">
                <a16:creationId xmlns:a16="http://schemas.microsoft.com/office/drawing/2014/main" id="{3F4388C8-551E-42E0-8368-7F3342AF2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1D690-3F2E-423A-A234-34FD4EA2E7BD}"/>
              </a:ext>
            </a:extLst>
          </p:cNvPr>
          <p:cNvSpPr>
            <a:spLocks noGrp="1"/>
          </p:cNvSpPr>
          <p:nvPr>
            <p:ph type="sldNum" sz="quarter" idx="12"/>
          </p:nvPr>
        </p:nvSpPr>
        <p:spPr/>
        <p:txBody>
          <a:bodyPr/>
          <a:lstStyle/>
          <a:p>
            <a:fld id="{77FFC98A-6EFF-49E5-966D-FD75FE669CD0}" type="slidenum">
              <a:rPr lang="en-US" smtClean="0"/>
              <a:t>‹#›</a:t>
            </a:fld>
            <a:endParaRPr lang="en-US"/>
          </a:p>
        </p:txBody>
      </p:sp>
    </p:spTree>
    <p:extLst>
      <p:ext uri="{BB962C8B-B14F-4D97-AF65-F5344CB8AC3E}">
        <p14:creationId xmlns:p14="http://schemas.microsoft.com/office/powerpoint/2010/main" val="159754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FFAC-6807-46FE-A797-2FFB1DC5AF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C267C4-756E-43A6-809F-8F978B55E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DF0796-46D7-4D3F-AD9F-3CA98D9020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5E31EA-FB4E-48F8-A292-43F122AE9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CAC94D-527A-4320-8601-F437A9A366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0CAB1-3408-4663-909E-E368B55DF2E7}"/>
              </a:ext>
            </a:extLst>
          </p:cNvPr>
          <p:cNvSpPr>
            <a:spLocks noGrp="1"/>
          </p:cNvSpPr>
          <p:nvPr>
            <p:ph type="dt" sz="half" idx="10"/>
          </p:nvPr>
        </p:nvSpPr>
        <p:spPr/>
        <p:txBody>
          <a:bodyPr/>
          <a:lstStyle/>
          <a:p>
            <a:fld id="{6CC0F2E8-86DD-44F2-9FEF-44E81B59B6F9}" type="datetimeFigureOut">
              <a:rPr lang="en-US" smtClean="0"/>
              <a:t>9/12/2019</a:t>
            </a:fld>
            <a:endParaRPr lang="en-US"/>
          </a:p>
        </p:txBody>
      </p:sp>
      <p:sp>
        <p:nvSpPr>
          <p:cNvPr id="8" name="Footer Placeholder 7">
            <a:extLst>
              <a:ext uri="{FF2B5EF4-FFF2-40B4-BE49-F238E27FC236}">
                <a16:creationId xmlns:a16="http://schemas.microsoft.com/office/drawing/2014/main" id="{82EAA959-FAD3-4E23-947F-57A63ACA4F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D9B017-4513-4FBB-B8C4-6FAFF0E93933}"/>
              </a:ext>
            </a:extLst>
          </p:cNvPr>
          <p:cNvSpPr>
            <a:spLocks noGrp="1"/>
          </p:cNvSpPr>
          <p:nvPr>
            <p:ph type="sldNum" sz="quarter" idx="12"/>
          </p:nvPr>
        </p:nvSpPr>
        <p:spPr/>
        <p:txBody>
          <a:bodyPr/>
          <a:lstStyle/>
          <a:p>
            <a:fld id="{77FFC98A-6EFF-49E5-966D-FD75FE669CD0}" type="slidenum">
              <a:rPr lang="en-US" smtClean="0"/>
              <a:t>‹#›</a:t>
            </a:fld>
            <a:endParaRPr lang="en-US"/>
          </a:p>
        </p:txBody>
      </p:sp>
    </p:spTree>
    <p:extLst>
      <p:ext uri="{BB962C8B-B14F-4D97-AF65-F5344CB8AC3E}">
        <p14:creationId xmlns:p14="http://schemas.microsoft.com/office/powerpoint/2010/main" val="1506859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BA7A-8925-4926-A591-8A074C7B4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89D977-B258-4149-AF54-A5599092CA35}"/>
              </a:ext>
            </a:extLst>
          </p:cNvPr>
          <p:cNvSpPr>
            <a:spLocks noGrp="1"/>
          </p:cNvSpPr>
          <p:nvPr>
            <p:ph type="dt" sz="half" idx="10"/>
          </p:nvPr>
        </p:nvSpPr>
        <p:spPr/>
        <p:txBody>
          <a:bodyPr/>
          <a:lstStyle/>
          <a:p>
            <a:fld id="{6CC0F2E8-86DD-44F2-9FEF-44E81B59B6F9}" type="datetimeFigureOut">
              <a:rPr lang="en-US" smtClean="0"/>
              <a:t>9/12/2019</a:t>
            </a:fld>
            <a:endParaRPr lang="en-US"/>
          </a:p>
        </p:txBody>
      </p:sp>
      <p:sp>
        <p:nvSpPr>
          <p:cNvPr id="4" name="Footer Placeholder 3">
            <a:extLst>
              <a:ext uri="{FF2B5EF4-FFF2-40B4-BE49-F238E27FC236}">
                <a16:creationId xmlns:a16="http://schemas.microsoft.com/office/drawing/2014/main" id="{46C5993E-C390-4B7E-B859-6911F6D3DE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7629C8-0697-4CDA-B82B-315347AFEC1C}"/>
              </a:ext>
            </a:extLst>
          </p:cNvPr>
          <p:cNvSpPr>
            <a:spLocks noGrp="1"/>
          </p:cNvSpPr>
          <p:nvPr>
            <p:ph type="sldNum" sz="quarter" idx="12"/>
          </p:nvPr>
        </p:nvSpPr>
        <p:spPr/>
        <p:txBody>
          <a:bodyPr/>
          <a:lstStyle/>
          <a:p>
            <a:fld id="{77FFC98A-6EFF-49E5-966D-FD75FE669CD0}" type="slidenum">
              <a:rPr lang="en-US" smtClean="0"/>
              <a:t>‹#›</a:t>
            </a:fld>
            <a:endParaRPr lang="en-US"/>
          </a:p>
        </p:txBody>
      </p:sp>
    </p:spTree>
    <p:extLst>
      <p:ext uri="{BB962C8B-B14F-4D97-AF65-F5344CB8AC3E}">
        <p14:creationId xmlns:p14="http://schemas.microsoft.com/office/powerpoint/2010/main" val="130090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828B0B-ADE1-47DF-BE6D-EC457E519950}"/>
              </a:ext>
            </a:extLst>
          </p:cNvPr>
          <p:cNvSpPr>
            <a:spLocks noGrp="1"/>
          </p:cNvSpPr>
          <p:nvPr>
            <p:ph type="dt" sz="half" idx="10"/>
          </p:nvPr>
        </p:nvSpPr>
        <p:spPr/>
        <p:txBody>
          <a:bodyPr/>
          <a:lstStyle/>
          <a:p>
            <a:fld id="{6CC0F2E8-86DD-44F2-9FEF-44E81B59B6F9}" type="datetimeFigureOut">
              <a:rPr lang="en-US" smtClean="0"/>
              <a:t>9/12/2019</a:t>
            </a:fld>
            <a:endParaRPr lang="en-US"/>
          </a:p>
        </p:txBody>
      </p:sp>
      <p:sp>
        <p:nvSpPr>
          <p:cNvPr id="3" name="Footer Placeholder 2">
            <a:extLst>
              <a:ext uri="{FF2B5EF4-FFF2-40B4-BE49-F238E27FC236}">
                <a16:creationId xmlns:a16="http://schemas.microsoft.com/office/drawing/2014/main" id="{6990EC82-5FC5-4D85-A9AE-7D9D4F92D8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B6DCF8-18D0-4D86-B851-61465BDE5E9A}"/>
              </a:ext>
            </a:extLst>
          </p:cNvPr>
          <p:cNvSpPr>
            <a:spLocks noGrp="1"/>
          </p:cNvSpPr>
          <p:nvPr>
            <p:ph type="sldNum" sz="quarter" idx="12"/>
          </p:nvPr>
        </p:nvSpPr>
        <p:spPr/>
        <p:txBody>
          <a:bodyPr/>
          <a:lstStyle/>
          <a:p>
            <a:fld id="{77FFC98A-6EFF-49E5-966D-FD75FE669CD0}" type="slidenum">
              <a:rPr lang="en-US" smtClean="0"/>
              <a:t>‹#›</a:t>
            </a:fld>
            <a:endParaRPr lang="en-US"/>
          </a:p>
        </p:txBody>
      </p:sp>
    </p:spTree>
    <p:extLst>
      <p:ext uri="{BB962C8B-B14F-4D97-AF65-F5344CB8AC3E}">
        <p14:creationId xmlns:p14="http://schemas.microsoft.com/office/powerpoint/2010/main" val="123318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F198-B9AA-4FB9-AF24-FF9775090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FFB649-1B24-4A1E-AC95-2BF3EC205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9EC3A1-52F0-4A67-9C42-A3A2AA0D8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B0A67-BED6-4814-BA4A-97AC407B4173}"/>
              </a:ext>
            </a:extLst>
          </p:cNvPr>
          <p:cNvSpPr>
            <a:spLocks noGrp="1"/>
          </p:cNvSpPr>
          <p:nvPr>
            <p:ph type="dt" sz="half" idx="10"/>
          </p:nvPr>
        </p:nvSpPr>
        <p:spPr/>
        <p:txBody>
          <a:bodyPr/>
          <a:lstStyle/>
          <a:p>
            <a:fld id="{6CC0F2E8-86DD-44F2-9FEF-44E81B59B6F9}" type="datetimeFigureOut">
              <a:rPr lang="en-US" smtClean="0"/>
              <a:t>9/12/2019</a:t>
            </a:fld>
            <a:endParaRPr lang="en-US"/>
          </a:p>
        </p:txBody>
      </p:sp>
      <p:sp>
        <p:nvSpPr>
          <p:cNvPr id="6" name="Footer Placeholder 5">
            <a:extLst>
              <a:ext uri="{FF2B5EF4-FFF2-40B4-BE49-F238E27FC236}">
                <a16:creationId xmlns:a16="http://schemas.microsoft.com/office/drawing/2014/main" id="{60A488DD-CADF-492D-B30A-B8120D6593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128584-1BD4-4924-92C6-1AF0F8CB5EEE}"/>
              </a:ext>
            </a:extLst>
          </p:cNvPr>
          <p:cNvSpPr>
            <a:spLocks noGrp="1"/>
          </p:cNvSpPr>
          <p:nvPr>
            <p:ph type="sldNum" sz="quarter" idx="12"/>
          </p:nvPr>
        </p:nvSpPr>
        <p:spPr/>
        <p:txBody>
          <a:bodyPr/>
          <a:lstStyle/>
          <a:p>
            <a:fld id="{77FFC98A-6EFF-49E5-966D-FD75FE669CD0}" type="slidenum">
              <a:rPr lang="en-US" smtClean="0"/>
              <a:t>‹#›</a:t>
            </a:fld>
            <a:endParaRPr lang="en-US"/>
          </a:p>
        </p:txBody>
      </p:sp>
    </p:spTree>
    <p:extLst>
      <p:ext uri="{BB962C8B-B14F-4D97-AF65-F5344CB8AC3E}">
        <p14:creationId xmlns:p14="http://schemas.microsoft.com/office/powerpoint/2010/main" val="418063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6C26E-9D9A-4312-9644-3592CB23A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F86511-904E-44CF-B71C-8B9A1167C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F235D3-0270-40A8-88E8-781C759AE7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3948B-9B7F-4647-B094-D6694A31F492}"/>
              </a:ext>
            </a:extLst>
          </p:cNvPr>
          <p:cNvSpPr>
            <a:spLocks noGrp="1"/>
          </p:cNvSpPr>
          <p:nvPr>
            <p:ph type="dt" sz="half" idx="10"/>
          </p:nvPr>
        </p:nvSpPr>
        <p:spPr/>
        <p:txBody>
          <a:bodyPr/>
          <a:lstStyle/>
          <a:p>
            <a:fld id="{6CC0F2E8-86DD-44F2-9FEF-44E81B59B6F9}" type="datetimeFigureOut">
              <a:rPr lang="en-US" smtClean="0"/>
              <a:t>9/12/2019</a:t>
            </a:fld>
            <a:endParaRPr lang="en-US"/>
          </a:p>
        </p:txBody>
      </p:sp>
      <p:sp>
        <p:nvSpPr>
          <p:cNvPr id="6" name="Footer Placeholder 5">
            <a:extLst>
              <a:ext uri="{FF2B5EF4-FFF2-40B4-BE49-F238E27FC236}">
                <a16:creationId xmlns:a16="http://schemas.microsoft.com/office/drawing/2014/main" id="{6B88F1DC-8A4E-4BE5-BE7C-F5EF10A1E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CE3FB-2598-4ACB-9AEF-A4DBC10717D1}"/>
              </a:ext>
            </a:extLst>
          </p:cNvPr>
          <p:cNvSpPr>
            <a:spLocks noGrp="1"/>
          </p:cNvSpPr>
          <p:nvPr>
            <p:ph type="sldNum" sz="quarter" idx="12"/>
          </p:nvPr>
        </p:nvSpPr>
        <p:spPr/>
        <p:txBody>
          <a:bodyPr/>
          <a:lstStyle/>
          <a:p>
            <a:fld id="{77FFC98A-6EFF-49E5-966D-FD75FE669CD0}" type="slidenum">
              <a:rPr lang="en-US" smtClean="0"/>
              <a:t>‹#›</a:t>
            </a:fld>
            <a:endParaRPr lang="en-US"/>
          </a:p>
        </p:txBody>
      </p:sp>
    </p:spTree>
    <p:extLst>
      <p:ext uri="{BB962C8B-B14F-4D97-AF65-F5344CB8AC3E}">
        <p14:creationId xmlns:p14="http://schemas.microsoft.com/office/powerpoint/2010/main" val="270921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CE36EF-8867-41F0-B548-1082B3C0A0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1BF7E8-6F38-4F05-AB66-C96099186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B31CA-9071-4D0F-8D65-6DAFF8F0F9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0F2E8-86DD-44F2-9FEF-44E81B59B6F9}" type="datetimeFigureOut">
              <a:rPr lang="en-US" smtClean="0"/>
              <a:t>9/12/2019</a:t>
            </a:fld>
            <a:endParaRPr lang="en-US"/>
          </a:p>
        </p:txBody>
      </p:sp>
      <p:sp>
        <p:nvSpPr>
          <p:cNvPr id="5" name="Footer Placeholder 4">
            <a:extLst>
              <a:ext uri="{FF2B5EF4-FFF2-40B4-BE49-F238E27FC236}">
                <a16:creationId xmlns:a16="http://schemas.microsoft.com/office/drawing/2014/main" id="{DCD88AC4-F970-4E50-B9E1-93F0E1A43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AAC683-DF4E-4DF4-8BD7-E2631D0F21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FC98A-6EFF-49E5-966D-FD75FE669CD0}" type="slidenum">
              <a:rPr lang="en-US" smtClean="0"/>
              <a:t>‹#›</a:t>
            </a:fld>
            <a:endParaRPr lang="en-US"/>
          </a:p>
        </p:txBody>
      </p:sp>
    </p:spTree>
    <p:extLst>
      <p:ext uri="{BB962C8B-B14F-4D97-AF65-F5344CB8AC3E}">
        <p14:creationId xmlns:p14="http://schemas.microsoft.com/office/powerpoint/2010/main" val="20501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pectrum.ieee.org/aerospace/aviation/how-the-boeing-737-max-disaster-looks-to-a-software-developer" TargetMode="External"/><Relationship Id="rId2" Type="http://schemas.openxmlformats.org/officeDocument/2006/relationships/hyperlink" Target="https://theaircurrent.com/aviation-safety/what-is-the-boeing-737-max-maneuvering-characteristics-augmentation-system-mcas-jt61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oneymaven.io/mishtalk/economics/boeing-737-max-major-design-flaws-not-a-software-failure-rVjJZBVzZkuZLkDJn3Jy8A/" TargetMode="External"/><Relationship Id="rId2" Type="http://schemas.openxmlformats.org/officeDocument/2006/relationships/image" Target="../media/image1.com_maven-user-photos_mishtalk_economics_zmfATcSa4EegwR7v_znq6Q_ZT4ULjCkK0mHkAZjuDkozA"/><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7595-9FEA-4B81-9F30-47B970F765DF}"/>
              </a:ext>
            </a:extLst>
          </p:cNvPr>
          <p:cNvSpPr>
            <a:spLocks noGrp="1"/>
          </p:cNvSpPr>
          <p:nvPr>
            <p:ph type="ctrTitle"/>
          </p:nvPr>
        </p:nvSpPr>
        <p:spPr/>
        <p:txBody>
          <a:bodyPr>
            <a:normAutofit fontScale="90000"/>
          </a:bodyPr>
          <a:lstStyle/>
          <a:p>
            <a:r>
              <a:rPr lang="en-US" dirty="0"/>
              <a:t>Nhat Doan</a:t>
            </a:r>
            <a:br>
              <a:rPr lang="en-US" dirty="0"/>
            </a:br>
            <a:r>
              <a:rPr lang="en-US" dirty="0"/>
              <a:t>CSC131</a:t>
            </a:r>
            <a:br>
              <a:rPr lang="en-US" dirty="0"/>
            </a:br>
            <a:r>
              <a:rPr lang="en-US" dirty="0"/>
              <a:t>MAX 737 software engineering</a:t>
            </a:r>
          </a:p>
        </p:txBody>
      </p:sp>
      <p:sp>
        <p:nvSpPr>
          <p:cNvPr id="3" name="Subtitle 2">
            <a:extLst>
              <a:ext uri="{FF2B5EF4-FFF2-40B4-BE49-F238E27FC236}">
                <a16:creationId xmlns:a16="http://schemas.microsoft.com/office/drawing/2014/main" id="{D3700273-ED4C-4726-B2E9-2C4FB33A94B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9455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6B78-0794-4FC6-8F7F-5C318EF454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B7CB60-7828-49A3-8C0B-6C6A2FE8EB96}"/>
              </a:ext>
            </a:extLst>
          </p:cNvPr>
          <p:cNvSpPr>
            <a:spLocks noGrp="1"/>
          </p:cNvSpPr>
          <p:nvPr>
            <p:ph idx="1"/>
          </p:nvPr>
        </p:nvSpPr>
        <p:spPr/>
        <p:txBody>
          <a:bodyPr/>
          <a:lstStyle/>
          <a:p>
            <a:r>
              <a:rPr lang="en-US" dirty="0"/>
              <a:t>Max 373 uses the system call MASS which is really cheaper than extensively modifying the airframe </a:t>
            </a:r>
          </a:p>
          <a:p>
            <a:r>
              <a:rPr lang="en-US" dirty="0"/>
              <a:t>The problem of insisting that 737 Max has no difference in flying characteristics, no difference in system. </a:t>
            </a:r>
          </a:p>
          <a:p>
            <a:r>
              <a:rPr lang="en-US" dirty="0"/>
              <a:t>The sensors within the systems did not get to test clearly which lead to malfunction of the system; specially the envelope protection</a:t>
            </a:r>
          </a:p>
          <a:p>
            <a:r>
              <a:rPr lang="en-US" dirty="0"/>
              <a:t>The false report triggered </a:t>
            </a:r>
            <a:r>
              <a:rPr lang="en-US" dirty="0">
                <a:hlinkClick r:id="rId2"/>
              </a:rPr>
              <a:t>an automated system</a:t>
            </a:r>
            <a:r>
              <a:rPr lang="en-US" dirty="0"/>
              <a:t> known as the Maneuvering Characteristics Augmentation System, or MCAS</a:t>
            </a:r>
          </a:p>
          <a:p>
            <a:endParaRPr lang="en-US" dirty="0"/>
          </a:p>
        </p:txBody>
      </p:sp>
      <p:sp>
        <p:nvSpPr>
          <p:cNvPr id="4" name="TextBox 3">
            <a:extLst>
              <a:ext uri="{FF2B5EF4-FFF2-40B4-BE49-F238E27FC236}">
                <a16:creationId xmlns:a16="http://schemas.microsoft.com/office/drawing/2014/main" id="{5F71ACB7-47E8-4EB6-B54E-D0D37BB5F433}"/>
              </a:ext>
            </a:extLst>
          </p:cNvPr>
          <p:cNvSpPr txBox="1"/>
          <p:nvPr/>
        </p:nvSpPr>
        <p:spPr>
          <a:xfrm>
            <a:off x="293299" y="6428283"/>
            <a:ext cx="10783018" cy="369332"/>
          </a:xfrm>
          <a:prstGeom prst="rect">
            <a:avLst/>
          </a:prstGeom>
          <a:noFill/>
        </p:spPr>
        <p:txBody>
          <a:bodyPr wrap="square" rtlCol="0">
            <a:spAutoFit/>
          </a:bodyPr>
          <a:lstStyle/>
          <a:p>
            <a:r>
              <a:rPr lang="en-US" dirty="0">
                <a:hlinkClick r:id="rId3"/>
              </a:rPr>
              <a:t>https://spectrum.ieee.org/aerospace/aviation/how-the-boeing-737-max-disaster-looks-to-a-software-developer</a:t>
            </a:r>
            <a:endParaRPr lang="en-US" dirty="0"/>
          </a:p>
        </p:txBody>
      </p:sp>
    </p:spTree>
    <p:extLst>
      <p:ext uri="{BB962C8B-B14F-4D97-AF65-F5344CB8AC3E}">
        <p14:creationId xmlns:p14="http://schemas.microsoft.com/office/powerpoint/2010/main" val="11773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058DD-7E2A-469C-88DF-46B57C258B6E}"/>
              </a:ext>
            </a:extLst>
          </p:cNvPr>
          <p:cNvSpPr>
            <a:spLocks noGrp="1"/>
          </p:cNvSpPr>
          <p:nvPr>
            <p:ph type="title"/>
          </p:nvPr>
        </p:nvSpPr>
        <p:spPr/>
        <p:txBody>
          <a:bodyPr/>
          <a:lstStyle/>
          <a:p>
            <a:endParaRPr lang="en-US"/>
          </a:p>
        </p:txBody>
      </p:sp>
      <p:pic>
        <p:nvPicPr>
          <p:cNvPr id="5" name="Content Placeholder 4" descr="A screenshot of a cell phone&#10;&#10;Description automatically generated">
            <a:extLst>
              <a:ext uri="{FF2B5EF4-FFF2-40B4-BE49-F238E27FC236}">
                <a16:creationId xmlns:a16="http://schemas.microsoft.com/office/drawing/2014/main" id="{847AC7A7-3332-4980-8F6C-B3CB7F783C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213" y="365125"/>
            <a:ext cx="6617034" cy="4351338"/>
          </a:xfrm>
        </p:spPr>
      </p:pic>
      <p:sp>
        <p:nvSpPr>
          <p:cNvPr id="6" name="TextBox 5">
            <a:extLst>
              <a:ext uri="{FF2B5EF4-FFF2-40B4-BE49-F238E27FC236}">
                <a16:creationId xmlns:a16="http://schemas.microsoft.com/office/drawing/2014/main" id="{D5CCA4F2-A399-4C29-AC24-AB6EE1BDCCC1}"/>
              </a:ext>
            </a:extLst>
          </p:cNvPr>
          <p:cNvSpPr txBox="1"/>
          <p:nvPr/>
        </p:nvSpPr>
        <p:spPr>
          <a:xfrm>
            <a:off x="4151870" y="5857103"/>
            <a:ext cx="12456680" cy="369332"/>
          </a:xfrm>
          <a:prstGeom prst="rect">
            <a:avLst/>
          </a:prstGeom>
          <a:noFill/>
        </p:spPr>
        <p:txBody>
          <a:bodyPr wrap="none" rtlCol="0">
            <a:spAutoFit/>
          </a:bodyPr>
          <a:lstStyle/>
          <a:p>
            <a:r>
              <a:rPr lang="en-US" dirty="0">
                <a:hlinkClick r:id="rId3"/>
              </a:rPr>
              <a:t>https://moneymaven.io/mishtalk/economics/boeing-737-max-major-design-flaws-not-a-software-failure-rVjJZBVzZkuZLkDJn3Jy8A/</a:t>
            </a:r>
            <a:endParaRPr lang="en-US" dirty="0"/>
          </a:p>
        </p:txBody>
      </p:sp>
    </p:spTree>
    <p:extLst>
      <p:ext uri="{BB962C8B-B14F-4D97-AF65-F5344CB8AC3E}">
        <p14:creationId xmlns:p14="http://schemas.microsoft.com/office/powerpoint/2010/main" val="305423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026C-4E6F-48BA-ABAE-A7B10104742C}"/>
              </a:ext>
            </a:extLst>
          </p:cNvPr>
          <p:cNvSpPr>
            <a:spLocks noGrp="1"/>
          </p:cNvSpPr>
          <p:nvPr>
            <p:ph type="title"/>
          </p:nvPr>
        </p:nvSpPr>
        <p:spPr/>
        <p:txBody>
          <a:bodyPr/>
          <a:lstStyle/>
          <a:p>
            <a:r>
              <a:rPr lang="en-US" dirty="0"/>
              <a:t>By Gregory Travis</a:t>
            </a:r>
          </a:p>
        </p:txBody>
      </p:sp>
      <p:sp>
        <p:nvSpPr>
          <p:cNvPr id="3" name="Content Placeholder 2">
            <a:extLst>
              <a:ext uri="{FF2B5EF4-FFF2-40B4-BE49-F238E27FC236}">
                <a16:creationId xmlns:a16="http://schemas.microsoft.com/office/drawing/2014/main" id="{C6394419-71EC-414F-9C38-81C379B3E87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F6A33274-EC5A-499D-8E30-10901D5A66AB}"/>
              </a:ext>
            </a:extLst>
          </p:cNvPr>
          <p:cNvSpPr/>
          <p:nvPr/>
        </p:nvSpPr>
        <p:spPr>
          <a:xfrm>
            <a:off x="3048000" y="2136339"/>
            <a:ext cx="6096000" cy="2585323"/>
          </a:xfrm>
          <a:prstGeom prst="rect">
            <a:avLst/>
          </a:prstGeom>
        </p:spPr>
        <p:txBody>
          <a:bodyPr>
            <a:spAutoFit/>
          </a:bodyPr>
          <a:lstStyle/>
          <a:p>
            <a:r>
              <a:rPr lang="en-US" b="1" i="0" dirty="0">
                <a:solidFill>
                  <a:srgbClr val="212529"/>
                </a:solidFill>
                <a:effectLst/>
                <a:latin typeface="Georgia" panose="02040502050405020303" pitchFamily="18" charset="0"/>
              </a:rPr>
              <a:t>“Those lines of code</a:t>
            </a:r>
            <a:r>
              <a:rPr lang="en-US" b="0" i="0" dirty="0">
                <a:solidFill>
                  <a:srgbClr val="212529"/>
                </a:solidFill>
                <a:effectLst/>
                <a:latin typeface="Georgia" panose="02040502050405020303" pitchFamily="18" charset="0"/>
              </a:rPr>
              <a:t> were no doubt created by people at the direction of managers. Neither such coders nor their managers are as in touch with the particular culture and mores of the aviation world as much as the people who are down on the factory floor, riveting wings on, designing control yokes, and fitting landing gears. Those people have decades of institutional memory about what has worked in the past and what has not worked. Software people do not.”</a:t>
            </a:r>
            <a:endParaRPr lang="en-US" dirty="0"/>
          </a:p>
        </p:txBody>
      </p:sp>
    </p:spTree>
    <p:extLst>
      <p:ext uri="{BB962C8B-B14F-4D97-AF65-F5344CB8AC3E}">
        <p14:creationId xmlns:p14="http://schemas.microsoft.com/office/powerpoint/2010/main" val="4046189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97</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Georgia</vt:lpstr>
      <vt:lpstr>Office Theme</vt:lpstr>
      <vt:lpstr>Nhat Doan CSC131 MAX 737 software engineering</vt:lpstr>
      <vt:lpstr>PowerPoint Presentation</vt:lpstr>
      <vt:lpstr>PowerPoint Presentation</vt:lpstr>
      <vt:lpstr>By Gregory Travis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Nhat Doan CSC131 MAX 737 software engineering</dc:title>
  <dc:creator>Nhat Doan</dc:creator>
  <cp:lastModifiedBy>Nhat Doan</cp:lastModifiedBy>
  <cp:revision>2</cp:revision>
  <dcterms:created xsi:type="dcterms:W3CDTF">2019-09-12T07:10:04Z</dcterms:created>
  <dcterms:modified xsi:type="dcterms:W3CDTF">2019-09-12T07:25:13Z</dcterms:modified>
</cp:coreProperties>
</file>