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70" r:id="rId3"/>
    <p:sldId id="271" r:id="rId4"/>
    <p:sldId id="272" r:id="rId5"/>
    <p:sldId id="279" r:id="rId6"/>
    <p:sldId id="282" r:id="rId7"/>
    <p:sldId id="286" r:id="rId8"/>
    <p:sldId id="287" r:id="rId9"/>
    <p:sldId id="288" r:id="rId10"/>
    <p:sldId id="283" r:id="rId11"/>
    <p:sldId id="290" r:id="rId12"/>
    <p:sldId id="291" r:id="rId13"/>
    <p:sldId id="296" r:id="rId14"/>
    <p:sldId id="292" r:id="rId15"/>
    <p:sldId id="295" r:id="rId16"/>
    <p:sldId id="293"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y Huynh" initials="DH" lastIdx="1" clrIdx="0">
    <p:extLst>
      <p:ext uri="{19B8F6BF-5375-455C-9EA6-DF929625EA0E}">
        <p15:presenceInfo xmlns:p15="http://schemas.microsoft.com/office/powerpoint/2012/main" userId="442c8e5474d935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58852" y="2130427"/>
            <a:ext cx="10363200" cy="1470025"/>
          </a:xfrm>
        </p:spPr>
        <p:txBody>
          <a:bodyPr/>
          <a:lstStyle>
            <a:lvl1pPr>
              <a:defRPr sz="3600"/>
            </a:lvl1pPr>
          </a:lstStyle>
          <a:p>
            <a:r>
              <a:rPr lang="en-US"/>
              <a:t>Click to edit Master title style</a:t>
            </a:r>
          </a:p>
        </p:txBody>
      </p:sp>
      <p:sp>
        <p:nvSpPr>
          <p:cNvPr id="16387"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a:xfrm>
            <a:off x="812800" y="6245225"/>
            <a:ext cx="2641600" cy="476250"/>
          </a:xfr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245225"/>
            <a:ext cx="3860800" cy="476250"/>
          </a:xfr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8955617" y="6230939"/>
            <a:ext cx="2844800" cy="549275"/>
          </a:xfrm>
        </p:spPr>
        <p:txBody>
          <a:bodyPr/>
          <a:lstStyle>
            <a:lvl1pPr>
              <a:defRPr/>
            </a:lvl1pPr>
          </a:lstStyle>
          <a:p>
            <a:pPr>
              <a:defRPr/>
            </a:pPr>
            <a:fld id="{73747822-058B-454E-902E-1AFCDBECC4E1}" type="slidenum">
              <a:rPr lang="en-US" altLang="en-US"/>
              <a:pPr>
                <a:defRPr/>
              </a:pPr>
              <a:t>‹#›</a:t>
            </a:fld>
            <a:endParaRPr lang="en-US" altLang="en-US"/>
          </a:p>
        </p:txBody>
      </p:sp>
    </p:spTree>
    <p:extLst>
      <p:ext uri="{BB962C8B-B14F-4D97-AF65-F5344CB8AC3E}">
        <p14:creationId xmlns:p14="http://schemas.microsoft.com/office/powerpoint/2010/main" val="257742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36F0B49-DCBE-4407-8714-A6867A18386B}" type="slidenum">
              <a:rPr lang="en-US" altLang="en-US"/>
              <a:pPr>
                <a:defRPr/>
              </a:pPr>
              <a:t>‹#›</a:t>
            </a:fld>
            <a:endParaRPr lang="en-US" altLang="en-US"/>
          </a:p>
        </p:txBody>
      </p:sp>
    </p:spTree>
    <p:extLst>
      <p:ext uri="{BB962C8B-B14F-4D97-AF65-F5344CB8AC3E}">
        <p14:creationId xmlns:p14="http://schemas.microsoft.com/office/powerpoint/2010/main" val="391308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282577"/>
            <a:ext cx="2743200" cy="6042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82577"/>
            <a:ext cx="8026400" cy="6042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73CA3A-4CBD-4B3E-B54F-0CA34F8647F3}" type="slidenum">
              <a:rPr lang="en-US" altLang="en-US"/>
              <a:pPr>
                <a:defRPr/>
              </a:pPr>
              <a:t>‹#›</a:t>
            </a:fld>
            <a:endParaRPr lang="en-US" altLang="en-US"/>
          </a:p>
        </p:txBody>
      </p:sp>
    </p:spTree>
    <p:extLst>
      <p:ext uri="{BB962C8B-B14F-4D97-AF65-F5344CB8AC3E}">
        <p14:creationId xmlns:p14="http://schemas.microsoft.com/office/powerpoint/2010/main" val="363488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DC8F49-525D-4749-A13C-25728739EEC0}" type="slidenum">
              <a:rPr lang="en-US" altLang="en-US"/>
              <a:pPr>
                <a:defRPr/>
              </a:pPr>
              <a:t>‹#›</a:t>
            </a:fld>
            <a:endParaRPr lang="en-US" altLang="en-US"/>
          </a:p>
        </p:txBody>
      </p:sp>
    </p:spTree>
    <p:extLst>
      <p:ext uri="{BB962C8B-B14F-4D97-AF65-F5344CB8AC3E}">
        <p14:creationId xmlns:p14="http://schemas.microsoft.com/office/powerpoint/2010/main" val="38125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B4DD48-C4FD-4874-A133-E1F6274B52D7}" type="slidenum">
              <a:rPr lang="en-US" altLang="en-US"/>
              <a:pPr>
                <a:defRPr/>
              </a:pPr>
              <a:t>‹#›</a:t>
            </a:fld>
            <a:endParaRPr lang="en-US" altLang="en-US"/>
          </a:p>
        </p:txBody>
      </p:sp>
    </p:spTree>
    <p:extLst>
      <p:ext uri="{BB962C8B-B14F-4D97-AF65-F5344CB8AC3E}">
        <p14:creationId xmlns:p14="http://schemas.microsoft.com/office/powerpoint/2010/main" val="365551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33539"/>
            <a:ext cx="5384800" cy="4691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800" y="1633539"/>
            <a:ext cx="5384800" cy="4691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13CDA72-A363-4D31-B1F9-C1341041BF35}" type="slidenum">
              <a:rPr lang="en-US" altLang="en-US"/>
              <a:pPr>
                <a:defRPr/>
              </a:pPr>
              <a:t>‹#›</a:t>
            </a:fld>
            <a:endParaRPr lang="en-US" altLang="en-US"/>
          </a:p>
        </p:txBody>
      </p:sp>
    </p:spTree>
    <p:extLst>
      <p:ext uri="{BB962C8B-B14F-4D97-AF65-F5344CB8AC3E}">
        <p14:creationId xmlns:p14="http://schemas.microsoft.com/office/powerpoint/2010/main" val="3477453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087D8D5-0475-42A1-956C-C15C9C984447}" type="slidenum">
              <a:rPr lang="en-US" altLang="en-US"/>
              <a:pPr>
                <a:defRPr/>
              </a:pPr>
              <a:t>‹#›</a:t>
            </a:fld>
            <a:endParaRPr lang="en-US" altLang="en-US"/>
          </a:p>
        </p:txBody>
      </p:sp>
    </p:spTree>
    <p:extLst>
      <p:ext uri="{BB962C8B-B14F-4D97-AF65-F5344CB8AC3E}">
        <p14:creationId xmlns:p14="http://schemas.microsoft.com/office/powerpoint/2010/main" val="2793875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881E996-B940-4DD9-A628-F1EEA23D21BB}" type="slidenum">
              <a:rPr lang="en-US" altLang="en-US"/>
              <a:pPr>
                <a:defRPr/>
              </a:pPr>
              <a:t>‹#›</a:t>
            </a:fld>
            <a:endParaRPr lang="en-US" altLang="en-US"/>
          </a:p>
        </p:txBody>
      </p:sp>
    </p:spTree>
    <p:extLst>
      <p:ext uri="{BB962C8B-B14F-4D97-AF65-F5344CB8AC3E}">
        <p14:creationId xmlns:p14="http://schemas.microsoft.com/office/powerpoint/2010/main" val="2758926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C1A1A2E-A514-443B-ACE4-69DAC77D8AC5}" type="slidenum">
              <a:rPr lang="en-US" altLang="en-US"/>
              <a:pPr>
                <a:defRPr/>
              </a:pPr>
              <a:t>‹#›</a:t>
            </a:fld>
            <a:endParaRPr lang="en-US" altLang="en-US"/>
          </a:p>
        </p:txBody>
      </p:sp>
    </p:spTree>
    <p:extLst>
      <p:ext uri="{BB962C8B-B14F-4D97-AF65-F5344CB8AC3E}">
        <p14:creationId xmlns:p14="http://schemas.microsoft.com/office/powerpoint/2010/main" val="16071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A6CB850-9546-411A-B252-38869816CE4D}" type="slidenum">
              <a:rPr lang="en-US" altLang="en-US"/>
              <a:pPr>
                <a:defRPr/>
              </a:pPr>
              <a:t>‹#›</a:t>
            </a:fld>
            <a:endParaRPr lang="en-US" altLang="en-US"/>
          </a:p>
        </p:txBody>
      </p:sp>
    </p:spTree>
    <p:extLst>
      <p:ext uri="{BB962C8B-B14F-4D97-AF65-F5344CB8AC3E}">
        <p14:creationId xmlns:p14="http://schemas.microsoft.com/office/powerpoint/2010/main" val="207873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F7FD9A3-228A-44D7-BAF6-F2BBE024B9DD}" type="slidenum">
              <a:rPr lang="en-US" altLang="en-US"/>
              <a:pPr>
                <a:defRPr/>
              </a:pPr>
              <a:t>‹#›</a:t>
            </a:fld>
            <a:endParaRPr lang="en-US" altLang="en-US"/>
          </a:p>
        </p:txBody>
      </p:sp>
    </p:spTree>
    <p:extLst>
      <p:ext uri="{BB962C8B-B14F-4D97-AF65-F5344CB8AC3E}">
        <p14:creationId xmlns:p14="http://schemas.microsoft.com/office/powerpoint/2010/main" val="308721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36800" y="282576"/>
            <a:ext cx="94488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812800" y="1633538"/>
            <a:ext cx="10972800" cy="469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812800" y="6278563"/>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625851" y="62833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8940800" y="6226175"/>
            <a:ext cx="2844800" cy="5540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C047C51-346B-423A-B80E-F5B887BACD63}" type="slidenum">
              <a:rPr lang="en-US" altLang="en-US"/>
              <a:pPr>
                <a:defRPr/>
              </a:pPr>
              <a:t>‹#›</a:t>
            </a:fld>
            <a:endParaRPr lang="en-US" altLang="en-US"/>
          </a:p>
        </p:txBody>
      </p:sp>
    </p:spTree>
    <p:extLst>
      <p:ext uri="{BB962C8B-B14F-4D97-AF65-F5344CB8AC3E}">
        <p14:creationId xmlns:p14="http://schemas.microsoft.com/office/powerpoint/2010/main" val="2873702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b="1">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charset="0"/>
        </a:defRPr>
      </a:lvl2pPr>
      <a:lvl3pPr algn="l" rtl="0" eaLnBrk="0" fontAlgn="base" hangingPunct="0">
        <a:spcBef>
          <a:spcPct val="0"/>
        </a:spcBef>
        <a:spcAft>
          <a:spcPct val="0"/>
        </a:spcAft>
        <a:defRPr sz="3200" b="1">
          <a:solidFill>
            <a:srgbClr val="996633"/>
          </a:solidFill>
          <a:latin typeface="Arial" charset="0"/>
        </a:defRPr>
      </a:lvl3pPr>
      <a:lvl4pPr algn="l" rtl="0" eaLnBrk="0" fontAlgn="base" hangingPunct="0">
        <a:spcBef>
          <a:spcPct val="0"/>
        </a:spcBef>
        <a:spcAft>
          <a:spcPct val="0"/>
        </a:spcAft>
        <a:defRPr sz="3200" b="1">
          <a:solidFill>
            <a:srgbClr val="996633"/>
          </a:solidFill>
          <a:latin typeface="Arial" charset="0"/>
        </a:defRPr>
      </a:lvl4pPr>
      <a:lvl5pPr algn="l" rtl="0" eaLnBrk="0" fontAlgn="base" hangingPunct="0">
        <a:spcBef>
          <a:spcPct val="0"/>
        </a:spcBef>
        <a:spcAft>
          <a:spcPct val="0"/>
        </a:spcAft>
        <a:defRPr sz="3200" b="1">
          <a:solidFill>
            <a:srgbClr val="996633"/>
          </a:solidFill>
          <a:latin typeface="Arial" charset="0"/>
        </a:defRPr>
      </a:lvl5pPr>
      <a:lvl6pPr marL="457200" algn="l" rtl="0" fontAlgn="base">
        <a:spcBef>
          <a:spcPct val="0"/>
        </a:spcBef>
        <a:spcAft>
          <a:spcPct val="0"/>
        </a:spcAft>
        <a:defRPr sz="3200" b="1">
          <a:solidFill>
            <a:srgbClr val="996633"/>
          </a:solidFill>
          <a:latin typeface="Arial" charset="0"/>
        </a:defRPr>
      </a:lvl6pPr>
      <a:lvl7pPr marL="914400" algn="l" rtl="0" fontAlgn="base">
        <a:spcBef>
          <a:spcPct val="0"/>
        </a:spcBef>
        <a:spcAft>
          <a:spcPct val="0"/>
        </a:spcAft>
        <a:defRPr sz="3200" b="1">
          <a:solidFill>
            <a:srgbClr val="996633"/>
          </a:solidFill>
          <a:latin typeface="Arial" charset="0"/>
        </a:defRPr>
      </a:lvl7pPr>
      <a:lvl8pPr marL="1371600" algn="l" rtl="0" fontAlgn="base">
        <a:spcBef>
          <a:spcPct val="0"/>
        </a:spcBef>
        <a:spcAft>
          <a:spcPct val="0"/>
        </a:spcAft>
        <a:defRPr sz="3200" b="1">
          <a:solidFill>
            <a:srgbClr val="996633"/>
          </a:solidFill>
          <a:latin typeface="Arial" charset="0"/>
        </a:defRPr>
      </a:lvl8pPr>
      <a:lvl9pPr marL="1828800" algn="l" rtl="0" fontAlgn="base">
        <a:spcBef>
          <a:spcPct val="0"/>
        </a:spcBef>
        <a:spcAft>
          <a:spcPct val="0"/>
        </a:spcAft>
        <a:defRPr sz="3200" b="1">
          <a:solidFill>
            <a:srgbClr val="996633"/>
          </a:solidFill>
          <a:latin typeface="Arial" charset="0"/>
        </a:defRPr>
      </a:lvl9pPr>
    </p:titleStyle>
    <p:bodyStyle>
      <a:lvl1pPr marL="342900" indent="-342900" algn="l" rtl="0" eaLnBrk="0" fontAlgn="base" hangingPunct="0">
        <a:spcBef>
          <a:spcPct val="20000"/>
        </a:spcBef>
        <a:spcAft>
          <a:spcPct val="0"/>
        </a:spcAft>
        <a:buChar char="•"/>
        <a:defRPr sz="29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a:solidFill>
            <a:srgbClr val="000066"/>
          </a:solidFill>
          <a:latin typeface="+mn-lt"/>
        </a:defRPr>
      </a:lvl2pPr>
      <a:lvl3pPr marL="1143000" indent="-228600" algn="l" rtl="0" eaLnBrk="0" fontAlgn="base" hangingPunct="0">
        <a:spcBef>
          <a:spcPct val="20000"/>
        </a:spcBef>
        <a:spcAft>
          <a:spcPct val="0"/>
        </a:spcAft>
        <a:buChar char="•"/>
        <a:defRPr sz="2200">
          <a:solidFill>
            <a:srgbClr val="000066"/>
          </a:solidFill>
          <a:latin typeface="+mn-lt"/>
        </a:defRPr>
      </a:lvl3pPr>
      <a:lvl4pPr marL="1600200" indent="-228600" algn="l" rtl="0" eaLnBrk="0" fontAlgn="base" hangingPunct="0">
        <a:spcBef>
          <a:spcPct val="20000"/>
        </a:spcBef>
        <a:spcAft>
          <a:spcPct val="0"/>
        </a:spcAft>
        <a:buChar char="–"/>
        <a:defRPr sz="2000">
          <a:solidFill>
            <a:srgbClr val="000066"/>
          </a:solidFill>
          <a:latin typeface="+mn-lt"/>
        </a:defRPr>
      </a:lvl4pPr>
      <a:lvl5pPr marL="2057400" indent="-228600" algn="l" rtl="0" eaLnBrk="0" fontAlgn="base" hangingPunct="0">
        <a:spcBef>
          <a:spcPct val="20000"/>
        </a:spcBef>
        <a:spcAft>
          <a:spcPct val="0"/>
        </a:spcAft>
        <a:buChar char="»"/>
        <a:defRPr sz="2000">
          <a:solidFill>
            <a:srgbClr val="000066"/>
          </a:solidFill>
          <a:latin typeface="+mn-lt"/>
        </a:defRPr>
      </a:lvl5pPr>
      <a:lvl6pPr marL="2514600" indent="-228600" algn="l" rtl="0" fontAlgn="base">
        <a:spcBef>
          <a:spcPct val="20000"/>
        </a:spcBef>
        <a:spcAft>
          <a:spcPct val="0"/>
        </a:spcAft>
        <a:buChar char="»"/>
        <a:defRPr>
          <a:solidFill>
            <a:srgbClr val="000066"/>
          </a:solidFill>
          <a:latin typeface="+mn-lt"/>
        </a:defRPr>
      </a:lvl6pPr>
      <a:lvl7pPr marL="2971800" indent="-228600" algn="l" rtl="0" fontAlgn="base">
        <a:spcBef>
          <a:spcPct val="20000"/>
        </a:spcBef>
        <a:spcAft>
          <a:spcPct val="0"/>
        </a:spcAft>
        <a:buChar char="»"/>
        <a:defRPr>
          <a:solidFill>
            <a:srgbClr val="000066"/>
          </a:solidFill>
          <a:latin typeface="+mn-lt"/>
        </a:defRPr>
      </a:lvl7pPr>
      <a:lvl8pPr marL="3429000" indent="-228600" algn="l" rtl="0" fontAlgn="base">
        <a:spcBef>
          <a:spcPct val="20000"/>
        </a:spcBef>
        <a:spcAft>
          <a:spcPct val="0"/>
        </a:spcAft>
        <a:buChar char="»"/>
        <a:defRPr>
          <a:solidFill>
            <a:srgbClr val="000066"/>
          </a:solidFill>
          <a:latin typeface="+mn-lt"/>
        </a:defRPr>
      </a:lvl8pPr>
      <a:lvl9pPr marL="3886200" indent="-228600" algn="l" rtl="0" fontAlgn="base">
        <a:spcBef>
          <a:spcPct val="20000"/>
        </a:spcBef>
        <a:spcAft>
          <a:spcPct val="0"/>
        </a:spcAft>
        <a:buChar char="»"/>
        <a:defRPr>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86000" y="2133601"/>
            <a:ext cx="7620000" cy="1698625"/>
          </a:xfrm>
        </p:spPr>
        <p:txBody>
          <a:bodyPr/>
          <a:lstStyle/>
          <a:p>
            <a:pPr algn="ctr" eaLnBrk="1" hangingPunct="1"/>
            <a:r>
              <a:rPr lang="en-US" altLang="en-US" sz="2800" dirty="0" smtClean="0">
                <a:solidFill>
                  <a:srgbClr val="FF0000"/>
                </a:solidFill>
              </a:rPr>
              <a:t>HỆ THỐNG CHỐNG TRỘM SỬ DỤNG WEBCAM VỚI BLYNK SERVER </a:t>
            </a:r>
            <a:endParaRPr lang="en-US" altLang="en-US" sz="2800" dirty="0">
              <a:solidFill>
                <a:srgbClr val="FF0000"/>
              </a:solidFill>
            </a:endParaRPr>
          </a:p>
        </p:txBody>
      </p:sp>
      <p:sp>
        <p:nvSpPr>
          <p:cNvPr id="3075" name="Rectangle 3"/>
          <p:cNvSpPr>
            <a:spLocks noGrp="1" noChangeArrowheads="1"/>
          </p:cNvSpPr>
          <p:nvPr>
            <p:ph type="subTitle" idx="1"/>
          </p:nvPr>
        </p:nvSpPr>
        <p:spPr>
          <a:xfrm>
            <a:off x="1676400" y="4267200"/>
            <a:ext cx="5181600" cy="1143000"/>
          </a:xfrm>
        </p:spPr>
        <p:txBody>
          <a:bodyPr/>
          <a:lstStyle/>
          <a:p>
            <a:pPr algn="l" eaLnBrk="1" hangingPunct="1"/>
            <a:r>
              <a:rPr lang="en-US" altLang="en-US" sz="2400" dirty="0"/>
              <a:t>     Sinh viên thực hiện</a:t>
            </a:r>
            <a:r>
              <a:rPr lang="en-US" altLang="en-US" sz="1800" dirty="0"/>
              <a:t>:</a:t>
            </a:r>
          </a:p>
          <a:p>
            <a:pPr algn="l" eaLnBrk="1" hangingPunct="1"/>
            <a:r>
              <a:rPr lang="en-US" altLang="en-US" sz="2000" b="1" dirty="0" smtClean="0"/>
              <a:t>Huỳnh Nhật Duy </a:t>
            </a:r>
            <a:r>
              <a:rPr lang="en-US" altLang="en-US" sz="2000" b="1" dirty="0"/>
              <a:t>– </a:t>
            </a:r>
            <a:r>
              <a:rPr lang="en-US" altLang="en-US" sz="2000" b="1" dirty="0" smtClean="0"/>
              <a:t>B1408402</a:t>
            </a:r>
            <a:endParaRPr lang="en-US" altLang="en-US" sz="2000" b="1" dirty="0"/>
          </a:p>
        </p:txBody>
      </p:sp>
      <p:sp>
        <p:nvSpPr>
          <p:cNvPr id="3076" name="TextBox 5"/>
          <p:cNvSpPr txBox="1">
            <a:spLocks noChangeArrowheads="1"/>
          </p:cNvSpPr>
          <p:nvPr/>
        </p:nvSpPr>
        <p:spPr bwMode="auto">
          <a:xfrm>
            <a:off x="3863975" y="236538"/>
            <a:ext cx="44783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defRPr>
            </a:lvl9pPr>
          </a:lstStyle>
          <a:p>
            <a:pPr algn="ctr">
              <a:spcBef>
                <a:spcPct val="0"/>
              </a:spcBef>
              <a:buNone/>
            </a:pPr>
            <a:r>
              <a:rPr lang="en-US" altLang="en-US" sz="2400" b="1" kern="0">
                <a:solidFill>
                  <a:schemeClr val="tx1"/>
                </a:solidFill>
                <a:latin typeface="Times New Roman" panose="02020603050405020304" pitchFamily="18" charset="0"/>
                <a:cs typeface="Times New Roman" panose="02020603050405020304" pitchFamily="18" charset="0"/>
              </a:rPr>
              <a:t>TRƯỜNG ĐẠI HỌC CẦN THƠ</a:t>
            </a:r>
          </a:p>
          <a:p>
            <a:pPr algn="ctr">
              <a:spcBef>
                <a:spcPct val="0"/>
              </a:spcBef>
              <a:buNone/>
            </a:pPr>
            <a:r>
              <a:rPr lang="en-US" altLang="en-US" sz="2400" b="1" kern="0">
                <a:solidFill>
                  <a:schemeClr val="tx1"/>
                </a:solidFill>
                <a:latin typeface="Times New Roman" panose="02020603050405020304" pitchFamily="18" charset="0"/>
                <a:cs typeface="Times New Roman" panose="02020603050405020304" pitchFamily="18" charset="0"/>
              </a:rPr>
              <a:t>KHOA CÔNG NGHỆ</a:t>
            </a:r>
          </a:p>
        </p:txBody>
      </p:sp>
      <p:sp>
        <p:nvSpPr>
          <p:cNvPr id="3077" name="TextBox 6"/>
          <p:cNvSpPr txBox="1">
            <a:spLocks noChangeArrowheads="1"/>
          </p:cNvSpPr>
          <p:nvPr/>
        </p:nvSpPr>
        <p:spPr bwMode="auto">
          <a:xfrm>
            <a:off x="3886200" y="1219201"/>
            <a:ext cx="4419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defRPr>
            </a:lvl9pPr>
          </a:lstStyle>
          <a:p>
            <a:pPr algn="ctr">
              <a:spcBef>
                <a:spcPct val="0"/>
              </a:spcBef>
              <a:buNone/>
            </a:pPr>
            <a:r>
              <a:rPr lang="en-US" altLang="en-US" sz="2400" b="1" kern="0">
                <a:solidFill>
                  <a:schemeClr val="tx1"/>
                </a:solidFill>
                <a:latin typeface="Times New Roman" panose="02020603050405020304" pitchFamily="18" charset="0"/>
                <a:cs typeface="Times New Roman" panose="02020603050405020304" pitchFamily="18" charset="0"/>
              </a:rPr>
              <a:t>BÁO CÁO</a:t>
            </a:r>
            <a:br>
              <a:rPr lang="en-US" altLang="en-US" sz="2400" b="1" kern="0">
                <a:solidFill>
                  <a:schemeClr val="tx1"/>
                </a:solidFill>
                <a:latin typeface="Times New Roman" panose="02020603050405020304" pitchFamily="18" charset="0"/>
                <a:cs typeface="Times New Roman" panose="02020603050405020304" pitchFamily="18" charset="0"/>
              </a:rPr>
            </a:br>
            <a:r>
              <a:rPr lang="en-US" altLang="en-US" sz="2400" b="1" kern="0">
                <a:solidFill>
                  <a:schemeClr val="tx1"/>
                </a:solidFill>
                <a:latin typeface="Times New Roman" panose="02020603050405020304" pitchFamily="18" charset="0"/>
                <a:cs typeface="Times New Roman" panose="02020603050405020304" pitchFamily="18" charset="0"/>
              </a:rPr>
              <a:t>LUẬN VĂN TỐT NGHIỆP</a:t>
            </a:r>
          </a:p>
        </p:txBody>
      </p:sp>
      <p:sp>
        <p:nvSpPr>
          <p:cNvPr id="8" name="Rectangle 3"/>
          <p:cNvSpPr txBox="1">
            <a:spLocks noChangeArrowheads="1"/>
          </p:cNvSpPr>
          <p:nvPr/>
        </p:nvSpPr>
        <p:spPr bwMode="auto">
          <a:xfrm>
            <a:off x="6167438" y="4191000"/>
            <a:ext cx="4267200" cy="1143000"/>
          </a:xfrm>
          <a:prstGeom prst="rect">
            <a:avLst/>
          </a:prstGeom>
          <a:noFill/>
          <a:ln w="9525">
            <a:noFill/>
            <a:miter lim="800000"/>
            <a:headEnd/>
            <a:tailEnd/>
          </a:ln>
          <a:effectLst/>
        </p:spPr>
        <p:txBody>
          <a:bodyPr/>
          <a:lstStyle/>
          <a:p>
            <a:pPr algn="ctr">
              <a:spcBef>
                <a:spcPct val="20000"/>
              </a:spcBef>
              <a:defRPr/>
            </a:pPr>
            <a:r>
              <a:rPr lang="en-US" sz="2400" kern="0" dirty="0" err="1">
                <a:solidFill>
                  <a:srgbClr val="000066"/>
                </a:solidFill>
              </a:rPr>
              <a:t>Cán</a:t>
            </a:r>
            <a:r>
              <a:rPr lang="en-US" sz="2400" kern="0" dirty="0">
                <a:solidFill>
                  <a:srgbClr val="000066"/>
                </a:solidFill>
              </a:rPr>
              <a:t> </a:t>
            </a:r>
            <a:r>
              <a:rPr lang="en-US" sz="2400" kern="0" dirty="0" err="1">
                <a:solidFill>
                  <a:srgbClr val="000066"/>
                </a:solidFill>
              </a:rPr>
              <a:t>bộ</a:t>
            </a:r>
            <a:r>
              <a:rPr lang="en-US" sz="2400" kern="0" dirty="0">
                <a:solidFill>
                  <a:srgbClr val="000066"/>
                </a:solidFill>
              </a:rPr>
              <a:t> </a:t>
            </a:r>
            <a:r>
              <a:rPr lang="en-US" sz="2400" kern="0" dirty="0" err="1">
                <a:solidFill>
                  <a:srgbClr val="000066"/>
                </a:solidFill>
              </a:rPr>
              <a:t>hướng</a:t>
            </a:r>
            <a:r>
              <a:rPr lang="en-US" sz="2400" kern="0" dirty="0">
                <a:solidFill>
                  <a:srgbClr val="000066"/>
                </a:solidFill>
              </a:rPr>
              <a:t> </a:t>
            </a:r>
            <a:r>
              <a:rPr lang="en-US" sz="2400" kern="0" dirty="0" err="1">
                <a:solidFill>
                  <a:srgbClr val="000066"/>
                </a:solidFill>
              </a:rPr>
              <a:t>dẫn</a:t>
            </a:r>
            <a:r>
              <a:rPr lang="en-US" sz="2400" kern="0" dirty="0">
                <a:solidFill>
                  <a:srgbClr val="000066"/>
                </a:solidFill>
              </a:rPr>
              <a:t>:</a:t>
            </a:r>
          </a:p>
          <a:p>
            <a:pPr algn="ctr">
              <a:spcBef>
                <a:spcPct val="20000"/>
              </a:spcBef>
              <a:defRPr/>
            </a:pPr>
            <a:r>
              <a:rPr lang="en-US" sz="2400" b="1" kern="0" dirty="0">
                <a:solidFill>
                  <a:srgbClr val="000066"/>
                </a:solidFill>
              </a:rPr>
              <a:t>TS. </a:t>
            </a:r>
            <a:r>
              <a:rPr lang="en-US" sz="2400" b="1" kern="0" dirty="0" err="1">
                <a:solidFill>
                  <a:srgbClr val="000066"/>
                </a:solidFill>
              </a:rPr>
              <a:t>Lương</a:t>
            </a:r>
            <a:r>
              <a:rPr lang="en-US" sz="2400" b="1" kern="0" dirty="0">
                <a:solidFill>
                  <a:srgbClr val="000066"/>
                </a:solidFill>
              </a:rPr>
              <a:t> </a:t>
            </a:r>
            <a:r>
              <a:rPr lang="en-US" sz="2400" b="1" kern="0" dirty="0" err="1">
                <a:solidFill>
                  <a:srgbClr val="000066"/>
                </a:solidFill>
              </a:rPr>
              <a:t>Vinh</a:t>
            </a:r>
            <a:r>
              <a:rPr lang="en-US" sz="2400" b="1" kern="0" dirty="0">
                <a:solidFill>
                  <a:srgbClr val="000066"/>
                </a:solidFill>
              </a:rPr>
              <a:t> </a:t>
            </a:r>
            <a:r>
              <a:rPr lang="en-US" sz="2400" b="1" kern="0" dirty="0" err="1">
                <a:solidFill>
                  <a:srgbClr val="000066"/>
                </a:solidFill>
              </a:rPr>
              <a:t>Quốc</a:t>
            </a:r>
            <a:r>
              <a:rPr lang="en-US" sz="2400" b="1" kern="0" dirty="0">
                <a:solidFill>
                  <a:srgbClr val="000066"/>
                </a:solidFill>
              </a:rPr>
              <a:t> </a:t>
            </a:r>
            <a:r>
              <a:rPr lang="en-US" sz="2400" b="1" kern="0" dirty="0" err="1">
                <a:solidFill>
                  <a:srgbClr val="000066"/>
                </a:solidFill>
              </a:rPr>
              <a:t>Danh</a:t>
            </a:r>
            <a:endParaRPr lang="en-US" sz="2400" b="1" kern="0" dirty="0">
              <a:solidFill>
                <a:srgbClr val="000066"/>
              </a:solidFill>
            </a:endParaRPr>
          </a:p>
        </p:txBody>
      </p:sp>
    </p:spTree>
    <p:extLst>
      <p:ext uri="{BB962C8B-B14F-4D97-AF65-F5344CB8AC3E}">
        <p14:creationId xmlns:p14="http://schemas.microsoft.com/office/powerpoint/2010/main" val="217472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453374" y="5178552"/>
            <a:ext cx="1320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ln w="0"/>
                <a:solidFill>
                  <a:schemeClr val="tx1"/>
                </a:solidFill>
                <a:effectLst>
                  <a:outerShdw blurRad="38100" dist="19050" dir="2700000" algn="tl" rotWithShape="0">
                    <a:schemeClr val="dk1">
                      <a:alpha val="40000"/>
                    </a:schemeClr>
                  </a:outerShdw>
                </a:effectLst>
              </a:rPr>
              <a:t>Chớp </a:t>
            </a:r>
            <a:r>
              <a:rPr lang="en-US" sz="1300" dirty="0">
                <a:ln w="0"/>
                <a:solidFill>
                  <a:schemeClr val="tx1"/>
                </a:solidFill>
                <a:effectLst>
                  <a:outerShdw blurRad="38100" dist="19050" dir="2700000" algn="tl" rotWithShape="0">
                    <a:schemeClr val="dk1">
                      <a:alpha val="40000"/>
                    </a:schemeClr>
                  </a:outerShdw>
                </a:effectLst>
              </a:rPr>
              <a:t>tắt đèn tín hiệu</a:t>
            </a:r>
          </a:p>
        </p:txBody>
      </p:sp>
      <p:sp>
        <p:nvSpPr>
          <p:cNvPr id="13314" name="Title 1"/>
          <p:cNvSpPr>
            <a:spLocks noGrp="1"/>
          </p:cNvSpPr>
          <p:nvPr>
            <p:ph type="title"/>
          </p:nvPr>
        </p:nvSpPr>
        <p:spPr/>
        <p:txBody>
          <a:bodyPr/>
          <a:lstStyle/>
          <a:p>
            <a:pPr algn="ctr"/>
            <a:r>
              <a:rPr lang="en-US" altLang="en-US" dirty="0" smtClean="0">
                <a:latin typeface="Times New Roman" panose="02020603050405020304" pitchFamily="18" charset="0"/>
                <a:cs typeface="Times New Roman" panose="02020603050405020304" pitchFamily="18" charset="0"/>
              </a:rPr>
              <a:t>CÁCH THỨC THỰC HIỆN </a:t>
            </a:r>
            <a:endParaRPr lang="en-US" alt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45920" y="1633538"/>
            <a:ext cx="10139680" cy="4691062"/>
          </a:xfrm>
        </p:spPr>
        <p:txBody>
          <a:bodyPr/>
          <a:lstStyle/>
          <a:p>
            <a:r>
              <a:rPr lang="en-US" dirty="0" smtClean="0"/>
              <a:t>Lưu đồ thuật toán</a:t>
            </a:r>
          </a:p>
        </p:txBody>
      </p:sp>
      <p:sp>
        <p:nvSpPr>
          <p:cNvPr id="3" name="Oval 2"/>
          <p:cNvSpPr/>
          <p:nvPr/>
        </p:nvSpPr>
        <p:spPr>
          <a:xfrm>
            <a:off x="5957824" y="2072640"/>
            <a:ext cx="1357376" cy="792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Begin</a:t>
            </a:r>
            <a:endParaRPr lang="en-US" dirty="0"/>
          </a:p>
        </p:txBody>
      </p:sp>
      <p:sp>
        <p:nvSpPr>
          <p:cNvPr id="4" name="Rectangle 3"/>
          <p:cNvSpPr/>
          <p:nvPr/>
        </p:nvSpPr>
        <p:spPr>
          <a:xfrm>
            <a:off x="3102865" y="3852673"/>
            <a:ext cx="133603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ln w="0"/>
                <a:solidFill>
                  <a:schemeClr val="tx1"/>
                </a:solidFill>
                <a:effectLst>
                  <a:outerShdw blurRad="38100" dist="19050" dir="2700000" algn="tl" rotWithShape="0">
                    <a:schemeClr val="dk1">
                      <a:alpha val="40000"/>
                    </a:schemeClr>
                  </a:outerShdw>
                </a:effectLst>
              </a:rPr>
              <a:t>Chạy service </a:t>
            </a:r>
            <a:r>
              <a:rPr lang="en-US" sz="1300" dirty="0" smtClean="0">
                <a:ln w="0"/>
                <a:solidFill>
                  <a:schemeClr val="tx1"/>
                </a:solidFill>
                <a:effectLst>
                  <a:outerShdw blurRad="38100" dist="19050" dir="2700000" algn="tl" rotWithShape="0">
                    <a:schemeClr val="dk1">
                      <a:alpha val="40000"/>
                    </a:schemeClr>
                  </a:outerShdw>
                </a:effectLst>
              </a:rPr>
              <a:t>web</a:t>
            </a:r>
            <a:endParaRPr lang="en-US" sz="130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4893056" y="5178552"/>
            <a:ext cx="222504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ln w="0"/>
                <a:solidFill>
                  <a:schemeClr val="tx1"/>
                </a:solidFill>
                <a:effectLst>
                  <a:outerShdw blurRad="38100" dist="19050" dir="2700000" algn="tl" rotWithShape="0">
                    <a:schemeClr val="dk1">
                      <a:alpha val="40000"/>
                    </a:schemeClr>
                  </a:outerShdw>
                </a:effectLst>
              </a:rPr>
              <a:t>Webcam chụp ảnh</a:t>
            </a:r>
          </a:p>
          <a:p>
            <a:r>
              <a:rPr lang="en-US" sz="1300" dirty="0">
                <a:ln w="0"/>
                <a:solidFill>
                  <a:schemeClr val="tx1"/>
                </a:solidFill>
                <a:effectLst>
                  <a:outerShdw blurRad="38100" dist="19050" dir="2700000" algn="tl" rotWithShape="0">
                    <a:schemeClr val="dk1">
                      <a:alpha val="40000"/>
                    </a:schemeClr>
                  </a:outerShdw>
                </a:effectLst>
              </a:rPr>
              <a:t>Gửi mail</a:t>
            </a:r>
          </a:p>
          <a:p>
            <a:r>
              <a:rPr lang="en-US" sz="1300" dirty="0">
                <a:ln w="0"/>
                <a:solidFill>
                  <a:schemeClr val="tx1"/>
                </a:solidFill>
                <a:effectLst>
                  <a:outerShdw blurRad="38100" dist="19050" dir="2700000" algn="tl" rotWithShape="0">
                    <a:schemeClr val="dk1">
                      <a:alpha val="40000"/>
                    </a:schemeClr>
                  </a:outerShdw>
                </a:effectLst>
              </a:rPr>
              <a:t>Gửi thông báo lên ứng </a:t>
            </a:r>
            <a:r>
              <a:rPr lang="en-US" sz="1300" dirty="0" smtClean="0">
                <a:ln w="0"/>
                <a:solidFill>
                  <a:schemeClr val="tx1"/>
                </a:solidFill>
                <a:effectLst>
                  <a:outerShdw blurRad="38100" dist="19050" dir="2700000" algn="tl" rotWithShape="0">
                    <a:schemeClr val="dk1">
                      <a:alpha val="40000"/>
                    </a:schemeClr>
                  </a:outerShdw>
                </a:effectLst>
              </a:rPr>
              <a:t>dụng</a:t>
            </a:r>
            <a:endParaRPr lang="en-US" sz="1300" dirty="0">
              <a:ln w="0"/>
              <a:solidFill>
                <a:schemeClr val="tx1"/>
              </a:solidFill>
              <a:effectLst>
                <a:outerShdw blurRad="38100" dist="19050" dir="2700000" algn="tl" rotWithShape="0">
                  <a:schemeClr val="dk1">
                    <a:alpha val="40000"/>
                  </a:schemeClr>
                </a:outerShdw>
              </a:effectLst>
            </a:endParaRPr>
          </a:p>
        </p:txBody>
      </p:sp>
      <p:sp>
        <p:nvSpPr>
          <p:cNvPr id="5" name="Diamond 4"/>
          <p:cNvSpPr/>
          <p:nvPr/>
        </p:nvSpPr>
        <p:spPr>
          <a:xfrm>
            <a:off x="5252720" y="3767328"/>
            <a:ext cx="1489456" cy="99974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rPr>
              <a:t>Nếu cửa mở</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9" name="Diamond 8"/>
          <p:cNvSpPr/>
          <p:nvPr/>
        </p:nvSpPr>
        <p:spPr>
          <a:xfrm>
            <a:off x="8244840" y="3767327"/>
            <a:ext cx="1701800" cy="11706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rPr>
              <a:t>Kiểm tra kết nối</a:t>
            </a:r>
            <a:endParaRPr lang="en-US" sz="1400" dirty="0">
              <a:ln w="0"/>
              <a:solidFill>
                <a:schemeClr val="tx1"/>
              </a:solidFill>
              <a:effectLst>
                <a:outerShdw blurRad="38100" dist="19050" dir="2700000" algn="tl" rotWithShape="0">
                  <a:schemeClr val="dk1">
                    <a:alpha val="40000"/>
                  </a:schemeClr>
                </a:outerShdw>
              </a:effectLst>
            </a:endParaRPr>
          </a:p>
        </p:txBody>
      </p:sp>
      <p:cxnSp>
        <p:nvCxnSpPr>
          <p:cNvPr id="10" name="Straight Connector 9"/>
          <p:cNvCxnSpPr/>
          <p:nvPr/>
        </p:nvCxnSpPr>
        <p:spPr>
          <a:xfrm>
            <a:off x="6648704" y="2865120"/>
            <a:ext cx="8128" cy="30480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H="1">
            <a:off x="3767328" y="3169920"/>
            <a:ext cx="5340096"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4" idx="0"/>
          </p:cNvCxnSpPr>
          <p:nvPr/>
        </p:nvCxnSpPr>
        <p:spPr>
          <a:xfrm flipH="1">
            <a:off x="3770885" y="3157728"/>
            <a:ext cx="15746" cy="6949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9092184" y="3157728"/>
            <a:ext cx="0" cy="5974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5989320" y="3163824"/>
            <a:ext cx="0" cy="5974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Elbow Connector 22"/>
          <p:cNvCxnSpPr>
            <a:stCxn id="5" idx="1"/>
          </p:cNvCxnSpPr>
          <p:nvPr/>
        </p:nvCxnSpPr>
        <p:spPr>
          <a:xfrm rot="10800000" flipH="1">
            <a:off x="5252720" y="3547872"/>
            <a:ext cx="736600" cy="719328"/>
          </a:xfrm>
          <a:prstGeom prst="bentConnector3">
            <a:avLst>
              <a:gd name="adj1" fmla="val -31034"/>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5" idx="2"/>
            <a:endCxn id="6" idx="0"/>
          </p:cNvCxnSpPr>
          <p:nvPr/>
        </p:nvCxnSpPr>
        <p:spPr>
          <a:xfrm>
            <a:off x="5997448" y="4767072"/>
            <a:ext cx="8128" cy="4114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9" idx="2"/>
          </p:cNvCxnSpPr>
          <p:nvPr/>
        </p:nvCxnSpPr>
        <p:spPr>
          <a:xfrm>
            <a:off x="9095740" y="4937950"/>
            <a:ext cx="11684" cy="2406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Elbow Connector 35"/>
          <p:cNvCxnSpPr>
            <a:stCxn id="9" idx="1"/>
          </p:cNvCxnSpPr>
          <p:nvPr/>
        </p:nvCxnSpPr>
        <p:spPr>
          <a:xfrm rot="10800000" flipH="1">
            <a:off x="8244840" y="3547873"/>
            <a:ext cx="847344" cy="804767"/>
          </a:xfrm>
          <a:prstGeom prst="bentConnector3">
            <a:avLst>
              <a:gd name="adj1" fmla="val -26978"/>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39"/>
          <p:cNvSpPr/>
          <p:nvPr/>
        </p:nvSpPr>
        <p:spPr>
          <a:xfrm>
            <a:off x="7034784" y="3688081"/>
            <a:ext cx="914400" cy="5243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1" name="TextBox 40"/>
          <p:cNvSpPr txBox="1"/>
          <p:nvPr/>
        </p:nvSpPr>
        <p:spPr>
          <a:xfrm>
            <a:off x="8011194" y="3716274"/>
            <a:ext cx="518091" cy="369332"/>
          </a:xfrm>
          <a:prstGeom prst="rect">
            <a:avLst/>
          </a:prstGeom>
          <a:noFill/>
        </p:spPr>
        <p:txBody>
          <a:bodyPr wrap="none" rtlCol="0">
            <a:spAutoFit/>
          </a:bodyPr>
          <a:lstStyle/>
          <a:p>
            <a:r>
              <a:rPr lang="en-US" dirty="0" smtClean="0"/>
              <a:t>Sai</a:t>
            </a:r>
            <a:endParaRPr lang="en-US" dirty="0"/>
          </a:p>
        </p:txBody>
      </p:sp>
      <p:sp>
        <p:nvSpPr>
          <p:cNvPr id="43" name="TextBox 42"/>
          <p:cNvSpPr txBox="1"/>
          <p:nvPr/>
        </p:nvSpPr>
        <p:spPr>
          <a:xfrm>
            <a:off x="4480559" y="3688128"/>
            <a:ext cx="518091" cy="369332"/>
          </a:xfrm>
          <a:prstGeom prst="rect">
            <a:avLst/>
          </a:prstGeom>
          <a:noFill/>
        </p:spPr>
        <p:txBody>
          <a:bodyPr wrap="none" rtlCol="0">
            <a:spAutoFit/>
          </a:bodyPr>
          <a:lstStyle/>
          <a:p>
            <a:r>
              <a:rPr lang="en-US" dirty="0" smtClean="0"/>
              <a:t>Sai</a:t>
            </a:r>
            <a:endParaRPr lang="en-US" dirty="0"/>
          </a:p>
        </p:txBody>
      </p:sp>
      <p:sp>
        <p:nvSpPr>
          <p:cNvPr id="44" name="TextBox 43"/>
          <p:cNvSpPr txBox="1"/>
          <p:nvPr/>
        </p:nvSpPr>
        <p:spPr>
          <a:xfrm>
            <a:off x="8028431" y="4773216"/>
            <a:ext cx="736099" cy="369332"/>
          </a:xfrm>
          <a:prstGeom prst="rect">
            <a:avLst/>
          </a:prstGeom>
          <a:noFill/>
        </p:spPr>
        <p:txBody>
          <a:bodyPr wrap="none" rtlCol="0">
            <a:spAutoFit/>
          </a:bodyPr>
          <a:lstStyle/>
          <a:p>
            <a:r>
              <a:rPr lang="en-US" dirty="0" smtClean="0"/>
              <a:t>Đúng</a:t>
            </a:r>
            <a:endParaRPr lang="en-US" dirty="0"/>
          </a:p>
        </p:txBody>
      </p:sp>
      <p:sp>
        <p:nvSpPr>
          <p:cNvPr id="45" name="TextBox 44"/>
          <p:cNvSpPr txBox="1"/>
          <p:nvPr/>
        </p:nvSpPr>
        <p:spPr>
          <a:xfrm>
            <a:off x="5114543" y="4736640"/>
            <a:ext cx="736099" cy="369332"/>
          </a:xfrm>
          <a:prstGeom prst="rect">
            <a:avLst/>
          </a:prstGeom>
          <a:noFill/>
        </p:spPr>
        <p:txBody>
          <a:bodyPr wrap="none" rtlCol="0">
            <a:spAutoFit/>
          </a:bodyPr>
          <a:lstStyle/>
          <a:p>
            <a:r>
              <a:rPr lang="en-US" dirty="0" smtClean="0"/>
              <a:t>Đúng</a:t>
            </a:r>
            <a:endParaRPr lang="en-US" dirty="0"/>
          </a:p>
        </p:txBody>
      </p:sp>
      <p:cxnSp>
        <p:nvCxnSpPr>
          <p:cNvPr id="11" name="Elbow Connector 10"/>
          <p:cNvCxnSpPr/>
          <p:nvPr/>
        </p:nvCxnSpPr>
        <p:spPr>
          <a:xfrm rot="5400000" flipH="1">
            <a:off x="4733036" y="4808220"/>
            <a:ext cx="2545080" cy="12700"/>
          </a:xfrm>
          <a:prstGeom prst="bentConnector5">
            <a:avLst>
              <a:gd name="adj1" fmla="val -8982"/>
              <a:gd name="adj2" fmla="val -10560000"/>
              <a:gd name="adj3" fmla="val 99581"/>
            </a:avLst>
          </a:prstGeom>
          <a:ln>
            <a:tailEnd type="triangle"/>
          </a:ln>
        </p:spPr>
        <p:style>
          <a:lnRef idx="3">
            <a:schemeClr val="dk1"/>
          </a:lnRef>
          <a:fillRef idx="0">
            <a:schemeClr val="dk1"/>
          </a:fillRef>
          <a:effectRef idx="2">
            <a:schemeClr val="dk1"/>
          </a:effectRef>
          <a:fontRef idx="minor">
            <a:schemeClr val="tx1"/>
          </a:fontRef>
        </p:style>
      </p:cxnSp>
      <p:cxnSp>
        <p:nvCxnSpPr>
          <p:cNvPr id="31" name="Elbow Connector 30"/>
          <p:cNvCxnSpPr/>
          <p:nvPr/>
        </p:nvCxnSpPr>
        <p:spPr>
          <a:xfrm rot="5400000" flipH="1">
            <a:off x="7835900" y="4802124"/>
            <a:ext cx="2545080" cy="12700"/>
          </a:xfrm>
          <a:prstGeom prst="bentConnector5">
            <a:avLst>
              <a:gd name="adj1" fmla="val -8982"/>
              <a:gd name="adj2" fmla="val -10560000"/>
              <a:gd name="adj3" fmla="val 9958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04196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a:r>
              <a:rPr lang="en-US" altLang="en-US" dirty="0" smtClean="0">
                <a:latin typeface="Times New Roman" panose="02020603050405020304" pitchFamily="18" charset="0"/>
                <a:cs typeface="Times New Roman" panose="02020603050405020304" pitchFamily="18" charset="0"/>
              </a:rPr>
              <a:t>CÁCH THỨC THỰC HIỆN </a:t>
            </a:r>
            <a:endParaRPr lang="en-US" alt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45920" y="1633538"/>
            <a:ext cx="10139680" cy="4691062"/>
          </a:xfrm>
        </p:spPr>
        <p:txBody>
          <a:bodyPr/>
          <a:lstStyle/>
          <a:p>
            <a:r>
              <a:rPr lang="en-US" dirty="0" smtClean="0"/>
              <a:t>Ngôn ngữ lập trinh.</a:t>
            </a:r>
            <a:endParaRPr lang="en-US" dirty="0"/>
          </a:p>
          <a:p>
            <a:pPr lvl="1"/>
            <a:r>
              <a:rPr lang="en-US" dirty="0" smtClean="0"/>
              <a:t>Em sử dụng Python và Bash script của linux.</a:t>
            </a:r>
          </a:p>
          <a:p>
            <a:pPr lvl="1"/>
            <a:r>
              <a:rPr lang="en-US" dirty="0" smtClean="0"/>
              <a:t>Sử dụng Python dùng để code web service và blynk code.</a:t>
            </a:r>
          </a:p>
          <a:p>
            <a:pPr lvl="1"/>
            <a:r>
              <a:rPr lang="en-US" dirty="0" smtClean="0"/>
              <a:t>Bash script dùng cho việc build code thành 1 service, giúp cho code chạy tự động khi hệ thống được khởi động.</a:t>
            </a:r>
          </a:p>
        </p:txBody>
      </p:sp>
    </p:spTree>
    <p:extLst>
      <p:ext uri="{BB962C8B-B14F-4D97-AF65-F5344CB8AC3E}">
        <p14:creationId xmlns:p14="http://schemas.microsoft.com/office/powerpoint/2010/main" val="1643294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a:r>
              <a:rPr lang="en-US" altLang="en-US" dirty="0" smtClean="0">
                <a:latin typeface="Times New Roman" panose="02020603050405020304" pitchFamily="18" charset="0"/>
                <a:cs typeface="Times New Roman" panose="02020603050405020304" pitchFamily="18" charset="0"/>
              </a:rPr>
              <a:t>CÁCH THỨC THỰC HIỆN </a:t>
            </a:r>
            <a:endParaRPr lang="en-US" alt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45920" y="1633538"/>
            <a:ext cx="10139680" cy="4691062"/>
          </a:xfrm>
        </p:spPr>
        <p:txBody>
          <a:bodyPr/>
          <a:lstStyle/>
          <a:p>
            <a:r>
              <a:rPr lang="en-US" dirty="0" smtClean="0"/>
              <a:t>Web service.</a:t>
            </a:r>
          </a:p>
          <a:p>
            <a:pPr lvl="1"/>
            <a:r>
              <a:rPr lang="en-US" dirty="0" smtClean="0"/>
              <a:t>Em tạo 1 trang web để giúp người dùng cấu hình cho hệ thống đơn giản hơn.</a:t>
            </a:r>
          </a:p>
          <a:p>
            <a:pPr lvl="1"/>
            <a:r>
              <a:rPr lang="en-US" dirty="0"/>
              <a:t>S</a:t>
            </a:r>
            <a:r>
              <a:rPr lang="en-US" dirty="0" smtClean="0"/>
              <a:t>ử dụng Flask để tạo 1 trang web đơn giản.</a:t>
            </a:r>
          </a:p>
          <a:p>
            <a:pPr lvl="1"/>
            <a:r>
              <a:rPr lang="vi-VN" dirty="0"/>
              <a:t>Flask là một micro web framework khá nổi tiếng viết bởi </a:t>
            </a:r>
            <a:r>
              <a:rPr lang="vi-VN" dirty="0" smtClean="0"/>
              <a:t>Python</a:t>
            </a:r>
            <a:r>
              <a:rPr lang="en-US" dirty="0" smtClean="0"/>
              <a:t>,</a:t>
            </a:r>
            <a:r>
              <a:rPr lang="vi-VN" dirty="0" smtClean="0"/>
              <a:t> </a:t>
            </a:r>
            <a:r>
              <a:rPr lang="en-US" dirty="0" smtClean="0"/>
              <a:t>n</a:t>
            </a:r>
            <a:r>
              <a:rPr lang="vi-VN" dirty="0" smtClean="0"/>
              <a:t>hanh</a:t>
            </a:r>
            <a:r>
              <a:rPr lang="vi-VN" dirty="0"/>
              <a:t>, nhỏ </a:t>
            </a:r>
            <a:r>
              <a:rPr lang="vi-VN" dirty="0" smtClean="0"/>
              <a:t>nhẹ</a:t>
            </a:r>
            <a:r>
              <a:rPr lang="en-US" dirty="0" smtClean="0"/>
              <a:t> và</a:t>
            </a:r>
            <a:r>
              <a:rPr lang="vi-VN" dirty="0" smtClean="0"/>
              <a:t> </a:t>
            </a:r>
            <a:r>
              <a:rPr lang="vi-VN" dirty="0"/>
              <a:t>đơn </a:t>
            </a:r>
            <a:r>
              <a:rPr lang="vi-VN" dirty="0" smtClean="0"/>
              <a:t>giản</a:t>
            </a:r>
            <a:r>
              <a:rPr lang="en-US" dirty="0" smtClean="0"/>
              <a:t>. </a:t>
            </a:r>
            <a:endParaRPr lang="en-US" dirty="0"/>
          </a:p>
        </p:txBody>
      </p:sp>
    </p:spTree>
    <p:extLst>
      <p:ext uri="{BB962C8B-B14F-4D97-AF65-F5344CB8AC3E}">
        <p14:creationId xmlns:p14="http://schemas.microsoft.com/office/powerpoint/2010/main" val="105513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a:r>
              <a:rPr lang="en-US" altLang="en-US" dirty="0" smtClean="0">
                <a:latin typeface="Times New Roman" panose="02020603050405020304" pitchFamily="18" charset="0"/>
                <a:cs typeface="Times New Roman" panose="02020603050405020304" pitchFamily="18" charset="0"/>
              </a:rPr>
              <a:t>CÁCH THỨC THỰC HIỆN </a:t>
            </a:r>
            <a:endParaRPr lang="en-US" alt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45920" y="1633538"/>
            <a:ext cx="10139680" cy="4691062"/>
          </a:xfrm>
        </p:spPr>
        <p:txBody>
          <a:bodyPr/>
          <a:lstStyle/>
          <a:p>
            <a:r>
              <a:rPr lang="en-US" dirty="0" smtClean="0"/>
              <a:t>Giao diện web </a:t>
            </a:r>
          </a:p>
          <a:p>
            <a:pPr lvl="1"/>
            <a:r>
              <a:rPr lang="en-US" dirty="0" smtClean="0"/>
              <a:t>Giao diện đơn giản với 4 trường bắt buộc người dùng phải điền đầy đủ và chính xác.</a:t>
            </a:r>
          </a:p>
          <a:p>
            <a:pPr lvl="1"/>
            <a:endParaRPr lang="en-US" dirty="0" smtClean="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336800" y="3019806"/>
            <a:ext cx="8233664" cy="3304794"/>
          </a:xfrm>
          <a:prstGeom prst="rect">
            <a:avLst/>
          </a:prstGeom>
        </p:spPr>
      </p:pic>
    </p:spTree>
    <p:extLst>
      <p:ext uri="{BB962C8B-B14F-4D97-AF65-F5344CB8AC3E}">
        <p14:creationId xmlns:p14="http://schemas.microsoft.com/office/powerpoint/2010/main" val="1514419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a:r>
              <a:rPr lang="en-US" altLang="en-US" dirty="0" smtClean="0">
                <a:latin typeface="Times New Roman" panose="02020603050405020304" pitchFamily="18" charset="0"/>
                <a:cs typeface="Times New Roman" panose="02020603050405020304" pitchFamily="18" charset="0"/>
              </a:rPr>
              <a:t>CÁCH THỨC THỰC HIỆN </a:t>
            </a:r>
            <a:endParaRPr lang="en-US" alt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45920" y="1633538"/>
            <a:ext cx="10139680" cy="4691062"/>
          </a:xfrm>
        </p:spPr>
        <p:txBody>
          <a:bodyPr/>
          <a:lstStyle/>
          <a:p>
            <a:r>
              <a:rPr lang="en-US" dirty="0" smtClean="0"/>
              <a:t>Code chính.</a:t>
            </a:r>
            <a:endParaRPr lang="en-US" dirty="0"/>
          </a:p>
          <a:p>
            <a:pPr lvl="1"/>
            <a:r>
              <a:rPr lang="en-US" dirty="0" smtClean="0"/>
              <a:t>Để kết nối với Blynk server em sử dụng bộ API của cộng đồng phát triển, nó giúp thay đổi data trên server 1 cách dễ dàng.</a:t>
            </a:r>
          </a:p>
          <a:p>
            <a:pPr lvl="1"/>
            <a:r>
              <a:rPr lang="en-US" dirty="0" smtClean="0"/>
              <a:t>Về phần gửi hình ảnh, em sử dụng dịch vụ lưu trữ của Dropbox, và cũng sử dụng module dropbox được hỗ trợ trên Python.</a:t>
            </a:r>
          </a:p>
          <a:p>
            <a:pPr lvl="1"/>
            <a:r>
              <a:rPr lang="en-US" dirty="0" smtClean="0"/>
              <a:t>Và 1 phần nhỏ trong code chính em sử dụng đa luồng trong Python để tạo chương trình con phục vụ việc kiểm tra kết nối của hệ thống với Blynk server.</a:t>
            </a:r>
          </a:p>
        </p:txBody>
      </p:sp>
    </p:spTree>
    <p:extLst>
      <p:ext uri="{BB962C8B-B14F-4D97-AF65-F5344CB8AC3E}">
        <p14:creationId xmlns:p14="http://schemas.microsoft.com/office/powerpoint/2010/main" val="3714964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a:r>
              <a:rPr lang="en-US" altLang="en-US" dirty="0" smtClean="0">
                <a:latin typeface="Times New Roman" panose="02020603050405020304" pitchFamily="18" charset="0"/>
                <a:cs typeface="Times New Roman" panose="02020603050405020304" pitchFamily="18" charset="0"/>
              </a:rPr>
              <a:t>CÁCH THỨC THỰC HIỆN </a:t>
            </a:r>
            <a:endParaRPr lang="en-US" alt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45920" y="1633538"/>
            <a:ext cx="10139680" cy="4691062"/>
          </a:xfrm>
        </p:spPr>
        <p:txBody>
          <a:bodyPr/>
          <a:lstStyle/>
          <a:p>
            <a:r>
              <a:rPr lang="en-US" dirty="0" smtClean="0"/>
              <a:t>Giao diện Blynk app.</a:t>
            </a:r>
            <a:endParaRPr lang="en-US" dirty="0"/>
          </a:p>
          <a:p>
            <a:pPr lvl="1"/>
            <a:r>
              <a:rPr lang="en-US" dirty="0" smtClean="0"/>
              <a:t>Giao diện sẽ được người</a:t>
            </a:r>
            <a:endParaRPr lang="en-US" dirty="0"/>
          </a:p>
          <a:p>
            <a:pPr marL="457200" lvl="1" indent="0">
              <a:buNone/>
            </a:pPr>
            <a:r>
              <a:rPr lang="en-US" dirty="0" smtClean="0"/>
              <a:t>dùng tùy biến theo cách của</a:t>
            </a:r>
          </a:p>
          <a:p>
            <a:pPr marL="457200" lvl="1" indent="0">
              <a:buNone/>
            </a:pPr>
            <a:r>
              <a:rPr lang="en-US" dirty="0" smtClean="0"/>
              <a:t>họ, nhưng sẽ có 1 số thành </a:t>
            </a:r>
          </a:p>
          <a:p>
            <a:pPr marL="457200" lvl="1" indent="0">
              <a:buNone/>
            </a:pPr>
            <a:r>
              <a:rPr lang="en-US" dirty="0"/>
              <a:t>p</a:t>
            </a:r>
            <a:r>
              <a:rPr lang="en-US" dirty="0" smtClean="0"/>
              <a:t>hần bắt buộc người dùng</a:t>
            </a:r>
          </a:p>
          <a:p>
            <a:pPr marL="457200" lvl="1" indent="0">
              <a:buNone/>
            </a:pPr>
            <a:r>
              <a:rPr lang="en-US" dirty="0" smtClean="0"/>
              <a:t>phải cấu hình theo.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9984" y="1633538"/>
            <a:ext cx="4188841" cy="4803838"/>
          </a:xfrm>
          <a:prstGeom prst="rect">
            <a:avLst/>
          </a:prstGeom>
        </p:spPr>
      </p:pic>
    </p:spTree>
    <p:extLst>
      <p:ext uri="{BB962C8B-B14F-4D97-AF65-F5344CB8AC3E}">
        <p14:creationId xmlns:p14="http://schemas.microsoft.com/office/powerpoint/2010/main" val="3626695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a:r>
              <a:rPr lang="en-US" altLang="en-US" dirty="0" smtClean="0">
                <a:latin typeface="Times New Roman" panose="02020603050405020304" pitchFamily="18" charset="0"/>
                <a:cs typeface="Times New Roman" panose="02020603050405020304" pitchFamily="18" charset="0"/>
              </a:rPr>
              <a:t>CÁCH THỨC THỰC HIỆN </a:t>
            </a:r>
            <a:endParaRPr lang="en-US" alt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45920" y="1633538"/>
            <a:ext cx="10139680" cy="4691062"/>
          </a:xfrm>
        </p:spPr>
        <p:txBody>
          <a:bodyPr/>
          <a:lstStyle/>
          <a:p>
            <a:r>
              <a:rPr lang="en-US" dirty="0" smtClean="0"/>
              <a:t>Nội dung email.</a:t>
            </a:r>
          </a:p>
          <a:p>
            <a:pPr lvl="1"/>
            <a:r>
              <a:rPr lang="en-US" dirty="0" smtClean="0"/>
              <a:t>Nội dung mail chỉ đơn giản có 1 đường LINK giúp người dùng truy cập và nơi lưu trữ ảnh trên dropbox.</a:t>
            </a:r>
          </a:p>
          <a:p>
            <a:pPr marL="457200" lvl="1" indent="0">
              <a:buNone/>
            </a:pPr>
            <a:endParaRPr lang="en-US" dirty="0"/>
          </a:p>
          <a:p>
            <a:pPr lvl="1"/>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796" y="3323121"/>
            <a:ext cx="9878804" cy="2162477"/>
          </a:xfrm>
          <a:prstGeom prst="rect">
            <a:avLst/>
          </a:prstGeom>
        </p:spPr>
      </p:pic>
    </p:spTree>
    <p:extLst>
      <p:ext uri="{BB962C8B-B14F-4D97-AF65-F5344CB8AC3E}">
        <p14:creationId xmlns:p14="http://schemas.microsoft.com/office/powerpoint/2010/main" val="1915574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en-US" altLang="en-US" dirty="0" smtClean="0">
                <a:latin typeface="Times New Roman" panose="02020603050405020304" pitchFamily="18" charset="0"/>
                <a:cs typeface="Times New Roman" panose="02020603050405020304" pitchFamily="18" charset="0"/>
              </a:rPr>
              <a:t>KẾT QUẢ VÀ KẾT LUẬN</a:t>
            </a:r>
            <a:endParaRPr lang="en-US" alt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812800" y="1511618"/>
            <a:ext cx="10972800" cy="4913566"/>
          </a:xfrm>
        </p:spPr>
        <p:txBody>
          <a:bodyPr/>
          <a:lstStyle/>
          <a:p>
            <a:r>
              <a:rPr lang="en-US" dirty="0"/>
              <a:t>Hệ thống hoạt động bình thường, hiện hiện được </a:t>
            </a:r>
            <a:r>
              <a:rPr lang="en-US" dirty="0" smtClean="0"/>
              <a:t>các </a:t>
            </a:r>
            <a:r>
              <a:rPr lang="en-US" dirty="0"/>
              <a:t>chức năng theo như yêu cầu của đề tài.</a:t>
            </a:r>
          </a:p>
          <a:p>
            <a:r>
              <a:rPr lang="en-US" dirty="0"/>
              <a:t>Ưu điểm:</a:t>
            </a:r>
          </a:p>
          <a:p>
            <a:pPr lvl="1"/>
            <a:r>
              <a:rPr lang="en-US" dirty="0"/>
              <a:t>Dễ dàng thực hiện thực tế.</a:t>
            </a:r>
          </a:p>
          <a:p>
            <a:pPr lvl="1"/>
            <a:r>
              <a:rPr lang="en-US" dirty="0"/>
              <a:t>Tiết kiệm chi phí</a:t>
            </a:r>
            <a:r>
              <a:rPr lang="en-US" dirty="0" smtClean="0"/>
              <a:t>.</a:t>
            </a:r>
            <a:endParaRPr lang="en-US" dirty="0"/>
          </a:p>
          <a:p>
            <a:pPr lvl="1"/>
            <a:r>
              <a:rPr lang="en-US" dirty="0"/>
              <a:t>Nhỏ gọn</a:t>
            </a:r>
          </a:p>
          <a:p>
            <a:pPr lvl="1"/>
            <a:r>
              <a:rPr lang="en-US" dirty="0"/>
              <a:t>Cấu hình đơn giản.</a:t>
            </a:r>
          </a:p>
          <a:p>
            <a:r>
              <a:rPr lang="en-US" dirty="0"/>
              <a:t>Nhược điểm:</a:t>
            </a:r>
          </a:p>
          <a:p>
            <a:pPr lvl="1"/>
            <a:r>
              <a:rPr lang="en-US" dirty="0"/>
              <a:t>Hệ thống phụ thuộc vào WiFi.</a:t>
            </a:r>
          </a:p>
          <a:p>
            <a:pPr lvl="1"/>
            <a:r>
              <a:rPr lang="en-US" dirty="0"/>
              <a:t>Thiết kế chưa được tối ưu.</a:t>
            </a:r>
          </a:p>
          <a:p>
            <a:endParaRPr lang="en-US" dirty="0"/>
          </a:p>
        </p:txBody>
      </p:sp>
    </p:spTree>
    <p:extLst>
      <p:ext uri="{BB962C8B-B14F-4D97-AF65-F5344CB8AC3E}">
        <p14:creationId xmlns:p14="http://schemas.microsoft.com/office/powerpoint/2010/main" val="2625264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 </a:t>
            </a:r>
            <a:endParaRPr lang="en-US" dirty="0"/>
          </a:p>
        </p:txBody>
      </p:sp>
      <p:sp>
        <p:nvSpPr>
          <p:cNvPr id="3" name="Content Placeholder 2"/>
          <p:cNvSpPr>
            <a:spLocks noGrp="1"/>
          </p:cNvSpPr>
          <p:nvPr>
            <p:ph idx="1"/>
          </p:nvPr>
        </p:nvSpPr>
        <p:spPr/>
        <p:txBody>
          <a:bodyPr/>
          <a:lstStyle/>
          <a:p>
            <a:r>
              <a:rPr lang="en-US" dirty="0" smtClean="0"/>
              <a:t>Demo hệ thống</a:t>
            </a:r>
            <a:endParaRPr lang="en-US" dirty="0"/>
          </a:p>
        </p:txBody>
      </p:sp>
    </p:spTree>
    <p:extLst>
      <p:ext uri="{BB962C8B-B14F-4D97-AF65-F5344CB8AC3E}">
        <p14:creationId xmlns:p14="http://schemas.microsoft.com/office/powerpoint/2010/main" val="1959367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eaLnBrk="1" hangingPunct="1"/>
            <a:r>
              <a:rPr lang="en-US" altLang="en-US"/>
              <a:t>NỘI DUNG</a:t>
            </a:r>
          </a:p>
        </p:txBody>
      </p:sp>
      <p:sp>
        <p:nvSpPr>
          <p:cNvPr id="4099" name="Rectangle 3"/>
          <p:cNvSpPr>
            <a:spLocks noGrp="1" noChangeArrowheads="1"/>
          </p:cNvSpPr>
          <p:nvPr>
            <p:ph type="body" idx="1"/>
          </p:nvPr>
        </p:nvSpPr>
        <p:spPr>
          <a:xfrm>
            <a:off x="2209800" y="1676401"/>
            <a:ext cx="8077200" cy="4767263"/>
          </a:xfrm>
        </p:spPr>
        <p:txBody>
          <a:bodyPr/>
          <a:lstStyle/>
          <a:p>
            <a:pPr marL="571500" indent="-571500" eaLnBrk="1" hangingPunct="1"/>
            <a:r>
              <a:rPr lang="en-US" altLang="en-US" sz="3600" dirty="0">
                <a:latin typeface="Times New Roman" panose="02020603050405020304" pitchFamily="18" charset="0"/>
                <a:cs typeface="Times New Roman" panose="02020603050405020304" pitchFamily="18" charset="0"/>
              </a:rPr>
              <a:t>Tổng quan đề tài</a:t>
            </a:r>
            <a:r>
              <a:rPr lang="en-US" altLang="en-US" sz="3600" dirty="0" smtClean="0">
                <a:latin typeface="Times New Roman" panose="02020603050405020304" pitchFamily="18" charset="0"/>
                <a:cs typeface="Times New Roman" panose="02020603050405020304" pitchFamily="18" charset="0"/>
              </a:rPr>
              <a:t>.</a:t>
            </a:r>
            <a:endParaRPr lang="en-US" altLang="en-US" sz="3600" dirty="0">
              <a:latin typeface="Times New Roman" panose="02020603050405020304" pitchFamily="18" charset="0"/>
              <a:cs typeface="Times New Roman" panose="02020603050405020304" pitchFamily="18" charset="0"/>
            </a:endParaRPr>
          </a:p>
          <a:p>
            <a:pPr marL="571500" indent="-571500" eaLnBrk="1" hangingPunct="1"/>
            <a:r>
              <a:rPr lang="en-US" altLang="en-US" sz="3600" dirty="0" smtClean="0">
                <a:latin typeface="Times New Roman" panose="02020603050405020304" pitchFamily="18" charset="0"/>
                <a:cs typeface="Times New Roman" panose="02020603050405020304" pitchFamily="18" charset="0"/>
              </a:rPr>
              <a:t>Cách thức thực hiện</a:t>
            </a:r>
            <a:endParaRPr lang="en-US" altLang="en-US" sz="3600" dirty="0">
              <a:latin typeface="Times New Roman" panose="02020603050405020304" pitchFamily="18" charset="0"/>
              <a:cs typeface="Times New Roman" panose="02020603050405020304" pitchFamily="18" charset="0"/>
            </a:endParaRPr>
          </a:p>
          <a:p>
            <a:pPr marL="571500" indent="-571500" eaLnBrk="1" hangingPunct="1"/>
            <a:r>
              <a:rPr lang="en-US" altLang="en-US" sz="3600" dirty="0" smtClean="0">
                <a:latin typeface="Times New Roman" panose="02020603050405020304" pitchFamily="18" charset="0"/>
                <a:cs typeface="Times New Roman" panose="02020603050405020304" pitchFamily="18" charset="0"/>
              </a:rPr>
              <a:t>Kết quả và kết </a:t>
            </a:r>
            <a:r>
              <a:rPr lang="en-US" altLang="en-US" sz="3600" dirty="0">
                <a:latin typeface="Times New Roman" panose="02020603050405020304" pitchFamily="18" charset="0"/>
                <a:cs typeface="Times New Roman" panose="02020603050405020304" pitchFamily="18" charset="0"/>
              </a:rPr>
              <a:t>luận</a:t>
            </a:r>
            <a:r>
              <a:rPr lang="en-US" altLang="en-US" sz="3600" dirty="0" smtClean="0">
                <a:latin typeface="Times New Roman" panose="02020603050405020304" pitchFamily="18" charset="0"/>
                <a:cs typeface="Times New Roman" panose="02020603050405020304" pitchFamily="18" charset="0"/>
              </a:rPr>
              <a:t>.</a:t>
            </a:r>
            <a:endParaRPr lang="en-US" altLang="en-US" sz="3600" dirty="0">
              <a:latin typeface="Times New Roman" panose="02020603050405020304" pitchFamily="18" charset="0"/>
              <a:cs typeface="Times New Roman" panose="02020603050405020304" pitchFamily="18" charset="0"/>
            </a:endParaRPr>
          </a:p>
          <a:p>
            <a:pPr marL="571500" indent="-571500" eaLnBrk="1" hangingPunct="1"/>
            <a:r>
              <a:rPr lang="en-US" altLang="en-US" sz="3600" dirty="0" smtClean="0">
                <a:latin typeface="Times New Roman" panose="02020603050405020304" pitchFamily="18" charset="0"/>
                <a:cs typeface="Times New Roman" panose="02020603050405020304" pitchFamily="18" charset="0"/>
              </a:rPr>
              <a:t>Demo.</a:t>
            </a:r>
            <a:endParaRPr lang="en-US" altLang="en-US" sz="3600" dirty="0">
              <a:latin typeface="Times New Roman" panose="02020603050405020304" pitchFamily="18" charset="0"/>
              <a:cs typeface="Times New Roman" panose="02020603050405020304" pitchFamily="18" charset="0"/>
            </a:endParaRPr>
          </a:p>
          <a:p>
            <a:pPr marL="571500" indent="-571500" eaLnBrk="1" hangingPunct="1"/>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325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r>
              <a:rPr lang="en-US" altLang="en-US">
                <a:latin typeface="Times New Roman" panose="02020603050405020304" pitchFamily="18" charset="0"/>
                <a:cs typeface="Times New Roman" panose="02020603050405020304" pitchFamily="18" charset="0"/>
              </a:rPr>
              <a:t>TỔNG QUAN ĐỀ TÀI</a:t>
            </a:r>
          </a:p>
        </p:txBody>
      </p:sp>
      <p:sp>
        <p:nvSpPr>
          <p:cNvPr id="5123" name="Rectangle 3"/>
          <p:cNvSpPr>
            <a:spLocks noGrp="1" noChangeArrowheads="1"/>
          </p:cNvSpPr>
          <p:nvPr>
            <p:ph type="body" idx="1"/>
          </p:nvPr>
        </p:nvSpPr>
        <p:spPr>
          <a:xfrm>
            <a:off x="2286000" y="1633538"/>
            <a:ext cx="8077200" cy="4767262"/>
          </a:xfrm>
        </p:spPr>
        <p:txBody>
          <a:bodyPr/>
          <a:lstStyle/>
          <a:p>
            <a:pPr marL="571500" indent="-571500" eaLnBrk="1" hangingPunct="1">
              <a:buFontTx/>
              <a:buAutoNum type="romanUcPeriod"/>
              <a:defRPr/>
            </a:pPr>
            <a:r>
              <a:rPr lang="en-US" altLang="en-US" dirty="0">
                <a:solidFill>
                  <a:srgbClr val="FF0000"/>
                </a:solidFill>
                <a:latin typeface="Times New Roman" panose="02020603050405020304" pitchFamily="18" charset="0"/>
                <a:cs typeface="Times New Roman" panose="02020603050405020304" pitchFamily="18" charset="0"/>
              </a:rPr>
              <a:t>Giới thiệu đề tài:</a:t>
            </a:r>
          </a:p>
          <a:p>
            <a:r>
              <a:rPr lang="en-US" sz="2400" dirty="0"/>
              <a:t>Về đề tài của </a:t>
            </a:r>
            <a:r>
              <a:rPr lang="en-US" sz="2400" dirty="0" smtClean="0"/>
              <a:t>em, thì em </a:t>
            </a:r>
            <a:r>
              <a:rPr lang="en-US" sz="2400" dirty="0"/>
              <a:t>sử dụng các công cụ có sẵn để thực hiện hệ thống chống trộm, cảnh báo riêng cho mình. Với những công cụ có sẵn như Blynk server, Blynk App và Raspberry... Sử dụng những linh kiện giá thành thấp nhưng vẫn đảm bảo chất lượng tốt cho hệ thống.</a:t>
            </a:r>
          </a:p>
          <a:p>
            <a:pPr marL="0" indent="0" eaLnBrk="1" hangingPunct="1">
              <a:buNone/>
              <a:defRPr/>
            </a:pPr>
            <a:endParaRPr lang="en-US" altLang="en-US" sz="2400" dirty="0">
              <a:solidFill>
                <a:schemeClr val="accent6">
                  <a:lumMod val="50000"/>
                </a:schemeClr>
              </a:solidFill>
              <a:latin typeface="Times New Roman" panose="02020603050405020304" pitchFamily="18" charset="0"/>
              <a:cs typeface="Times New Roman" panose="02020603050405020304" pitchFamily="18" charset="0"/>
            </a:endParaRPr>
          </a:p>
          <a:p>
            <a:pPr marL="0" indent="0" eaLnBrk="1" hangingPunct="1">
              <a:buNone/>
              <a:defRPr/>
            </a:pPr>
            <a:endParaRPr lang="en-US" altLang="en-US" sz="2400"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619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eaLnBrk="1" hangingPunct="1"/>
            <a:r>
              <a:rPr lang="en-US" altLang="en-US">
                <a:latin typeface="Times New Roman" panose="02020603050405020304" pitchFamily="18" charset="0"/>
                <a:cs typeface="Times New Roman" panose="02020603050405020304" pitchFamily="18" charset="0"/>
              </a:rPr>
              <a:t>TỔNG QUAN ĐỀ TÀI</a:t>
            </a:r>
          </a:p>
        </p:txBody>
      </p:sp>
      <p:sp>
        <p:nvSpPr>
          <p:cNvPr id="5123" name="Rectangle 3"/>
          <p:cNvSpPr>
            <a:spLocks noGrp="1" noChangeArrowheads="1"/>
          </p:cNvSpPr>
          <p:nvPr>
            <p:ph type="body" idx="1"/>
          </p:nvPr>
        </p:nvSpPr>
        <p:spPr>
          <a:xfrm>
            <a:off x="2209800" y="1633538"/>
            <a:ext cx="8153400" cy="4767262"/>
          </a:xfrm>
        </p:spPr>
        <p:txBody>
          <a:bodyPr/>
          <a:lstStyle/>
          <a:p>
            <a:pPr marL="571500" indent="-571500" eaLnBrk="1" hangingPunct="1">
              <a:buFontTx/>
              <a:buAutoNum type="romanUcPeriod"/>
              <a:defRPr/>
            </a:pPr>
            <a:r>
              <a:rPr lang="en-US" altLang="en-US" dirty="0">
                <a:solidFill>
                  <a:srgbClr val="FF0000"/>
                </a:solidFill>
                <a:latin typeface="Times New Roman" panose="02020603050405020304" pitchFamily="18" charset="0"/>
                <a:cs typeface="Times New Roman" panose="02020603050405020304" pitchFamily="18" charset="0"/>
              </a:rPr>
              <a:t>Giới thiệu đề tài</a:t>
            </a:r>
            <a:r>
              <a:rPr lang="en-US" altLang="en-US" dirty="0" smtClean="0">
                <a:solidFill>
                  <a:srgbClr val="FF0000"/>
                </a:solidFill>
                <a:latin typeface="Times New Roman" panose="02020603050405020304" pitchFamily="18" charset="0"/>
                <a:cs typeface="Times New Roman" panose="02020603050405020304" pitchFamily="18" charset="0"/>
              </a:rPr>
              <a:t>:</a:t>
            </a:r>
            <a:endParaRPr lang="vi-VN" altLang="en-US" sz="2400" dirty="0">
              <a:solidFill>
                <a:schemeClr val="accent6">
                  <a:lumMod val="50000"/>
                </a:schemeClr>
              </a:solidFill>
              <a:latin typeface="Times New Roman" panose="02020603050405020304" pitchFamily="18" charset="0"/>
              <a:cs typeface="Times New Roman" panose="02020603050405020304" pitchFamily="18" charset="0"/>
            </a:endParaRPr>
          </a:p>
          <a:p>
            <a:r>
              <a:rPr lang="en-US" sz="2400" dirty="0"/>
              <a:t>Hệ thống sẽ giám sát </a:t>
            </a:r>
            <a:r>
              <a:rPr lang="en-US" sz="2400" dirty="0" smtClean="0"/>
              <a:t>nhà </a:t>
            </a:r>
            <a:r>
              <a:rPr lang="en-US" sz="2400" dirty="0"/>
              <a:t>trong trường hợp cửa nhà </a:t>
            </a:r>
            <a:r>
              <a:rPr lang="en-US" sz="2400" dirty="0" smtClean="0"/>
              <a:t>vì lý do nào đó nó bị </a:t>
            </a:r>
            <a:r>
              <a:rPr lang="en-US" sz="2400" dirty="0"/>
              <a:t>mở lúc này hệ thống sẽ chụp lại hình ảnh thông qua webcam, sau đó hệ thống sẽ gửi cảnh báo đến người dùng qua Blynk app được cài đặt trên Smart Phone và kèm theo đó hệ thống sẽ gửi hình ảnh đã chụp được lên một server lưu trữ trên Internet.</a:t>
            </a:r>
          </a:p>
          <a:p>
            <a:r>
              <a:rPr lang="en-US" sz="2400" dirty="0"/>
              <a:t>Ngoài việc cảnh báo chống trộm thì hệ thống cũng có thể sử dụng chức năng điều khiển các thiết bị điện trong nhà thông qua Blynk App.</a:t>
            </a:r>
          </a:p>
          <a:p>
            <a:pPr marL="0" indent="0" eaLnBrk="1" hangingPunct="1">
              <a:buNone/>
              <a:defRPr/>
            </a:pPr>
            <a:endParaRPr lang="vi-VN" altLang="en-US" sz="2400"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385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a:r>
              <a:rPr lang="en-US" altLang="en-US" dirty="0" smtClean="0">
                <a:latin typeface="Times New Roman" panose="02020603050405020304" pitchFamily="18" charset="0"/>
                <a:cs typeface="Times New Roman" panose="02020603050405020304" pitchFamily="18" charset="0"/>
              </a:rPr>
              <a:t>CÁCH THỨC THỰC HIỆN </a:t>
            </a:r>
            <a:endParaRPr lang="en-US" alt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45920" y="1633538"/>
            <a:ext cx="10139680" cy="4691062"/>
          </a:xfrm>
        </p:spPr>
        <p:txBody>
          <a:bodyPr/>
          <a:lstStyle/>
          <a:p>
            <a:r>
              <a:rPr lang="en-US" dirty="0" smtClean="0">
                <a:solidFill>
                  <a:srgbClr val="FF0000"/>
                </a:solidFill>
              </a:rPr>
              <a:t>Sơ đồ khối</a:t>
            </a:r>
          </a:p>
          <a:p>
            <a:endParaRPr lang="en-US" dirty="0"/>
          </a:p>
        </p:txBody>
      </p:sp>
      <p:sp>
        <p:nvSpPr>
          <p:cNvPr id="12" name="Rounded Rectangle 11"/>
          <p:cNvSpPr/>
          <p:nvPr/>
        </p:nvSpPr>
        <p:spPr>
          <a:xfrm>
            <a:off x="5545328" y="3785014"/>
            <a:ext cx="220573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Raspberry Pi</a:t>
            </a:r>
            <a:endParaRPr lang="en-US" dirty="0"/>
          </a:p>
        </p:txBody>
      </p:sp>
      <p:sp>
        <p:nvSpPr>
          <p:cNvPr id="14" name="Rounded Rectangle 13"/>
          <p:cNvSpPr/>
          <p:nvPr/>
        </p:nvSpPr>
        <p:spPr>
          <a:xfrm>
            <a:off x="3375152" y="2570893"/>
            <a:ext cx="217017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Module Ethernet</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Rounded Rectangle 14"/>
          <p:cNvSpPr/>
          <p:nvPr/>
        </p:nvSpPr>
        <p:spPr>
          <a:xfrm>
            <a:off x="7766304" y="2570893"/>
            <a:ext cx="217017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Webcam</a:t>
            </a:r>
            <a:endParaRPr lang="en-US" dirty="0"/>
          </a:p>
        </p:txBody>
      </p:sp>
      <p:sp>
        <p:nvSpPr>
          <p:cNvPr id="16" name="Rounded Rectangle 15"/>
          <p:cNvSpPr/>
          <p:nvPr/>
        </p:nvSpPr>
        <p:spPr>
          <a:xfrm>
            <a:off x="5545328" y="5359813"/>
            <a:ext cx="220573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Cảm Biến Cửa</a:t>
            </a:r>
            <a:endParaRPr lang="en-US" dirty="0"/>
          </a:p>
        </p:txBody>
      </p:sp>
      <p:cxnSp>
        <p:nvCxnSpPr>
          <p:cNvPr id="25" name="Straight Arrow Connector 24"/>
          <p:cNvCxnSpPr>
            <a:stCxn id="16" idx="0"/>
            <a:endCxn id="12" idx="2"/>
          </p:cNvCxnSpPr>
          <p:nvPr/>
        </p:nvCxnSpPr>
        <p:spPr>
          <a:xfrm flipV="1">
            <a:off x="6648196" y="4699414"/>
            <a:ext cx="0" cy="6603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 name="Curved Connector 3"/>
          <p:cNvCxnSpPr>
            <a:stCxn id="12" idx="3"/>
            <a:endCxn id="15" idx="2"/>
          </p:cNvCxnSpPr>
          <p:nvPr/>
        </p:nvCxnSpPr>
        <p:spPr>
          <a:xfrm flipV="1">
            <a:off x="7751064" y="3485293"/>
            <a:ext cx="1100328" cy="756921"/>
          </a:xfrm>
          <a:prstGeom prst="curvedConnector2">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 name="Curved Connector 5"/>
          <p:cNvCxnSpPr>
            <a:stCxn id="14" idx="2"/>
            <a:endCxn id="12" idx="1"/>
          </p:cNvCxnSpPr>
          <p:nvPr/>
        </p:nvCxnSpPr>
        <p:spPr>
          <a:xfrm rot="16200000" flipH="1">
            <a:off x="4624324" y="3321209"/>
            <a:ext cx="756921" cy="1085088"/>
          </a:xfrm>
          <a:prstGeom prst="curvedConnector2">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6008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a:r>
              <a:rPr lang="en-US" altLang="en-US" dirty="0" smtClean="0">
                <a:latin typeface="Times New Roman" panose="02020603050405020304" pitchFamily="18" charset="0"/>
                <a:cs typeface="Times New Roman" panose="02020603050405020304" pitchFamily="18" charset="0"/>
              </a:rPr>
              <a:t>CÁCH THỨC THỰC HIỆN </a:t>
            </a:r>
            <a:endParaRPr lang="en-US" alt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45920" y="1633538"/>
            <a:ext cx="10139680" cy="4691062"/>
          </a:xfrm>
        </p:spPr>
        <p:txBody>
          <a:bodyPr/>
          <a:lstStyle/>
          <a:p>
            <a:r>
              <a:rPr lang="en-US" dirty="0" smtClean="0"/>
              <a:t>Giải thích các thành phần.</a:t>
            </a:r>
          </a:p>
          <a:p>
            <a:pPr lvl="1"/>
            <a:r>
              <a:rPr lang="en-US" dirty="0" smtClean="0"/>
              <a:t>Module Ethernet.</a:t>
            </a:r>
          </a:p>
          <a:p>
            <a:pPr marL="457200" lvl="1" indent="0">
              <a:buNone/>
            </a:pPr>
            <a:endParaRPr lang="en-US" dirty="0" smtClean="0"/>
          </a:p>
        </p:txBody>
      </p:sp>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2336800" y="2675890"/>
            <a:ext cx="7599680" cy="3648710"/>
          </a:xfrm>
          <a:prstGeom prst="rect">
            <a:avLst/>
          </a:prstGeom>
        </p:spPr>
      </p:pic>
    </p:spTree>
    <p:extLst>
      <p:ext uri="{BB962C8B-B14F-4D97-AF65-F5344CB8AC3E}">
        <p14:creationId xmlns:p14="http://schemas.microsoft.com/office/powerpoint/2010/main" val="813645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a:r>
              <a:rPr lang="en-US" altLang="en-US" dirty="0" smtClean="0">
                <a:latin typeface="Times New Roman" panose="02020603050405020304" pitchFamily="18" charset="0"/>
                <a:cs typeface="Times New Roman" panose="02020603050405020304" pitchFamily="18" charset="0"/>
              </a:rPr>
              <a:t>CÁCH THỨC THỰC HIỆN </a:t>
            </a:r>
            <a:endParaRPr lang="en-US" alt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45920" y="1633538"/>
            <a:ext cx="10139680" cy="4691062"/>
          </a:xfrm>
        </p:spPr>
        <p:txBody>
          <a:bodyPr/>
          <a:lstStyle/>
          <a:p>
            <a:r>
              <a:rPr lang="en-US" dirty="0" smtClean="0"/>
              <a:t>Giải thích các thành phần.</a:t>
            </a:r>
          </a:p>
          <a:p>
            <a:pPr lvl="1"/>
            <a:r>
              <a:rPr lang="en-US" dirty="0" smtClean="0"/>
              <a:t>Webcam.</a:t>
            </a:r>
          </a:p>
          <a:p>
            <a:pPr marL="457200" lvl="1" indent="0">
              <a:buNone/>
            </a:pPr>
            <a:endParaRPr lang="en-US" dirty="0" smtClean="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336800" y="2670048"/>
            <a:ext cx="5904992" cy="3654553"/>
          </a:xfrm>
          <a:prstGeom prst="rect">
            <a:avLst/>
          </a:prstGeom>
        </p:spPr>
      </p:pic>
    </p:spTree>
    <p:extLst>
      <p:ext uri="{BB962C8B-B14F-4D97-AF65-F5344CB8AC3E}">
        <p14:creationId xmlns:p14="http://schemas.microsoft.com/office/powerpoint/2010/main" val="3880130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a:r>
              <a:rPr lang="en-US" altLang="en-US" dirty="0" smtClean="0">
                <a:latin typeface="Times New Roman" panose="02020603050405020304" pitchFamily="18" charset="0"/>
                <a:cs typeface="Times New Roman" panose="02020603050405020304" pitchFamily="18" charset="0"/>
              </a:rPr>
              <a:t>CÁCH THỨC THỰC HIỆN </a:t>
            </a:r>
            <a:endParaRPr lang="en-US" alt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45920" y="1633538"/>
            <a:ext cx="10139680" cy="4691062"/>
          </a:xfrm>
        </p:spPr>
        <p:txBody>
          <a:bodyPr/>
          <a:lstStyle/>
          <a:p>
            <a:r>
              <a:rPr lang="en-US" dirty="0" smtClean="0"/>
              <a:t>Giải thích các thành phần.</a:t>
            </a:r>
          </a:p>
          <a:p>
            <a:pPr lvl="1"/>
            <a:r>
              <a:rPr lang="en-US" dirty="0" smtClean="0"/>
              <a:t>Cảm biến cửa.</a:t>
            </a:r>
          </a:p>
          <a:p>
            <a:pPr marL="457200" lvl="1" indent="0">
              <a:buNone/>
            </a:pPr>
            <a:endParaRPr lang="en-US" dirty="0" smtClean="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336800" y="2744216"/>
            <a:ext cx="3807968" cy="339344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144768" y="2744216"/>
            <a:ext cx="3663188" cy="3393440"/>
          </a:xfrm>
          <a:prstGeom prst="rect">
            <a:avLst/>
          </a:prstGeom>
        </p:spPr>
      </p:pic>
    </p:spTree>
    <p:extLst>
      <p:ext uri="{BB962C8B-B14F-4D97-AF65-F5344CB8AC3E}">
        <p14:creationId xmlns:p14="http://schemas.microsoft.com/office/powerpoint/2010/main" val="1327520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a:r>
              <a:rPr lang="en-US" altLang="en-US" dirty="0" smtClean="0">
                <a:latin typeface="Times New Roman" panose="02020603050405020304" pitchFamily="18" charset="0"/>
                <a:cs typeface="Times New Roman" panose="02020603050405020304" pitchFamily="18" charset="0"/>
              </a:rPr>
              <a:t>CÁCH THỨC THỰC HIỆN </a:t>
            </a:r>
            <a:endParaRPr lang="en-US" alt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45920" y="1633538"/>
            <a:ext cx="10139680" cy="4691062"/>
          </a:xfrm>
        </p:spPr>
        <p:txBody>
          <a:bodyPr/>
          <a:lstStyle/>
          <a:p>
            <a:r>
              <a:rPr lang="en-US" dirty="0" smtClean="0"/>
              <a:t>Giải thích các thành phần.</a:t>
            </a:r>
          </a:p>
          <a:p>
            <a:pPr lvl="1"/>
            <a:r>
              <a:rPr lang="en-US" dirty="0" smtClean="0"/>
              <a:t>Raspberry Pi.</a:t>
            </a:r>
          </a:p>
          <a:p>
            <a:pPr marL="457200" lvl="1"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336800" y="2706624"/>
            <a:ext cx="6722174" cy="3617976"/>
          </a:xfrm>
          <a:prstGeom prst="rect">
            <a:avLst/>
          </a:prstGeom>
        </p:spPr>
      </p:pic>
    </p:spTree>
    <p:extLst>
      <p:ext uri="{BB962C8B-B14F-4D97-AF65-F5344CB8AC3E}">
        <p14:creationId xmlns:p14="http://schemas.microsoft.com/office/powerpoint/2010/main" val="419903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166</TotalTime>
  <Words>724</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Times New Roman</vt:lpstr>
      <vt:lpstr>Default Design</vt:lpstr>
      <vt:lpstr>HỆ THỐNG CHỐNG TRỘM SỬ DỤNG WEBCAM VỚI BLYNK SERVER </vt:lpstr>
      <vt:lpstr>NỘI DUNG</vt:lpstr>
      <vt:lpstr>TỔNG QUAN ĐỀ TÀI</vt:lpstr>
      <vt:lpstr>TỔNG QUAN ĐỀ TÀI</vt:lpstr>
      <vt:lpstr>CÁCH THỨC THỰC HIỆN </vt:lpstr>
      <vt:lpstr>CÁCH THỨC THỰC HIỆN </vt:lpstr>
      <vt:lpstr>CÁCH THỨC THỰC HIỆN </vt:lpstr>
      <vt:lpstr>CÁCH THỨC THỰC HIỆN </vt:lpstr>
      <vt:lpstr>CÁCH THỨC THỰC HIỆN </vt:lpstr>
      <vt:lpstr>CÁCH THỨC THỰC HIỆN </vt:lpstr>
      <vt:lpstr>CÁCH THỨC THỰC HIỆN </vt:lpstr>
      <vt:lpstr>CÁCH THỨC THỰC HIỆN </vt:lpstr>
      <vt:lpstr>CÁCH THỨC THỰC HIỆN </vt:lpstr>
      <vt:lpstr>CÁCH THỨC THỰC HIỆN </vt:lpstr>
      <vt:lpstr>CÁCH THỨC THỰC HIỆN </vt:lpstr>
      <vt:lpstr>CÁCH THỨC THỰC HIỆN </vt:lpstr>
      <vt:lpstr>KẾT QUẢ VÀ KẾT LUẬN</vt:lpstr>
      <vt:lpstr>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PHƯƠNG PHÁP ĐO PHƠI NHIỄM EMF TRẠM BTS VỚI CHÍ PHÍ THẤP</dc:title>
  <dc:creator>Quang Đấu Phạm</dc:creator>
  <cp:lastModifiedBy>Duy Huynh</cp:lastModifiedBy>
  <cp:revision>22</cp:revision>
  <dcterms:created xsi:type="dcterms:W3CDTF">2017-05-15T18:22:15Z</dcterms:created>
  <dcterms:modified xsi:type="dcterms:W3CDTF">2018-12-11T13:23:55Z</dcterms:modified>
</cp:coreProperties>
</file>