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0" r:id="rId4"/>
    <p:sldId id="279" r:id="rId5"/>
    <p:sldId id="265" r:id="rId6"/>
    <p:sldId id="266" r:id="rId7"/>
    <p:sldId id="267" r:id="rId8"/>
    <p:sldId id="261" r:id="rId9"/>
    <p:sldId id="268" r:id="rId10"/>
    <p:sldId id="273" r:id="rId11"/>
    <p:sldId id="272" r:id="rId12"/>
    <p:sldId id="269" r:id="rId13"/>
    <p:sldId id="274" r:id="rId14"/>
    <p:sldId id="275" r:id="rId15"/>
    <p:sldId id="276" r:id="rId16"/>
    <p:sldId id="277" r:id="rId17"/>
    <p:sldId id="262" r:id="rId18"/>
    <p:sldId id="270" r:id="rId19"/>
    <p:sldId id="271" r:id="rId20"/>
    <p:sldId id="278" r:id="rId21"/>
    <p:sldId id="263" r:id="rId22"/>
    <p:sldId id="25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ải Bùi" initials="KB" lastIdx="3" clrIdx="0">
    <p:extLst>
      <p:ext uri="{19B8F6BF-5375-455C-9EA6-DF929625EA0E}">
        <p15:presenceInfo xmlns:p15="http://schemas.microsoft.com/office/powerpoint/2012/main" userId="83521d9a3f7193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671" autoAdjust="0"/>
  </p:normalViewPr>
  <p:slideViewPr>
    <p:cSldViewPr snapToGrid="0">
      <p:cViewPr varScale="1">
        <p:scale>
          <a:sx n="80" d="100"/>
          <a:sy n="80" d="100"/>
        </p:scale>
        <p:origin x="9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5T21:58:28.183" idx="1">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1592D-0ABD-4261-9F7E-98F7B0A1E77C}" type="datetimeFigureOut">
              <a:rPr lang="en-US" smtClean="0"/>
              <a:t>1/25/2021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BF1361-002B-4AD5-8B6A-ED987D40749D}" type="slidenum">
              <a:rPr lang="en-US" smtClean="0"/>
              <a:t>‹#›</a:t>
            </a:fld>
            <a:endParaRPr lang="en-US"/>
          </a:p>
        </p:txBody>
      </p:sp>
    </p:spTree>
    <p:extLst>
      <p:ext uri="{BB962C8B-B14F-4D97-AF65-F5344CB8AC3E}">
        <p14:creationId xmlns:p14="http://schemas.microsoft.com/office/powerpoint/2010/main" val="3698977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hiện nay trong thời đại bùng nổ của công nghệ thông tin, nhiều công nghệ sinh trắc đã và đang được phát</a:t>
            </a:r>
            <a:r>
              <a:rPr lang="en-US"/>
              <a:t> </a:t>
            </a:r>
            <a:r>
              <a:rPr lang="vi-VN"/>
              <a:t>triển. Một số chúng đang được sử dụng thử tế và phát huy hiệu quả cao như vân tay, gương mặt, mống mắt, giọng nói.</a:t>
            </a:r>
          </a:p>
          <a:p>
            <a:r>
              <a:rPr lang="vi-VN"/>
              <a:t>Trong đó nhận diện vân tay được sử dụng phổ biến hơn cả. Từ việc mở khóa cho các thiết bị di động như smartphone đến</a:t>
            </a:r>
            <a:r>
              <a:rPr lang="en-US"/>
              <a:t> </a:t>
            </a:r>
            <a:r>
              <a:rPr lang="vi-VN"/>
              <a:t>xác thực thanh toán, khóa cửa thông minh, máy chấm công... </a:t>
            </a:r>
            <a:endParaRPr lang="en-US"/>
          </a:p>
        </p:txBody>
      </p:sp>
      <p:sp>
        <p:nvSpPr>
          <p:cNvPr id="4" name="Slide Number Placeholder 3"/>
          <p:cNvSpPr>
            <a:spLocks noGrp="1"/>
          </p:cNvSpPr>
          <p:nvPr>
            <p:ph type="sldNum" sz="quarter" idx="5"/>
          </p:nvPr>
        </p:nvSpPr>
        <p:spPr/>
        <p:txBody>
          <a:bodyPr/>
          <a:lstStyle/>
          <a:p>
            <a:fld id="{FEBF1361-002B-4AD5-8B6A-ED987D40749D}" type="slidenum">
              <a:rPr lang="en-US" smtClean="0"/>
              <a:t>3</a:t>
            </a:fld>
            <a:endParaRPr lang="en-US"/>
          </a:p>
        </p:txBody>
      </p:sp>
    </p:spTree>
    <p:extLst>
      <p:ext uri="{BB962C8B-B14F-4D97-AF65-F5344CB8AC3E}">
        <p14:creationId xmlns:p14="http://schemas.microsoft.com/office/powerpoint/2010/main" val="4239632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Những điểm đặc trưng thu được sau bước trên được đi qua bước hậu xử lý nhằm loại bỏ những điểm đặc trưng</a:t>
            </a:r>
          </a:p>
          <a:p>
            <a:r>
              <a:rPr lang="vi-VN"/>
              <a:t>giả dựa trên quan hệ về cấu trúc không gian giữa chúng. Có 3 trường hợp sau:</a:t>
            </a:r>
          </a:p>
          <a:p>
            <a:r>
              <a:rPr lang="vi-VN"/>
              <a:t>- Đường vân bị đứt gãy: Hai điểm kết thúc với cùng hướng với khoảng cách giữa chúng trong ngưỡng T1 bị loại bỏ.</a:t>
            </a:r>
          </a:p>
          <a:p>
            <a:r>
              <a:rPr lang="vi-VN"/>
              <a:t>- Điểm gai: Hai điểm kết thúc và rẽ nhánh kết nối với nhau và có khoảng cách giữa chúng nằm trong ngưỡng T2 </a:t>
            </a:r>
          </a:p>
          <a:p>
            <a:r>
              <a:rPr lang="vi-VN"/>
              <a:t>cũng bị loại bỏ.</a:t>
            </a:r>
          </a:p>
          <a:p>
            <a:r>
              <a:rPr lang="vi-VN"/>
              <a:t>- Điểm gần biên của khu vực chứa vân tay</a:t>
            </a:r>
            <a:endParaRPr lang="en-US"/>
          </a:p>
        </p:txBody>
      </p:sp>
      <p:sp>
        <p:nvSpPr>
          <p:cNvPr id="4" name="Slide Number Placeholder 3"/>
          <p:cNvSpPr>
            <a:spLocks noGrp="1"/>
          </p:cNvSpPr>
          <p:nvPr>
            <p:ph type="sldNum" sz="quarter" idx="5"/>
          </p:nvPr>
        </p:nvSpPr>
        <p:spPr/>
        <p:txBody>
          <a:bodyPr/>
          <a:lstStyle/>
          <a:p>
            <a:fld id="{FEBF1361-002B-4AD5-8B6A-ED987D40749D}" type="slidenum">
              <a:rPr lang="en-US" smtClean="0"/>
              <a:t>12</a:t>
            </a:fld>
            <a:endParaRPr lang="en-US"/>
          </a:p>
        </p:txBody>
      </p:sp>
    </p:spTree>
    <p:extLst>
      <p:ext uri="{BB962C8B-B14F-4D97-AF65-F5344CB8AC3E}">
        <p14:creationId xmlns:p14="http://schemas.microsoft.com/office/powerpoint/2010/main" val="1257064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Phương pháp thứ hai mà em giới thiệu là phương pháp sử dụng mạng nơ-ron. Phương pháp này bao gồm hai mạng</a:t>
            </a:r>
          </a:p>
          <a:p>
            <a:r>
              <a:rPr lang="vi-VN"/>
              <a:t>CoarseNet với nhiệm vụ đề xuất các điểm đặc trưng và mạng FineNet với nhiệm vụ phân loại các điểm đặc trưng từ mạng</a:t>
            </a:r>
          </a:p>
          <a:p>
            <a:r>
              <a:rPr lang="vi-VN"/>
              <a:t>CoarseNet.</a:t>
            </a:r>
            <a:endParaRPr lang="en-US"/>
          </a:p>
        </p:txBody>
      </p:sp>
      <p:sp>
        <p:nvSpPr>
          <p:cNvPr id="4" name="Slide Number Placeholder 3"/>
          <p:cNvSpPr>
            <a:spLocks noGrp="1"/>
          </p:cNvSpPr>
          <p:nvPr>
            <p:ph type="sldNum" sz="quarter" idx="5"/>
          </p:nvPr>
        </p:nvSpPr>
        <p:spPr/>
        <p:txBody>
          <a:bodyPr/>
          <a:lstStyle/>
          <a:p>
            <a:fld id="{FEBF1361-002B-4AD5-8B6A-ED987D40749D}" type="slidenum">
              <a:rPr lang="en-US" smtClean="0"/>
              <a:t>13</a:t>
            </a:fld>
            <a:endParaRPr lang="en-US"/>
          </a:p>
        </p:txBody>
      </p:sp>
    </p:spTree>
    <p:extLst>
      <p:ext uri="{BB962C8B-B14F-4D97-AF65-F5344CB8AC3E}">
        <p14:creationId xmlns:p14="http://schemas.microsoft.com/office/powerpoint/2010/main" val="1938369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CoarseNet là mạng thần kinh tích chập lấy ảnh vân tay làm đầu vào ban đầu, và ảnh tương ứng được nâng cao </a:t>
            </a:r>
          </a:p>
          <a:p>
            <a:r>
              <a:rPr lang="vi-VN"/>
              <a:t>chất lượng, bản đồ phân vùng, trường định hướng sẽ là đầu vào phụ để sinh ra bản đồ chi tiết đặc trưng. Thuật toán </a:t>
            </a:r>
          </a:p>
          <a:p>
            <a:r>
              <a:rPr lang="vi-VN"/>
              <a:t>Non-maximum Suppression được sử dụng để loại bỏ những điểm bị trùng lặp. </a:t>
            </a:r>
            <a:endParaRPr lang="en-US"/>
          </a:p>
        </p:txBody>
      </p:sp>
      <p:sp>
        <p:nvSpPr>
          <p:cNvPr id="4" name="Slide Number Placeholder 3"/>
          <p:cNvSpPr>
            <a:spLocks noGrp="1"/>
          </p:cNvSpPr>
          <p:nvPr>
            <p:ph type="sldNum" sz="quarter" idx="5"/>
          </p:nvPr>
        </p:nvSpPr>
        <p:spPr/>
        <p:txBody>
          <a:bodyPr/>
          <a:lstStyle/>
          <a:p>
            <a:fld id="{FEBF1361-002B-4AD5-8B6A-ED987D40749D}" type="slidenum">
              <a:rPr lang="en-US" smtClean="0"/>
              <a:t>14</a:t>
            </a:fld>
            <a:endParaRPr lang="en-US"/>
          </a:p>
        </p:txBody>
      </p:sp>
    </p:spTree>
    <p:extLst>
      <p:ext uri="{BB962C8B-B14F-4D97-AF65-F5344CB8AC3E}">
        <p14:creationId xmlns:p14="http://schemas.microsoft.com/office/powerpoint/2010/main" val="3469497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Mạng FineNet lấy đầu vào là vùng ảnh chứa điểm đặc trưng được đề xuất từ mạng CoarseNet và phân loại chúng </a:t>
            </a:r>
          </a:p>
          <a:p>
            <a:r>
              <a:rPr lang="vi-VN"/>
              <a:t>xem có phải điểm đặc trưng hay ko. FineNet sử dụng kiến trúc chủ yếu dựa trên Inception-resnet. Hai mô hình được huấn </a:t>
            </a:r>
          </a:p>
          <a:p>
            <a:r>
              <a:rPr lang="vi-VN"/>
              <a:t>luyện trên tập vân tay FVC2002</a:t>
            </a:r>
            <a:endParaRPr lang="en-US"/>
          </a:p>
        </p:txBody>
      </p:sp>
      <p:sp>
        <p:nvSpPr>
          <p:cNvPr id="4" name="Slide Number Placeholder 3"/>
          <p:cNvSpPr>
            <a:spLocks noGrp="1"/>
          </p:cNvSpPr>
          <p:nvPr>
            <p:ph type="sldNum" sz="quarter" idx="5"/>
          </p:nvPr>
        </p:nvSpPr>
        <p:spPr/>
        <p:txBody>
          <a:bodyPr/>
          <a:lstStyle/>
          <a:p>
            <a:fld id="{FEBF1361-002B-4AD5-8B6A-ED987D40749D}" type="slidenum">
              <a:rPr lang="en-US" smtClean="0"/>
              <a:t>15</a:t>
            </a:fld>
            <a:endParaRPr lang="en-US"/>
          </a:p>
        </p:txBody>
      </p:sp>
    </p:spTree>
    <p:extLst>
      <p:ext uri="{BB962C8B-B14F-4D97-AF65-F5344CB8AC3E}">
        <p14:creationId xmlns:p14="http://schemas.microsoft.com/office/powerpoint/2010/main" val="36352022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EBF1361-002B-4AD5-8B6A-ED987D40749D}" type="slidenum">
              <a:rPr lang="en-US" smtClean="0"/>
              <a:t>16</a:t>
            </a:fld>
            <a:endParaRPr lang="en-US"/>
          </a:p>
        </p:txBody>
      </p:sp>
    </p:spTree>
    <p:extLst>
      <p:ext uri="{BB962C8B-B14F-4D97-AF65-F5344CB8AC3E}">
        <p14:creationId xmlns:p14="http://schemas.microsoft.com/office/powerpoint/2010/main" val="935365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Gần đây bộ Công an có kế hoạch cung cấp căn cước công dân</a:t>
            </a:r>
          </a:p>
          <a:p>
            <a:r>
              <a:rPr lang="vi-VN"/>
              <a:t>gắn chip cho 50 tr dân trong đó vân tay là một thông tin quan trọng sẽ được số hóa phục vụ cho các mục đích sau này</a:t>
            </a:r>
            <a:r>
              <a:rPr lang="en-US"/>
              <a:t> như thủ tục hành chính và hình sự.</a:t>
            </a:r>
          </a:p>
        </p:txBody>
      </p:sp>
      <p:sp>
        <p:nvSpPr>
          <p:cNvPr id="4" name="Slide Number Placeholder 3"/>
          <p:cNvSpPr>
            <a:spLocks noGrp="1"/>
          </p:cNvSpPr>
          <p:nvPr>
            <p:ph type="sldNum" sz="quarter" idx="5"/>
          </p:nvPr>
        </p:nvSpPr>
        <p:spPr/>
        <p:txBody>
          <a:bodyPr/>
          <a:lstStyle/>
          <a:p>
            <a:fld id="{FEBF1361-002B-4AD5-8B6A-ED987D40749D}" type="slidenum">
              <a:rPr lang="en-US" smtClean="0"/>
              <a:t>4</a:t>
            </a:fld>
            <a:endParaRPr lang="en-US"/>
          </a:p>
        </p:txBody>
      </p:sp>
    </p:spTree>
    <p:extLst>
      <p:ext uri="{BB962C8B-B14F-4D97-AF65-F5344CB8AC3E}">
        <p14:creationId xmlns:p14="http://schemas.microsoft.com/office/powerpoint/2010/main" val="1184346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Một hệ thống nhận diện vân tay gồm 3 phần: thu nhận ảnh vân tay, trích chọn đặc trưng và đối sánh. Trong đồ án này em tìm hiểu về công đoạn trích chọn điểm đặc trưng. Điểm đặc trưng là những điểm có cấu trúc đặc biệt bao</a:t>
            </a:r>
          </a:p>
          <a:p>
            <a:r>
              <a:rPr lang="vi-VN"/>
              <a:t>gồm hai dạng đó là điểm rẽ nhánh và điểm kết thúc.</a:t>
            </a:r>
            <a:endParaRPr lang="en-US"/>
          </a:p>
        </p:txBody>
      </p:sp>
      <p:sp>
        <p:nvSpPr>
          <p:cNvPr id="4" name="Slide Number Placeholder 3"/>
          <p:cNvSpPr>
            <a:spLocks noGrp="1"/>
          </p:cNvSpPr>
          <p:nvPr>
            <p:ph type="sldNum" sz="quarter" idx="5"/>
          </p:nvPr>
        </p:nvSpPr>
        <p:spPr/>
        <p:txBody>
          <a:bodyPr/>
          <a:lstStyle/>
          <a:p>
            <a:fld id="{FEBF1361-002B-4AD5-8B6A-ED987D40749D}" type="slidenum">
              <a:rPr lang="en-US" smtClean="0"/>
              <a:t>5</a:t>
            </a:fld>
            <a:endParaRPr lang="en-US"/>
          </a:p>
        </p:txBody>
      </p:sp>
    </p:spTree>
    <p:extLst>
      <p:ext uri="{BB962C8B-B14F-4D97-AF65-F5344CB8AC3E}">
        <p14:creationId xmlns:p14="http://schemas.microsoft.com/office/powerpoint/2010/main" val="1371600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trích chọn điểm đặc trưng là đi xác định những thông tin của điểm</a:t>
            </a:r>
            <a:r>
              <a:rPr lang="en-US"/>
              <a:t> </a:t>
            </a:r>
            <a:r>
              <a:rPr lang="vi-VN"/>
              <a:t>đặc trưng bao gồm tọa độ và hướng của chúng. Thông tin này sẽ được sử dụng làm đầu vào cho thuật toán đối sánh. </a:t>
            </a:r>
          </a:p>
          <a:p>
            <a:r>
              <a:rPr lang="vi-VN"/>
              <a:t>Hai phương pháp em tìm hiểu ở đây là xử lý ảnh và mạng nơ-ron.</a:t>
            </a:r>
            <a:endParaRPr lang="en-US"/>
          </a:p>
        </p:txBody>
      </p:sp>
      <p:sp>
        <p:nvSpPr>
          <p:cNvPr id="4" name="Slide Number Placeholder 3"/>
          <p:cNvSpPr>
            <a:spLocks noGrp="1"/>
          </p:cNvSpPr>
          <p:nvPr>
            <p:ph type="sldNum" sz="quarter" idx="5"/>
          </p:nvPr>
        </p:nvSpPr>
        <p:spPr/>
        <p:txBody>
          <a:bodyPr/>
          <a:lstStyle/>
          <a:p>
            <a:fld id="{FEBF1361-002B-4AD5-8B6A-ED987D40749D}" type="slidenum">
              <a:rPr lang="en-US" smtClean="0"/>
              <a:t>6</a:t>
            </a:fld>
            <a:endParaRPr lang="en-US"/>
          </a:p>
        </p:txBody>
      </p:sp>
    </p:spTree>
    <p:extLst>
      <p:ext uri="{BB962C8B-B14F-4D97-AF65-F5344CB8AC3E}">
        <p14:creationId xmlns:p14="http://schemas.microsoft.com/office/powerpoint/2010/main" val="415932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a:t>
            </a:r>
            <a:r>
              <a:rPr lang="vi-VN"/>
              <a:t>ầu tiên em sẽ giới thiệu về phương pháp trích chọn điểm đặc trưng bằng xử lý ảnh. Phương pháp này gồm 3 </a:t>
            </a:r>
          </a:p>
          <a:p>
            <a:r>
              <a:rPr lang="vi-VN"/>
              <a:t>bước chính: tiền xử lý và phân vùng; làm mỏng và dò tìm điểm đặc trưng; Loại bỏ điểm đặc trưng giả. Sơ đồ quy trình</a:t>
            </a:r>
          </a:p>
          <a:p>
            <a:r>
              <a:rPr lang="vi-VN"/>
              <a:t>thực hiện của các bước nhỏ được thể hiện ở hình dưới.</a:t>
            </a:r>
            <a:endParaRPr lang="en-US"/>
          </a:p>
        </p:txBody>
      </p:sp>
      <p:sp>
        <p:nvSpPr>
          <p:cNvPr id="4" name="Slide Number Placeholder 3"/>
          <p:cNvSpPr>
            <a:spLocks noGrp="1"/>
          </p:cNvSpPr>
          <p:nvPr>
            <p:ph type="sldNum" sz="quarter" idx="5"/>
          </p:nvPr>
        </p:nvSpPr>
        <p:spPr/>
        <p:txBody>
          <a:bodyPr/>
          <a:lstStyle/>
          <a:p>
            <a:fld id="{FEBF1361-002B-4AD5-8B6A-ED987D40749D}" type="slidenum">
              <a:rPr lang="en-US" smtClean="0"/>
              <a:t>7</a:t>
            </a:fld>
            <a:endParaRPr lang="en-US"/>
          </a:p>
        </p:txBody>
      </p:sp>
    </p:spTree>
    <p:extLst>
      <p:ext uri="{BB962C8B-B14F-4D97-AF65-F5344CB8AC3E}">
        <p14:creationId xmlns:p14="http://schemas.microsoft.com/office/powerpoint/2010/main" val="1589321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Mục đích của quá trình tiền xử lý và phân vùng là để phân vùng nhị phân các đường vân trong ảnh vân tay </a:t>
            </a:r>
            <a:r>
              <a:rPr lang="en-US"/>
              <a:t> </a:t>
            </a:r>
            <a:r>
              <a:rPr lang="vi-VN"/>
              <a:t>trong đó các đường vân có giá trị là “1”, những phần còn lại trong ảnh có giá trị là “0”. Ở bước đầu tiên tiền xử lý và </a:t>
            </a:r>
          </a:p>
          <a:p>
            <a:r>
              <a:rPr lang="vi-VN"/>
              <a:t>phân vùng bao gồm bốn công đoạn đó là: tính toán trường định hướng, tính toán phương sai</a:t>
            </a:r>
            <a:r>
              <a:rPr lang="en-US"/>
              <a:t> phân vùng, xác định đường vân và làm mịn đường vân</a:t>
            </a:r>
            <a:r>
              <a:rPr lang="vi-VN"/>
              <a:t>. Ảnh đầu vào được chia thành</a:t>
            </a:r>
          </a:p>
          <a:p>
            <a:r>
              <a:rPr lang="vi-VN"/>
              <a:t>các khối 16x16 và trường định hướng là đại lượng đặc trưng cho sự chi phối về hướng trong các khối này được tính dựa</a:t>
            </a:r>
          </a:p>
          <a:p>
            <a:r>
              <a:rPr lang="vi-VN"/>
              <a:t>theo công thức dưới đây. </a:t>
            </a:r>
            <a:endParaRPr lang="en-US"/>
          </a:p>
        </p:txBody>
      </p:sp>
      <p:sp>
        <p:nvSpPr>
          <p:cNvPr id="4" name="Slide Number Placeholder 3"/>
          <p:cNvSpPr>
            <a:spLocks noGrp="1"/>
          </p:cNvSpPr>
          <p:nvPr>
            <p:ph type="sldNum" sz="quarter" idx="5"/>
          </p:nvPr>
        </p:nvSpPr>
        <p:spPr/>
        <p:txBody>
          <a:bodyPr/>
          <a:lstStyle/>
          <a:p>
            <a:fld id="{FEBF1361-002B-4AD5-8B6A-ED987D40749D}" type="slidenum">
              <a:rPr lang="en-US" smtClean="0"/>
              <a:t>8</a:t>
            </a:fld>
            <a:endParaRPr lang="en-US"/>
          </a:p>
        </p:txBody>
      </p:sp>
    </p:spTree>
    <p:extLst>
      <p:ext uri="{BB962C8B-B14F-4D97-AF65-F5344CB8AC3E}">
        <p14:creationId xmlns:p14="http://schemas.microsoft.com/office/powerpoint/2010/main" val="2131179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Tiếp theo cần phải phân vùng khu vực chứa vân tay trong ảnh. Với giả định là ảnh vân tay thì phần nền sẽ có</a:t>
            </a:r>
          </a:p>
          <a:p>
            <a:r>
              <a:rPr lang="vi-VN"/>
              <a:t>phương sai thấp hơn so với khu vực chứa vân tay. Đầu tiên cũng chia ảnh đầu vào thành các khối kích thước 16x16 tiếp </a:t>
            </a:r>
          </a:p>
          <a:p>
            <a:r>
              <a:rPr lang="vi-VN"/>
              <a:t>theo cần tính toán giá trị độ sáng trung bình trong khối này và cuối cùng tính phương sai của từng điểm ảnh so với </a:t>
            </a:r>
          </a:p>
          <a:p>
            <a:r>
              <a:rPr lang="vi-VN"/>
              <a:t>giá trị trung bình đó. </a:t>
            </a:r>
            <a:endParaRPr lang="en-US"/>
          </a:p>
        </p:txBody>
      </p:sp>
      <p:sp>
        <p:nvSpPr>
          <p:cNvPr id="4" name="Slide Number Placeholder 3"/>
          <p:cNvSpPr>
            <a:spLocks noGrp="1"/>
          </p:cNvSpPr>
          <p:nvPr>
            <p:ph type="sldNum" sz="quarter" idx="5"/>
          </p:nvPr>
        </p:nvSpPr>
        <p:spPr/>
        <p:txBody>
          <a:bodyPr/>
          <a:lstStyle/>
          <a:p>
            <a:fld id="{FEBF1361-002B-4AD5-8B6A-ED987D40749D}" type="slidenum">
              <a:rPr lang="en-US" smtClean="0"/>
              <a:t>9</a:t>
            </a:fld>
            <a:endParaRPr lang="en-US"/>
          </a:p>
        </p:txBody>
      </p:sp>
    </p:spTree>
    <p:extLst>
      <p:ext uri="{BB962C8B-B14F-4D97-AF65-F5344CB8AC3E}">
        <p14:creationId xmlns:p14="http://schemas.microsoft.com/office/powerpoint/2010/main" val="157075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Bước cuối cùng là xác định đường vân. Ở đây sử dụng phương pháp nhị phân hóa ảnh. Đường vân được gán với</a:t>
            </a:r>
          </a:p>
          <a:p>
            <a:r>
              <a:rPr lang="vi-VN"/>
              <a:t>giá trị “1” (trắng) và những điểm còn lại trong ảnh được gán giá trị “0”. Đường vân được xác định bằng phương pháp </a:t>
            </a:r>
          </a:p>
          <a:p>
            <a:r>
              <a:rPr lang="vi-VN"/>
              <a:t>nhị phân hóa ảnh thường xuất hiện những vị trí bị bất thường. Một mặt nạ 3x7 được sử dụng để loại bỏ chúng và giữ </a:t>
            </a:r>
          </a:p>
          <a:p>
            <a:r>
              <a:rPr lang="vi-VN"/>
              <a:t>lại những đường vân.</a:t>
            </a:r>
            <a:endParaRPr lang="en-US"/>
          </a:p>
        </p:txBody>
      </p:sp>
      <p:sp>
        <p:nvSpPr>
          <p:cNvPr id="4" name="Slide Number Placeholder 3"/>
          <p:cNvSpPr>
            <a:spLocks noGrp="1"/>
          </p:cNvSpPr>
          <p:nvPr>
            <p:ph type="sldNum" sz="quarter" idx="5"/>
          </p:nvPr>
        </p:nvSpPr>
        <p:spPr/>
        <p:txBody>
          <a:bodyPr/>
          <a:lstStyle/>
          <a:p>
            <a:fld id="{FEBF1361-002B-4AD5-8B6A-ED987D40749D}" type="slidenum">
              <a:rPr lang="en-US" smtClean="0"/>
              <a:t>10</a:t>
            </a:fld>
            <a:endParaRPr lang="en-US"/>
          </a:p>
        </p:txBody>
      </p:sp>
    </p:spTree>
    <p:extLst>
      <p:ext uri="{BB962C8B-B14F-4D97-AF65-F5344CB8AC3E}">
        <p14:creationId xmlns:p14="http://schemas.microsoft.com/office/powerpoint/2010/main" val="1746271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Ảnh nhị phân nhận được bởi quá trình nhị phân hóa thường được qua giai đoạn làm mảnh làm cho độ dày của </a:t>
            </a:r>
          </a:p>
          <a:p>
            <a:r>
              <a:rPr lang="vi-VN"/>
              <a:t>đường vân giảm xuống một điểm ảnh. Ảnh vân tay sau khi được làm mỏng sẽ xuất hiện  các điểm gai nhô ra trên đường vân</a:t>
            </a:r>
          </a:p>
          <a:p>
            <a:r>
              <a:rPr lang="vi-VN"/>
              <a:t>dẫn đến việc sai sót trong quá trình xác định các điểm rẽ nhánh và kết thúc vì vậy cần được loại bỏ. </a:t>
            </a:r>
          </a:p>
          <a:p>
            <a:r>
              <a:rPr lang="vi-VN"/>
              <a:t>Bước tiếp theo là dò tìm các điểm đặc trưng bằng cách xét một khối kích thước 3x3 và xét các trường hợp để điểm trung </a:t>
            </a:r>
          </a:p>
          <a:p>
            <a:r>
              <a:rPr lang="vi-VN"/>
              <a:t>tâm là điểm rẽ nhánh hoặc kết thúc. </a:t>
            </a:r>
            <a:endParaRPr lang="en-US"/>
          </a:p>
        </p:txBody>
      </p:sp>
      <p:sp>
        <p:nvSpPr>
          <p:cNvPr id="4" name="Slide Number Placeholder 3"/>
          <p:cNvSpPr>
            <a:spLocks noGrp="1"/>
          </p:cNvSpPr>
          <p:nvPr>
            <p:ph type="sldNum" sz="quarter" idx="5"/>
          </p:nvPr>
        </p:nvSpPr>
        <p:spPr/>
        <p:txBody>
          <a:bodyPr/>
          <a:lstStyle/>
          <a:p>
            <a:fld id="{FEBF1361-002B-4AD5-8B6A-ED987D40749D}" type="slidenum">
              <a:rPr lang="en-US" smtClean="0"/>
              <a:t>11</a:t>
            </a:fld>
            <a:endParaRPr lang="en-US"/>
          </a:p>
        </p:txBody>
      </p:sp>
    </p:spTree>
    <p:extLst>
      <p:ext uri="{BB962C8B-B14F-4D97-AF65-F5344CB8AC3E}">
        <p14:creationId xmlns:p14="http://schemas.microsoft.com/office/powerpoint/2010/main" val="1885611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1538287"/>
            <a:ext cx="6858000" cy="2387600"/>
          </a:xfrm>
        </p:spPr>
        <p:txBody>
          <a:bodyPr anchor="b">
            <a:normAutofit/>
          </a:bodyPr>
          <a:lstStyle>
            <a:lvl1pPr marL="0" marR="0" indent="0" algn="ctr" defTabSz="685800" rtl="0" eaLnBrk="1" fontAlgn="auto" latinLnBrk="0" hangingPunct="1">
              <a:lnSpc>
                <a:spcPct val="90000"/>
              </a:lnSpc>
              <a:spcBef>
                <a:spcPct val="0"/>
              </a:spcBef>
              <a:spcAft>
                <a:spcPts val="0"/>
              </a:spcAft>
              <a:buClrTx/>
              <a:buSzTx/>
              <a:buFontTx/>
              <a:buNone/>
              <a:tabLst/>
              <a:defRPr sz="4400">
                <a:solidFill>
                  <a:schemeClr val="tx1">
                    <a:lumMod val="75000"/>
                    <a:lumOff val="25000"/>
                  </a:schemeClr>
                </a:solidFill>
              </a:defRPr>
            </a:lvl1pPr>
          </a:lstStyle>
          <a:p>
            <a:r>
              <a:rPr lang="en-US" dirty="0"/>
              <a:t>Click to edit </a:t>
            </a:r>
            <a:br>
              <a:rPr lang="en-US" dirty="0"/>
            </a:br>
            <a:r>
              <a:rPr lang="en-US" dirty="0"/>
              <a:t>Master subtitle style</a:t>
            </a:r>
            <a:br>
              <a:rPr lang="en-US" dirty="0"/>
            </a:br>
            <a:endParaRPr lang="en-US" dirty="0"/>
          </a:p>
        </p:txBody>
      </p:sp>
      <p:sp>
        <p:nvSpPr>
          <p:cNvPr id="3" name="Subtitle 2"/>
          <p:cNvSpPr>
            <a:spLocks noGrp="1"/>
          </p:cNvSpPr>
          <p:nvPr>
            <p:ph type="subTitle" idx="1"/>
          </p:nvPr>
        </p:nvSpPr>
        <p:spPr>
          <a:xfrm>
            <a:off x="1143000" y="4313238"/>
            <a:ext cx="6858000" cy="1655762"/>
          </a:xfrm>
        </p:spPr>
        <p:txBody>
          <a:bodyPr>
            <a:normAutofit/>
          </a:bodyPr>
          <a:lstStyle>
            <a:lvl1pPr marL="0" indent="0" algn="ctr">
              <a:buNone/>
              <a:defRPr sz="2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A0EC2761-52B0-42C5-B01B-DF8F69615AE5}"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85297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38693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84969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EC2761-52B0-42C5-B01B-DF8F69615AE5}"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9833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C2761-52B0-42C5-B01B-DF8F69615AE5}" type="datetimeFigureOut">
              <a:rPr lang="en-US" smtClean="0"/>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29124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EC2761-52B0-42C5-B01B-DF8F69615AE5}"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730268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EC2761-52B0-42C5-B01B-DF8F69615AE5}" type="datetimeFigureOut">
              <a:rPr lang="en-US" smtClean="0"/>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3116667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EC2761-52B0-42C5-B01B-DF8F69615AE5}" type="datetimeFigureOut">
              <a:rPr lang="en-US" smtClean="0"/>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79338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C2761-52B0-42C5-B01B-DF8F69615AE5}" type="datetimeFigureOut">
              <a:rPr lang="en-US" smtClean="0"/>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18122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1720892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0EC2761-52B0-42C5-B01B-DF8F69615AE5}" type="datetimeFigureOut">
              <a:rPr lang="en-US" smtClean="0"/>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EBBDA-6239-48A4-BF42-145536EAE284}" type="slidenum">
              <a:rPr lang="en-US" smtClean="0"/>
              <a:t>‹#›</a:t>
            </a:fld>
            <a:endParaRPr lang="en-US"/>
          </a:p>
        </p:txBody>
      </p:sp>
    </p:spTree>
    <p:extLst>
      <p:ext uri="{BB962C8B-B14F-4D97-AF65-F5344CB8AC3E}">
        <p14:creationId xmlns:p14="http://schemas.microsoft.com/office/powerpoint/2010/main" val="298424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8950" y="-87315"/>
            <a:ext cx="80264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950" y="1346200"/>
            <a:ext cx="8026400" cy="49021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0EC2761-52B0-42C5-B01B-DF8F69615AE5}" type="datetimeFigureOut">
              <a:rPr lang="en-US" smtClean="0"/>
              <a:t>1/25/2021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02EBBDA-6239-48A4-BF42-145536EAE284}" type="slidenum">
              <a:rPr lang="en-US" smtClean="0"/>
              <a:t>‹#›</a:t>
            </a:fld>
            <a:endParaRPr lang="en-US"/>
          </a:p>
        </p:txBody>
      </p:sp>
    </p:spTree>
    <p:extLst>
      <p:ext uri="{BB962C8B-B14F-4D97-AF65-F5344CB8AC3E}">
        <p14:creationId xmlns:p14="http://schemas.microsoft.com/office/powerpoint/2010/main" val="517857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lumMod val="75000"/>
              <a:lumOff val="2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lumMod val="75000"/>
              <a:lumOff val="2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174" y="1538287"/>
            <a:ext cx="7784984" cy="1890713"/>
          </a:xfrm>
        </p:spPr>
        <p:txBody>
          <a:bodyPr/>
          <a:lstStyle/>
          <a:p>
            <a:r>
              <a:rPr lang="en-US" err="1"/>
              <a:t>Tìm</a:t>
            </a:r>
            <a:r>
              <a:rPr lang="en-US"/>
              <a:t> </a:t>
            </a:r>
            <a:r>
              <a:rPr lang="en-US" err="1"/>
              <a:t>hiểu</a:t>
            </a:r>
            <a:r>
              <a:rPr lang="en-US"/>
              <a:t> </a:t>
            </a:r>
            <a:r>
              <a:rPr lang="en-US" err="1"/>
              <a:t>cài</a:t>
            </a:r>
            <a:r>
              <a:rPr lang="en-US"/>
              <a:t> </a:t>
            </a:r>
            <a:r>
              <a:rPr lang="en-US" err="1"/>
              <a:t>đặt</a:t>
            </a:r>
            <a:r>
              <a:rPr lang="en-US"/>
              <a:t> </a:t>
            </a:r>
            <a:r>
              <a:rPr lang="en-US" err="1"/>
              <a:t>và</a:t>
            </a:r>
            <a:r>
              <a:rPr lang="en-US"/>
              <a:t> </a:t>
            </a:r>
            <a:r>
              <a:rPr lang="en-US" err="1"/>
              <a:t>thử</a:t>
            </a:r>
            <a:r>
              <a:rPr lang="en-US"/>
              <a:t> </a:t>
            </a:r>
            <a:r>
              <a:rPr lang="en-US" err="1"/>
              <a:t>nghiệm</a:t>
            </a:r>
            <a:r>
              <a:rPr lang="en-US"/>
              <a:t> </a:t>
            </a:r>
            <a:r>
              <a:rPr lang="en-US" err="1"/>
              <a:t>các</a:t>
            </a:r>
            <a:r>
              <a:rPr lang="en-US"/>
              <a:t> </a:t>
            </a:r>
            <a:r>
              <a:rPr lang="en-US" err="1"/>
              <a:t>phương</a:t>
            </a:r>
            <a:r>
              <a:rPr lang="en-US"/>
              <a:t> </a:t>
            </a:r>
            <a:r>
              <a:rPr lang="en-US" err="1"/>
              <a:t>pháp</a:t>
            </a:r>
            <a:r>
              <a:rPr lang="en-US"/>
              <a:t> </a:t>
            </a:r>
            <a:r>
              <a:rPr lang="en-US" err="1"/>
              <a:t>xử</a:t>
            </a:r>
            <a:r>
              <a:rPr lang="en-US"/>
              <a:t> </a:t>
            </a:r>
            <a:r>
              <a:rPr lang="en-US" err="1"/>
              <a:t>lý</a:t>
            </a:r>
            <a:r>
              <a:rPr lang="en-US"/>
              <a:t> </a:t>
            </a:r>
            <a:r>
              <a:rPr lang="en-US" err="1"/>
              <a:t>ảnh</a:t>
            </a:r>
            <a:r>
              <a:rPr lang="en-US"/>
              <a:t> </a:t>
            </a:r>
            <a:r>
              <a:rPr lang="en-US" err="1"/>
              <a:t>vân</a:t>
            </a:r>
            <a:r>
              <a:rPr lang="en-US"/>
              <a:t> </a:t>
            </a:r>
            <a:r>
              <a:rPr lang="en-US" err="1"/>
              <a:t>tay</a:t>
            </a:r>
            <a:endParaRPr lang="en-US"/>
          </a:p>
        </p:txBody>
      </p:sp>
      <p:sp>
        <p:nvSpPr>
          <p:cNvPr id="3" name="Subtitle 2"/>
          <p:cNvSpPr>
            <a:spLocks noGrp="1"/>
          </p:cNvSpPr>
          <p:nvPr>
            <p:ph type="subTitle" idx="1"/>
          </p:nvPr>
        </p:nvSpPr>
        <p:spPr>
          <a:xfrm>
            <a:off x="2223083" y="4330016"/>
            <a:ext cx="6507760" cy="1655762"/>
          </a:xfrm>
        </p:spPr>
        <p:txBody>
          <a:bodyPr/>
          <a:lstStyle/>
          <a:p>
            <a:pPr algn="just"/>
            <a:r>
              <a:rPr lang="en-US" err="1"/>
              <a:t>Sinh</a:t>
            </a:r>
            <a:r>
              <a:rPr lang="en-US"/>
              <a:t> </a:t>
            </a:r>
            <a:r>
              <a:rPr lang="en-US" err="1"/>
              <a:t>viên</a:t>
            </a:r>
            <a:r>
              <a:rPr lang="en-US"/>
              <a:t> </a:t>
            </a:r>
            <a:r>
              <a:rPr lang="en-US" err="1"/>
              <a:t>thực</a:t>
            </a:r>
            <a:r>
              <a:rPr lang="en-US"/>
              <a:t> </a:t>
            </a:r>
            <a:r>
              <a:rPr lang="en-US" err="1"/>
              <a:t>hiện</a:t>
            </a:r>
            <a:r>
              <a:rPr lang="en-US"/>
              <a:t>: Bùi </a:t>
            </a:r>
            <a:r>
              <a:rPr lang="en-US" err="1"/>
              <a:t>Duy</a:t>
            </a:r>
            <a:r>
              <a:rPr lang="en-US"/>
              <a:t> Khải</a:t>
            </a:r>
          </a:p>
          <a:p>
            <a:pPr algn="just"/>
            <a:r>
              <a:rPr lang="en-US" err="1"/>
              <a:t>Giảng</a:t>
            </a:r>
            <a:r>
              <a:rPr lang="en-US"/>
              <a:t> </a:t>
            </a:r>
            <a:r>
              <a:rPr lang="en-US" err="1"/>
              <a:t>viên</a:t>
            </a:r>
            <a:r>
              <a:rPr lang="en-US"/>
              <a:t> </a:t>
            </a:r>
            <a:r>
              <a:rPr lang="en-US" err="1"/>
              <a:t>hướng</a:t>
            </a:r>
            <a:r>
              <a:rPr lang="en-US"/>
              <a:t> </a:t>
            </a:r>
            <a:r>
              <a:rPr lang="en-US" err="1"/>
              <a:t>dẫn</a:t>
            </a:r>
            <a:r>
              <a:rPr lang="en-US"/>
              <a:t>: </a:t>
            </a:r>
            <a:r>
              <a:rPr lang="en-US" err="1"/>
              <a:t>PGS.TS</a:t>
            </a:r>
            <a:r>
              <a:rPr lang="en-US"/>
              <a:t>. </a:t>
            </a:r>
            <a:r>
              <a:rPr lang="en-US" err="1"/>
              <a:t>Lã</a:t>
            </a:r>
            <a:r>
              <a:rPr lang="en-US"/>
              <a:t> </a:t>
            </a:r>
            <a:r>
              <a:rPr lang="en-US" err="1"/>
              <a:t>Thế</a:t>
            </a:r>
            <a:r>
              <a:rPr lang="en-US"/>
              <a:t> Vinh</a:t>
            </a:r>
          </a:p>
        </p:txBody>
      </p:sp>
    </p:spTree>
    <p:extLst>
      <p:ext uri="{BB962C8B-B14F-4D97-AF65-F5344CB8AC3E}">
        <p14:creationId xmlns:p14="http://schemas.microsoft.com/office/powerpoint/2010/main" val="347903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4FA5-FEA2-47F7-BAC9-8CCE1CA6F016}"/>
              </a:ext>
            </a:extLst>
          </p:cNvPr>
          <p:cNvSpPr>
            <a:spLocks noGrp="1"/>
          </p:cNvSpPr>
          <p:nvPr>
            <p:ph type="title"/>
          </p:nvPr>
        </p:nvSpPr>
        <p:spPr/>
        <p:txBody>
          <a:bodyPr/>
          <a:lstStyle/>
          <a:p>
            <a:r>
              <a:rPr lang="en-US" err="1"/>
              <a:t>Phương</a:t>
            </a:r>
            <a:r>
              <a:rPr lang="en-US"/>
              <a:t> </a:t>
            </a:r>
            <a:r>
              <a:rPr lang="en-US" err="1"/>
              <a:t>pháp</a:t>
            </a:r>
            <a:endParaRPr lang="en-US"/>
          </a:p>
        </p:txBody>
      </p:sp>
      <p:sp>
        <p:nvSpPr>
          <p:cNvPr id="3" name="Content Placeholder 2">
            <a:extLst>
              <a:ext uri="{FF2B5EF4-FFF2-40B4-BE49-F238E27FC236}">
                <a16:creationId xmlns:a16="http://schemas.microsoft.com/office/drawing/2014/main" id="{AD61A0B8-CFA5-4478-8A30-CDDE6E70F3E8}"/>
              </a:ext>
            </a:extLst>
          </p:cNvPr>
          <p:cNvSpPr>
            <a:spLocks noGrp="1"/>
          </p:cNvSpPr>
          <p:nvPr>
            <p:ph idx="1"/>
          </p:nvPr>
        </p:nvSpPr>
        <p:spPr/>
        <p:txBody>
          <a:bodyPr/>
          <a:lstStyle/>
          <a:p>
            <a:r>
              <a:rPr lang="en-US" sz="2400"/>
              <a:t>Xác định đường vân bằng phương pháp nhị phân hóa ảnh</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r>
              <a:rPr lang="en-US" sz="2400"/>
              <a:t>Làm mịn đường vân</a:t>
            </a:r>
          </a:p>
          <a:p>
            <a:pPr marL="0" indent="0">
              <a:buNone/>
            </a:pPr>
            <a:endParaRPr lang="en-US"/>
          </a:p>
        </p:txBody>
      </p:sp>
      <p:pic>
        <p:nvPicPr>
          <p:cNvPr id="5" name="Picture 4">
            <a:extLst>
              <a:ext uri="{FF2B5EF4-FFF2-40B4-BE49-F238E27FC236}">
                <a16:creationId xmlns:a16="http://schemas.microsoft.com/office/drawing/2014/main" id="{44D8781F-7113-41DD-AF70-14E98C122B27}"/>
              </a:ext>
            </a:extLst>
          </p:cNvPr>
          <p:cNvPicPr>
            <a:picLocks noChangeAspect="1"/>
          </p:cNvPicPr>
          <p:nvPr/>
        </p:nvPicPr>
        <p:blipFill>
          <a:blip r:embed="rId3"/>
          <a:stretch>
            <a:fillRect/>
          </a:stretch>
        </p:blipFill>
        <p:spPr>
          <a:xfrm>
            <a:off x="830510" y="2082449"/>
            <a:ext cx="7482980" cy="3429699"/>
          </a:xfrm>
          <a:prstGeom prst="rect">
            <a:avLst/>
          </a:prstGeom>
        </p:spPr>
      </p:pic>
    </p:spTree>
    <p:extLst>
      <p:ext uri="{BB962C8B-B14F-4D97-AF65-F5344CB8AC3E}">
        <p14:creationId xmlns:p14="http://schemas.microsoft.com/office/powerpoint/2010/main" val="3907440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4FA5-FEA2-47F7-BAC9-8CCE1CA6F016}"/>
              </a:ext>
            </a:extLst>
          </p:cNvPr>
          <p:cNvSpPr>
            <a:spLocks noGrp="1"/>
          </p:cNvSpPr>
          <p:nvPr>
            <p:ph type="title"/>
          </p:nvPr>
        </p:nvSpPr>
        <p:spPr/>
        <p:txBody>
          <a:bodyPr/>
          <a:lstStyle/>
          <a:p>
            <a:r>
              <a:rPr lang="en-US" err="1"/>
              <a:t>Phương</a:t>
            </a:r>
            <a:r>
              <a:rPr lang="en-US"/>
              <a:t> </a:t>
            </a:r>
            <a:r>
              <a:rPr lang="en-US" err="1"/>
              <a:t>pháp</a:t>
            </a:r>
            <a:endParaRPr lang="en-US"/>
          </a:p>
        </p:txBody>
      </p:sp>
      <p:sp>
        <p:nvSpPr>
          <p:cNvPr id="3" name="Content Placeholder 2">
            <a:extLst>
              <a:ext uri="{FF2B5EF4-FFF2-40B4-BE49-F238E27FC236}">
                <a16:creationId xmlns:a16="http://schemas.microsoft.com/office/drawing/2014/main" id="{AD61A0B8-CFA5-4478-8A30-CDDE6E70F3E8}"/>
              </a:ext>
            </a:extLst>
          </p:cNvPr>
          <p:cNvSpPr>
            <a:spLocks noGrp="1"/>
          </p:cNvSpPr>
          <p:nvPr>
            <p:ph idx="1"/>
          </p:nvPr>
        </p:nvSpPr>
        <p:spPr/>
        <p:txBody>
          <a:bodyPr/>
          <a:lstStyle/>
          <a:p>
            <a:r>
              <a:rPr lang="en-US"/>
              <a:t>Xác định điểm đặc trưng bao gồm ba bước:</a:t>
            </a:r>
          </a:p>
          <a:p>
            <a:pPr lvl="1"/>
            <a:r>
              <a:rPr lang="en-US"/>
              <a:t>Làm mỏng đường vân</a:t>
            </a:r>
          </a:p>
          <a:p>
            <a:pPr lvl="1"/>
            <a:r>
              <a:rPr lang="en-US"/>
              <a:t>Loại bỏ điểm gai</a:t>
            </a:r>
          </a:p>
          <a:p>
            <a:pPr lvl="1"/>
            <a:endParaRPr lang="en-US"/>
          </a:p>
          <a:p>
            <a:pPr lvl="1"/>
            <a:endParaRPr lang="en-US"/>
          </a:p>
          <a:p>
            <a:pPr lvl="1"/>
            <a:endParaRPr lang="en-US"/>
          </a:p>
          <a:p>
            <a:pPr lvl="1"/>
            <a:endParaRPr lang="en-US"/>
          </a:p>
          <a:p>
            <a:pPr lvl="1"/>
            <a:endParaRPr lang="en-US"/>
          </a:p>
          <a:p>
            <a:pPr lvl="1"/>
            <a:endParaRPr lang="en-US"/>
          </a:p>
          <a:p>
            <a:pPr lvl="1"/>
            <a:r>
              <a:rPr lang="en-US"/>
              <a:t>Dò tìm tiểm đặc trưng</a:t>
            </a:r>
          </a:p>
          <a:p>
            <a:pPr marL="0" indent="0">
              <a:buNone/>
            </a:pPr>
            <a:endParaRPr lang="en-US"/>
          </a:p>
        </p:txBody>
      </p:sp>
      <p:pic>
        <p:nvPicPr>
          <p:cNvPr id="5" name="Picture 4">
            <a:extLst>
              <a:ext uri="{FF2B5EF4-FFF2-40B4-BE49-F238E27FC236}">
                <a16:creationId xmlns:a16="http://schemas.microsoft.com/office/drawing/2014/main" id="{BCCCB666-F70F-4B8F-BB69-E99EC85A0B62}"/>
              </a:ext>
            </a:extLst>
          </p:cNvPr>
          <p:cNvPicPr>
            <a:picLocks noChangeAspect="1"/>
          </p:cNvPicPr>
          <p:nvPr/>
        </p:nvPicPr>
        <p:blipFill>
          <a:blip r:embed="rId3"/>
          <a:stretch>
            <a:fillRect/>
          </a:stretch>
        </p:blipFill>
        <p:spPr>
          <a:xfrm>
            <a:off x="3758267" y="1792838"/>
            <a:ext cx="4670279" cy="2158376"/>
          </a:xfrm>
          <a:prstGeom prst="rect">
            <a:avLst/>
          </a:prstGeom>
        </p:spPr>
      </p:pic>
      <p:pic>
        <p:nvPicPr>
          <p:cNvPr id="7" name="Picture 6" descr="A black and white checkered floor&#10;&#10;Description automatically generated with low confidence">
            <a:extLst>
              <a:ext uri="{FF2B5EF4-FFF2-40B4-BE49-F238E27FC236}">
                <a16:creationId xmlns:a16="http://schemas.microsoft.com/office/drawing/2014/main" id="{BD4D3CA0-4963-476D-9E33-47C2695064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8267" y="4397852"/>
            <a:ext cx="2953162" cy="2067213"/>
          </a:xfrm>
          <a:prstGeom prst="rect">
            <a:avLst/>
          </a:prstGeom>
        </p:spPr>
      </p:pic>
    </p:spTree>
    <p:extLst>
      <p:ext uri="{BB962C8B-B14F-4D97-AF65-F5344CB8AC3E}">
        <p14:creationId xmlns:p14="http://schemas.microsoft.com/office/powerpoint/2010/main" val="1527520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4FA5-FEA2-47F7-BAC9-8CCE1CA6F016}"/>
              </a:ext>
            </a:extLst>
          </p:cNvPr>
          <p:cNvSpPr>
            <a:spLocks noGrp="1"/>
          </p:cNvSpPr>
          <p:nvPr>
            <p:ph type="title"/>
          </p:nvPr>
        </p:nvSpPr>
        <p:spPr/>
        <p:txBody>
          <a:bodyPr/>
          <a:lstStyle/>
          <a:p>
            <a:r>
              <a:rPr lang="en-US" err="1"/>
              <a:t>Phương</a:t>
            </a:r>
            <a:r>
              <a:rPr lang="en-US"/>
              <a:t> </a:t>
            </a:r>
            <a:r>
              <a:rPr lang="en-US" err="1"/>
              <a:t>pháp</a:t>
            </a:r>
            <a:endParaRPr lang="en-US"/>
          </a:p>
        </p:txBody>
      </p:sp>
      <p:sp>
        <p:nvSpPr>
          <p:cNvPr id="3" name="Content Placeholder 2">
            <a:extLst>
              <a:ext uri="{FF2B5EF4-FFF2-40B4-BE49-F238E27FC236}">
                <a16:creationId xmlns:a16="http://schemas.microsoft.com/office/drawing/2014/main" id="{AD61A0B8-CFA5-4478-8A30-CDDE6E70F3E8}"/>
              </a:ext>
            </a:extLst>
          </p:cNvPr>
          <p:cNvSpPr>
            <a:spLocks noGrp="1"/>
          </p:cNvSpPr>
          <p:nvPr>
            <p:ph idx="1"/>
          </p:nvPr>
        </p:nvSpPr>
        <p:spPr/>
        <p:txBody>
          <a:bodyPr/>
          <a:lstStyle/>
          <a:p>
            <a:r>
              <a:rPr lang="en-US" sz="2400"/>
              <a:t>Loại bỏ điểm đặc trưng giả:</a:t>
            </a:r>
          </a:p>
          <a:p>
            <a:pPr lvl="1"/>
            <a:r>
              <a:rPr lang="en-US" sz="2400"/>
              <a:t>Đường vân bị đứt gãy</a:t>
            </a:r>
          </a:p>
          <a:p>
            <a:pPr lvl="1"/>
            <a:r>
              <a:rPr lang="en-US" sz="2400"/>
              <a:t>Điểm gai không bị loại bỏ</a:t>
            </a:r>
          </a:p>
          <a:p>
            <a:pPr lvl="1"/>
            <a:r>
              <a:rPr lang="en-US" sz="2400"/>
              <a:t>Điểm đặc trưng gần vùng biên</a:t>
            </a:r>
          </a:p>
          <a:p>
            <a:pPr marL="0" indent="0">
              <a:buNone/>
            </a:pPr>
            <a:endParaRPr lang="en-US"/>
          </a:p>
        </p:txBody>
      </p:sp>
      <p:pic>
        <p:nvPicPr>
          <p:cNvPr id="5" name="Picture 4" descr="Diagram&#10;&#10;Description automatically generated with medium confidence">
            <a:extLst>
              <a:ext uri="{FF2B5EF4-FFF2-40B4-BE49-F238E27FC236}">
                <a16:creationId xmlns:a16="http://schemas.microsoft.com/office/drawing/2014/main" id="{113710A2-7953-495B-8C64-E52876188E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1385" y="3429000"/>
            <a:ext cx="2181529" cy="2057687"/>
          </a:xfrm>
          <a:prstGeom prst="rect">
            <a:avLst/>
          </a:prstGeom>
        </p:spPr>
      </p:pic>
    </p:spTree>
    <p:extLst>
      <p:ext uri="{BB962C8B-B14F-4D97-AF65-F5344CB8AC3E}">
        <p14:creationId xmlns:p14="http://schemas.microsoft.com/office/powerpoint/2010/main" val="1939664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4FA5-FEA2-47F7-BAC9-8CCE1CA6F016}"/>
              </a:ext>
            </a:extLst>
          </p:cNvPr>
          <p:cNvSpPr>
            <a:spLocks noGrp="1"/>
          </p:cNvSpPr>
          <p:nvPr>
            <p:ph type="title"/>
          </p:nvPr>
        </p:nvSpPr>
        <p:spPr/>
        <p:txBody>
          <a:bodyPr/>
          <a:lstStyle/>
          <a:p>
            <a:r>
              <a:rPr lang="en-US" err="1"/>
              <a:t>Phương</a:t>
            </a:r>
            <a:r>
              <a:rPr lang="en-US"/>
              <a:t> </a:t>
            </a:r>
            <a:r>
              <a:rPr lang="en-US" err="1"/>
              <a:t>pháp</a:t>
            </a:r>
            <a:endParaRPr lang="en-US"/>
          </a:p>
        </p:txBody>
      </p:sp>
      <p:sp>
        <p:nvSpPr>
          <p:cNvPr id="3" name="Content Placeholder 2">
            <a:extLst>
              <a:ext uri="{FF2B5EF4-FFF2-40B4-BE49-F238E27FC236}">
                <a16:creationId xmlns:a16="http://schemas.microsoft.com/office/drawing/2014/main" id="{AD61A0B8-CFA5-4478-8A30-CDDE6E70F3E8}"/>
              </a:ext>
            </a:extLst>
          </p:cNvPr>
          <p:cNvSpPr>
            <a:spLocks noGrp="1"/>
          </p:cNvSpPr>
          <p:nvPr>
            <p:ph idx="1"/>
          </p:nvPr>
        </p:nvSpPr>
        <p:spPr/>
        <p:txBody>
          <a:bodyPr/>
          <a:lstStyle/>
          <a:p>
            <a:r>
              <a:rPr lang="en-US" sz="2400"/>
              <a:t>Phương pháp sử dụng mạng nơ-ron </a:t>
            </a:r>
          </a:p>
          <a:p>
            <a:pPr lvl="1"/>
            <a:r>
              <a:rPr lang="en-US" sz="2400"/>
              <a:t>CoarseNet</a:t>
            </a:r>
          </a:p>
          <a:p>
            <a:pPr lvl="1"/>
            <a:r>
              <a:rPr lang="en-US" sz="2400"/>
              <a:t>FineNet</a:t>
            </a:r>
          </a:p>
          <a:p>
            <a:pPr marL="0" indent="0">
              <a:buNone/>
            </a:pPr>
            <a:endParaRPr lang="en-US"/>
          </a:p>
        </p:txBody>
      </p:sp>
      <p:pic>
        <p:nvPicPr>
          <p:cNvPr id="6" name="Picture 5" descr="Qr code&#10;&#10;Description automatically generated">
            <a:extLst>
              <a:ext uri="{FF2B5EF4-FFF2-40B4-BE49-F238E27FC236}">
                <a16:creationId xmlns:a16="http://schemas.microsoft.com/office/drawing/2014/main" id="{D8D2BF76-B6CB-49C5-A4E6-F1BDF4990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458" y="3028281"/>
            <a:ext cx="7916892" cy="2625900"/>
          </a:xfrm>
          <a:prstGeom prst="rect">
            <a:avLst/>
          </a:prstGeom>
        </p:spPr>
      </p:pic>
    </p:spTree>
    <p:extLst>
      <p:ext uri="{BB962C8B-B14F-4D97-AF65-F5344CB8AC3E}">
        <p14:creationId xmlns:p14="http://schemas.microsoft.com/office/powerpoint/2010/main" val="2296394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4FA5-FEA2-47F7-BAC9-8CCE1CA6F016}"/>
              </a:ext>
            </a:extLst>
          </p:cNvPr>
          <p:cNvSpPr>
            <a:spLocks noGrp="1"/>
          </p:cNvSpPr>
          <p:nvPr>
            <p:ph type="title"/>
          </p:nvPr>
        </p:nvSpPr>
        <p:spPr/>
        <p:txBody>
          <a:bodyPr/>
          <a:lstStyle/>
          <a:p>
            <a:r>
              <a:rPr lang="en-US" err="1"/>
              <a:t>Phương</a:t>
            </a:r>
            <a:r>
              <a:rPr lang="en-US"/>
              <a:t> </a:t>
            </a:r>
            <a:r>
              <a:rPr lang="en-US" err="1"/>
              <a:t>pháp</a:t>
            </a:r>
            <a:endParaRPr lang="en-US"/>
          </a:p>
        </p:txBody>
      </p:sp>
      <p:sp>
        <p:nvSpPr>
          <p:cNvPr id="3" name="Content Placeholder 2">
            <a:extLst>
              <a:ext uri="{FF2B5EF4-FFF2-40B4-BE49-F238E27FC236}">
                <a16:creationId xmlns:a16="http://schemas.microsoft.com/office/drawing/2014/main" id="{AD61A0B8-CFA5-4478-8A30-CDDE6E70F3E8}"/>
              </a:ext>
            </a:extLst>
          </p:cNvPr>
          <p:cNvSpPr>
            <a:spLocks noGrp="1"/>
          </p:cNvSpPr>
          <p:nvPr>
            <p:ph idx="1"/>
          </p:nvPr>
        </p:nvSpPr>
        <p:spPr/>
        <p:txBody>
          <a:bodyPr/>
          <a:lstStyle/>
          <a:p>
            <a:r>
              <a:rPr lang="en-US" sz="2400"/>
              <a:t>CoarseNet có các nhiệm vụ như sau:</a:t>
            </a:r>
          </a:p>
          <a:p>
            <a:pPr lvl="1"/>
            <a:r>
              <a:rPr lang="en-US" sz="2400"/>
              <a:t>Phân vùng và tính toán trường định hướng</a:t>
            </a:r>
          </a:p>
          <a:p>
            <a:pPr lvl="1"/>
            <a:r>
              <a:rPr lang="en-US" sz="2400"/>
              <a:t>Đề xuất điểm đặc trưng ứng viên</a:t>
            </a:r>
          </a:p>
          <a:p>
            <a:r>
              <a:rPr lang="en-US" sz="2400"/>
              <a:t>Loại bỏ điểm đặc trưng bị trùng lặp bằng thuật toán Non-Maximum Suppression</a:t>
            </a:r>
          </a:p>
          <a:p>
            <a:endParaRPr lang="en-US"/>
          </a:p>
          <a:p>
            <a:pPr marL="0" indent="0">
              <a:buNone/>
            </a:pPr>
            <a:endParaRPr lang="en-US"/>
          </a:p>
        </p:txBody>
      </p:sp>
      <p:pic>
        <p:nvPicPr>
          <p:cNvPr id="8" name="Picture 7" descr="Diagram&#10;&#10;Description automatically generated">
            <a:extLst>
              <a:ext uri="{FF2B5EF4-FFF2-40B4-BE49-F238E27FC236}">
                <a16:creationId xmlns:a16="http://schemas.microsoft.com/office/drawing/2014/main" id="{CC7D8003-6416-4AC9-B602-AE069901B2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50" y="3461565"/>
            <a:ext cx="7953987" cy="2786834"/>
          </a:xfrm>
          <a:prstGeom prst="rect">
            <a:avLst/>
          </a:prstGeom>
        </p:spPr>
      </p:pic>
    </p:spTree>
    <p:extLst>
      <p:ext uri="{BB962C8B-B14F-4D97-AF65-F5344CB8AC3E}">
        <p14:creationId xmlns:p14="http://schemas.microsoft.com/office/powerpoint/2010/main" val="1578207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4FA5-FEA2-47F7-BAC9-8CCE1CA6F016}"/>
              </a:ext>
            </a:extLst>
          </p:cNvPr>
          <p:cNvSpPr>
            <a:spLocks noGrp="1"/>
          </p:cNvSpPr>
          <p:nvPr>
            <p:ph type="title"/>
          </p:nvPr>
        </p:nvSpPr>
        <p:spPr/>
        <p:txBody>
          <a:bodyPr/>
          <a:lstStyle/>
          <a:p>
            <a:r>
              <a:rPr lang="en-US" err="1"/>
              <a:t>Phương</a:t>
            </a:r>
            <a:r>
              <a:rPr lang="en-US"/>
              <a:t> </a:t>
            </a:r>
            <a:r>
              <a:rPr lang="en-US" err="1"/>
              <a:t>pháp</a:t>
            </a:r>
            <a:endParaRPr lang="en-US"/>
          </a:p>
        </p:txBody>
      </p:sp>
      <p:sp>
        <p:nvSpPr>
          <p:cNvPr id="3" name="Content Placeholder 2">
            <a:extLst>
              <a:ext uri="{FF2B5EF4-FFF2-40B4-BE49-F238E27FC236}">
                <a16:creationId xmlns:a16="http://schemas.microsoft.com/office/drawing/2014/main" id="{AD61A0B8-CFA5-4478-8A30-CDDE6E70F3E8}"/>
              </a:ext>
            </a:extLst>
          </p:cNvPr>
          <p:cNvSpPr>
            <a:spLocks noGrp="1"/>
          </p:cNvSpPr>
          <p:nvPr>
            <p:ph idx="1"/>
          </p:nvPr>
        </p:nvSpPr>
        <p:spPr/>
        <p:txBody>
          <a:bodyPr/>
          <a:lstStyle/>
          <a:p>
            <a:endParaRPr lang="en-US"/>
          </a:p>
          <a:p>
            <a:endParaRPr lang="en-US"/>
          </a:p>
          <a:p>
            <a:endParaRPr lang="en-US"/>
          </a:p>
          <a:p>
            <a:r>
              <a:rPr lang="en-US" sz="2400"/>
              <a:t>FineNet có nhiệm vụ phân loại các điểm </a:t>
            </a:r>
          </a:p>
          <a:p>
            <a:pPr marL="0" indent="0">
              <a:buNone/>
            </a:pPr>
            <a:r>
              <a:rPr lang="en-US" sz="2400"/>
              <a:t>đặc trưng.</a:t>
            </a:r>
          </a:p>
          <a:p>
            <a:r>
              <a:rPr lang="en-US" sz="2400"/>
              <a:t>Kiến trúc dựa trên Inception-Resnet</a:t>
            </a:r>
          </a:p>
          <a:p>
            <a:r>
              <a:rPr lang="en-US" sz="2400"/>
              <a:t> Mô hình được huấn luyện trên tập </a:t>
            </a:r>
          </a:p>
          <a:p>
            <a:pPr marL="0" indent="0">
              <a:buNone/>
            </a:pPr>
            <a:r>
              <a:rPr lang="en-US" sz="2400"/>
              <a:t>vân tay FVC2002</a:t>
            </a:r>
          </a:p>
          <a:p>
            <a:pPr marL="0" indent="0">
              <a:buNone/>
            </a:pPr>
            <a:endParaRPr lang="en-US"/>
          </a:p>
        </p:txBody>
      </p:sp>
      <p:pic>
        <p:nvPicPr>
          <p:cNvPr id="6" name="Picture 5" descr="Diagram&#10;&#10;Description automatically generated">
            <a:extLst>
              <a:ext uri="{FF2B5EF4-FFF2-40B4-BE49-F238E27FC236}">
                <a16:creationId xmlns:a16="http://schemas.microsoft.com/office/drawing/2014/main" id="{8C56CEFF-A043-450C-98F7-02EA98FB397E}"/>
              </a:ext>
            </a:extLst>
          </p:cNvPr>
          <p:cNvPicPr/>
          <p:nvPr/>
        </p:nvPicPr>
        <p:blipFill>
          <a:blip r:embed="rId3">
            <a:extLst>
              <a:ext uri="{28A0092B-C50C-407E-A947-70E740481C1C}">
                <a14:useLocalDpi xmlns:a14="http://schemas.microsoft.com/office/drawing/2010/main" val="0"/>
              </a:ext>
            </a:extLst>
          </a:blip>
          <a:stretch>
            <a:fillRect/>
          </a:stretch>
        </p:blipFill>
        <p:spPr>
          <a:xfrm>
            <a:off x="5726860" y="1517823"/>
            <a:ext cx="3054024" cy="4838528"/>
          </a:xfrm>
          <a:prstGeom prst="rect">
            <a:avLst/>
          </a:prstGeom>
        </p:spPr>
      </p:pic>
    </p:spTree>
    <p:extLst>
      <p:ext uri="{BB962C8B-B14F-4D97-AF65-F5344CB8AC3E}">
        <p14:creationId xmlns:p14="http://schemas.microsoft.com/office/powerpoint/2010/main" val="2333698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6771-C008-4211-9E24-0BC5CF9DEDFB}"/>
              </a:ext>
            </a:extLst>
          </p:cNvPr>
          <p:cNvSpPr>
            <a:spLocks noGrp="1"/>
          </p:cNvSpPr>
          <p:nvPr>
            <p:ph type="title"/>
          </p:nvPr>
        </p:nvSpPr>
        <p:spPr/>
        <p:txBody>
          <a:bodyPr/>
          <a:lstStyle/>
          <a:p>
            <a:r>
              <a:rPr lang="en-US"/>
              <a:t>Cài đặt</a:t>
            </a:r>
          </a:p>
        </p:txBody>
      </p:sp>
      <p:sp>
        <p:nvSpPr>
          <p:cNvPr id="3" name="Content Placeholder 2">
            <a:extLst>
              <a:ext uri="{FF2B5EF4-FFF2-40B4-BE49-F238E27FC236}">
                <a16:creationId xmlns:a16="http://schemas.microsoft.com/office/drawing/2014/main" id="{8CEAB54B-FEEA-42CF-AB4C-26432296C689}"/>
              </a:ext>
            </a:extLst>
          </p:cNvPr>
          <p:cNvSpPr>
            <a:spLocks noGrp="1"/>
          </p:cNvSpPr>
          <p:nvPr>
            <p:ph idx="1"/>
          </p:nvPr>
        </p:nvSpPr>
        <p:spPr>
          <a:xfrm>
            <a:off x="488950" y="1526796"/>
            <a:ext cx="8026400" cy="4721603"/>
          </a:xfrm>
        </p:spPr>
        <p:txBody>
          <a:bodyPr/>
          <a:lstStyle/>
          <a:p>
            <a:r>
              <a:rPr lang="en-US" sz="2400"/>
              <a:t>Phương pháp xử lý ảnh:</a:t>
            </a:r>
          </a:p>
          <a:p>
            <a:pPr lvl="1"/>
            <a:r>
              <a:rPr lang="en-US" sz="2400"/>
              <a:t>C#</a:t>
            </a:r>
          </a:p>
          <a:p>
            <a:pPr lvl="1"/>
            <a:r>
              <a:rPr lang="en-US" sz="2400"/>
              <a:t>.Net</a:t>
            </a:r>
          </a:p>
          <a:p>
            <a:r>
              <a:rPr lang="en-US" sz="2400"/>
              <a:t>Phương pháp mạng nơ-ron:</a:t>
            </a:r>
          </a:p>
          <a:p>
            <a:pPr lvl="1"/>
            <a:r>
              <a:rPr lang="en-US" sz="2400"/>
              <a:t>Python 3.8</a:t>
            </a:r>
          </a:p>
          <a:p>
            <a:pPr lvl="1"/>
            <a:r>
              <a:rPr lang="en-US" sz="2400"/>
              <a:t>Tensorflow 2.1</a:t>
            </a:r>
          </a:p>
          <a:p>
            <a:r>
              <a:rPr lang="en-US" sz="2400"/>
              <a:t>Mục đích thử nghiệm:</a:t>
            </a:r>
          </a:p>
          <a:p>
            <a:pPr lvl="1"/>
            <a:r>
              <a:rPr lang="en-US" sz="2400"/>
              <a:t>Đánh hai phương pháp trên hai bộ dữ liệu vân tay lăn và vân tay hiện trường</a:t>
            </a:r>
          </a:p>
        </p:txBody>
      </p:sp>
    </p:spTree>
    <p:extLst>
      <p:ext uri="{BB962C8B-B14F-4D97-AF65-F5344CB8AC3E}">
        <p14:creationId xmlns:p14="http://schemas.microsoft.com/office/powerpoint/2010/main" val="2259213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2B62-FACC-4F44-9F57-788523FE8B5E}"/>
              </a:ext>
            </a:extLst>
          </p:cNvPr>
          <p:cNvSpPr>
            <a:spLocks noGrp="1"/>
          </p:cNvSpPr>
          <p:nvPr>
            <p:ph type="title"/>
          </p:nvPr>
        </p:nvSpPr>
        <p:spPr/>
        <p:txBody>
          <a:bodyPr/>
          <a:lstStyle/>
          <a:p>
            <a:r>
              <a:rPr lang="en-US" err="1"/>
              <a:t>Thử</a:t>
            </a:r>
            <a:r>
              <a:rPr lang="en-US"/>
              <a:t> </a:t>
            </a:r>
            <a:r>
              <a:rPr lang="en-US" err="1"/>
              <a:t>nghiệm</a:t>
            </a:r>
            <a:endParaRPr lang="en-US"/>
          </a:p>
        </p:txBody>
      </p:sp>
      <p:sp>
        <p:nvSpPr>
          <p:cNvPr id="3" name="Content Placeholder 2">
            <a:extLst>
              <a:ext uri="{FF2B5EF4-FFF2-40B4-BE49-F238E27FC236}">
                <a16:creationId xmlns:a16="http://schemas.microsoft.com/office/drawing/2014/main" id="{F547B444-235A-4199-9482-2AED9C193DC1}"/>
              </a:ext>
            </a:extLst>
          </p:cNvPr>
          <p:cNvSpPr>
            <a:spLocks noGrp="1"/>
          </p:cNvSpPr>
          <p:nvPr>
            <p:ph idx="1"/>
          </p:nvPr>
        </p:nvSpPr>
        <p:spPr>
          <a:xfrm>
            <a:off x="553673" y="1346200"/>
            <a:ext cx="8246155" cy="4902199"/>
          </a:xfrm>
        </p:spPr>
        <p:txBody>
          <a:bodyPr/>
          <a:lstStyle/>
          <a:p>
            <a:r>
              <a:rPr lang="en-US"/>
              <a:t>Kết quả thử nghiệm trên tập vân tay lăn:</a:t>
            </a:r>
          </a:p>
          <a:p>
            <a:endParaRPr lang="en-US"/>
          </a:p>
          <a:p>
            <a:endParaRPr lang="en-US"/>
          </a:p>
          <a:p>
            <a:endParaRPr lang="en-US"/>
          </a:p>
          <a:p>
            <a:endParaRPr lang="en-US"/>
          </a:p>
          <a:p>
            <a:endParaRPr lang="en-US"/>
          </a:p>
          <a:p>
            <a:endParaRPr lang="en-US"/>
          </a:p>
          <a:p>
            <a:endParaRPr lang="en-US"/>
          </a:p>
          <a:p>
            <a:endParaRPr lang="en-US"/>
          </a:p>
          <a:p>
            <a:endParaRPr lang="en-US"/>
          </a:p>
          <a:p>
            <a:pPr marL="0" indent="0">
              <a:buNone/>
            </a:pPr>
            <a:r>
              <a:rPr lang="en-US"/>
              <a:t>    a) Phương pháp xử lý ảnh                             b) Phương pháp mạng nơ-ron</a:t>
            </a:r>
          </a:p>
        </p:txBody>
      </p:sp>
      <p:graphicFrame>
        <p:nvGraphicFramePr>
          <p:cNvPr id="6" name="Table 5">
            <a:extLst>
              <a:ext uri="{FF2B5EF4-FFF2-40B4-BE49-F238E27FC236}">
                <a16:creationId xmlns:a16="http://schemas.microsoft.com/office/drawing/2014/main" id="{0832B9F2-1C96-4A88-9F17-04C55EEF0044}"/>
              </a:ext>
            </a:extLst>
          </p:cNvPr>
          <p:cNvGraphicFramePr>
            <a:graphicFrameLocks noGrp="1"/>
          </p:cNvGraphicFramePr>
          <p:nvPr>
            <p:extLst>
              <p:ext uri="{D42A27DB-BD31-4B8C-83A1-F6EECF244321}">
                <p14:modId xmlns:p14="http://schemas.microsoft.com/office/powerpoint/2010/main" val="1782199834"/>
              </p:ext>
            </p:extLst>
          </p:nvPr>
        </p:nvGraphicFramePr>
        <p:xfrm>
          <a:off x="5125672" y="2319829"/>
          <a:ext cx="3674157" cy="2654239"/>
        </p:xfrm>
        <a:graphic>
          <a:graphicData uri="http://schemas.openxmlformats.org/drawingml/2006/table">
            <a:tbl>
              <a:tblPr firstRow="1" firstCol="1" bandRow="1">
                <a:tableStyleId>{5C22544A-7EE6-4342-B048-85BDC9FD1C3A}</a:tableStyleId>
              </a:tblPr>
              <a:tblGrid>
                <a:gridCol w="811593">
                  <a:extLst>
                    <a:ext uri="{9D8B030D-6E8A-4147-A177-3AD203B41FA5}">
                      <a16:colId xmlns:a16="http://schemas.microsoft.com/office/drawing/2014/main" val="2334623075"/>
                    </a:ext>
                  </a:extLst>
                </a:gridCol>
                <a:gridCol w="1592244">
                  <a:extLst>
                    <a:ext uri="{9D8B030D-6E8A-4147-A177-3AD203B41FA5}">
                      <a16:colId xmlns:a16="http://schemas.microsoft.com/office/drawing/2014/main" val="1930389059"/>
                    </a:ext>
                  </a:extLst>
                </a:gridCol>
                <a:gridCol w="1270320">
                  <a:extLst>
                    <a:ext uri="{9D8B030D-6E8A-4147-A177-3AD203B41FA5}">
                      <a16:colId xmlns:a16="http://schemas.microsoft.com/office/drawing/2014/main" val="734308797"/>
                    </a:ext>
                  </a:extLst>
                </a:gridCol>
              </a:tblGrid>
              <a:tr h="425839">
                <a:tc>
                  <a:txBody>
                    <a:bodyPr/>
                    <a:lstStyle/>
                    <a:p>
                      <a:pPr marL="0" marR="0" algn="ctr">
                        <a:lnSpc>
                          <a:spcPct val="110000"/>
                        </a:lnSpc>
                        <a:spcBef>
                          <a:spcPts val="300"/>
                        </a:spcBef>
                        <a:spcAft>
                          <a:spcPts val="0"/>
                        </a:spcAft>
                      </a:pPr>
                      <a:r>
                        <a:rPr lang="en-US" sz="1300">
                          <a:effectLst/>
                        </a:rPr>
                        <a:t>Ảnh</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300">
                          <a:effectLst/>
                        </a:rPr>
                        <a:t>Số lượng điểm đặc trưng nhận được</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300">
                          <a:effectLst/>
                        </a:rPr>
                        <a:t>Số điểm đặc trưng bị lỗi</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84347540"/>
                  </a:ext>
                </a:extLst>
              </a:tr>
              <a:tr h="222840">
                <a:tc>
                  <a:txBody>
                    <a:bodyPr/>
                    <a:lstStyle/>
                    <a:p>
                      <a:pPr marL="0" marR="0" algn="ctr">
                        <a:lnSpc>
                          <a:spcPct val="110000"/>
                        </a:lnSpc>
                        <a:spcBef>
                          <a:spcPts val="300"/>
                        </a:spcBef>
                        <a:spcAft>
                          <a:spcPts val="0"/>
                        </a:spcAft>
                      </a:pPr>
                      <a:r>
                        <a:rPr lang="en-US" sz="1400">
                          <a:effectLst/>
                        </a:rPr>
                        <a:t>01</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17</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5</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82817210"/>
                  </a:ext>
                </a:extLst>
              </a:tr>
              <a:tr h="222840">
                <a:tc>
                  <a:txBody>
                    <a:bodyPr/>
                    <a:lstStyle/>
                    <a:p>
                      <a:pPr marL="0" marR="0" algn="ctr">
                        <a:lnSpc>
                          <a:spcPct val="110000"/>
                        </a:lnSpc>
                        <a:spcBef>
                          <a:spcPts val="300"/>
                        </a:spcBef>
                        <a:spcAft>
                          <a:spcPts val="0"/>
                        </a:spcAft>
                      </a:pPr>
                      <a:r>
                        <a:rPr lang="en-US" sz="1400">
                          <a:effectLst/>
                        </a:rPr>
                        <a:t>02</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32</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0</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531780156"/>
                  </a:ext>
                </a:extLst>
              </a:tr>
              <a:tr h="222840">
                <a:tc>
                  <a:txBody>
                    <a:bodyPr/>
                    <a:lstStyle/>
                    <a:p>
                      <a:pPr marL="0" marR="0" algn="ctr">
                        <a:lnSpc>
                          <a:spcPct val="110000"/>
                        </a:lnSpc>
                        <a:spcBef>
                          <a:spcPts val="300"/>
                        </a:spcBef>
                        <a:spcAft>
                          <a:spcPts val="0"/>
                        </a:spcAft>
                      </a:pPr>
                      <a:r>
                        <a:rPr lang="en-US" sz="1400">
                          <a:effectLst/>
                        </a:rPr>
                        <a:t>03</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21</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2</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082777002"/>
                  </a:ext>
                </a:extLst>
              </a:tr>
              <a:tr h="222840">
                <a:tc>
                  <a:txBody>
                    <a:bodyPr/>
                    <a:lstStyle/>
                    <a:p>
                      <a:pPr marL="0" marR="0" algn="ctr">
                        <a:lnSpc>
                          <a:spcPct val="110000"/>
                        </a:lnSpc>
                        <a:spcBef>
                          <a:spcPts val="300"/>
                        </a:spcBef>
                        <a:spcAft>
                          <a:spcPts val="0"/>
                        </a:spcAft>
                      </a:pPr>
                      <a:r>
                        <a:rPr lang="en-US" sz="1400">
                          <a:effectLst/>
                        </a:rPr>
                        <a:t>04</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32</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6</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291238834"/>
                  </a:ext>
                </a:extLst>
              </a:tr>
              <a:tr h="222840">
                <a:tc>
                  <a:txBody>
                    <a:bodyPr/>
                    <a:lstStyle/>
                    <a:p>
                      <a:pPr marL="0" marR="0" algn="ctr">
                        <a:lnSpc>
                          <a:spcPct val="110000"/>
                        </a:lnSpc>
                        <a:spcBef>
                          <a:spcPts val="300"/>
                        </a:spcBef>
                        <a:spcAft>
                          <a:spcPts val="0"/>
                        </a:spcAft>
                      </a:pPr>
                      <a:r>
                        <a:rPr lang="en-US" sz="1400">
                          <a:effectLst/>
                        </a:rPr>
                        <a:t>05</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40</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16</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60810868"/>
                  </a:ext>
                </a:extLst>
              </a:tr>
              <a:tr h="222840">
                <a:tc>
                  <a:txBody>
                    <a:bodyPr/>
                    <a:lstStyle/>
                    <a:p>
                      <a:pPr marL="0" marR="0" algn="ctr">
                        <a:lnSpc>
                          <a:spcPct val="110000"/>
                        </a:lnSpc>
                        <a:spcBef>
                          <a:spcPts val="300"/>
                        </a:spcBef>
                        <a:spcAft>
                          <a:spcPts val="0"/>
                        </a:spcAft>
                      </a:pPr>
                      <a:r>
                        <a:rPr lang="en-US" sz="1400">
                          <a:effectLst/>
                        </a:rPr>
                        <a:t>06</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32</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6</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927509471"/>
                  </a:ext>
                </a:extLst>
              </a:tr>
              <a:tr h="222840">
                <a:tc>
                  <a:txBody>
                    <a:bodyPr/>
                    <a:lstStyle/>
                    <a:p>
                      <a:pPr marL="0" marR="0" algn="ctr">
                        <a:lnSpc>
                          <a:spcPct val="110000"/>
                        </a:lnSpc>
                        <a:spcBef>
                          <a:spcPts val="300"/>
                        </a:spcBef>
                        <a:spcAft>
                          <a:spcPts val="0"/>
                        </a:spcAft>
                      </a:pPr>
                      <a:r>
                        <a:rPr lang="en-US" sz="1400">
                          <a:effectLst/>
                        </a:rPr>
                        <a:t>07</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23</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5</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656163092"/>
                  </a:ext>
                </a:extLst>
              </a:tr>
              <a:tr h="222840">
                <a:tc>
                  <a:txBody>
                    <a:bodyPr/>
                    <a:lstStyle/>
                    <a:p>
                      <a:pPr marL="0" marR="0" algn="ctr">
                        <a:lnSpc>
                          <a:spcPct val="110000"/>
                        </a:lnSpc>
                        <a:spcBef>
                          <a:spcPts val="300"/>
                        </a:spcBef>
                        <a:spcAft>
                          <a:spcPts val="0"/>
                        </a:spcAft>
                      </a:pPr>
                      <a:r>
                        <a:rPr lang="en-US" sz="1400">
                          <a:effectLst/>
                        </a:rPr>
                        <a:t>08</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27</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6</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55320018"/>
                  </a:ext>
                </a:extLst>
              </a:tr>
              <a:tr h="222840">
                <a:tc>
                  <a:txBody>
                    <a:bodyPr/>
                    <a:lstStyle/>
                    <a:p>
                      <a:pPr marL="0" marR="0" algn="ctr">
                        <a:lnSpc>
                          <a:spcPct val="110000"/>
                        </a:lnSpc>
                        <a:spcBef>
                          <a:spcPts val="300"/>
                        </a:spcBef>
                        <a:spcAft>
                          <a:spcPts val="0"/>
                        </a:spcAft>
                      </a:pPr>
                      <a:r>
                        <a:rPr lang="en-US" sz="1400">
                          <a:effectLst/>
                        </a:rPr>
                        <a:t>09</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16</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2</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50127900"/>
                  </a:ext>
                </a:extLst>
              </a:tr>
              <a:tr h="222840">
                <a:tc>
                  <a:txBody>
                    <a:bodyPr/>
                    <a:lstStyle/>
                    <a:p>
                      <a:pPr marL="0" marR="0" algn="ctr">
                        <a:lnSpc>
                          <a:spcPct val="110000"/>
                        </a:lnSpc>
                        <a:spcBef>
                          <a:spcPts val="300"/>
                        </a:spcBef>
                        <a:spcAft>
                          <a:spcPts val="0"/>
                        </a:spcAft>
                      </a:pPr>
                      <a:r>
                        <a:rPr lang="en-US" sz="1400">
                          <a:effectLst/>
                        </a:rPr>
                        <a:t>10</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30</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8</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66560898"/>
                  </a:ext>
                </a:extLst>
              </a:tr>
            </a:tbl>
          </a:graphicData>
        </a:graphic>
      </p:graphicFrame>
      <p:graphicFrame>
        <p:nvGraphicFramePr>
          <p:cNvPr id="4" name="Table 3">
            <a:extLst>
              <a:ext uri="{FF2B5EF4-FFF2-40B4-BE49-F238E27FC236}">
                <a16:creationId xmlns:a16="http://schemas.microsoft.com/office/drawing/2014/main" id="{B339A066-0C48-49E3-BD22-D5BE1D784C3B}"/>
              </a:ext>
            </a:extLst>
          </p:cNvPr>
          <p:cNvGraphicFramePr>
            <a:graphicFrameLocks noGrp="1"/>
          </p:cNvGraphicFramePr>
          <p:nvPr>
            <p:extLst>
              <p:ext uri="{D42A27DB-BD31-4B8C-83A1-F6EECF244321}">
                <p14:modId xmlns:p14="http://schemas.microsoft.com/office/powerpoint/2010/main" val="96205883"/>
              </p:ext>
            </p:extLst>
          </p:nvPr>
        </p:nvGraphicFramePr>
        <p:xfrm>
          <a:off x="628650" y="2319830"/>
          <a:ext cx="3674157" cy="2654241"/>
        </p:xfrm>
        <a:graphic>
          <a:graphicData uri="http://schemas.openxmlformats.org/drawingml/2006/table">
            <a:tbl>
              <a:tblPr firstRow="1" firstCol="1" bandRow="1">
                <a:tableStyleId>{5C22544A-7EE6-4342-B048-85BDC9FD1C3A}</a:tableStyleId>
              </a:tblPr>
              <a:tblGrid>
                <a:gridCol w="701376">
                  <a:extLst>
                    <a:ext uri="{9D8B030D-6E8A-4147-A177-3AD203B41FA5}">
                      <a16:colId xmlns:a16="http://schemas.microsoft.com/office/drawing/2014/main" val="1797220531"/>
                    </a:ext>
                  </a:extLst>
                </a:gridCol>
                <a:gridCol w="1493652">
                  <a:extLst>
                    <a:ext uri="{9D8B030D-6E8A-4147-A177-3AD203B41FA5}">
                      <a16:colId xmlns:a16="http://schemas.microsoft.com/office/drawing/2014/main" val="727226139"/>
                    </a:ext>
                  </a:extLst>
                </a:gridCol>
                <a:gridCol w="1479129">
                  <a:extLst>
                    <a:ext uri="{9D8B030D-6E8A-4147-A177-3AD203B41FA5}">
                      <a16:colId xmlns:a16="http://schemas.microsoft.com/office/drawing/2014/main" val="1762611571"/>
                    </a:ext>
                  </a:extLst>
                </a:gridCol>
              </a:tblGrid>
              <a:tr h="354965">
                <a:tc>
                  <a:txBody>
                    <a:bodyPr/>
                    <a:lstStyle/>
                    <a:p>
                      <a:pPr marL="0" marR="0" algn="ctr">
                        <a:lnSpc>
                          <a:spcPct val="110000"/>
                        </a:lnSpc>
                        <a:spcBef>
                          <a:spcPts val="300"/>
                        </a:spcBef>
                        <a:spcAft>
                          <a:spcPts val="0"/>
                        </a:spcAft>
                      </a:pPr>
                      <a:r>
                        <a:rPr lang="en-US" sz="1300">
                          <a:effectLst/>
                        </a:rPr>
                        <a:t>Ảnh</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300">
                          <a:effectLst/>
                        </a:rPr>
                        <a:t>Số lượng điểm đặc trưng nhận được</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300">
                          <a:effectLst/>
                        </a:rPr>
                        <a:t>Số điểm đặc trưng bị lỗi</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707192001"/>
                  </a:ext>
                </a:extLst>
              </a:tr>
              <a:tr h="218440">
                <a:tc>
                  <a:txBody>
                    <a:bodyPr/>
                    <a:lstStyle/>
                    <a:p>
                      <a:pPr marL="0" marR="0" algn="ctr">
                        <a:lnSpc>
                          <a:spcPct val="110000"/>
                        </a:lnSpc>
                        <a:spcBef>
                          <a:spcPts val="300"/>
                        </a:spcBef>
                        <a:spcAft>
                          <a:spcPts val="0"/>
                        </a:spcAft>
                      </a:pPr>
                      <a:r>
                        <a:rPr lang="en-US" sz="1400">
                          <a:effectLst/>
                        </a:rPr>
                        <a:t>01</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24</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8</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64113867"/>
                  </a:ext>
                </a:extLst>
              </a:tr>
              <a:tr h="218440">
                <a:tc>
                  <a:txBody>
                    <a:bodyPr/>
                    <a:lstStyle/>
                    <a:p>
                      <a:pPr marL="0" marR="0" algn="ctr">
                        <a:lnSpc>
                          <a:spcPct val="110000"/>
                        </a:lnSpc>
                        <a:spcBef>
                          <a:spcPts val="300"/>
                        </a:spcBef>
                        <a:spcAft>
                          <a:spcPts val="0"/>
                        </a:spcAft>
                      </a:pPr>
                      <a:r>
                        <a:rPr lang="en-US" sz="1400">
                          <a:effectLst/>
                        </a:rPr>
                        <a:t>02</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46</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0</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64837047"/>
                  </a:ext>
                </a:extLst>
              </a:tr>
              <a:tr h="227965">
                <a:tc>
                  <a:txBody>
                    <a:bodyPr/>
                    <a:lstStyle/>
                    <a:p>
                      <a:pPr marL="0" marR="0" algn="ctr">
                        <a:lnSpc>
                          <a:spcPct val="110000"/>
                        </a:lnSpc>
                        <a:spcBef>
                          <a:spcPts val="300"/>
                        </a:spcBef>
                        <a:spcAft>
                          <a:spcPts val="0"/>
                        </a:spcAft>
                      </a:pPr>
                      <a:r>
                        <a:rPr lang="en-US" sz="1400">
                          <a:effectLst/>
                        </a:rPr>
                        <a:t>03</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23</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4</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59919150"/>
                  </a:ext>
                </a:extLst>
              </a:tr>
              <a:tr h="218440">
                <a:tc>
                  <a:txBody>
                    <a:bodyPr/>
                    <a:lstStyle/>
                    <a:p>
                      <a:pPr marL="0" marR="0" algn="ctr">
                        <a:lnSpc>
                          <a:spcPct val="110000"/>
                        </a:lnSpc>
                        <a:spcBef>
                          <a:spcPts val="300"/>
                        </a:spcBef>
                        <a:spcAft>
                          <a:spcPts val="0"/>
                        </a:spcAft>
                      </a:pPr>
                      <a:r>
                        <a:rPr lang="en-US" sz="1400">
                          <a:effectLst/>
                        </a:rPr>
                        <a:t>04</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40</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12</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81550069"/>
                  </a:ext>
                </a:extLst>
              </a:tr>
              <a:tr h="218440">
                <a:tc>
                  <a:txBody>
                    <a:bodyPr/>
                    <a:lstStyle/>
                    <a:p>
                      <a:pPr marL="0" marR="0" algn="ctr">
                        <a:lnSpc>
                          <a:spcPct val="110000"/>
                        </a:lnSpc>
                        <a:spcBef>
                          <a:spcPts val="300"/>
                        </a:spcBef>
                        <a:spcAft>
                          <a:spcPts val="0"/>
                        </a:spcAft>
                      </a:pPr>
                      <a:r>
                        <a:rPr lang="en-US" sz="1400">
                          <a:effectLst/>
                        </a:rPr>
                        <a:t>05</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35</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8</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90376558"/>
                  </a:ext>
                </a:extLst>
              </a:tr>
              <a:tr h="218440">
                <a:tc>
                  <a:txBody>
                    <a:bodyPr/>
                    <a:lstStyle/>
                    <a:p>
                      <a:pPr marL="0" marR="0" algn="ctr">
                        <a:lnSpc>
                          <a:spcPct val="110000"/>
                        </a:lnSpc>
                        <a:spcBef>
                          <a:spcPts val="300"/>
                        </a:spcBef>
                        <a:spcAft>
                          <a:spcPts val="0"/>
                        </a:spcAft>
                      </a:pPr>
                      <a:r>
                        <a:rPr lang="en-US" sz="1400">
                          <a:effectLst/>
                        </a:rPr>
                        <a:t>06</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29</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7</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807110322"/>
                  </a:ext>
                </a:extLst>
              </a:tr>
              <a:tr h="218440">
                <a:tc>
                  <a:txBody>
                    <a:bodyPr/>
                    <a:lstStyle/>
                    <a:p>
                      <a:pPr marL="0" marR="0" algn="ctr">
                        <a:lnSpc>
                          <a:spcPct val="110000"/>
                        </a:lnSpc>
                        <a:spcBef>
                          <a:spcPts val="300"/>
                        </a:spcBef>
                        <a:spcAft>
                          <a:spcPts val="0"/>
                        </a:spcAft>
                      </a:pPr>
                      <a:r>
                        <a:rPr lang="en-US" sz="1400">
                          <a:effectLst/>
                        </a:rPr>
                        <a:t>07</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21</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3</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9015234"/>
                  </a:ext>
                </a:extLst>
              </a:tr>
              <a:tr h="218440">
                <a:tc>
                  <a:txBody>
                    <a:bodyPr/>
                    <a:lstStyle/>
                    <a:p>
                      <a:pPr marL="0" marR="0" algn="ctr">
                        <a:lnSpc>
                          <a:spcPct val="110000"/>
                        </a:lnSpc>
                        <a:spcBef>
                          <a:spcPts val="300"/>
                        </a:spcBef>
                        <a:spcAft>
                          <a:spcPts val="0"/>
                        </a:spcAft>
                      </a:pPr>
                      <a:r>
                        <a:rPr lang="en-US" sz="1400">
                          <a:effectLst/>
                        </a:rPr>
                        <a:t>08</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29</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8</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34531406"/>
                  </a:ext>
                </a:extLst>
              </a:tr>
              <a:tr h="218440">
                <a:tc>
                  <a:txBody>
                    <a:bodyPr/>
                    <a:lstStyle/>
                    <a:p>
                      <a:pPr marL="0" marR="0" algn="ctr">
                        <a:lnSpc>
                          <a:spcPct val="110000"/>
                        </a:lnSpc>
                        <a:spcBef>
                          <a:spcPts val="300"/>
                        </a:spcBef>
                        <a:spcAft>
                          <a:spcPts val="0"/>
                        </a:spcAft>
                      </a:pPr>
                      <a:r>
                        <a:rPr lang="en-US" sz="1400">
                          <a:effectLst/>
                        </a:rPr>
                        <a:t>09</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20</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8</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56644473"/>
                  </a:ext>
                </a:extLst>
              </a:tr>
              <a:tr h="227965">
                <a:tc>
                  <a:txBody>
                    <a:bodyPr/>
                    <a:lstStyle/>
                    <a:p>
                      <a:pPr marL="0" marR="0" algn="ctr">
                        <a:lnSpc>
                          <a:spcPct val="110000"/>
                        </a:lnSpc>
                        <a:spcBef>
                          <a:spcPts val="300"/>
                        </a:spcBef>
                        <a:spcAft>
                          <a:spcPts val="0"/>
                        </a:spcAft>
                      </a:pPr>
                      <a:r>
                        <a:rPr lang="en-US" sz="1400">
                          <a:effectLst/>
                        </a:rPr>
                        <a:t>10</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27</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0"/>
                        </a:spcBef>
                        <a:spcAft>
                          <a:spcPts val="0"/>
                        </a:spcAft>
                      </a:pPr>
                      <a:r>
                        <a:rPr lang="en-US" sz="1400">
                          <a:effectLst/>
                        </a:rPr>
                        <a:t>6</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263880763"/>
                  </a:ext>
                </a:extLst>
              </a:tr>
            </a:tbl>
          </a:graphicData>
        </a:graphic>
      </p:graphicFrame>
    </p:spTree>
    <p:extLst>
      <p:ext uri="{BB962C8B-B14F-4D97-AF65-F5344CB8AC3E}">
        <p14:creationId xmlns:p14="http://schemas.microsoft.com/office/powerpoint/2010/main" val="3464422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2B62-FACC-4F44-9F57-788523FE8B5E}"/>
              </a:ext>
            </a:extLst>
          </p:cNvPr>
          <p:cNvSpPr>
            <a:spLocks noGrp="1"/>
          </p:cNvSpPr>
          <p:nvPr>
            <p:ph type="title"/>
          </p:nvPr>
        </p:nvSpPr>
        <p:spPr/>
        <p:txBody>
          <a:bodyPr/>
          <a:lstStyle/>
          <a:p>
            <a:r>
              <a:rPr lang="en-US" err="1"/>
              <a:t>Thử</a:t>
            </a:r>
            <a:r>
              <a:rPr lang="en-US"/>
              <a:t> </a:t>
            </a:r>
            <a:r>
              <a:rPr lang="en-US" err="1"/>
              <a:t>nghiệm</a:t>
            </a:r>
            <a:endParaRPr lang="en-US"/>
          </a:p>
        </p:txBody>
      </p:sp>
      <p:sp>
        <p:nvSpPr>
          <p:cNvPr id="3" name="Content Placeholder 2">
            <a:extLst>
              <a:ext uri="{FF2B5EF4-FFF2-40B4-BE49-F238E27FC236}">
                <a16:creationId xmlns:a16="http://schemas.microsoft.com/office/drawing/2014/main" id="{F547B444-235A-4199-9482-2AED9C193DC1}"/>
              </a:ext>
            </a:extLst>
          </p:cNvPr>
          <p:cNvSpPr>
            <a:spLocks noGrp="1"/>
          </p:cNvSpPr>
          <p:nvPr>
            <p:ph idx="1"/>
          </p:nvPr>
        </p:nvSpPr>
        <p:spPr/>
        <p:txBody>
          <a:bodyPr/>
          <a:lstStyle/>
          <a:p>
            <a:r>
              <a:rPr lang="en-US"/>
              <a:t>Kết quả visualize bằng hai phương pháp</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pPr marL="0" indent="0">
              <a:buNone/>
            </a:pPr>
            <a:r>
              <a:rPr lang="en-US"/>
              <a:t>                         a) Xử lý ảnh                                  b) Mạng nơ-ron</a:t>
            </a:r>
          </a:p>
          <a:p>
            <a:endParaRPr lang="en-US"/>
          </a:p>
        </p:txBody>
      </p:sp>
      <p:pic>
        <p:nvPicPr>
          <p:cNvPr id="6" name="Picture 5" descr="A picture containing text&#10;&#10;Description automatically generated">
            <a:extLst>
              <a:ext uri="{FF2B5EF4-FFF2-40B4-BE49-F238E27FC236}">
                <a16:creationId xmlns:a16="http://schemas.microsoft.com/office/drawing/2014/main" id="{B7A98A0D-467F-4FE9-BBA1-C08EADDD5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916" y="1948953"/>
            <a:ext cx="6392167" cy="3562847"/>
          </a:xfrm>
          <a:prstGeom prst="rect">
            <a:avLst/>
          </a:prstGeom>
        </p:spPr>
      </p:pic>
    </p:spTree>
    <p:extLst>
      <p:ext uri="{BB962C8B-B14F-4D97-AF65-F5344CB8AC3E}">
        <p14:creationId xmlns:p14="http://schemas.microsoft.com/office/powerpoint/2010/main" val="791670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2B62-FACC-4F44-9F57-788523FE8B5E}"/>
              </a:ext>
            </a:extLst>
          </p:cNvPr>
          <p:cNvSpPr>
            <a:spLocks noGrp="1"/>
          </p:cNvSpPr>
          <p:nvPr>
            <p:ph type="title"/>
          </p:nvPr>
        </p:nvSpPr>
        <p:spPr/>
        <p:txBody>
          <a:bodyPr/>
          <a:lstStyle/>
          <a:p>
            <a:r>
              <a:rPr lang="en-US" err="1"/>
              <a:t>Thử</a:t>
            </a:r>
            <a:r>
              <a:rPr lang="en-US"/>
              <a:t> </a:t>
            </a:r>
            <a:r>
              <a:rPr lang="en-US" err="1"/>
              <a:t>nghiệm</a:t>
            </a:r>
            <a:endParaRPr lang="en-US"/>
          </a:p>
        </p:txBody>
      </p:sp>
      <p:sp>
        <p:nvSpPr>
          <p:cNvPr id="3" name="Content Placeholder 2">
            <a:extLst>
              <a:ext uri="{FF2B5EF4-FFF2-40B4-BE49-F238E27FC236}">
                <a16:creationId xmlns:a16="http://schemas.microsoft.com/office/drawing/2014/main" id="{F547B444-235A-4199-9482-2AED9C193DC1}"/>
              </a:ext>
            </a:extLst>
          </p:cNvPr>
          <p:cNvSpPr>
            <a:spLocks noGrp="1"/>
          </p:cNvSpPr>
          <p:nvPr>
            <p:ph idx="1"/>
          </p:nvPr>
        </p:nvSpPr>
        <p:spPr/>
        <p:txBody>
          <a:bodyPr>
            <a:normAutofit/>
          </a:bodyPr>
          <a:lstStyle/>
          <a:p>
            <a:r>
              <a:rPr lang="en-US" sz="2400"/>
              <a:t>Kết quả thử nghiệm trên tập vân tay hiện trường:</a:t>
            </a:r>
          </a:p>
        </p:txBody>
      </p:sp>
      <p:graphicFrame>
        <p:nvGraphicFramePr>
          <p:cNvPr id="4" name="Table 3">
            <a:extLst>
              <a:ext uri="{FF2B5EF4-FFF2-40B4-BE49-F238E27FC236}">
                <a16:creationId xmlns:a16="http://schemas.microsoft.com/office/drawing/2014/main" id="{664F43E6-59C6-45E8-9D8C-084327409298}"/>
              </a:ext>
            </a:extLst>
          </p:cNvPr>
          <p:cNvGraphicFramePr>
            <a:graphicFrameLocks noGrp="1"/>
          </p:cNvGraphicFramePr>
          <p:nvPr/>
        </p:nvGraphicFramePr>
        <p:xfrm>
          <a:off x="2240280" y="2685634"/>
          <a:ext cx="4523740" cy="2265241"/>
        </p:xfrm>
        <a:graphic>
          <a:graphicData uri="http://schemas.openxmlformats.org/drawingml/2006/table">
            <a:tbl>
              <a:tblPr firstRow="1" firstCol="1" bandRow="1">
                <a:tableStyleId>{5C22544A-7EE6-4342-B048-85BDC9FD1C3A}</a:tableStyleId>
              </a:tblPr>
              <a:tblGrid>
                <a:gridCol w="1507490">
                  <a:extLst>
                    <a:ext uri="{9D8B030D-6E8A-4147-A177-3AD203B41FA5}">
                      <a16:colId xmlns:a16="http://schemas.microsoft.com/office/drawing/2014/main" val="3863646735"/>
                    </a:ext>
                  </a:extLst>
                </a:gridCol>
                <a:gridCol w="1508125">
                  <a:extLst>
                    <a:ext uri="{9D8B030D-6E8A-4147-A177-3AD203B41FA5}">
                      <a16:colId xmlns:a16="http://schemas.microsoft.com/office/drawing/2014/main" val="3370756752"/>
                    </a:ext>
                  </a:extLst>
                </a:gridCol>
                <a:gridCol w="1508125">
                  <a:extLst>
                    <a:ext uri="{9D8B030D-6E8A-4147-A177-3AD203B41FA5}">
                      <a16:colId xmlns:a16="http://schemas.microsoft.com/office/drawing/2014/main" val="2539786475"/>
                    </a:ext>
                  </a:extLst>
                </a:gridCol>
              </a:tblGrid>
              <a:tr h="188595">
                <a:tc>
                  <a:txBody>
                    <a:bodyPr/>
                    <a:lstStyle/>
                    <a:p>
                      <a:pPr marL="0" marR="0" algn="ctr">
                        <a:lnSpc>
                          <a:spcPct val="110000"/>
                        </a:lnSpc>
                        <a:spcBef>
                          <a:spcPts val="300"/>
                        </a:spcBef>
                        <a:spcAft>
                          <a:spcPts val="0"/>
                        </a:spcAft>
                      </a:pPr>
                      <a:r>
                        <a:rPr lang="en-US" sz="1300">
                          <a:effectLst/>
                        </a:rPr>
                        <a:t>Ảnh </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300"/>
                        </a:spcBef>
                        <a:spcAft>
                          <a:spcPts val="0"/>
                        </a:spcAft>
                      </a:pPr>
                      <a:r>
                        <a:rPr lang="en-US" sz="1300">
                          <a:effectLst/>
                        </a:rPr>
                        <a:t>Xử lý ảnh</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300"/>
                        </a:spcBef>
                        <a:spcAft>
                          <a:spcPts val="0"/>
                        </a:spcAft>
                      </a:pPr>
                      <a:r>
                        <a:rPr lang="en-US" sz="1300">
                          <a:effectLst/>
                        </a:rPr>
                        <a:t>Mạng nơ-ron</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3855837"/>
                  </a:ext>
                </a:extLst>
              </a:tr>
              <a:tr h="180975">
                <a:tc>
                  <a:txBody>
                    <a:bodyPr/>
                    <a:lstStyle/>
                    <a:p>
                      <a:pPr marL="0" marR="0" algn="ctr">
                        <a:lnSpc>
                          <a:spcPct val="110000"/>
                        </a:lnSpc>
                        <a:spcBef>
                          <a:spcPts val="300"/>
                        </a:spcBef>
                        <a:spcAft>
                          <a:spcPts val="0"/>
                        </a:spcAft>
                      </a:pPr>
                      <a:r>
                        <a:rPr lang="en-US" sz="1300">
                          <a:effectLst/>
                        </a:rPr>
                        <a:t>01</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300"/>
                        </a:spcBef>
                        <a:spcAft>
                          <a:spcPts val="0"/>
                        </a:spcAft>
                      </a:pPr>
                      <a:r>
                        <a:rPr lang="en-US" sz="1300">
                          <a:effectLst/>
                        </a:rPr>
                        <a:t>&gt;100</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300"/>
                        </a:spcBef>
                        <a:spcAft>
                          <a:spcPts val="0"/>
                        </a:spcAft>
                      </a:pPr>
                      <a:r>
                        <a:rPr lang="en-US" sz="1300">
                          <a:effectLst/>
                        </a:rPr>
                        <a:t>19</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95041108"/>
                  </a:ext>
                </a:extLst>
              </a:tr>
              <a:tr h="188595">
                <a:tc>
                  <a:txBody>
                    <a:bodyPr/>
                    <a:lstStyle/>
                    <a:p>
                      <a:pPr marL="0" marR="0" algn="ctr">
                        <a:lnSpc>
                          <a:spcPct val="110000"/>
                        </a:lnSpc>
                        <a:spcBef>
                          <a:spcPts val="300"/>
                        </a:spcBef>
                        <a:spcAft>
                          <a:spcPts val="0"/>
                        </a:spcAft>
                      </a:pPr>
                      <a:r>
                        <a:rPr lang="en-US" sz="1300">
                          <a:effectLst/>
                        </a:rPr>
                        <a:t>02</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300"/>
                        </a:spcBef>
                        <a:spcAft>
                          <a:spcPts val="0"/>
                        </a:spcAft>
                      </a:pPr>
                      <a:r>
                        <a:rPr lang="en-US" sz="1300">
                          <a:effectLst/>
                        </a:rPr>
                        <a:t>46</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300"/>
                        </a:spcBef>
                        <a:spcAft>
                          <a:spcPts val="0"/>
                        </a:spcAft>
                      </a:pPr>
                      <a:r>
                        <a:rPr lang="en-US" sz="1300">
                          <a:effectLst/>
                        </a:rPr>
                        <a:t>14</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812573256"/>
                  </a:ext>
                </a:extLst>
              </a:tr>
              <a:tr h="180975">
                <a:tc>
                  <a:txBody>
                    <a:bodyPr/>
                    <a:lstStyle/>
                    <a:p>
                      <a:pPr marL="0" marR="0" algn="ctr">
                        <a:lnSpc>
                          <a:spcPct val="110000"/>
                        </a:lnSpc>
                        <a:spcBef>
                          <a:spcPts val="300"/>
                        </a:spcBef>
                        <a:spcAft>
                          <a:spcPts val="0"/>
                        </a:spcAft>
                      </a:pPr>
                      <a:r>
                        <a:rPr lang="en-US" sz="1300">
                          <a:effectLst/>
                        </a:rPr>
                        <a:t>03</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300"/>
                        </a:spcBef>
                        <a:spcAft>
                          <a:spcPts val="0"/>
                        </a:spcAft>
                      </a:pPr>
                      <a:r>
                        <a:rPr lang="en-US" sz="1300">
                          <a:effectLst/>
                        </a:rPr>
                        <a:t>&gt;100</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300"/>
                        </a:spcBef>
                        <a:spcAft>
                          <a:spcPts val="0"/>
                        </a:spcAft>
                      </a:pPr>
                      <a:r>
                        <a:rPr lang="en-US" sz="1300">
                          <a:effectLst/>
                        </a:rPr>
                        <a:t>46</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9363573"/>
                  </a:ext>
                </a:extLst>
              </a:tr>
              <a:tr h="188595">
                <a:tc>
                  <a:txBody>
                    <a:bodyPr/>
                    <a:lstStyle/>
                    <a:p>
                      <a:pPr marL="0" marR="0" algn="ctr">
                        <a:lnSpc>
                          <a:spcPct val="110000"/>
                        </a:lnSpc>
                        <a:spcBef>
                          <a:spcPts val="300"/>
                        </a:spcBef>
                        <a:spcAft>
                          <a:spcPts val="0"/>
                        </a:spcAft>
                      </a:pPr>
                      <a:r>
                        <a:rPr lang="en-US" sz="1300">
                          <a:effectLst/>
                        </a:rPr>
                        <a:t>04</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300"/>
                        </a:spcBef>
                        <a:spcAft>
                          <a:spcPts val="0"/>
                        </a:spcAft>
                      </a:pPr>
                      <a:r>
                        <a:rPr lang="en-US" sz="1300">
                          <a:effectLst/>
                        </a:rPr>
                        <a:t>0</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300"/>
                        </a:spcBef>
                        <a:spcAft>
                          <a:spcPts val="0"/>
                        </a:spcAft>
                      </a:pPr>
                      <a:r>
                        <a:rPr lang="en-US" sz="1300">
                          <a:effectLst/>
                        </a:rPr>
                        <a:t>10</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61720397"/>
                  </a:ext>
                </a:extLst>
              </a:tr>
              <a:tr h="188595">
                <a:tc>
                  <a:txBody>
                    <a:bodyPr/>
                    <a:lstStyle/>
                    <a:p>
                      <a:pPr marL="0" marR="0" algn="ctr">
                        <a:lnSpc>
                          <a:spcPct val="110000"/>
                        </a:lnSpc>
                        <a:spcBef>
                          <a:spcPts val="300"/>
                        </a:spcBef>
                        <a:spcAft>
                          <a:spcPts val="0"/>
                        </a:spcAft>
                      </a:pPr>
                      <a:r>
                        <a:rPr lang="en-US" sz="1300">
                          <a:effectLst/>
                        </a:rPr>
                        <a:t>05</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300"/>
                        </a:spcBef>
                        <a:spcAft>
                          <a:spcPts val="0"/>
                        </a:spcAft>
                      </a:pPr>
                      <a:r>
                        <a:rPr lang="en-US" sz="1300">
                          <a:effectLst/>
                        </a:rPr>
                        <a:t>59</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300"/>
                        </a:spcBef>
                        <a:spcAft>
                          <a:spcPts val="0"/>
                        </a:spcAft>
                      </a:pPr>
                      <a:r>
                        <a:rPr lang="en-US" sz="1300">
                          <a:effectLst/>
                        </a:rPr>
                        <a:t>7</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39458511"/>
                  </a:ext>
                </a:extLst>
              </a:tr>
              <a:tr h="180975">
                <a:tc>
                  <a:txBody>
                    <a:bodyPr/>
                    <a:lstStyle/>
                    <a:p>
                      <a:pPr marL="0" marR="0" algn="ctr">
                        <a:lnSpc>
                          <a:spcPct val="110000"/>
                        </a:lnSpc>
                        <a:spcBef>
                          <a:spcPts val="300"/>
                        </a:spcBef>
                        <a:spcAft>
                          <a:spcPts val="0"/>
                        </a:spcAft>
                      </a:pPr>
                      <a:r>
                        <a:rPr lang="en-US" sz="1300">
                          <a:effectLst/>
                        </a:rPr>
                        <a:t>06</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300"/>
                        </a:spcBef>
                        <a:spcAft>
                          <a:spcPts val="0"/>
                        </a:spcAft>
                      </a:pPr>
                      <a:r>
                        <a:rPr lang="en-US" sz="1300">
                          <a:effectLst/>
                        </a:rPr>
                        <a:t>10</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300"/>
                        </a:spcBef>
                        <a:spcAft>
                          <a:spcPts val="0"/>
                        </a:spcAft>
                      </a:pPr>
                      <a:r>
                        <a:rPr lang="en-US" sz="1300">
                          <a:effectLst/>
                        </a:rPr>
                        <a:t>7</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71484403"/>
                  </a:ext>
                </a:extLst>
              </a:tr>
              <a:tr h="180975">
                <a:tc>
                  <a:txBody>
                    <a:bodyPr/>
                    <a:lstStyle/>
                    <a:p>
                      <a:pPr marL="0" marR="0" algn="ctr">
                        <a:lnSpc>
                          <a:spcPct val="110000"/>
                        </a:lnSpc>
                        <a:spcBef>
                          <a:spcPts val="300"/>
                        </a:spcBef>
                        <a:spcAft>
                          <a:spcPts val="0"/>
                        </a:spcAft>
                      </a:pPr>
                      <a:r>
                        <a:rPr lang="en-US" sz="1300">
                          <a:effectLst/>
                        </a:rPr>
                        <a:t>07</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300"/>
                        </a:spcBef>
                        <a:spcAft>
                          <a:spcPts val="0"/>
                        </a:spcAft>
                      </a:pPr>
                      <a:r>
                        <a:rPr lang="en-US" sz="1300">
                          <a:effectLst/>
                        </a:rPr>
                        <a:t>&gt;100</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300"/>
                        </a:spcBef>
                        <a:spcAft>
                          <a:spcPts val="0"/>
                        </a:spcAft>
                      </a:pPr>
                      <a:r>
                        <a:rPr lang="en-US" sz="1300">
                          <a:effectLst/>
                        </a:rPr>
                        <a:t>47</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786896838"/>
                  </a:ext>
                </a:extLst>
              </a:tr>
              <a:tr h="180975">
                <a:tc>
                  <a:txBody>
                    <a:bodyPr/>
                    <a:lstStyle/>
                    <a:p>
                      <a:pPr marL="0" marR="0" algn="ctr">
                        <a:lnSpc>
                          <a:spcPct val="110000"/>
                        </a:lnSpc>
                        <a:spcBef>
                          <a:spcPts val="300"/>
                        </a:spcBef>
                        <a:spcAft>
                          <a:spcPts val="0"/>
                        </a:spcAft>
                      </a:pPr>
                      <a:r>
                        <a:rPr lang="en-US" sz="1300">
                          <a:effectLst/>
                        </a:rPr>
                        <a:t>08</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300"/>
                        </a:spcBef>
                        <a:spcAft>
                          <a:spcPts val="0"/>
                        </a:spcAft>
                      </a:pPr>
                      <a:r>
                        <a:rPr lang="en-US" sz="1300">
                          <a:effectLst/>
                        </a:rPr>
                        <a:t>33</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300"/>
                        </a:spcBef>
                        <a:spcAft>
                          <a:spcPts val="0"/>
                        </a:spcAft>
                      </a:pPr>
                      <a:r>
                        <a:rPr lang="en-US" sz="1300">
                          <a:effectLst/>
                        </a:rPr>
                        <a:t>5</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85434195"/>
                  </a:ext>
                </a:extLst>
              </a:tr>
              <a:tr h="180975">
                <a:tc>
                  <a:txBody>
                    <a:bodyPr/>
                    <a:lstStyle/>
                    <a:p>
                      <a:pPr marL="0" marR="0" algn="ctr">
                        <a:lnSpc>
                          <a:spcPct val="110000"/>
                        </a:lnSpc>
                        <a:spcBef>
                          <a:spcPts val="300"/>
                        </a:spcBef>
                        <a:spcAft>
                          <a:spcPts val="0"/>
                        </a:spcAft>
                      </a:pPr>
                      <a:r>
                        <a:rPr lang="en-US" sz="1300">
                          <a:effectLst/>
                        </a:rPr>
                        <a:t>09</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300"/>
                        </a:spcBef>
                        <a:spcAft>
                          <a:spcPts val="0"/>
                        </a:spcAft>
                      </a:pPr>
                      <a:r>
                        <a:rPr lang="en-US" sz="1300">
                          <a:effectLst/>
                        </a:rPr>
                        <a:t>37</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300"/>
                        </a:spcBef>
                        <a:spcAft>
                          <a:spcPts val="0"/>
                        </a:spcAft>
                      </a:pPr>
                      <a:r>
                        <a:rPr lang="en-US" sz="1300">
                          <a:effectLst/>
                        </a:rPr>
                        <a:t>0</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6996080"/>
                  </a:ext>
                </a:extLst>
              </a:tr>
              <a:tr h="180975">
                <a:tc>
                  <a:txBody>
                    <a:bodyPr/>
                    <a:lstStyle/>
                    <a:p>
                      <a:pPr marL="0" marR="0" algn="ctr">
                        <a:lnSpc>
                          <a:spcPct val="110000"/>
                        </a:lnSpc>
                        <a:spcBef>
                          <a:spcPts val="300"/>
                        </a:spcBef>
                        <a:spcAft>
                          <a:spcPts val="0"/>
                        </a:spcAft>
                      </a:pPr>
                      <a:r>
                        <a:rPr lang="en-US" sz="1300">
                          <a:effectLst/>
                        </a:rPr>
                        <a:t>10</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300"/>
                        </a:spcBef>
                        <a:spcAft>
                          <a:spcPts val="0"/>
                        </a:spcAft>
                      </a:pPr>
                      <a:r>
                        <a:rPr lang="en-US" sz="1300">
                          <a:effectLst/>
                        </a:rPr>
                        <a:t>76</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gn="ctr">
                        <a:lnSpc>
                          <a:spcPct val="110000"/>
                        </a:lnSpc>
                        <a:spcBef>
                          <a:spcPts val="300"/>
                        </a:spcBef>
                        <a:spcAft>
                          <a:spcPts val="0"/>
                        </a:spcAft>
                      </a:pPr>
                      <a:r>
                        <a:rPr lang="en-US" sz="1300">
                          <a:effectLst/>
                        </a:rPr>
                        <a:t>5</a:t>
                      </a:r>
                      <a:endParaRPr lang="en-US" sz="1300">
                        <a:solidFill>
                          <a:srgbClr val="000000"/>
                        </a:solidFill>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14344865"/>
                  </a:ext>
                </a:extLst>
              </a:tr>
            </a:tbl>
          </a:graphicData>
        </a:graphic>
      </p:graphicFrame>
    </p:spTree>
    <p:extLst>
      <p:ext uri="{BB962C8B-B14F-4D97-AF65-F5344CB8AC3E}">
        <p14:creationId xmlns:p14="http://schemas.microsoft.com/office/powerpoint/2010/main" val="3467403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Nội</a:t>
            </a:r>
            <a:r>
              <a:rPr lang="en-US"/>
              <a:t> dung</a:t>
            </a:r>
          </a:p>
        </p:txBody>
      </p:sp>
      <p:sp>
        <p:nvSpPr>
          <p:cNvPr id="3" name="Content Placeholder 2"/>
          <p:cNvSpPr>
            <a:spLocks noGrp="1"/>
          </p:cNvSpPr>
          <p:nvPr>
            <p:ph idx="1"/>
          </p:nvPr>
        </p:nvSpPr>
        <p:spPr>
          <a:xfrm>
            <a:off x="488950" y="1845578"/>
            <a:ext cx="8026400" cy="4402821"/>
          </a:xfrm>
        </p:spPr>
        <p:txBody>
          <a:bodyPr>
            <a:normAutofit/>
          </a:bodyPr>
          <a:lstStyle/>
          <a:p>
            <a:pPr marL="0" indent="0">
              <a:buNone/>
            </a:pPr>
            <a:r>
              <a:rPr lang="en-US" sz="2400"/>
              <a:t>1. </a:t>
            </a:r>
            <a:r>
              <a:rPr lang="en-US" sz="2400" err="1"/>
              <a:t>Giới</a:t>
            </a:r>
            <a:r>
              <a:rPr lang="en-US" sz="2400"/>
              <a:t> </a:t>
            </a:r>
            <a:r>
              <a:rPr lang="en-US" sz="2400" err="1"/>
              <a:t>thiệu</a:t>
            </a:r>
            <a:r>
              <a:rPr lang="en-US" sz="2400"/>
              <a:t> </a:t>
            </a:r>
            <a:r>
              <a:rPr lang="en-US" sz="2400" err="1"/>
              <a:t>bài</a:t>
            </a:r>
            <a:r>
              <a:rPr lang="en-US" sz="2400"/>
              <a:t> </a:t>
            </a:r>
            <a:r>
              <a:rPr lang="en-US" sz="2400" err="1"/>
              <a:t>toán</a:t>
            </a:r>
            <a:endParaRPr lang="en-US" sz="2400"/>
          </a:p>
          <a:p>
            <a:pPr marL="0" indent="0">
              <a:buNone/>
            </a:pPr>
            <a:r>
              <a:rPr lang="en-US" sz="2400"/>
              <a:t>2. </a:t>
            </a:r>
            <a:r>
              <a:rPr lang="en-US" sz="2400" err="1"/>
              <a:t>Phương</a:t>
            </a:r>
            <a:r>
              <a:rPr lang="en-US" sz="2400"/>
              <a:t> </a:t>
            </a:r>
            <a:r>
              <a:rPr lang="en-US" sz="2400" err="1"/>
              <a:t>pháp</a:t>
            </a:r>
            <a:endParaRPr lang="en-US" sz="2400"/>
          </a:p>
          <a:p>
            <a:pPr marL="0" indent="0">
              <a:buNone/>
            </a:pPr>
            <a:r>
              <a:rPr lang="en-US" sz="2400"/>
              <a:t>3. Cài đặt và thử </a:t>
            </a:r>
            <a:r>
              <a:rPr lang="en-US" sz="2400" err="1"/>
              <a:t>nghiệm</a:t>
            </a:r>
            <a:endParaRPr lang="en-US" sz="2400"/>
          </a:p>
          <a:p>
            <a:pPr marL="0" indent="0">
              <a:buNone/>
            </a:pPr>
            <a:r>
              <a:rPr lang="en-US" sz="2400"/>
              <a:t>4. </a:t>
            </a:r>
            <a:r>
              <a:rPr lang="en-US" sz="2400" err="1"/>
              <a:t>Kết</a:t>
            </a:r>
            <a:r>
              <a:rPr lang="en-US" sz="2400"/>
              <a:t> </a:t>
            </a:r>
            <a:r>
              <a:rPr lang="en-US" sz="2400" err="1"/>
              <a:t>luận</a:t>
            </a:r>
            <a:r>
              <a:rPr lang="en-US" sz="2400"/>
              <a:t> và hướng </a:t>
            </a:r>
            <a:r>
              <a:rPr lang="en-US" sz="2400" err="1"/>
              <a:t>phát</a:t>
            </a:r>
            <a:r>
              <a:rPr lang="en-US" sz="2400"/>
              <a:t> </a:t>
            </a:r>
            <a:r>
              <a:rPr lang="en-US" sz="2400" err="1"/>
              <a:t>triển</a:t>
            </a:r>
            <a:endParaRPr lang="en-US" sz="2400"/>
          </a:p>
        </p:txBody>
      </p:sp>
    </p:spTree>
    <p:extLst>
      <p:ext uri="{BB962C8B-B14F-4D97-AF65-F5344CB8AC3E}">
        <p14:creationId xmlns:p14="http://schemas.microsoft.com/office/powerpoint/2010/main" val="2365241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2B62-FACC-4F44-9F57-788523FE8B5E}"/>
              </a:ext>
            </a:extLst>
          </p:cNvPr>
          <p:cNvSpPr>
            <a:spLocks noGrp="1"/>
          </p:cNvSpPr>
          <p:nvPr>
            <p:ph type="title"/>
          </p:nvPr>
        </p:nvSpPr>
        <p:spPr/>
        <p:txBody>
          <a:bodyPr/>
          <a:lstStyle/>
          <a:p>
            <a:r>
              <a:rPr lang="en-US" err="1"/>
              <a:t>Thử</a:t>
            </a:r>
            <a:r>
              <a:rPr lang="en-US"/>
              <a:t> </a:t>
            </a:r>
            <a:r>
              <a:rPr lang="en-US" err="1"/>
              <a:t>nghiệm</a:t>
            </a:r>
            <a:endParaRPr lang="en-US"/>
          </a:p>
        </p:txBody>
      </p:sp>
      <p:sp>
        <p:nvSpPr>
          <p:cNvPr id="3" name="Content Placeholder 2">
            <a:extLst>
              <a:ext uri="{FF2B5EF4-FFF2-40B4-BE49-F238E27FC236}">
                <a16:creationId xmlns:a16="http://schemas.microsoft.com/office/drawing/2014/main" id="{F547B444-235A-4199-9482-2AED9C193DC1}"/>
              </a:ext>
            </a:extLst>
          </p:cNvPr>
          <p:cNvSpPr>
            <a:spLocks noGrp="1"/>
          </p:cNvSpPr>
          <p:nvPr>
            <p:ph idx="1"/>
          </p:nvPr>
        </p:nvSpPr>
        <p:spPr/>
        <p:txBody>
          <a:bodyPr/>
          <a:lstStyle/>
          <a:p>
            <a:r>
              <a:rPr lang="en-US"/>
              <a:t>Kết quả visualize trên tập vân tay hiện trường</a:t>
            </a:r>
          </a:p>
          <a:p>
            <a:endParaRPr lang="en-US"/>
          </a:p>
          <a:p>
            <a:endParaRPr lang="en-US"/>
          </a:p>
          <a:p>
            <a:pPr marL="0" indent="0">
              <a:buNone/>
            </a:pPr>
            <a:r>
              <a:rPr lang="en-US"/>
              <a:t>        a) Xử lý ảnh</a:t>
            </a:r>
          </a:p>
          <a:p>
            <a:endParaRPr lang="en-US"/>
          </a:p>
          <a:p>
            <a:endParaRPr lang="en-US"/>
          </a:p>
          <a:p>
            <a:endParaRPr lang="en-US"/>
          </a:p>
          <a:p>
            <a:endParaRPr lang="en-US"/>
          </a:p>
          <a:p>
            <a:endParaRPr lang="en-US"/>
          </a:p>
          <a:p>
            <a:pPr marL="0" indent="0">
              <a:buNone/>
            </a:pPr>
            <a:r>
              <a:rPr lang="en-US"/>
              <a:t>       b) Mạng nơ-ron</a:t>
            </a:r>
          </a:p>
        </p:txBody>
      </p:sp>
      <p:pic>
        <p:nvPicPr>
          <p:cNvPr id="5" name="Picture 4" descr="A picture containing text&#10;&#10;Description automatically generated">
            <a:extLst>
              <a:ext uri="{FF2B5EF4-FFF2-40B4-BE49-F238E27FC236}">
                <a16:creationId xmlns:a16="http://schemas.microsoft.com/office/drawing/2014/main" id="{DD526110-BA7B-49A7-A17C-CF2DC6FC247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3916742" y="1763950"/>
            <a:ext cx="4095662" cy="2207223"/>
          </a:xfrm>
          <a:prstGeom prst="rect">
            <a:avLst/>
          </a:prstGeom>
        </p:spPr>
      </p:pic>
      <p:pic>
        <p:nvPicPr>
          <p:cNvPr id="8" name="Picture 7" descr="A picture containing text, tree&#10;&#10;Description automatically generated">
            <a:extLst>
              <a:ext uri="{FF2B5EF4-FFF2-40B4-BE49-F238E27FC236}">
                <a16:creationId xmlns:a16="http://schemas.microsoft.com/office/drawing/2014/main" id="{96E90503-E6A4-4955-8F61-BE5A25BF567B}"/>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916742" y="4243368"/>
            <a:ext cx="4095662" cy="2005031"/>
          </a:xfrm>
          <a:prstGeom prst="rect">
            <a:avLst/>
          </a:prstGeom>
        </p:spPr>
      </p:pic>
    </p:spTree>
    <p:extLst>
      <p:ext uri="{BB962C8B-B14F-4D97-AF65-F5344CB8AC3E}">
        <p14:creationId xmlns:p14="http://schemas.microsoft.com/office/powerpoint/2010/main" val="1013114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700C6-BD6A-4112-B276-58AD8E9FAFBB}"/>
              </a:ext>
            </a:extLst>
          </p:cNvPr>
          <p:cNvSpPr>
            <a:spLocks noGrp="1"/>
          </p:cNvSpPr>
          <p:nvPr>
            <p:ph type="title"/>
          </p:nvPr>
        </p:nvSpPr>
        <p:spPr/>
        <p:txBody>
          <a:bodyPr/>
          <a:lstStyle/>
          <a:p>
            <a:r>
              <a:rPr lang="en-US" err="1"/>
              <a:t>Kết</a:t>
            </a:r>
            <a:r>
              <a:rPr lang="en-US"/>
              <a:t> luận và hướng phát triển </a:t>
            </a:r>
          </a:p>
        </p:txBody>
      </p:sp>
      <p:sp>
        <p:nvSpPr>
          <p:cNvPr id="3" name="Content Placeholder 2">
            <a:extLst>
              <a:ext uri="{FF2B5EF4-FFF2-40B4-BE49-F238E27FC236}">
                <a16:creationId xmlns:a16="http://schemas.microsoft.com/office/drawing/2014/main" id="{A8458F08-213E-44A9-9E0F-6DBC9ACF745C}"/>
              </a:ext>
            </a:extLst>
          </p:cNvPr>
          <p:cNvSpPr>
            <a:spLocks noGrp="1"/>
          </p:cNvSpPr>
          <p:nvPr>
            <p:ph idx="1"/>
          </p:nvPr>
        </p:nvSpPr>
        <p:spPr/>
        <p:txBody>
          <a:bodyPr/>
          <a:lstStyle/>
          <a:p>
            <a:endParaRPr lang="en-US"/>
          </a:p>
          <a:p>
            <a:r>
              <a:rPr lang="en-US" sz="2400"/>
              <a:t>Kết luận:</a:t>
            </a:r>
          </a:p>
          <a:p>
            <a:pPr lvl="1"/>
            <a:r>
              <a:rPr lang="en-US" sz="2400"/>
              <a:t>Có được cái nhìn tổng quan về hai phương pháp xử lý ảnh vân tay.</a:t>
            </a:r>
          </a:p>
          <a:p>
            <a:pPr lvl="1"/>
            <a:r>
              <a:rPr lang="en-US" sz="2400"/>
              <a:t>Cài đặt và đánh giá được hai phương pháp.</a:t>
            </a:r>
          </a:p>
          <a:p>
            <a:r>
              <a:rPr lang="en-US" sz="2400"/>
              <a:t>Hướng phát triển:</a:t>
            </a:r>
          </a:p>
          <a:p>
            <a:pPr lvl="1"/>
            <a:r>
              <a:rPr lang="en-US" sz="2400"/>
              <a:t>Thay đổi kiến trúc mạng nơ-ron.</a:t>
            </a:r>
          </a:p>
          <a:p>
            <a:pPr lvl="1"/>
            <a:r>
              <a:rPr lang="en-US" sz="2400"/>
              <a:t>Huấn luyện lại mô hình, cải thiện độ chính xác.</a:t>
            </a:r>
          </a:p>
          <a:p>
            <a:pPr lvl="1"/>
            <a:r>
              <a:rPr lang="en-US" sz="2400"/>
              <a:t>Xây dựng ứng dụng thực tế.</a:t>
            </a:r>
          </a:p>
        </p:txBody>
      </p:sp>
    </p:spTree>
    <p:extLst>
      <p:ext uri="{BB962C8B-B14F-4D97-AF65-F5344CB8AC3E}">
        <p14:creationId xmlns:p14="http://schemas.microsoft.com/office/powerpoint/2010/main" val="9382694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52D21-4C88-4429-A0EA-CB31A90ECA5B}"/>
              </a:ext>
            </a:extLst>
          </p:cNvPr>
          <p:cNvSpPr>
            <a:spLocks noGrp="1"/>
          </p:cNvSpPr>
          <p:nvPr>
            <p:ph type="ctrTitle"/>
          </p:nvPr>
        </p:nvSpPr>
        <p:spPr>
          <a:xfrm>
            <a:off x="1143000" y="1538287"/>
            <a:ext cx="6858000" cy="2018645"/>
          </a:xfrm>
        </p:spPr>
        <p:txBody>
          <a:bodyPr/>
          <a:lstStyle/>
          <a:p>
            <a:r>
              <a:rPr lang="en-US"/>
              <a:t>Cảm ơn thầy cô và các bạn đã lắng nghe !</a:t>
            </a:r>
          </a:p>
        </p:txBody>
      </p:sp>
    </p:spTree>
    <p:extLst>
      <p:ext uri="{BB962C8B-B14F-4D97-AF65-F5344CB8AC3E}">
        <p14:creationId xmlns:p14="http://schemas.microsoft.com/office/powerpoint/2010/main" val="315858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Giới</a:t>
            </a:r>
            <a:r>
              <a:rPr lang="en-US"/>
              <a:t> </a:t>
            </a:r>
            <a:r>
              <a:rPr lang="en-US" err="1"/>
              <a:t>thiệu</a:t>
            </a:r>
            <a:r>
              <a:rPr lang="en-US"/>
              <a:t> </a:t>
            </a:r>
            <a:r>
              <a:rPr lang="en-US" err="1"/>
              <a:t>bài</a:t>
            </a:r>
            <a:r>
              <a:rPr lang="en-US"/>
              <a:t> </a:t>
            </a:r>
            <a:r>
              <a:rPr lang="en-US" err="1"/>
              <a:t>toán</a:t>
            </a:r>
            <a:endParaRPr lang="en-US"/>
          </a:p>
        </p:txBody>
      </p:sp>
      <p:sp>
        <p:nvSpPr>
          <p:cNvPr id="3" name="Content Placeholder 2"/>
          <p:cNvSpPr>
            <a:spLocks noGrp="1"/>
          </p:cNvSpPr>
          <p:nvPr>
            <p:ph idx="1"/>
          </p:nvPr>
        </p:nvSpPr>
        <p:spPr/>
        <p:txBody>
          <a:bodyPr>
            <a:normAutofit/>
          </a:bodyPr>
          <a:lstStyle/>
          <a:p>
            <a:r>
              <a:rPr lang="en-US" sz="2400" err="1"/>
              <a:t>Ứng</a:t>
            </a:r>
            <a:r>
              <a:rPr lang="en-US" sz="2400"/>
              <a:t> </a:t>
            </a:r>
            <a:r>
              <a:rPr lang="en-US" sz="2400" err="1"/>
              <a:t>dụng</a:t>
            </a:r>
            <a:r>
              <a:rPr lang="en-US" sz="2400"/>
              <a:t> </a:t>
            </a:r>
            <a:r>
              <a:rPr lang="en-US" sz="2400" err="1"/>
              <a:t>của</a:t>
            </a:r>
            <a:r>
              <a:rPr lang="en-US" sz="2400"/>
              <a:t> </a:t>
            </a:r>
            <a:r>
              <a:rPr lang="en-US" sz="2400" err="1"/>
              <a:t>công</a:t>
            </a:r>
            <a:r>
              <a:rPr lang="en-US" sz="2400"/>
              <a:t> </a:t>
            </a:r>
            <a:r>
              <a:rPr lang="en-US" sz="2400" err="1"/>
              <a:t>nghệ</a:t>
            </a:r>
            <a:r>
              <a:rPr lang="en-US" sz="2400"/>
              <a:t> </a:t>
            </a:r>
            <a:r>
              <a:rPr lang="en-US" sz="2400" err="1"/>
              <a:t>nhận</a:t>
            </a:r>
            <a:r>
              <a:rPr lang="en-US" sz="2400"/>
              <a:t> </a:t>
            </a:r>
            <a:r>
              <a:rPr lang="en-US" sz="2400" err="1"/>
              <a:t>diện</a:t>
            </a:r>
            <a:r>
              <a:rPr lang="en-US" sz="2400"/>
              <a:t> </a:t>
            </a:r>
            <a:r>
              <a:rPr lang="en-US" sz="2400" err="1"/>
              <a:t>vân</a:t>
            </a:r>
            <a:r>
              <a:rPr lang="en-US" sz="2400"/>
              <a:t> </a:t>
            </a:r>
            <a:r>
              <a:rPr lang="en-US" sz="2400" err="1"/>
              <a:t>tay</a:t>
            </a:r>
            <a:endParaRPr lang="en-US" sz="2400"/>
          </a:p>
        </p:txBody>
      </p:sp>
      <p:pic>
        <p:nvPicPr>
          <p:cNvPr id="5" name="Picture 4" descr="A collage of a cell phone&#10;&#10;Description automatically generated with medium confidence">
            <a:extLst>
              <a:ext uri="{FF2B5EF4-FFF2-40B4-BE49-F238E27FC236}">
                <a16:creationId xmlns:a16="http://schemas.microsoft.com/office/drawing/2014/main" id="{25B677C6-1AEF-4033-9B27-9C33A1E7A6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1021" y="1828269"/>
            <a:ext cx="5469622" cy="4312518"/>
          </a:xfrm>
          <a:prstGeom prst="rect">
            <a:avLst/>
          </a:prstGeom>
        </p:spPr>
      </p:pic>
    </p:spTree>
    <p:extLst>
      <p:ext uri="{BB962C8B-B14F-4D97-AF65-F5344CB8AC3E}">
        <p14:creationId xmlns:p14="http://schemas.microsoft.com/office/powerpoint/2010/main" val="413651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1706E-2F13-4EEC-9760-C28C7953DDB9}"/>
              </a:ext>
            </a:extLst>
          </p:cNvPr>
          <p:cNvSpPr>
            <a:spLocks noGrp="1"/>
          </p:cNvSpPr>
          <p:nvPr>
            <p:ph type="title"/>
          </p:nvPr>
        </p:nvSpPr>
        <p:spPr/>
        <p:txBody>
          <a:bodyPr/>
          <a:lstStyle/>
          <a:p>
            <a:r>
              <a:rPr lang="en-US"/>
              <a:t>Giới thiệu bài toán</a:t>
            </a:r>
          </a:p>
        </p:txBody>
      </p:sp>
      <p:sp>
        <p:nvSpPr>
          <p:cNvPr id="3" name="Content Placeholder 2">
            <a:extLst>
              <a:ext uri="{FF2B5EF4-FFF2-40B4-BE49-F238E27FC236}">
                <a16:creationId xmlns:a16="http://schemas.microsoft.com/office/drawing/2014/main" id="{9E08867F-5C15-4960-B494-DE48BC9A8A27}"/>
              </a:ext>
            </a:extLst>
          </p:cNvPr>
          <p:cNvSpPr>
            <a:spLocks noGrp="1"/>
          </p:cNvSpPr>
          <p:nvPr>
            <p:ph idx="1"/>
          </p:nvPr>
        </p:nvSpPr>
        <p:spPr/>
        <p:txBody>
          <a:bodyPr/>
          <a:lstStyle/>
          <a:p>
            <a:r>
              <a:rPr lang="en-US" sz="2400" i="0">
                <a:solidFill>
                  <a:srgbClr val="222222"/>
                </a:solidFill>
                <a:effectLst/>
                <a:latin typeface="Calibri" panose="020F0502020204030204" pitchFamily="34" charset="0"/>
                <a:cs typeface="Calibri" panose="020F0502020204030204" pitchFamily="34" charset="0"/>
              </a:rPr>
              <a:t>Bộ Công an </a:t>
            </a:r>
            <a:r>
              <a:rPr lang="vi-VN" sz="2400" i="0">
                <a:solidFill>
                  <a:srgbClr val="222222"/>
                </a:solidFill>
                <a:effectLst/>
                <a:latin typeface="Calibri" panose="020F0502020204030204" pitchFamily="34" charset="0"/>
                <a:cs typeface="Calibri" panose="020F0502020204030204" pitchFamily="34" charset="0"/>
              </a:rPr>
              <a:t>cấp căn cước công dân gắn chip</a:t>
            </a:r>
          </a:p>
          <a:p>
            <a:endParaRPr lang="en-US"/>
          </a:p>
        </p:txBody>
      </p:sp>
      <p:pic>
        <p:nvPicPr>
          <p:cNvPr id="5" name="Picture 4" descr="A picture containing text, person, computer, computer&#10;&#10;Description automatically generated">
            <a:extLst>
              <a:ext uri="{FF2B5EF4-FFF2-40B4-BE49-F238E27FC236}">
                <a16:creationId xmlns:a16="http://schemas.microsoft.com/office/drawing/2014/main" id="{36DB1228-7D35-46A0-8BBD-39316AEFE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9843" y="2078548"/>
            <a:ext cx="6124313" cy="3854715"/>
          </a:xfrm>
          <a:prstGeom prst="rect">
            <a:avLst/>
          </a:prstGeom>
        </p:spPr>
      </p:pic>
    </p:spTree>
    <p:extLst>
      <p:ext uri="{BB962C8B-B14F-4D97-AF65-F5344CB8AC3E}">
        <p14:creationId xmlns:p14="http://schemas.microsoft.com/office/powerpoint/2010/main" val="1912468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bài toán</a:t>
            </a:r>
          </a:p>
        </p:txBody>
      </p:sp>
      <p:sp>
        <p:nvSpPr>
          <p:cNvPr id="3" name="Content Placeholder 2"/>
          <p:cNvSpPr>
            <a:spLocks noGrp="1"/>
          </p:cNvSpPr>
          <p:nvPr>
            <p:ph idx="1"/>
          </p:nvPr>
        </p:nvSpPr>
        <p:spPr/>
        <p:txBody>
          <a:bodyPr/>
          <a:lstStyle/>
          <a:p>
            <a:endParaRPr lang="en-US"/>
          </a:p>
          <a:p>
            <a:r>
              <a:rPr lang="en-US" sz="2400" err="1"/>
              <a:t>Điểm</a:t>
            </a:r>
            <a:r>
              <a:rPr lang="en-US" sz="2400"/>
              <a:t> </a:t>
            </a:r>
            <a:r>
              <a:rPr lang="en-US" sz="2400" err="1"/>
              <a:t>đặc</a:t>
            </a:r>
            <a:r>
              <a:rPr lang="en-US" sz="2400"/>
              <a:t> </a:t>
            </a:r>
            <a:r>
              <a:rPr lang="en-US" sz="2400" err="1"/>
              <a:t>trưng</a:t>
            </a:r>
            <a:r>
              <a:rPr lang="en-US" sz="2400"/>
              <a:t> </a:t>
            </a:r>
            <a:r>
              <a:rPr lang="en-US" sz="2400" err="1"/>
              <a:t>của</a:t>
            </a:r>
            <a:r>
              <a:rPr lang="en-US" sz="2400"/>
              <a:t> </a:t>
            </a:r>
            <a:r>
              <a:rPr lang="en-US" sz="2400" err="1"/>
              <a:t>vân</a:t>
            </a:r>
            <a:r>
              <a:rPr lang="en-US" sz="2400"/>
              <a:t> </a:t>
            </a:r>
            <a:r>
              <a:rPr lang="en-US" sz="2400" err="1"/>
              <a:t>tay</a:t>
            </a:r>
            <a:r>
              <a:rPr lang="en-US" sz="2400"/>
              <a:t>:</a:t>
            </a:r>
          </a:p>
          <a:p>
            <a:pPr lvl="1"/>
            <a:r>
              <a:rPr lang="en-US" sz="2400" err="1"/>
              <a:t>Điểm</a:t>
            </a:r>
            <a:r>
              <a:rPr lang="en-US" sz="2400"/>
              <a:t> </a:t>
            </a:r>
            <a:r>
              <a:rPr lang="en-US" sz="2400" err="1"/>
              <a:t>kết</a:t>
            </a:r>
            <a:r>
              <a:rPr lang="en-US" sz="2400"/>
              <a:t> </a:t>
            </a:r>
            <a:r>
              <a:rPr lang="en-US" sz="2400" err="1"/>
              <a:t>thúc</a:t>
            </a:r>
            <a:r>
              <a:rPr lang="en-US" sz="2400"/>
              <a:t> (ridge ending)</a:t>
            </a:r>
          </a:p>
          <a:p>
            <a:pPr lvl="1"/>
            <a:r>
              <a:rPr lang="en-US" sz="2400" err="1"/>
              <a:t>Điểm</a:t>
            </a:r>
            <a:r>
              <a:rPr lang="en-US" sz="2400"/>
              <a:t> </a:t>
            </a:r>
            <a:r>
              <a:rPr lang="en-US" sz="2400" err="1"/>
              <a:t>rẽ</a:t>
            </a:r>
            <a:r>
              <a:rPr lang="en-US" sz="2400"/>
              <a:t> </a:t>
            </a:r>
            <a:r>
              <a:rPr lang="en-US" sz="2400" err="1"/>
              <a:t>nhánh</a:t>
            </a:r>
            <a:r>
              <a:rPr lang="en-US" sz="2400"/>
              <a:t> (ridge bifurcation)</a:t>
            </a:r>
          </a:p>
          <a:p>
            <a:pPr marL="342900" lvl="1" indent="0">
              <a:buNone/>
            </a:pPr>
            <a:endParaRPr lang="en-US"/>
          </a:p>
        </p:txBody>
      </p:sp>
      <p:pic>
        <p:nvPicPr>
          <p:cNvPr id="4" name="Picture 3">
            <a:extLst>
              <a:ext uri="{FF2B5EF4-FFF2-40B4-BE49-F238E27FC236}">
                <a16:creationId xmlns:a16="http://schemas.microsoft.com/office/drawing/2014/main" id="{049AECAC-BCC9-42BD-B04E-08F1C2DDC5A2}"/>
              </a:ext>
            </a:extLst>
          </p:cNvPr>
          <p:cNvPicPr>
            <a:picLocks noChangeAspect="1"/>
          </p:cNvPicPr>
          <p:nvPr/>
        </p:nvPicPr>
        <p:blipFill>
          <a:blip r:embed="rId3"/>
          <a:stretch>
            <a:fillRect/>
          </a:stretch>
        </p:blipFill>
        <p:spPr>
          <a:xfrm>
            <a:off x="2121045" y="3031915"/>
            <a:ext cx="4499238" cy="2706859"/>
          </a:xfrm>
          <a:prstGeom prst="rect">
            <a:avLst/>
          </a:prstGeom>
        </p:spPr>
      </p:pic>
    </p:spTree>
    <p:extLst>
      <p:ext uri="{BB962C8B-B14F-4D97-AF65-F5344CB8AC3E}">
        <p14:creationId xmlns:p14="http://schemas.microsoft.com/office/powerpoint/2010/main" val="336220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Giới thiệu bài toán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endParaRPr lang="en-US"/>
              </a:p>
              <a:p>
                <a:r>
                  <a:rPr lang="en-US" sz="2400"/>
                  <a:t>Trích chọn đặc trưng vân tay là xác định các thông tin sau về điểm đặc trưng:</a:t>
                </a:r>
              </a:p>
              <a:p>
                <a:pPr lvl="1"/>
                <a:r>
                  <a:rPr lang="en-US" sz="2400"/>
                  <a:t>Tọa độ (x, y)</a:t>
                </a:r>
              </a:p>
              <a:p>
                <a:pPr lvl="1"/>
                <a:r>
                  <a:rPr lang="en-US" sz="2400"/>
                  <a:t>Hướng góc </a:t>
                </a:r>
                <a14:m>
                  <m:oMath xmlns:m="http://schemas.openxmlformats.org/officeDocument/2006/math">
                    <m:r>
                      <a:rPr lang="en-US" sz="2400" i="1" smtClean="0">
                        <a:solidFill>
                          <a:srgbClr val="000000"/>
                        </a:solidFill>
                        <a:effectLst/>
                        <a:latin typeface="Cambria Math" panose="02040503050406030204" pitchFamily="18" charset="0"/>
                        <a:ea typeface="Calibri" panose="020F0502020204030204" pitchFamily="34" charset="0"/>
                      </a:rPr>
                      <m:t>𝜃</m:t>
                    </m:r>
                  </m:oMath>
                </a14:m>
                <a:endParaRPr lang="en-US" sz="2400"/>
              </a:p>
              <a:p>
                <a:pPr marL="342900" lvl="1" indent="0">
                  <a:buNone/>
                </a:pPr>
                <a:endParaRPr lang="en-US"/>
              </a:p>
              <a:p>
                <a:pPr marL="342900" lvl="1" indent="0">
                  <a:buNone/>
                </a:pP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987"/>
                </a:stretch>
              </a:blipFill>
            </p:spPr>
            <p:txBody>
              <a:bodyPr/>
              <a:lstStyle/>
              <a:p>
                <a:r>
                  <a:rPr lang="en-US">
                    <a:noFill/>
                  </a:rPr>
                  <a:t> </a:t>
                </a:r>
              </a:p>
            </p:txBody>
          </p:sp>
        </mc:Fallback>
      </mc:AlternateContent>
      <p:pic>
        <p:nvPicPr>
          <p:cNvPr id="5" name="Picture 4" descr="A picture containing text&#10;&#10;Description automatically generated">
            <a:extLst>
              <a:ext uri="{FF2B5EF4-FFF2-40B4-BE49-F238E27FC236}">
                <a16:creationId xmlns:a16="http://schemas.microsoft.com/office/drawing/2014/main" id="{F3593E41-9261-411A-9567-BDF9E68C7CE4}"/>
              </a:ext>
            </a:extLst>
          </p:cNvPr>
          <p:cNvPicPr/>
          <p:nvPr/>
        </p:nvPicPr>
        <p:blipFill>
          <a:blip r:embed="rId4">
            <a:extLst>
              <a:ext uri="{28A0092B-C50C-407E-A947-70E740481C1C}">
                <a14:useLocalDpi xmlns:a14="http://schemas.microsoft.com/office/drawing/2010/main" val="0"/>
              </a:ext>
            </a:extLst>
          </a:blip>
          <a:stretch>
            <a:fillRect/>
          </a:stretch>
        </p:blipFill>
        <p:spPr>
          <a:xfrm>
            <a:off x="3252307" y="3083128"/>
            <a:ext cx="2857500" cy="2705100"/>
          </a:xfrm>
          <a:prstGeom prst="rect">
            <a:avLst/>
          </a:prstGeom>
        </p:spPr>
      </p:pic>
    </p:spTree>
    <p:extLst>
      <p:ext uri="{BB962C8B-B14F-4D97-AF65-F5344CB8AC3E}">
        <p14:creationId xmlns:p14="http://schemas.microsoft.com/office/powerpoint/2010/main" val="2357261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4FA5-FEA2-47F7-BAC9-8CCE1CA6F016}"/>
              </a:ext>
            </a:extLst>
          </p:cNvPr>
          <p:cNvSpPr>
            <a:spLocks noGrp="1"/>
          </p:cNvSpPr>
          <p:nvPr>
            <p:ph type="title"/>
          </p:nvPr>
        </p:nvSpPr>
        <p:spPr/>
        <p:txBody>
          <a:bodyPr/>
          <a:lstStyle/>
          <a:p>
            <a:r>
              <a:rPr lang="en-US" err="1"/>
              <a:t>Phương</a:t>
            </a:r>
            <a:r>
              <a:rPr lang="en-US"/>
              <a:t> </a:t>
            </a:r>
            <a:r>
              <a:rPr lang="en-US" err="1"/>
              <a:t>pháp</a:t>
            </a:r>
            <a:endParaRPr lang="en-US"/>
          </a:p>
        </p:txBody>
      </p:sp>
      <p:sp>
        <p:nvSpPr>
          <p:cNvPr id="3" name="Content Placeholder 2">
            <a:extLst>
              <a:ext uri="{FF2B5EF4-FFF2-40B4-BE49-F238E27FC236}">
                <a16:creationId xmlns:a16="http://schemas.microsoft.com/office/drawing/2014/main" id="{AD61A0B8-CFA5-4478-8A30-CDDE6E70F3E8}"/>
              </a:ext>
            </a:extLst>
          </p:cNvPr>
          <p:cNvSpPr>
            <a:spLocks noGrp="1"/>
          </p:cNvSpPr>
          <p:nvPr>
            <p:ph idx="1"/>
          </p:nvPr>
        </p:nvSpPr>
        <p:spPr/>
        <p:txBody>
          <a:bodyPr/>
          <a:lstStyle/>
          <a:p>
            <a:r>
              <a:rPr lang="en-US" sz="2400"/>
              <a:t>Trích chọn điểm đặc trưng vân tay bằng phương pháp xử lý ảnh có 3 bước chính:</a:t>
            </a:r>
          </a:p>
          <a:p>
            <a:pPr lvl="1"/>
            <a:r>
              <a:rPr lang="en-US" sz="2400"/>
              <a:t>Tiền xử lý và phân vùng</a:t>
            </a:r>
          </a:p>
          <a:p>
            <a:pPr lvl="1"/>
            <a:r>
              <a:rPr lang="en-US" sz="2400"/>
              <a:t>Xác định điểm đặc trưng</a:t>
            </a:r>
          </a:p>
          <a:p>
            <a:pPr lvl="1"/>
            <a:r>
              <a:rPr lang="en-US" sz="2400"/>
              <a:t>Loại bỏ điểm đặc trưng giả</a:t>
            </a:r>
          </a:p>
          <a:p>
            <a:pPr marL="0" indent="0">
              <a:buNone/>
            </a:pPr>
            <a:endParaRPr lang="en-US"/>
          </a:p>
        </p:txBody>
      </p:sp>
      <p:pic>
        <p:nvPicPr>
          <p:cNvPr id="4" name="Picture 3">
            <a:extLst>
              <a:ext uri="{FF2B5EF4-FFF2-40B4-BE49-F238E27FC236}">
                <a16:creationId xmlns:a16="http://schemas.microsoft.com/office/drawing/2014/main" id="{D24C413E-9B6D-444F-BA40-3372C3062255}"/>
              </a:ext>
            </a:extLst>
          </p:cNvPr>
          <p:cNvPicPr/>
          <p:nvPr/>
        </p:nvPicPr>
        <p:blipFill>
          <a:blip r:embed="rId3"/>
          <a:stretch>
            <a:fillRect/>
          </a:stretch>
        </p:blipFill>
        <p:spPr>
          <a:xfrm>
            <a:off x="1632276" y="3417828"/>
            <a:ext cx="5879448" cy="2830571"/>
          </a:xfrm>
          <a:prstGeom prst="rect">
            <a:avLst/>
          </a:prstGeom>
        </p:spPr>
      </p:pic>
    </p:spTree>
    <p:extLst>
      <p:ext uri="{BB962C8B-B14F-4D97-AF65-F5344CB8AC3E}">
        <p14:creationId xmlns:p14="http://schemas.microsoft.com/office/powerpoint/2010/main" val="3573971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4FA5-FEA2-47F7-BAC9-8CCE1CA6F016}"/>
              </a:ext>
            </a:extLst>
          </p:cNvPr>
          <p:cNvSpPr>
            <a:spLocks noGrp="1"/>
          </p:cNvSpPr>
          <p:nvPr>
            <p:ph type="title"/>
          </p:nvPr>
        </p:nvSpPr>
        <p:spPr/>
        <p:txBody>
          <a:bodyPr/>
          <a:lstStyle/>
          <a:p>
            <a:r>
              <a:rPr lang="en-US" err="1"/>
              <a:t>Phương</a:t>
            </a:r>
            <a:r>
              <a:rPr lang="en-US"/>
              <a:t> </a:t>
            </a:r>
            <a:r>
              <a:rPr lang="en-US" err="1"/>
              <a:t>pháp</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61A0B8-CFA5-4478-8A30-CDDE6E70F3E8}"/>
                  </a:ext>
                </a:extLst>
              </p:cNvPr>
              <p:cNvSpPr>
                <a:spLocks noGrp="1"/>
              </p:cNvSpPr>
              <p:nvPr>
                <p:ph idx="1"/>
              </p:nvPr>
            </p:nvSpPr>
            <p:spPr/>
            <p:txBody>
              <a:bodyPr/>
              <a:lstStyle/>
              <a:p>
                <a:r>
                  <a:rPr lang="en-US" sz="2400"/>
                  <a:t>Tiền xử lý và phân vùng gồm bốn bước:</a:t>
                </a:r>
              </a:p>
              <a:p>
                <a:pPr lvl="1"/>
                <a:r>
                  <a:rPr lang="en-US" sz="2400"/>
                  <a:t>Tính toán trường định hướng</a:t>
                </a:r>
              </a:p>
              <a:p>
                <a:pPr lvl="1"/>
                <a:r>
                  <a:rPr lang="en-US" sz="2400"/>
                  <a:t>Phân vùng</a:t>
                </a:r>
              </a:p>
              <a:p>
                <a:pPr lvl="1"/>
                <a:r>
                  <a:rPr lang="en-US" sz="2400"/>
                  <a:t>Xác định đường vân</a:t>
                </a:r>
              </a:p>
              <a:p>
                <a:pPr lvl="1"/>
                <a:r>
                  <a:rPr lang="en-US" sz="2400"/>
                  <a:t>Làm mịn đường vân</a:t>
                </a:r>
              </a:p>
              <a:p>
                <a:r>
                  <a:rPr lang="en-US" sz="2400"/>
                  <a:t>Trường định hướng của mỗi khối</a:t>
                </a:r>
              </a:p>
              <a:p>
                <a:pPr marL="0" indent="0">
                  <a:buNone/>
                </a:pPr>
                <a:r>
                  <a:rPr lang="en-US" sz="2400"/>
                  <a:t> kích thước 16 x 16 được tính dựa vào</a:t>
                </a:r>
              </a:p>
              <a:p>
                <a:pPr marL="0" indent="0">
                  <a:buNone/>
                </a:pPr>
                <a:r>
                  <a:rPr lang="en-US" sz="2400"/>
                  <a:t> công thức như sau:</a:t>
                </a:r>
              </a:p>
              <a:p>
                <a:endParaRPr lang="en-US"/>
              </a:p>
              <a:p>
                <a:pPr marL="0" indent="0">
                  <a:buNone/>
                </a:pPr>
                <a14:m>
                  <m:oMathPara xmlns:m="http://schemas.openxmlformats.org/officeDocument/2006/math">
                    <m:oMathParaPr>
                      <m:jc m:val="left"/>
                    </m:oMathParaPr>
                    <m:oMath xmlns:m="http://schemas.openxmlformats.org/officeDocument/2006/math">
                      <m:sSub>
                        <m:sSubPr>
                          <m:ctrlPr>
                            <a:rPr lang="en-US" sz="1800" i="1" smtClean="0">
                              <a:solidFill>
                                <a:srgbClr val="000000"/>
                              </a:solidFill>
                              <a:effectLst/>
                              <a:latin typeface="Cambria Math" panose="02040503050406030204" pitchFamily="18" charset="0"/>
                              <a:ea typeface="Calibri" panose="020F0502020204030204" pitchFamily="34" charset="0"/>
                            </a:rPr>
                          </m:ctrlPr>
                        </m:sSubPr>
                        <m:e>
                          <m:r>
                            <a:rPr lang="en-US" sz="1800" b="0" i="1" smtClean="0">
                              <a:solidFill>
                                <a:srgbClr val="000000"/>
                              </a:solidFill>
                              <a:effectLst/>
                              <a:latin typeface="Cambria Math" panose="02040503050406030204" pitchFamily="18" charset="0"/>
                              <a:ea typeface="Calibri" panose="020F0502020204030204" pitchFamily="34" charset="0"/>
                            </a:rPr>
                            <m:t>     </m:t>
                          </m:r>
                          <m:r>
                            <a:rPr lang="en-US" sz="1800" i="1">
                              <a:solidFill>
                                <a:srgbClr val="000000"/>
                              </a:solidFill>
                              <a:effectLst/>
                              <a:latin typeface="Cambria Math" panose="02040503050406030204" pitchFamily="18" charset="0"/>
                              <a:ea typeface="Calibri" panose="020F0502020204030204" pitchFamily="34" charset="0"/>
                            </a:rPr>
                            <m:t>𝜃</m:t>
                          </m:r>
                        </m:e>
                        <m:sub>
                          <m:r>
                            <a:rPr lang="en-US" sz="1800" i="1">
                              <a:solidFill>
                                <a:srgbClr val="000000"/>
                              </a:solidFill>
                              <a:effectLst/>
                              <a:latin typeface="Cambria Math" panose="02040503050406030204" pitchFamily="18" charset="0"/>
                              <a:ea typeface="Calibri" panose="020F0502020204030204" pitchFamily="34" charset="0"/>
                            </a:rPr>
                            <m:t>𝑑</m:t>
                          </m:r>
                        </m:sub>
                      </m:sSub>
                      <m:r>
                        <a:rPr lang="en-US" sz="1800" i="1">
                          <a:solidFill>
                            <a:srgbClr val="000000"/>
                          </a:solidFill>
                          <a:effectLst/>
                          <a:latin typeface="Cambria Math" panose="02040503050406030204" pitchFamily="18" charset="0"/>
                          <a:ea typeface="Calibri" panose="020F0502020204030204" pitchFamily="34" charset="0"/>
                        </a:rPr>
                        <m:t>= </m:t>
                      </m:r>
                      <m:func>
                        <m:funcPr>
                          <m:ctrlPr>
                            <a:rPr lang="en-US" sz="1800" i="1">
                              <a:solidFill>
                                <a:srgbClr val="000000"/>
                              </a:solidFill>
                              <a:effectLst/>
                              <a:latin typeface="Cambria Math" panose="02040503050406030204" pitchFamily="18" charset="0"/>
                              <a:ea typeface="Times New Roman" panose="02020603050405020304" pitchFamily="18" charset="0"/>
                            </a:rPr>
                          </m:ctrlPr>
                        </m:funcPr>
                        <m:fName>
                          <m:f>
                            <m:fPr>
                              <m:ctrlPr>
                                <a:rPr lang="en-US" sz="1800" i="1">
                                  <a:solidFill>
                                    <a:srgbClr val="000000"/>
                                  </a:solidFill>
                                  <a:effectLst/>
                                  <a:latin typeface="Cambria Math" panose="02040503050406030204" pitchFamily="18" charset="0"/>
                                  <a:ea typeface="Times New Roman" panose="020206030504050203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rPr>
                                <m:t>1</m:t>
                              </m:r>
                            </m:num>
                            <m:den>
                              <m:r>
                                <a:rPr lang="en-US" sz="1800" i="1">
                                  <a:solidFill>
                                    <a:srgbClr val="000000"/>
                                  </a:solidFill>
                                  <a:effectLst/>
                                  <a:latin typeface="Cambria Math" panose="02040503050406030204" pitchFamily="18" charset="0"/>
                                  <a:ea typeface="Times New Roman" panose="02020603050405020304" pitchFamily="18" charset="0"/>
                                </a:rPr>
                                <m:t>2</m:t>
                              </m:r>
                            </m:den>
                          </m:f>
                          <m:sSup>
                            <m:sSupPr>
                              <m:ctrlPr>
                                <a:rPr lang="en-US" sz="1800" i="1">
                                  <a:solidFill>
                                    <a:srgbClr val="000000"/>
                                  </a:solidFill>
                                  <a:effectLst/>
                                  <a:latin typeface="Cambria Math" panose="02040503050406030204" pitchFamily="18" charset="0"/>
                                  <a:ea typeface="Times New Roman" panose="02020603050405020304" pitchFamily="18" charset="0"/>
                                </a:rPr>
                              </m:ctrlPr>
                            </m:sSupPr>
                            <m:e>
                              <m:r>
                                <m:rPr>
                                  <m:sty m:val="p"/>
                                </m:rPr>
                                <a:rPr lang="en-US" sz="1800">
                                  <a:solidFill>
                                    <a:srgbClr val="000000"/>
                                  </a:solidFill>
                                  <a:effectLst/>
                                  <a:latin typeface="Cambria Math" panose="02040503050406030204" pitchFamily="18" charset="0"/>
                                  <a:ea typeface="Calibri" panose="020F0502020204030204" pitchFamily="34" charset="0"/>
                                </a:rPr>
                                <m:t>tan</m:t>
                              </m:r>
                            </m:e>
                            <m:sup>
                              <m:r>
                                <a:rPr lang="en-US" sz="1800" i="1">
                                  <a:solidFill>
                                    <a:srgbClr val="000000"/>
                                  </a:solidFill>
                                  <a:effectLst/>
                                  <a:latin typeface="Cambria Math" panose="02040503050406030204" pitchFamily="18" charset="0"/>
                                  <a:ea typeface="Calibri" panose="020F0502020204030204" pitchFamily="34" charset="0"/>
                                </a:rPr>
                                <m:t>−1</m:t>
                              </m:r>
                            </m:sup>
                          </m:sSup>
                        </m:fName>
                        <m:e>
                          <m:d>
                            <m:dPr>
                              <m:ctrlPr>
                                <a:rPr lang="en-US" sz="1800" i="1">
                                  <a:solidFill>
                                    <a:srgbClr val="000000"/>
                                  </a:solidFill>
                                  <a:effectLst/>
                                  <a:latin typeface="Cambria Math" panose="02040503050406030204" pitchFamily="18" charset="0"/>
                                  <a:ea typeface="Times New Roman" panose="02020603050405020304" pitchFamily="18" charset="0"/>
                                </a:rPr>
                              </m:ctrlPr>
                            </m:dPr>
                            <m:e>
                              <m:f>
                                <m:fPr>
                                  <m:ctrlPr>
                                    <a:rPr lang="en-US" sz="1800" i="1">
                                      <a:solidFill>
                                        <a:srgbClr val="000000"/>
                                      </a:solidFill>
                                      <a:effectLst/>
                                      <a:latin typeface="Cambria Math" panose="02040503050406030204" pitchFamily="18" charset="0"/>
                                      <a:ea typeface="Times New Roman" panose="02020603050405020304" pitchFamily="18" charset="0"/>
                                    </a:rPr>
                                  </m:ctrlPr>
                                </m:fPr>
                                <m:num>
                                  <m:nary>
                                    <m:naryPr>
                                      <m:chr m:val="∑"/>
                                      <m:limLoc m:val="undOvr"/>
                                      <m:ctrlPr>
                                        <a:rPr lang="en-US" sz="1800" i="1">
                                          <a:solidFill>
                                            <a:srgbClr val="000000"/>
                                          </a:solidFill>
                                          <a:effectLst/>
                                          <a:latin typeface="Cambria Math" panose="02040503050406030204" pitchFamily="18" charset="0"/>
                                          <a:ea typeface="Times New Roman" panose="02020603050405020304" pitchFamily="18" charset="0"/>
                                        </a:rPr>
                                      </m:ctrlPr>
                                    </m:naryPr>
                                    <m:sub>
                                      <m:r>
                                        <a:rPr lang="en-US" sz="1800" i="1">
                                          <a:solidFill>
                                            <a:srgbClr val="000000"/>
                                          </a:solidFill>
                                          <a:effectLst/>
                                          <a:latin typeface="Cambria Math" panose="02040503050406030204" pitchFamily="18" charset="0"/>
                                          <a:ea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rPr>
                                        <m:t>=1</m:t>
                                      </m:r>
                                    </m:sub>
                                    <m:sup>
                                      <m:r>
                                        <a:rPr lang="en-US" sz="1800" i="1">
                                          <a:solidFill>
                                            <a:srgbClr val="000000"/>
                                          </a:solidFill>
                                          <a:effectLst/>
                                          <a:latin typeface="Cambria Math" panose="02040503050406030204" pitchFamily="18" charset="0"/>
                                          <a:ea typeface="Times New Roman" panose="02020603050405020304" pitchFamily="18" charset="0"/>
                                        </a:rPr>
                                        <m:t>16</m:t>
                                      </m:r>
                                    </m:sup>
                                    <m:e>
                                      <m:nary>
                                        <m:naryPr>
                                          <m:chr m:val="∑"/>
                                          <m:limLoc m:val="undOvr"/>
                                          <m:ctrlPr>
                                            <a:rPr lang="en-US" sz="1800" i="1">
                                              <a:solidFill>
                                                <a:srgbClr val="000000"/>
                                              </a:solidFill>
                                              <a:effectLst/>
                                              <a:latin typeface="Cambria Math" panose="02040503050406030204" pitchFamily="18" charset="0"/>
                                              <a:ea typeface="Times New Roman" panose="02020603050405020304" pitchFamily="18" charset="0"/>
                                            </a:rPr>
                                          </m:ctrlPr>
                                        </m:naryPr>
                                        <m:sub>
                                          <m:r>
                                            <a:rPr lang="en-US" sz="1800" i="1">
                                              <a:solidFill>
                                                <a:srgbClr val="000000"/>
                                              </a:solidFill>
                                              <a:effectLst/>
                                              <a:latin typeface="Cambria Math" panose="02040503050406030204" pitchFamily="18" charset="0"/>
                                              <a:ea typeface="Times New Roman" panose="02020603050405020304" pitchFamily="18" charset="0"/>
                                            </a:rPr>
                                            <m:t>𝑗</m:t>
                                          </m:r>
                                          <m:r>
                                            <a:rPr lang="en-US" sz="1800" i="1">
                                              <a:solidFill>
                                                <a:srgbClr val="000000"/>
                                              </a:solidFill>
                                              <a:effectLst/>
                                              <a:latin typeface="Cambria Math" panose="02040503050406030204" pitchFamily="18" charset="0"/>
                                              <a:ea typeface="Times New Roman" panose="02020603050405020304" pitchFamily="18" charset="0"/>
                                            </a:rPr>
                                            <m:t>=1</m:t>
                                          </m:r>
                                        </m:sub>
                                        <m:sup>
                                          <m:r>
                                            <a:rPr lang="en-US" sz="1800" i="1">
                                              <a:solidFill>
                                                <a:srgbClr val="000000"/>
                                              </a:solidFill>
                                              <a:effectLst/>
                                              <a:latin typeface="Cambria Math" panose="02040503050406030204" pitchFamily="18" charset="0"/>
                                              <a:ea typeface="Times New Roman" panose="02020603050405020304" pitchFamily="18" charset="0"/>
                                            </a:rPr>
                                            <m:t>16</m:t>
                                          </m:r>
                                        </m:sup>
                                        <m:e>
                                          <m:r>
                                            <a:rPr lang="en-US" sz="1800" i="1">
                                              <a:solidFill>
                                                <a:srgbClr val="000000"/>
                                              </a:solidFill>
                                              <a:effectLst/>
                                              <a:latin typeface="Cambria Math" panose="02040503050406030204" pitchFamily="18" charset="0"/>
                                              <a:ea typeface="Times New Roman" panose="02020603050405020304" pitchFamily="18" charset="0"/>
                                            </a:rPr>
                                            <m:t>2</m:t>
                                          </m:r>
                                          <m:sSub>
                                            <m:sSubPr>
                                              <m:ctrlPr>
                                                <a:rPr lang="en-US" sz="1800" i="1">
                                                  <a:solidFill>
                                                    <a:srgbClr val="000000"/>
                                                  </a:solidFill>
                                                  <a:effectLst/>
                                                  <a:latin typeface="Cambria Math" panose="02040503050406030204" pitchFamily="18" charset="0"/>
                                                  <a:ea typeface="Times New Roman" panose="02020603050405020304" pitchFamily="18" charset="0"/>
                                                </a:rPr>
                                              </m:ctrlPr>
                                            </m:sSubPr>
                                            <m:e>
                                              <m:r>
                                                <a:rPr lang="en-US" sz="1800" i="1">
                                                  <a:solidFill>
                                                    <a:srgbClr val="000000"/>
                                                  </a:solidFill>
                                                  <a:effectLst/>
                                                  <a:latin typeface="Cambria Math" panose="02040503050406030204" pitchFamily="18" charset="0"/>
                                                  <a:ea typeface="Times New Roman" panose="02020603050405020304" pitchFamily="18" charset="0"/>
                                                </a:rPr>
                                                <m:t>𝐺</m:t>
                                              </m:r>
                                            </m:e>
                                            <m:sub>
                                              <m:r>
                                                <a:rPr lang="en-US" sz="1800" i="1">
                                                  <a:solidFill>
                                                    <a:srgbClr val="000000"/>
                                                  </a:solidFill>
                                                  <a:effectLst/>
                                                  <a:latin typeface="Cambria Math" panose="02040503050406030204" pitchFamily="18" charset="0"/>
                                                  <a:ea typeface="Times New Roman" panose="02020603050405020304" pitchFamily="18" charset="0"/>
                                                </a:rPr>
                                                <m:t>𝑥</m:t>
                                              </m:r>
                                            </m:sub>
                                          </m:sSub>
                                          <m:d>
                                            <m:dPr>
                                              <m:ctrlPr>
                                                <a:rPr lang="en-US" sz="1800" i="1">
                                                  <a:solidFill>
                                                    <a:srgbClr val="000000"/>
                                                  </a:solidFill>
                                                  <a:effectLst/>
                                                  <a:latin typeface="Cambria Math" panose="02040503050406030204" pitchFamily="18" charset="0"/>
                                                  <a:ea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rPr>
                                                <m:t>𝑗</m:t>
                                              </m:r>
                                            </m:e>
                                          </m:d>
                                          <m:sSub>
                                            <m:sSubPr>
                                              <m:ctrlPr>
                                                <a:rPr lang="en-US" sz="1800" i="1">
                                                  <a:solidFill>
                                                    <a:srgbClr val="000000"/>
                                                  </a:solidFill>
                                                  <a:effectLst/>
                                                  <a:latin typeface="Cambria Math" panose="02040503050406030204" pitchFamily="18" charset="0"/>
                                                  <a:ea typeface="Times New Roman" panose="02020603050405020304" pitchFamily="18" charset="0"/>
                                                </a:rPr>
                                              </m:ctrlPr>
                                            </m:sSubPr>
                                            <m:e>
                                              <m:r>
                                                <a:rPr lang="en-US" sz="1800" i="1">
                                                  <a:solidFill>
                                                    <a:srgbClr val="000000"/>
                                                  </a:solidFill>
                                                  <a:effectLst/>
                                                  <a:latin typeface="Cambria Math" panose="02040503050406030204" pitchFamily="18" charset="0"/>
                                                  <a:ea typeface="Times New Roman" panose="02020603050405020304" pitchFamily="18" charset="0"/>
                                                </a:rPr>
                                                <m:t>𝐺</m:t>
                                              </m:r>
                                            </m:e>
                                            <m:sub>
                                              <m:r>
                                                <a:rPr lang="en-US" sz="1800" i="1">
                                                  <a:solidFill>
                                                    <a:srgbClr val="000000"/>
                                                  </a:solidFill>
                                                  <a:effectLst/>
                                                  <a:latin typeface="Cambria Math" panose="02040503050406030204" pitchFamily="18" charset="0"/>
                                                  <a:ea typeface="Times New Roman" panose="02020603050405020304" pitchFamily="18" charset="0"/>
                                                </a:rPr>
                                                <m:t>𝑦</m:t>
                                              </m:r>
                                            </m:sub>
                                          </m:sSub>
                                          <m:r>
                                            <a:rPr lang="en-US" sz="1800" i="1">
                                              <a:solidFill>
                                                <a:srgbClr val="000000"/>
                                              </a:solidFill>
                                              <a:effectLst/>
                                              <a:latin typeface="Cambria Math" panose="02040503050406030204" pitchFamily="18" charset="0"/>
                                              <a:ea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rPr>
                                            <m:t>𝑗</m:t>
                                          </m:r>
                                          <m:r>
                                            <a:rPr lang="en-US" sz="1800" i="1">
                                              <a:solidFill>
                                                <a:srgbClr val="000000"/>
                                              </a:solidFill>
                                              <a:effectLst/>
                                              <a:latin typeface="Cambria Math" panose="02040503050406030204" pitchFamily="18" charset="0"/>
                                              <a:ea typeface="Times New Roman" panose="02020603050405020304" pitchFamily="18" charset="0"/>
                                            </a:rPr>
                                            <m:t>)</m:t>
                                          </m:r>
                                        </m:e>
                                      </m:nary>
                                    </m:e>
                                  </m:nary>
                                </m:num>
                                <m:den>
                                  <m:nary>
                                    <m:naryPr>
                                      <m:chr m:val="∑"/>
                                      <m:limLoc m:val="undOvr"/>
                                      <m:ctrlPr>
                                        <a:rPr lang="en-US" sz="1800" i="1">
                                          <a:solidFill>
                                            <a:srgbClr val="000000"/>
                                          </a:solidFill>
                                          <a:effectLst/>
                                          <a:latin typeface="Cambria Math" panose="02040503050406030204" pitchFamily="18" charset="0"/>
                                          <a:ea typeface="Times New Roman" panose="02020603050405020304" pitchFamily="18" charset="0"/>
                                        </a:rPr>
                                      </m:ctrlPr>
                                    </m:naryPr>
                                    <m:sub>
                                      <m:r>
                                        <a:rPr lang="en-US" sz="1800" i="1">
                                          <a:solidFill>
                                            <a:srgbClr val="000000"/>
                                          </a:solidFill>
                                          <a:effectLst/>
                                          <a:latin typeface="Cambria Math" panose="02040503050406030204" pitchFamily="18" charset="0"/>
                                          <a:ea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rPr>
                                        <m:t>=1</m:t>
                                      </m:r>
                                    </m:sub>
                                    <m:sup>
                                      <m:r>
                                        <a:rPr lang="en-US" sz="1800" i="1">
                                          <a:solidFill>
                                            <a:srgbClr val="000000"/>
                                          </a:solidFill>
                                          <a:effectLst/>
                                          <a:latin typeface="Cambria Math" panose="02040503050406030204" pitchFamily="18" charset="0"/>
                                          <a:ea typeface="Times New Roman" panose="02020603050405020304" pitchFamily="18" charset="0"/>
                                        </a:rPr>
                                        <m:t>16</m:t>
                                      </m:r>
                                    </m:sup>
                                    <m:e>
                                      <m:nary>
                                        <m:naryPr>
                                          <m:chr m:val="∑"/>
                                          <m:limLoc m:val="undOvr"/>
                                          <m:ctrlPr>
                                            <a:rPr lang="en-US" sz="1800" i="1">
                                              <a:solidFill>
                                                <a:srgbClr val="000000"/>
                                              </a:solidFill>
                                              <a:effectLst/>
                                              <a:latin typeface="Cambria Math" panose="02040503050406030204" pitchFamily="18" charset="0"/>
                                              <a:ea typeface="Times New Roman" panose="02020603050405020304" pitchFamily="18" charset="0"/>
                                            </a:rPr>
                                          </m:ctrlPr>
                                        </m:naryPr>
                                        <m:sub>
                                          <m:r>
                                            <a:rPr lang="en-US" sz="1800" i="1">
                                              <a:solidFill>
                                                <a:srgbClr val="000000"/>
                                              </a:solidFill>
                                              <a:effectLst/>
                                              <a:latin typeface="Cambria Math" panose="02040503050406030204" pitchFamily="18" charset="0"/>
                                              <a:ea typeface="Times New Roman" panose="02020603050405020304" pitchFamily="18" charset="0"/>
                                            </a:rPr>
                                            <m:t>𝑗</m:t>
                                          </m:r>
                                          <m:r>
                                            <a:rPr lang="en-US" sz="1800" i="1">
                                              <a:solidFill>
                                                <a:srgbClr val="000000"/>
                                              </a:solidFill>
                                              <a:effectLst/>
                                              <a:latin typeface="Cambria Math" panose="02040503050406030204" pitchFamily="18" charset="0"/>
                                              <a:ea typeface="Times New Roman" panose="02020603050405020304" pitchFamily="18" charset="0"/>
                                            </a:rPr>
                                            <m:t>=1</m:t>
                                          </m:r>
                                        </m:sub>
                                        <m:sup>
                                          <m:r>
                                            <a:rPr lang="en-US" sz="1800" i="1">
                                              <a:solidFill>
                                                <a:srgbClr val="000000"/>
                                              </a:solidFill>
                                              <a:effectLst/>
                                              <a:latin typeface="Cambria Math" panose="02040503050406030204" pitchFamily="18" charset="0"/>
                                              <a:ea typeface="Times New Roman" panose="02020603050405020304" pitchFamily="18" charset="0"/>
                                            </a:rPr>
                                            <m:t>16</m:t>
                                          </m:r>
                                        </m:sup>
                                        <m:e>
                                          <m:d>
                                            <m:dPr>
                                              <m:ctrlPr>
                                                <a:rPr lang="en-US" sz="1800" i="1">
                                                  <a:solidFill>
                                                    <a:srgbClr val="000000"/>
                                                  </a:solidFill>
                                                  <a:effectLst/>
                                                  <a:latin typeface="Cambria Math" panose="02040503050406030204" pitchFamily="18" charset="0"/>
                                                  <a:ea typeface="Times New Roman" panose="02020603050405020304" pitchFamily="18" charset="0"/>
                                                </a:rPr>
                                              </m:ctrlPr>
                                            </m:dPr>
                                            <m:e>
                                              <m:sSup>
                                                <m:sSupPr>
                                                  <m:ctrlPr>
                                                    <a:rPr lang="en-US" sz="1800" i="1">
                                                      <a:solidFill>
                                                        <a:srgbClr val="000000"/>
                                                      </a:solidFill>
                                                      <a:effectLst/>
                                                      <a:latin typeface="Cambria Math" panose="02040503050406030204" pitchFamily="18" charset="0"/>
                                                      <a:ea typeface="Times New Roman" panose="02020603050405020304" pitchFamily="18" charset="0"/>
                                                    </a:rPr>
                                                  </m:ctrlPr>
                                                </m:sSupPr>
                                                <m:e>
                                                  <m:sSub>
                                                    <m:sSubPr>
                                                      <m:ctrlPr>
                                                        <a:rPr lang="en-US" sz="1800" i="1">
                                                          <a:solidFill>
                                                            <a:srgbClr val="000000"/>
                                                          </a:solidFill>
                                                          <a:effectLst/>
                                                          <a:latin typeface="Cambria Math" panose="02040503050406030204" pitchFamily="18" charset="0"/>
                                                          <a:ea typeface="Times New Roman" panose="02020603050405020304" pitchFamily="18" charset="0"/>
                                                        </a:rPr>
                                                      </m:ctrlPr>
                                                    </m:sSubPr>
                                                    <m:e>
                                                      <m:r>
                                                        <a:rPr lang="en-US" sz="1800" i="1">
                                                          <a:solidFill>
                                                            <a:srgbClr val="000000"/>
                                                          </a:solidFill>
                                                          <a:effectLst/>
                                                          <a:latin typeface="Cambria Math" panose="02040503050406030204" pitchFamily="18" charset="0"/>
                                                          <a:ea typeface="Times New Roman" panose="02020603050405020304" pitchFamily="18" charset="0"/>
                                                        </a:rPr>
                                                        <m:t>𝐺</m:t>
                                                      </m:r>
                                                    </m:e>
                                                    <m:sub>
                                                      <m:r>
                                                        <a:rPr lang="en-US" sz="1800" i="1">
                                                          <a:solidFill>
                                                            <a:srgbClr val="000000"/>
                                                          </a:solidFill>
                                                          <a:effectLst/>
                                                          <a:latin typeface="Cambria Math" panose="02040503050406030204" pitchFamily="18" charset="0"/>
                                                          <a:ea typeface="Times New Roman" panose="02020603050405020304" pitchFamily="18" charset="0"/>
                                                        </a:rPr>
                                                        <m:t>𝑥</m:t>
                                                      </m:r>
                                                    </m:sub>
                                                  </m:sSub>
                                                  <m:d>
                                                    <m:dPr>
                                                      <m:ctrlPr>
                                                        <a:rPr lang="en-US" sz="1800" i="1">
                                                          <a:solidFill>
                                                            <a:srgbClr val="000000"/>
                                                          </a:solidFill>
                                                          <a:effectLst/>
                                                          <a:latin typeface="Cambria Math" panose="02040503050406030204" pitchFamily="18" charset="0"/>
                                                          <a:ea typeface="Times New Roman" panose="02020603050405020304" pitchFamily="18" charset="0"/>
                                                        </a:rPr>
                                                      </m:ctrlPr>
                                                    </m:dPr>
                                                    <m:e>
                                                      <m:r>
                                                        <a:rPr lang="en-US" sz="1800" i="1">
                                                          <a:solidFill>
                                                            <a:srgbClr val="000000"/>
                                                          </a:solidFill>
                                                          <a:effectLst/>
                                                          <a:latin typeface="Cambria Math" panose="02040503050406030204" pitchFamily="18" charset="0"/>
                                                          <a:ea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rPr>
                                                        <m:t>𝑗</m:t>
                                                      </m:r>
                                                    </m:e>
                                                  </m:d>
                                                </m:e>
                                                <m:sup>
                                                  <m:r>
                                                    <a:rPr lang="en-US" sz="1800" i="1">
                                                      <a:solidFill>
                                                        <a:srgbClr val="000000"/>
                                                      </a:solidFill>
                                                      <a:effectLst/>
                                                      <a:latin typeface="Cambria Math" panose="02040503050406030204" pitchFamily="18" charset="0"/>
                                                      <a:ea typeface="Times New Roman" panose="02020603050405020304" pitchFamily="18" charset="0"/>
                                                    </a:rPr>
                                                    <m:t>2</m:t>
                                                  </m:r>
                                                </m:sup>
                                              </m:sSup>
                                              <m:sSup>
                                                <m:sSupPr>
                                                  <m:ctrlPr>
                                                    <a:rPr lang="en-US" sz="1800" i="1">
                                                      <a:solidFill>
                                                        <a:srgbClr val="000000"/>
                                                      </a:solidFill>
                                                      <a:effectLst/>
                                                      <a:latin typeface="Cambria Math" panose="02040503050406030204" pitchFamily="18" charset="0"/>
                                                      <a:ea typeface="Times New Roman" panose="02020603050405020304" pitchFamily="18" charset="0"/>
                                                    </a:rPr>
                                                  </m:ctrlPr>
                                                </m:sSupPr>
                                                <m:e>
                                                  <m:sSub>
                                                    <m:sSubPr>
                                                      <m:ctrlPr>
                                                        <a:rPr lang="en-US" sz="1800" i="1">
                                                          <a:solidFill>
                                                            <a:srgbClr val="000000"/>
                                                          </a:solidFill>
                                                          <a:effectLst/>
                                                          <a:latin typeface="Cambria Math" panose="02040503050406030204" pitchFamily="18" charset="0"/>
                                                          <a:ea typeface="Times New Roman" panose="02020603050405020304" pitchFamily="18" charset="0"/>
                                                        </a:rPr>
                                                      </m:ctrlPr>
                                                    </m:sSubPr>
                                                    <m:e>
                                                      <m:r>
                                                        <a:rPr lang="en-US" sz="1800" i="1">
                                                          <a:solidFill>
                                                            <a:srgbClr val="000000"/>
                                                          </a:solidFill>
                                                          <a:effectLst/>
                                                          <a:latin typeface="Cambria Math" panose="02040503050406030204" pitchFamily="18" charset="0"/>
                                                          <a:ea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rPr>
                                                        <m:t>𝐺</m:t>
                                                      </m:r>
                                                    </m:e>
                                                    <m:sub>
                                                      <m:r>
                                                        <a:rPr lang="en-US" sz="1800" i="1">
                                                          <a:solidFill>
                                                            <a:srgbClr val="000000"/>
                                                          </a:solidFill>
                                                          <a:effectLst/>
                                                          <a:latin typeface="Cambria Math" panose="02040503050406030204" pitchFamily="18" charset="0"/>
                                                          <a:ea typeface="Times New Roman" panose="02020603050405020304" pitchFamily="18" charset="0"/>
                                                        </a:rPr>
                                                        <m:t>𝑦</m:t>
                                                      </m:r>
                                                    </m:sub>
                                                  </m:sSub>
                                                  <m:r>
                                                    <a:rPr lang="en-US" sz="1800" i="1">
                                                      <a:solidFill>
                                                        <a:srgbClr val="000000"/>
                                                      </a:solidFill>
                                                      <a:effectLst/>
                                                      <a:latin typeface="Cambria Math" panose="02040503050406030204" pitchFamily="18" charset="0"/>
                                                      <a:ea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rPr>
                                                    <m:t>𝑖</m:t>
                                                  </m:r>
                                                  <m:r>
                                                    <a:rPr lang="en-US" sz="1800" i="1">
                                                      <a:solidFill>
                                                        <a:srgbClr val="000000"/>
                                                      </a:solidFill>
                                                      <a:effectLst/>
                                                      <a:latin typeface="Cambria Math" panose="02040503050406030204" pitchFamily="18" charset="0"/>
                                                      <a:ea typeface="Times New Roman" panose="02020603050405020304" pitchFamily="18" charset="0"/>
                                                    </a:rPr>
                                                    <m:t>, </m:t>
                                                  </m:r>
                                                  <m:r>
                                                    <a:rPr lang="en-US" sz="1800" i="1">
                                                      <a:solidFill>
                                                        <a:srgbClr val="000000"/>
                                                      </a:solidFill>
                                                      <a:effectLst/>
                                                      <a:latin typeface="Cambria Math" panose="02040503050406030204" pitchFamily="18" charset="0"/>
                                                      <a:ea typeface="Times New Roman" panose="02020603050405020304" pitchFamily="18" charset="0"/>
                                                    </a:rPr>
                                                    <m:t>𝑗</m:t>
                                                  </m:r>
                                                  <m:r>
                                                    <a:rPr lang="en-US" sz="1800" i="1">
                                                      <a:solidFill>
                                                        <a:srgbClr val="000000"/>
                                                      </a:solidFill>
                                                      <a:effectLst/>
                                                      <a:latin typeface="Cambria Math" panose="02040503050406030204" pitchFamily="18" charset="0"/>
                                                      <a:ea typeface="Times New Roman" panose="02020603050405020304" pitchFamily="18" charset="0"/>
                                                    </a:rPr>
                                                    <m:t>)</m:t>
                                                  </m:r>
                                                </m:e>
                                                <m:sup>
                                                  <m:r>
                                                    <a:rPr lang="en-US" sz="1800" i="1">
                                                      <a:solidFill>
                                                        <a:srgbClr val="000000"/>
                                                      </a:solidFill>
                                                      <a:effectLst/>
                                                      <a:latin typeface="Cambria Math" panose="02040503050406030204" pitchFamily="18" charset="0"/>
                                                      <a:ea typeface="Times New Roman" panose="02020603050405020304" pitchFamily="18" charset="0"/>
                                                    </a:rPr>
                                                    <m:t>2</m:t>
                                                  </m:r>
                                                </m:sup>
                                              </m:sSup>
                                            </m:e>
                                          </m:d>
                                        </m:e>
                                      </m:nary>
                                    </m:e>
                                  </m:nary>
                                </m:den>
                              </m:f>
                            </m:e>
                          </m:d>
                        </m:e>
                      </m:func>
                    </m:oMath>
                  </m:oMathPara>
                </a14:m>
                <a:endParaRPr lang="en-US"/>
              </a:p>
              <a:p>
                <a:pPr marL="0" indent="0">
                  <a:buNone/>
                </a:pPr>
                <a:endParaRPr lang="en-US"/>
              </a:p>
            </p:txBody>
          </p:sp>
        </mc:Choice>
        <mc:Fallback xmlns="">
          <p:sp>
            <p:nvSpPr>
              <p:cNvPr id="3" name="Content Placeholder 2">
                <a:extLst>
                  <a:ext uri="{FF2B5EF4-FFF2-40B4-BE49-F238E27FC236}">
                    <a16:creationId xmlns:a16="http://schemas.microsoft.com/office/drawing/2014/main" id="{AD61A0B8-CFA5-4478-8A30-CDDE6E70F3E8}"/>
                  </a:ext>
                </a:extLst>
              </p:cNvPr>
              <p:cNvSpPr>
                <a:spLocks noGrp="1" noRot="1" noChangeAspect="1" noMove="1" noResize="1" noEditPoints="1" noAdjustHandles="1" noChangeArrowheads="1" noChangeShapeType="1" noTextEdit="1"/>
              </p:cNvSpPr>
              <p:nvPr>
                <p:ph idx="1"/>
              </p:nvPr>
            </p:nvSpPr>
            <p:spPr>
              <a:blipFill>
                <a:blip r:embed="rId3"/>
                <a:stretch>
                  <a:fillRect l="-987" t="-174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E41E0C06-BFEA-4894-B8ED-60AE01E477A0}"/>
              </a:ext>
            </a:extLst>
          </p:cNvPr>
          <p:cNvPicPr>
            <a:picLocks noChangeAspect="1"/>
          </p:cNvPicPr>
          <p:nvPr/>
        </p:nvPicPr>
        <p:blipFill>
          <a:blip r:embed="rId4"/>
          <a:stretch>
            <a:fillRect/>
          </a:stretch>
        </p:blipFill>
        <p:spPr>
          <a:xfrm>
            <a:off x="5647379" y="2468811"/>
            <a:ext cx="3007671" cy="2975877"/>
          </a:xfrm>
          <a:prstGeom prst="rect">
            <a:avLst/>
          </a:prstGeom>
        </p:spPr>
      </p:pic>
    </p:spTree>
    <p:extLst>
      <p:ext uri="{BB962C8B-B14F-4D97-AF65-F5344CB8AC3E}">
        <p14:creationId xmlns:p14="http://schemas.microsoft.com/office/powerpoint/2010/main" val="4057717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4FA5-FEA2-47F7-BAC9-8CCE1CA6F016}"/>
              </a:ext>
            </a:extLst>
          </p:cNvPr>
          <p:cNvSpPr>
            <a:spLocks noGrp="1"/>
          </p:cNvSpPr>
          <p:nvPr>
            <p:ph type="title"/>
          </p:nvPr>
        </p:nvSpPr>
        <p:spPr/>
        <p:txBody>
          <a:bodyPr/>
          <a:lstStyle/>
          <a:p>
            <a:r>
              <a:rPr lang="en-US" err="1"/>
              <a:t>Phương</a:t>
            </a:r>
            <a:r>
              <a:rPr lang="en-US"/>
              <a:t> </a:t>
            </a:r>
            <a:r>
              <a:rPr lang="en-US" err="1"/>
              <a:t>pháp</a:t>
            </a:r>
            <a:endParaRPr lang="en-US"/>
          </a:p>
        </p:txBody>
      </p:sp>
      <p:sp>
        <p:nvSpPr>
          <p:cNvPr id="3" name="Content Placeholder 2">
            <a:extLst>
              <a:ext uri="{FF2B5EF4-FFF2-40B4-BE49-F238E27FC236}">
                <a16:creationId xmlns:a16="http://schemas.microsoft.com/office/drawing/2014/main" id="{AD61A0B8-CFA5-4478-8A30-CDDE6E70F3E8}"/>
              </a:ext>
            </a:extLst>
          </p:cNvPr>
          <p:cNvSpPr>
            <a:spLocks noGrp="1"/>
          </p:cNvSpPr>
          <p:nvPr>
            <p:ph idx="1"/>
          </p:nvPr>
        </p:nvSpPr>
        <p:spPr/>
        <p:txBody>
          <a:bodyPr/>
          <a:lstStyle/>
          <a:p>
            <a:r>
              <a:rPr lang="en-US" sz="2400"/>
              <a:t>Phân vùng vân tay</a:t>
            </a:r>
          </a:p>
          <a:p>
            <a:endParaRPr lang="en-US"/>
          </a:p>
          <a:p>
            <a:pPr marL="0" indent="0">
              <a:buNone/>
            </a:pPr>
            <a:endParaRPr lang="en-US"/>
          </a:p>
        </p:txBody>
      </p:sp>
      <p:pic>
        <p:nvPicPr>
          <p:cNvPr id="5" name="Picture 4">
            <a:extLst>
              <a:ext uri="{FF2B5EF4-FFF2-40B4-BE49-F238E27FC236}">
                <a16:creationId xmlns:a16="http://schemas.microsoft.com/office/drawing/2014/main" id="{ECCD13D1-04D2-4BA1-B70F-A48EED35883A}"/>
              </a:ext>
            </a:extLst>
          </p:cNvPr>
          <p:cNvPicPr>
            <a:picLocks noChangeAspect="1"/>
          </p:cNvPicPr>
          <p:nvPr/>
        </p:nvPicPr>
        <p:blipFill>
          <a:blip r:embed="rId3"/>
          <a:stretch>
            <a:fillRect/>
          </a:stretch>
        </p:blipFill>
        <p:spPr>
          <a:xfrm>
            <a:off x="1063261" y="2220956"/>
            <a:ext cx="3357737" cy="3307622"/>
          </a:xfrm>
          <a:prstGeom prst="rect">
            <a:avLst/>
          </a:prstGeom>
        </p:spPr>
      </p:pic>
      <p:pic>
        <p:nvPicPr>
          <p:cNvPr id="7" name="Picture 6">
            <a:extLst>
              <a:ext uri="{FF2B5EF4-FFF2-40B4-BE49-F238E27FC236}">
                <a16:creationId xmlns:a16="http://schemas.microsoft.com/office/drawing/2014/main" id="{E6222E37-6F7B-4162-B5DF-8C7E2891BBA0}"/>
              </a:ext>
            </a:extLst>
          </p:cNvPr>
          <p:cNvPicPr>
            <a:picLocks noChangeAspect="1"/>
          </p:cNvPicPr>
          <p:nvPr/>
        </p:nvPicPr>
        <p:blipFill>
          <a:blip r:embed="rId4"/>
          <a:stretch>
            <a:fillRect/>
          </a:stretch>
        </p:blipFill>
        <p:spPr>
          <a:xfrm>
            <a:off x="5016602" y="2220957"/>
            <a:ext cx="3263104" cy="3248666"/>
          </a:xfrm>
          <a:prstGeom prst="rect">
            <a:avLst/>
          </a:prstGeom>
        </p:spPr>
      </p:pic>
    </p:spTree>
    <p:extLst>
      <p:ext uri="{BB962C8B-B14F-4D97-AF65-F5344CB8AC3E}">
        <p14:creationId xmlns:p14="http://schemas.microsoft.com/office/powerpoint/2010/main" val="25827370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A4D7F9D-CF2C-4E80-8360-F21AE36D35D4}" vid="{71563601-04E0-4A9A-AE8B-FC38A55497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12879</TotalTime>
  <Words>1745</Words>
  <Application>Microsoft Office PowerPoint</Application>
  <PresentationFormat>On-screen Show (4:3)</PresentationFormat>
  <Paragraphs>300</Paragraphs>
  <Slides>22</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Times New Roman</vt:lpstr>
      <vt:lpstr>Office Theme</vt:lpstr>
      <vt:lpstr>Tìm hiểu cài đặt và thử nghiệm các phương pháp xử lý ảnh vân tay</vt:lpstr>
      <vt:lpstr>Nội dung</vt:lpstr>
      <vt:lpstr>Giới thiệu bài toán</vt:lpstr>
      <vt:lpstr>Giới thiệu bài toán</vt:lpstr>
      <vt:lpstr>Giới thiệu bài toán</vt:lpstr>
      <vt:lpstr>Giới thiệu bài toán</vt:lpstr>
      <vt:lpstr>Phương pháp</vt:lpstr>
      <vt:lpstr>Phương pháp</vt:lpstr>
      <vt:lpstr>Phương pháp</vt:lpstr>
      <vt:lpstr>Phương pháp</vt:lpstr>
      <vt:lpstr>Phương pháp</vt:lpstr>
      <vt:lpstr>Phương pháp</vt:lpstr>
      <vt:lpstr>Phương pháp</vt:lpstr>
      <vt:lpstr>Phương pháp</vt:lpstr>
      <vt:lpstr>Phương pháp</vt:lpstr>
      <vt:lpstr>Cài đặt</vt:lpstr>
      <vt:lpstr>Thử nghiệm</vt:lpstr>
      <vt:lpstr>Thử nghiệm</vt:lpstr>
      <vt:lpstr>Thử nghiệm</vt:lpstr>
      <vt:lpstr>Thử nghiệm</vt:lpstr>
      <vt:lpstr>Kết luận và hướng phát triển </vt:lpstr>
      <vt:lpstr>Cảm ơn thầy cô và các bạn đã lắng nghe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dc:creator>
  <cp:lastModifiedBy>Khải Bùi</cp:lastModifiedBy>
  <cp:revision>80</cp:revision>
  <dcterms:created xsi:type="dcterms:W3CDTF">2016-07-25T07:53:11Z</dcterms:created>
  <dcterms:modified xsi:type="dcterms:W3CDTF">2021-01-26T00:47:10Z</dcterms:modified>
</cp:coreProperties>
</file>