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handoutMasterIdLst>
    <p:handoutMasterId r:id="rId17"/>
  </p:handoutMasterIdLst>
  <p:sldIdLst>
    <p:sldId id="511" r:id="rId2"/>
    <p:sldId id="516" r:id="rId3"/>
    <p:sldId id="518" r:id="rId4"/>
    <p:sldId id="521" r:id="rId5"/>
    <p:sldId id="520" r:id="rId6"/>
    <p:sldId id="522" r:id="rId7"/>
    <p:sldId id="523" r:id="rId8"/>
    <p:sldId id="524" r:id="rId9"/>
    <p:sldId id="525" r:id="rId10"/>
    <p:sldId id="556" r:id="rId11"/>
    <p:sldId id="557" r:id="rId12"/>
    <p:sldId id="558" r:id="rId13"/>
    <p:sldId id="559" r:id="rId14"/>
    <p:sldId id="515" r:id="rId15"/>
  </p:sldIdLst>
  <p:sldSz cx="12192000" cy="6858000"/>
  <p:notesSz cx="6858000" cy="9144000"/>
  <p:custDataLst>
    <p:tags r:id="rId1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00. GIỚI THIỆU" id="{1E6488F7-C9BD-4BD1-9651-8257B458F83D}">
          <p14:sldIdLst>
            <p14:sldId id="511"/>
            <p14:sldId id="516"/>
            <p14:sldId id="518"/>
            <p14:sldId id="521"/>
            <p14:sldId id="520"/>
            <p14:sldId id="522"/>
            <p14:sldId id="523"/>
            <p14:sldId id="524"/>
            <p14:sldId id="525"/>
            <p14:sldId id="556"/>
            <p14:sldId id="557"/>
            <p14:sldId id="558"/>
            <p14:sldId id="559"/>
          </p14:sldIdLst>
        </p14:section>
        <p14:section name="01. TỔNG QUAN VỀ MẬT MÃ HỌC" id="{12B5E169-F887-422F-BBBD-513924204899}">
          <p14:sldIdLst>
            <p14:sldId id="51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an Nguyen" initials="VN" lastIdx="1" clrIdx="0">
    <p:extLst>
      <p:ext uri="{19B8F6BF-5375-455C-9EA6-DF929625EA0E}">
        <p15:presenceInfo xmlns:p15="http://schemas.microsoft.com/office/powerpoint/2012/main" userId="Van Nguyen" providerId="None"/>
      </p:ext>
    </p:extLst>
  </p:cmAuthor>
  <p:cmAuthor id="2" name="NGUYỄN VĂN NGUYÊN" initials="NVN" lastIdx="1" clrIdx="1">
    <p:extLst>
      <p:ext uri="{19B8F6BF-5375-455C-9EA6-DF929625EA0E}">
        <p15:presenceInfo xmlns:p15="http://schemas.microsoft.com/office/powerpoint/2012/main" userId="S::AT140934@actvn.edu.vn::9851b86b-c3e9-4074-b69c-cacc0602838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87AF9A"/>
    <a:srgbClr val="66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257" autoAdjust="0"/>
    <p:restoredTop sz="95297" autoAdjust="0"/>
  </p:normalViewPr>
  <p:slideViewPr>
    <p:cSldViewPr snapToGrid="0" showGuides="1">
      <p:cViewPr varScale="1">
        <p:scale>
          <a:sx n="73" d="100"/>
          <a:sy n="73" d="100"/>
        </p:scale>
        <p:origin x="96" y="37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102"/>
    </p:cViewPr>
  </p:sorterViewPr>
  <p:notesViewPr>
    <p:cSldViewPr snapToGrid="0">
      <p:cViewPr varScale="1">
        <p:scale>
          <a:sx n="49" d="100"/>
          <a:sy n="49" d="100"/>
        </p:scale>
        <p:origin x="2740" y="3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1-10-04T09:43:32.950" idx="1">
    <p:pos x="10" y="10"/>
    <p:text/>
    <p:extLst>
      <p:ext uri="{C676402C-5697-4E1C-873F-D02D1690AC5C}">
        <p15:threadingInfo xmlns:p15="http://schemas.microsoft.com/office/powerpoint/2012/main" timeZoneBias="-42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20906C-12EE-4F34-BED7-C99FC51E4257}" type="datetime1">
              <a:rPr lang="zh-CN" altLang="en-US" smtClean="0"/>
              <a:t>2021/10/4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3720D0-3319-42B9-93F0-4E2DB2191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115634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241A8E-CEFF-4AB7-B9AF-99229D3BE518}" type="datetime1">
              <a:rPr lang="zh-CN" altLang="en-US" smtClean="0"/>
              <a:t>2021/10/4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104242-42E4-462F-B9A6-468AC33D61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4361665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104242-42E4-462F-B9A6-468AC33D61A2}" type="slidenum">
              <a:rPr lang="zh-CN" altLang="en-US" smtClean="0"/>
              <a:t>1</a:t>
            </a:fld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1B3D246E-5EAC-4A49-A199-6C1AE528FA82}" type="datetime1">
              <a:rPr lang="zh-CN" altLang="en-US" smtClean="0"/>
              <a:t>2021/10/4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17150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16241A8E-CEFF-4AB7-B9AF-99229D3BE518}" type="datetime1">
              <a:rPr lang="zh-CN" altLang="en-US" smtClean="0"/>
              <a:t>2021/10/4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04242-42E4-462F-B9A6-468AC33D61A2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34800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16241A8E-CEFF-4AB7-B9AF-99229D3BE518}" type="datetime1">
              <a:rPr lang="zh-CN" altLang="en-US" smtClean="0"/>
              <a:t>2021/10/4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04242-42E4-462F-B9A6-468AC33D61A2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30000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749"/>
          <a:stretch/>
        </p:blipFill>
        <p:spPr>
          <a:xfrm>
            <a:off x="4419600" y="940460"/>
            <a:ext cx="7772400" cy="5917540"/>
          </a:xfrm>
          <a:prstGeom prst="rect">
            <a:avLst/>
          </a:prstGeom>
        </p:spPr>
      </p:pic>
      <p:grpSp>
        <p:nvGrpSpPr>
          <p:cNvPr id="7" name="Group 6"/>
          <p:cNvGrpSpPr/>
          <p:nvPr userDrawn="1"/>
        </p:nvGrpSpPr>
        <p:grpSpPr>
          <a:xfrm>
            <a:off x="8265776" y="42392"/>
            <a:ext cx="3883832" cy="965199"/>
            <a:chOff x="8308168" y="0"/>
            <a:chExt cx="3883832" cy="965199"/>
          </a:xfrm>
        </p:grpSpPr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11185328" y="0"/>
              <a:ext cx="1006672" cy="965199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8308168" y="265786"/>
              <a:ext cx="2877160" cy="433625"/>
            </a:xfrm>
            <a:prstGeom prst="rect">
              <a:avLst/>
            </a:prstGeom>
          </p:spPr>
        </p:pic>
      </p:grpSp>
      <p:sp>
        <p:nvSpPr>
          <p:cNvPr id="11" name="TextBox 10"/>
          <p:cNvSpPr txBox="1"/>
          <p:nvPr userDrawn="1"/>
        </p:nvSpPr>
        <p:spPr>
          <a:xfrm>
            <a:off x="0" y="6530109"/>
            <a:ext cx="1219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1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Bộ</a:t>
            </a:r>
            <a:r>
              <a:rPr lang="en-US" sz="1400" b="0" i="1" baseline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0" i="1" baseline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môn</a:t>
            </a:r>
            <a:r>
              <a:rPr lang="en-US" sz="1400" b="0" i="1" baseline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0" i="1" baseline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Khoa</a:t>
            </a:r>
            <a:r>
              <a:rPr lang="en-US" sz="1400" b="0" i="1" baseline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0" i="1" baseline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Học</a:t>
            </a:r>
            <a:r>
              <a:rPr lang="en-US" sz="1400" b="0" i="1" baseline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An </a:t>
            </a:r>
            <a:r>
              <a:rPr lang="en-US" sz="1400" b="0" i="1" baseline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Toàn</a:t>
            </a:r>
            <a:r>
              <a:rPr lang="en-US" sz="1400" b="0" i="1" baseline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0" i="1" baseline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Thông</a:t>
            </a:r>
            <a:r>
              <a:rPr lang="en-US" sz="1400" b="0" i="1" baseline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Tin – </a:t>
            </a:r>
            <a:r>
              <a:rPr lang="en-US" sz="1400" b="0" i="1" baseline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Khoa</a:t>
            </a:r>
            <a:r>
              <a:rPr lang="en-US" sz="1400" b="0" i="1" baseline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An </a:t>
            </a:r>
            <a:r>
              <a:rPr lang="en-US" sz="1400" b="0" i="1" baseline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Toàn</a:t>
            </a:r>
            <a:r>
              <a:rPr lang="en-US" sz="1400" b="0" i="1" baseline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0" i="1" baseline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Thông</a:t>
            </a:r>
            <a:r>
              <a:rPr lang="en-US" sz="1400" b="0" i="1" baseline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Tin</a:t>
            </a:r>
            <a:endParaRPr lang="en-US" sz="1400" b="0" i="1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0" y="6530109"/>
            <a:ext cx="121496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400" b="0" i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 algn="r"/>
            <a:fld id="{F7CE68C9-1898-4F91-91CD-5C5ED7667076}" type="datetime3">
              <a:rPr lang="en-US" smtClean="0">
                <a:solidFill>
                  <a:schemeClr val="bg1"/>
                </a:solidFill>
              </a:rPr>
              <a:pPr lvl="0" algn="r"/>
              <a:t>4 October 2021</a:t>
            </a:fld>
            <a:r>
              <a:rPr lang="en-US">
                <a:solidFill>
                  <a:schemeClr val="bg1"/>
                </a:solidFill>
              </a:rPr>
              <a:t> | Page </a:t>
            </a:r>
            <a:fld id="{ABE13A69-7510-48BA-B518-3F4112F4C1A0}" type="slidenum">
              <a:rPr lang="en-US" smtClean="0">
                <a:solidFill>
                  <a:schemeClr val="bg1"/>
                </a:solidFill>
              </a:rPr>
              <a:pPr lvl="0" algn="r"/>
              <a:t>‹#›</a:t>
            </a:fld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3556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188415"/>
            <a:ext cx="4463844" cy="6669586"/>
          </a:xfrm>
          <a:prstGeom prst="rect">
            <a:avLst/>
          </a:prstGeom>
        </p:spPr>
      </p:pic>
      <p:grpSp>
        <p:nvGrpSpPr>
          <p:cNvPr id="4" name="Group 3"/>
          <p:cNvGrpSpPr/>
          <p:nvPr userDrawn="1"/>
        </p:nvGrpSpPr>
        <p:grpSpPr>
          <a:xfrm>
            <a:off x="8265776" y="42392"/>
            <a:ext cx="3883832" cy="965199"/>
            <a:chOff x="8308168" y="0"/>
            <a:chExt cx="3883832" cy="965199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11185328" y="0"/>
              <a:ext cx="1006672" cy="965199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8308168" y="265786"/>
              <a:ext cx="2877160" cy="433625"/>
            </a:xfrm>
            <a:prstGeom prst="rect">
              <a:avLst/>
            </a:prstGeom>
          </p:spPr>
        </p:pic>
      </p:grpSp>
      <p:sp>
        <p:nvSpPr>
          <p:cNvPr id="8" name="TextBox 7"/>
          <p:cNvSpPr txBox="1"/>
          <p:nvPr userDrawn="1"/>
        </p:nvSpPr>
        <p:spPr>
          <a:xfrm>
            <a:off x="0" y="6530109"/>
            <a:ext cx="1219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0" i="1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Bộ</a:t>
            </a:r>
            <a:r>
              <a:rPr lang="en-US" sz="1400" b="0" i="1" baseline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0" i="1" baseline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môn</a:t>
            </a:r>
            <a:r>
              <a:rPr lang="en-US" sz="1400" b="0" i="1" baseline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0" i="1" baseline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Khoa</a:t>
            </a:r>
            <a:r>
              <a:rPr lang="en-US" sz="1400" b="0" i="1" baseline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0" i="1" baseline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Học</a:t>
            </a:r>
            <a:r>
              <a:rPr lang="en-US" sz="1400" b="0" i="1" baseline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An </a:t>
            </a:r>
            <a:r>
              <a:rPr lang="en-US" sz="1400" b="0" i="1" baseline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Toàn</a:t>
            </a:r>
            <a:r>
              <a:rPr lang="en-US" sz="1400" b="0" i="1" baseline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0" i="1" baseline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Thông</a:t>
            </a:r>
            <a:r>
              <a:rPr lang="en-US" sz="1400" b="0" i="1" baseline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Tin – </a:t>
            </a:r>
            <a:r>
              <a:rPr lang="en-US" sz="1400" b="0" i="1" baseline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Khoa</a:t>
            </a:r>
            <a:r>
              <a:rPr lang="en-US" sz="1400" b="0" i="1" baseline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An </a:t>
            </a:r>
            <a:r>
              <a:rPr lang="en-US" sz="1400" b="0" i="1" baseline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Toàn</a:t>
            </a:r>
            <a:r>
              <a:rPr lang="en-US" sz="1400" b="0" i="1" baseline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0" i="1" baseline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Thông</a:t>
            </a:r>
            <a:r>
              <a:rPr lang="en-US" sz="1400" b="0" i="1" baseline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Tin</a:t>
            </a:r>
            <a:endParaRPr lang="en-US" sz="1400" b="0" i="1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0" y="6530109"/>
            <a:ext cx="121496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400" b="0" i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 algn="l"/>
            <a:fld id="{F7CE68C9-1898-4F91-91CD-5C5ED7667076}" type="datetime3">
              <a:rPr lang="en-US" smtClean="0">
                <a:solidFill>
                  <a:schemeClr val="bg1"/>
                </a:solidFill>
              </a:rPr>
              <a:pPr lvl="0" algn="l"/>
              <a:t>4 October 2021</a:t>
            </a:fld>
            <a:r>
              <a:rPr lang="en-US">
                <a:solidFill>
                  <a:schemeClr val="bg1"/>
                </a:solidFill>
              </a:rPr>
              <a:t> | Page </a:t>
            </a:r>
            <a:fld id="{ABE13A69-7510-48BA-B518-3F4112F4C1A0}" type="slidenum">
              <a:rPr lang="en-US" smtClean="0">
                <a:solidFill>
                  <a:schemeClr val="bg1"/>
                </a:solidFill>
              </a:rPr>
              <a:pPr lvl="0" algn="l"/>
              <a:t>‹#›</a:t>
            </a:fld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5606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757925"/>
            <a:ext cx="6096000" cy="5550800"/>
          </a:xfrm>
          <a:prstGeom prst="rect">
            <a:avLst/>
          </a:prstGeom>
        </p:spPr>
      </p:pic>
      <p:grpSp>
        <p:nvGrpSpPr>
          <p:cNvPr id="4" name="Group 3"/>
          <p:cNvGrpSpPr/>
          <p:nvPr userDrawn="1"/>
        </p:nvGrpSpPr>
        <p:grpSpPr>
          <a:xfrm>
            <a:off x="8265776" y="42392"/>
            <a:ext cx="3883832" cy="965199"/>
            <a:chOff x="8308168" y="0"/>
            <a:chExt cx="3883832" cy="965199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11185328" y="0"/>
              <a:ext cx="1006672" cy="965199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8308168" y="265786"/>
              <a:ext cx="2877160" cy="433625"/>
            </a:xfrm>
            <a:prstGeom prst="rect">
              <a:avLst/>
            </a:prstGeom>
          </p:spPr>
        </p:pic>
      </p:grpSp>
      <p:sp>
        <p:nvSpPr>
          <p:cNvPr id="7" name="TextBox 6"/>
          <p:cNvSpPr txBox="1"/>
          <p:nvPr userDrawn="1"/>
        </p:nvSpPr>
        <p:spPr>
          <a:xfrm>
            <a:off x="0" y="6530109"/>
            <a:ext cx="1219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1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Bộ</a:t>
            </a:r>
            <a:r>
              <a:rPr lang="en-US" sz="1400" b="0" i="1" baseline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0" i="1" baseline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môn</a:t>
            </a:r>
            <a:r>
              <a:rPr lang="en-US" sz="1400" b="0" i="1" baseline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0" i="1" baseline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Khoa</a:t>
            </a:r>
            <a:r>
              <a:rPr lang="en-US" sz="1400" b="0" i="1" baseline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0" i="1" baseline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Học</a:t>
            </a:r>
            <a:r>
              <a:rPr lang="en-US" sz="1400" b="0" i="1" baseline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An </a:t>
            </a:r>
            <a:r>
              <a:rPr lang="en-US" sz="1400" b="0" i="1" baseline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Toàn</a:t>
            </a:r>
            <a:r>
              <a:rPr lang="en-US" sz="1400" b="0" i="1" baseline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0" i="1" baseline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Thông</a:t>
            </a:r>
            <a:r>
              <a:rPr lang="en-US" sz="1400" b="0" i="1" baseline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Tin – </a:t>
            </a:r>
            <a:r>
              <a:rPr lang="en-US" sz="1400" b="0" i="1" baseline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Khoa</a:t>
            </a:r>
            <a:r>
              <a:rPr lang="en-US" sz="1400" b="0" i="1" baseline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An </a:t>
            </a:r>
            <a:r>
              <a:rPr lang="en-US" sz="1400" b="0" i="1" baseline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Toàn</a:t>
            </a:r>
            <a:r>
              <a:rPr lang="en-US" sz="1400" b="0" i="1" baseline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0" i="1" baseline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Thông</a:t>
            </a:r>
            <a:r>
              <a:rPr lang="en-US" sz="1400" b="0" i="1" baseline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Tin</a:t>
            </a:r>
            <a:endParaRPr lang="en-US" sz="1400" b="0" i="1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0" y="6530109"/>
            <a:ext cx="121496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400" b="0" i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 algn="r"/>
            <a:fld id="{F7CE68C9-1898-4F91-91CD-5C5ED7667076}" type="datetime3">
              <a:rPr lang="en-US" smtClean="0"/>
              <a:pPr lvl="0" algn="r"/>
              <a:t>4 October 2021</a:t>
            </a:fld>
            <a:r>
              <a:rPr lang="en-US"/>
              <a:t> | Page </a:t>
            </a:r>
            <a:fld id="{ABE13A69-7510-48BA-B518-3F4112F4C1A0}" type="slidenum">
              <a:rPr lang="en-US" smtClean="0"/>
              <a:pPr lvl="0" algn="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340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93;p11"/>
          <p:cNvSpPr txBox="1">
            <a:spLocks noGrp="1"/>
          </p:cNvSpPr>
          <p:nvPr>
            <p:ph type="body" idx="1" hasCustomPrompt="1"/>
          </p:nvPr>
        </p:nvSpPr>
        <p:spPr>
          <a:xfrm>
            <a:off x="960582" y="1086667"/>
            <a:ext cx="11074400" cy="5351078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57189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v"/>
              <a:defRPr sz="3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Muli"/>
              </a:defRPr>
            </a:lvl1pPr>
            <a:lvl2pPr marL="1219170" lvl="1" indent="-423323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Wingdings" panose="05000000000000000000" pitchFamily="2" charset="2"/>
              <a:buChar char="q"/>
              <a:defRPr sz="28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Muli"/>
              </a:defRPr>
            </a:lvl2pPr>
            <a:lvl3pPr marL="1828754" lvl="2" indent="-423323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Muli"/>
              <a:buChar char="■"/>
              <a:defRPr sz="24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Muli"/>
              </a:defRPr>
            </a:lvl3pPr>
            <a:lvl4pPr marL="2438339" lvl="3" indent="-423323" rtl="0">
              <a:spcBef>
                <a:spcPts val="2133"/>
              </a:spcBef>
              <a:spcAft>
                <a:spcPts val="0"/>
              </a:spcAft>
              <a:buSzPts val="1400"/>
              <a:buFont typeface="Muli"/>
              <a:buChar char="●"/>
              <a:defRPr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Muli"/>
              </a:defRPr>
            </a:lvl4pPr>
            <a:lvl5pPr marL="3047924" lvl="4" indent="-423323" rtl="0">
              <a:spcBef>
                <a:spcPts val="2133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5pPr>
            <a:lvl6pPr marL="3657509" lvl="5" indent="-423323" rtl="0">
              <a:spcBef>
                <a:spcPts val="2133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6pPr>
            <a:lvl7pPr marL="4267093" lvl="6" indent="-423323" rtl="0">
              <a:spcBef>
                <a:spcPts val="2133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7pPr>
            <a:lvl8pPr marL="4876678" lvl="7" indent="-423323" rtl="0">
              <a:spcBef>
                <a:spcPts val="2133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8pPr>
            <a:lvl9pPr marL="5486263" lvl="8" indent="-423323" rtl="0">
              <a:spcBef>
                <a:spcPts val="2133"/>
              </a:spcBef>
              <a:spcAft>
                <a:spcPts val="2133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9pPr>
          </a:lstStyle>
          <a:p>
            <a:r>
              <a:rPr lang="en-US"/>
              <a:t>Click to add content</a:t>
            </a:r>
          </a:p>
          <a:p>
            <a:pPr lvl="1"/>
            <a:r>
              <a:rPr lang="en-US"/>
              <a:t>Click to add content</a:t>
            </a:r>
          </a:p>
          <a:p>
            <a:pPr lvl="2"/>
            <a:r>
              <a:rPr lang="en-US"/>
              <a:t>Click to add content</a:t>
            </a:r>
          </a:p>
          <a:p>
            <a:pPr lvl="3"/>
            <a:r>
              <a:rPr lang="en-US"/>
              <a:t>Click to add content</a:t>
            </a:r>
            <a:endParaRPr/>
          </a:p>
        </p:txBody>
      </p:sp>
      <p:sp>
        <p:nvSpPr>
          <p:cNvPr id="9" name="Google Shape;92;p11"/>
          <p:cNvSpPr txBox="1">
            <a:spLocks noGrp="1"/>
          </p:cNvSpPr>
          <p:nvPr>
            <p:ph type="title"/>
          </p:nvPr>
        </p:nvSpPr>
        <p:spPr>
          <a:xfrm>
            <a:off x="1108364" y="175484"/>
            <a:ext cx="11016586" cy="711205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 sz="4400" b="1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Mul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25810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6"/>
          <p:cNvSpPr>
            <a:spLocks noGrp="1"/>
          </p:cNvSpPr>
          <p:nvPr>
            <p:ph type="pic" sz="quarter" idx="11"/>
          </p:nvPr>
        </p:nvSpPr>
        <p:spPr>
          <a:xfrm>
            <a:off x="1600201" y="2085976"/>
            <a:ext cx="3971925" cy="2162175"/>
          </a:xfrm>
          <a:custGeom>
            <a:avLst/>
            <a:gdLst>
              <a:gd name="connsiteX0" fmla="*/ 0 w 3971925"/>
              <a:gd name="connsiteY0" fmla="*/ 0 h 2162175"/>
              <a:gd name="connsiteX1" fmla="*/ 3971925 w 3971925"/>
              <a:gd name="connsiteY1" fmla="*/ 0 h 2162175"/>
              <a:gd name="connsiteX2" fmla="*/ 3971925 w 3971925"/>
              <a:gd name="connsiteY2" fmla="*/ 2162175 h 2162175"/>
              <a:gd name="connsiteX3" fmla="*/ 0 w 3971925"/>
              <a:gd name="connsiteY3" fmla="*/ 2162175 h 2162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71925" h="2162175">
                <a:moveTo>
                  <a:pt x="0" y="0"/>
                </a:moveTo>
                <a:lnTo>
                  <a:pt x="3971925" y="0"/>
                </a:lnTo>
                <a:lnTo>
                  <a:pt x="3971925" y="2162175"/>
                </a:lnTo>
                <a:lnTo>
                  <a:pt x="0" y="216217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Google Shape;92;p11"/>
          <p:cNvSpPr txBox="1">
            <a:spLocks noGrp="1"/>
          </p:cNvSpPr>
          <p:nvPr>
            <p:ph type="title"/>
          </p:nvPr>
        </p:nvSpPr>
        <p:spPr>
          <a:xfrm>
            <a:off x="1108364" y="175484"/>
            <a:ext cx="11016586" cy="711205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 sz="4400" b="1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Mul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92668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图片占位符 4"/>
          <p:cNvSpPr>
            <a:spLocks noGrp="1"/>
          </p:cNvSpPr>
          <p:nvPr>
            <p:ph type="pic" sz="quarter" idx="10"/>
          </p:nvPr>
        </p:nvSpPr>
        <p:spPr>
          <a:xfrm>
            <a:off x="1698623" y="2746373"/>
            <a:ext cx="2187580" cy="2187580"/>
          </a:xfrm>
          <a:custGeom>
            <a:avLst/>
            <a:gdLst>
              <a:gd name="connsiteX0" fmla="*/ 1093790 w 2187580"/>
              <a:gd name="connsiteY0" fmla="*/ 0 h 2187580"/>
              <a:gd name="connsiteX1" fmla="*/ 2187580 w 2187580"/>
              <a:gd name="connsiteY1" fmla="*/ 1093790 h 2187580"/>
              <a:gd name="connsiteX2" fmla="*/ 1093790 w 2187580"/>
              <a:gd name="connsiteY2" fmla="*/ 2187580 h 2187580"/>
              <a:gd name="connsiteX3" fmla="*/ 0 w 2187580"/>
              <a:gd name="connsiteY3" fmla="*/ 1093790 h 2187580"/>
              <a:gd name="connsiteX4" fmla="*/ 1093790 w 2187580"/>
              <a:gd name="connsiteY4" fmla="*/ 0 h 2187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87580" h="2187580">
                <a:moveTo>
                  <a:pt x="1093790" y="0"/>
                </a:moveTo>
                <a:cubicBezTo>
                  <a:pt x="1697874" y="0"/>
                  <a:pt x="2187580" y="489706"/>
                  <a:pt x="2187580" y="1093790"/>
                </a:cubicBezTo>
                <a:cubicBezTo>
                  <a:pt x="2187580" y="1697874"/>
                  <a:pt x="1697874" y="2187580"/>
                  <a:pt x="1093790" y="2187580"/>
                </a:cubicBezTo>
                <a:cubicBezTo>
                  <a:pt x="489706" y="2187580"/>
                  <a:pt x="0" y="1697874"/>
                  <a:pt x="0" y="1093790"/>
                </a:cubicBezTo>
                <a:cubicBezTo>
                  <a:pt x="0" y="489706"/>
                  <a:pt x="489706" y="0"/>
                  <a:pt x="109379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3" name="Google Shape;92;p11"/>
          <p:cNvSpPr txBox="1">
            <a:spLocks noGrp="1"/>
          </p:cNvSpPr>
          <p:nvPr>
            <p:ph type="title"/>
          </p:nvPr>
        </p:nvSpPr>
        <p:spPr>
          <a:xfrm>
            <a:off x="1108364" y="175484"/>
            <a:ext cx="11016586" cy="711205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 sz="4400" b="1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Mul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24564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0" y="6530109"/>
            <a:ext cx="1219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1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Bộ</a:t>
            </a:r>
            <a:r>
              <a:rPr lang="en-US" sz="1400" b="0" i="1" baseline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0" i="1" baseline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môn</a:t>
            </a:r>
            <a:r>
              <a:rPr lang="en-US" sz="1400" b="0" i="1" baseline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0" i="1" baseline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Khoa</a:t>
            </a:r>
            <a:r>
              <a:rPr lang="en-US" sz="1400" b="0" i="1" baseline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0" i="1" baseline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Học</a:t>
            </a:r>
            <a:r>
              <a:rPr lang="en-US" sz="1400" b="0" i="1" baseline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An </a:t>
            </a:r>
            <a:r>
              <a:rPr lang="en-US" sz="1400" b="0" i="1" baseline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Toàn</a:t>
            </a:r>
            <a:r>
              <a:rPr lang="en-US" sz="1400" b="0" i="1" baseline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0" i="1" baseline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Thông</a:t>
            </a:r>
            <a:r>
              <a:rPr lang="en-US" sz="1400" b="0" i="1" baseline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Tin – </a:t>
            </a:r>
            <a:r>
              <a:rPr lang="en-US" sz="1400" b="0" i="1" baseline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Khoa</a:t>
            </a:r>
            <a:r>
              <a:rPr lang="en-US" sz="1400" b="0" i="1" baseline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An </a:t>
            </a:r>
            <a:r>
              <a:rPr lang="en-US" sz="1400" b="0" i="1" baseline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Toàn</a:t>
            </a:r>
            <a:r>
              <a:rPr lang="en-US" sz="1400" b="0" i="1" baseline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0" i="1" baseline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Thông</a:t>
            </a:r>
            <a:r>
              <a:rPr lang="en-US" sz="1400" b="0" i="1" baseline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Tin</a:t>
            </a:r>
            <a:endParaRPr lang="en-US" sz="1400" b="0" i="1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0" y="6530109"/>
            <a:ext cx="121496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400" b="0" i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 algn="r"/>
            <a:fld id="{F7CE68C9-1898-4F91-91CD-5C5ED7667076}" type="datetime3">
              <a:rPr lang="en-US" smtClean="0"/>
              <a:pPr lvl="0" algn="r"/>
              <a:t>4 October 2021</a:t>
            </a:fld>
            <a:r>
              <a:rPr lang="en-US"/>
              <a:t> | Page </a:t>
            </a:r>
            <a:fld id="{ABE13A69-7510-48BA-B518-3F4112F4C1A0}" type="slidenum">
              <a:rPr lang="en-US" smtClean="0"/>
              <a:pPr lvl="0" algn="r"/>
              <a:t>‹#›</a:t>
            </a:fld>
            <a:endParaRPr lang="en-US"/>
          </a:p>
        </p:txBody>
      </p:sp>
      <p:sp>
        <p:nvSpPr>
          <p:cNvPr id="10" name="Rectangle 2"/>
          <p:cNvSpPr/>
          <p:nvPr userDrawn="1"/>
        </p:nvSpPr>
        <p:spPr>
          <a:xfrm>
            <a:off x="692727" y="907631"/>
            <a:ext cx="11499273" cy="45719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>
              <a:latin typeface="Calibri" panose="020F0502020204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101600" y="64655"/>
            <a:ext cx="1006672" cy="965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241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4" r:id="rId2"/>
    <p:sldLayoutId id="2147483663" r:id="rId3"/>
    <p:sldLayoutId id="2147483662" r:id="rId4"/>
    <p:sldLayoutId id="2147483665" r:id="rId5"/>
    <p:sldLayoutId id="2147483670" r:id="rId6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8359" y="768872"/>
            <a:ext cx="839002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Nghiên</a:t>
            </a:r>
            <a:r>
              <a:rPr lang="en-US" sz="3200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cứu</a:t>
            </a:r>
            <a:r>
              <a:rPr lang="en-US" sz="3200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b="1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3200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r>
              <a:rPr lang="en-US" sz="3200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demo </a:t>
            </a:r>
            <a:r>
              <a:rPr lang="en-US" sz="3200" b="1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3200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3200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CA Microsoft Certificate</a:t>
            </a:r>
            <a:endParaRPr lang="en-US" sz="32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1099" y="2514370"/>
            <a:ext cx="396520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err="1">
                <a:solidFill>
                  <a:srgbClr val="00B050"/>
                </a:solidFill>
              </a:rPr>
              <a:t>Nguyễn</a:t>
            </a:r>
            <a:r>
              <a:rPr lang="en-US" sz="2400" b="1" i="1" dirty="0">
                <a:solidFill>
                  <a:srgbClr val="00B050"/>
                </a:solidFill>
              </a:rPr>
              <a:t> Thanh </a:t>
            </a:r>
            <a:r>
              <a:rPr lang="en-US" sz="2400" b="1" i="1" dirty="0" err="1">
                <a:solidFill>
                  <a:srgbClr val="00B050"/>
                </a:solidFill>
              </a:rPr>
              <a:t>Phương</a:t>
            </a:r>
            <a:endParaRPr lang="en-US" sz="2400" b="1" i="1" dirty="0">
              <a:solidFill>
                <a:srgbClr val="00B050"/>
              </a:solidFill>
            </a:endParaRPr>
          </a:p>
          <a:p>
            <a:r>
              <a:rPr lang="en-US" sz="2400" b="1" i="1" dirty="0">
                <a:solidFill>
                  <a:srgbClr val="00B050"/>
                </a:solidFill>
              </a:rPr>
              <a:t>Lê </a:t>
            </a:r>
            <a:r>
              <a:rPr lang="en-US" sz="2400" b="1" i="1" dirty="0" err="1">
                <a:solidFill>
                  <a:srgbClr val="00B050"/>
                </a:solidFill>
              </a:rPr>
              <a:t>Đức</a:t>
            </a:r>
            <a:r>
              <a:rPr lang="en-US" sz="2400" b="1" i="1" dirty="0">
                <a:solidFill>
                  <a:srgbClr val="00B050"/>
                </a:solidFill>
              </a:rPr>
              <a:t> </a:t>
            </a:r>
            <a:r>
              <a:rPr lang="en-US" sz="2400" b="1" i="1" dirty="0" err="1">
                <a:solidFill>
                  <a:srgbClr val="00B050"/>
                </a:solidFill>
              </a:rPr>
              <a:t>Tài</a:t>
            </a:r>
            <a:endParaRPr lang="en-US" sz="2400" b="1" i="1" dirty="0">
              <a:solidFill>
                <a:srgbClr val="00B050"/>
              </a:solidFill>
            </a:endParaRPr>
          </a:p>
          <a:p>
            <a:r>
              <a:rPr lang="en-US" sz="2400" b="1" i="1" dirty="0" err="1">
                <a:solidFill>
                  <a:srgbClr val="00B050"/>
                </a:solidFill>
              </a:rPr>
              <a:t>Nguyễn</a:t>
            </a:r>
            <a:r>
              <a:rPr lang="en-US" sz="2400" b="1" i="1" dirty="0">
                <a:solidFill>
                  <a:srgbClr val="00B050"/>
                </a:solidFill>
              </a:rPr>
              <a:t> </a:t>
            </a:r>
            <a:r>
              <a:rPr lang="en-US" sz="2400" b="1" i="1" dirty="0" err="1">
                <a:solidFill>
                  <a:srgbClr val="00B050"/>
                </a:solidFill>
              </a:rPr>
              <a:t>Văn</a:t>
            </a:r>
            <a:r>
              <a:rPr lang="en-US" sz="2400" b="1" i="1" dirty="0">
                <a:solidFill>
                  <a:srgbClr val="00B050"/>
                </a:solidFill>
              </a:rPr>
              <a:t> </a:t>
            </a:r>
            <a:r>
              <a:rPr lang="en-US" sz="2400" b="1" i="1" dirty="0" err="1">
                <a:solidFill>
                  <a:srgbClr val="00B050"/>
                </a:solidFill>
              </a:rPr>
              <a:t>Nguyên</a:t>
            </a:r>
            <a:endParaRPr lang="en-US" sz="2400" b="1" i="1" dirty="0">
              <a:solidFill>
                <a:srgbClr val="00B050"/>
              </a:solidFill>
            </a:endParaRPr>
          </a:p>
          <a:p>
            <a:r>
              <a:rPr lang="en-US" sz="2400" b="1" i="1" dirty="0" err="1">
                <a:solidFill>
                  <a:srgbClr val="00B050"/>
                </a:solidFill>
              </a:rPr>
              <a:t>Nguyễn</a:t>
            </a:r>
            <a:r>
              <a:rPr lang="en-US" sz="2400" b="1" i="1" dirty="0">
                <a:solidFill>
                  <a:srgbClr val="00B050"/>
                </a:solidFill>
              </a:rPr>
              <a:t> </a:t>
            </a:r>
            <a:r>
              <a:rPr lang="en-US" sz="2400" b="1" i="1" dirty="0" err="1">
                <a:solidFill>
                  <a:srgbClr val="00B050"/>
                </a:solidFill>
              </a:rPr>
              <a:t>Hồng</a:t>
            </a:r>
            <a:r>
              <a:rPr lang="en-US" sz="2400" b="1" i="1" dirty="0">
                <a:solidFill>
                  <a:srgbClr val="00B050"/>
                </a:solidFill>
              </a:rPr>
              <a:t> Minh</a:t>
            </a:r>
          </a:p>
          <a:p>
            <a:r>
              <a:rPr lang="en-US" sz="2400" b="1" i="1" dirty="0" err="1">
                <a:solidFill>
                  <a:srgbClr val="00B050"/>
                </a:solidFill>
              </a:rPr>
              <a:t>Võ</a:t>
            </a:r>
            <a:r>
              <a:rPr lang="en-US" sz="2400" b="1" i="1" dirty="0">
                <a:solidFill>
                  <a:srgbClr val="00B050"/>
                </a:solidFill>
              </a:rPr>
              <a:t> </a:t>
            </a:r>
            <a:r>
              <a:rPr lang="en-US" sz="2400" b="1" i="1" dirty="0" err="1">
                <a:solidFill>
                  <a:srgbClr val="00B050"/>
                </a:solidFill>
              </a:rPr>
              <a:t>Bá</a:t>
            </a:r>
            <a:r>
              <a:rPr lang="en-US" sz="2400" b="1" i="1" dirty="0">
                <a:solidFill>
                  <a:srgbClr val="00B050"/>
                </a:solidFill>
              </a:rPr>
              <a:t> </a:t>
            </a:r>
            <a:r>
              <a:rPr lang="en-US" sz="2400" b="1" i="1" dirty="0" err="1">
                <a:solidFill>
                  <a:srgbClr val="00B050"/>
                </a:solidFill>
              </a:rPr>
              <a:t>Châu</a:t>
            </a:r>
            <a:endParaRPr lang="en-US" sz="2400" b="1" i="1" dirty="0">
              <a:solidFill>
                <a:srgbClr val="00B050"/>
              </a:solidFill>
            </a:endParaRPr>
          </a:p>
          <a:p>
            <a:r>
              <a:rPr lang="en-US" sz="2400" b="1" i="1" dirty="0" err="1">
                <a:solidFill>
                  <a:srgbClr val="00B050"/>
                </a:solidFill>
              </a:rPr>
              <a:t>Hoàng</a:t>
            </a:r>
            <a:r>
              <a:rPr lang="en-US" sz="2400" b="1" i="1" dirty="0">
                <a:solidFill>
                  <a:srgbClr val="00B050"/>
                </a:solidFill>
              </a:rPr>
              <a:t> </a:t>
            </a:r>
            <a:r>
              <a:rPr lang="en-US" sz="2400" b="1" i="1" dirty="0" err="1">
                <a:solidFill>
                  <a:srgbClr val="00B050"/>
                </a:solidFill>
              </a:rPr>
              <a:t>Vũ</a:t>
            </a:r>
            <a:r>
              <a:rPr lang="en-US" sz="2400" b="1" i="1" dirty="0">
                <a:solidFill>
                  <a:srgbClr val="00B050"/>
                </a:solidFill>
              </a:rPr>
              <a:t> Minh </a:t>
            </a:r>
            <a:r>
              <a:rPr lang="en-US" sz="2400" b="1" i="1" dirty="0" err="1">
                <a:solidFill>
                  <a:srgbClr val="00B050"/>
                </a:solidFill>
              </a:rPr>
              <a:t>Nhật</a:t>
            </a:r>
            <a:endParaRPr lang="en-US" sz="2400" b="1" i="1" dirty="0">
              <a:solidFill>
                <a:srgbClr val="00B050"/>
              </a:solidFill>
            </a:endParaRPr>
          </a:p>
          <a:p>
            <a:r>
              <a:rPr lang="en-US" sz="2400" b="1" i="1" dirty="0" err="1">
                <a:solidFill>
                  <a:srgbClr val="00B050"/>
                </a:solidFill>
              </a:rPr>
              <a:t>Phạm</a:t>
            </a:r>
            <a:r>
              <a:rPr lang="en-US" sz="2400" b="1" i="1" dirty="0">
                <a:solidFill>
                  <a:srgbClr val="00B050"/>
                </a:solidFill>
              </a:rPr>
              <a:t> </a:t>
            </a:r>
            <a:r>
              <a:rPr lang="en-US" sz="2400" b="1" i="1" dirty="0" err="1">
                <a:solidFill>
                  <a:srgbClr val="00B050"/>
                </a:solidFill>
              </a:rPr>
              <a:t>Ngọc</a:t>
            </a:r>
            <a:r>
              <a:rPr lang="en-US" sz="2400" b="1" i="1" dirty="0">
                <a:solidFill>
                  <a:srgbClr val="00B050"/>
                </a:solidFill>
              </a:rPr>
              <a:t> </a:t>
            </a:r>
            <a:r>
              <a:rPr lang="en-US" sz="2400" b="1" i="1" dirty="0" err="1">
                <a:solidFill>
                  <a:srgbClr val="00B050"/>
                </a:solidFill>
              </a:rPr>
              <a:t>Quý</a:t>
            </a:r>
            <a:endParaRPr lang="en-US" sz="2400" b="1" i="1" dirty="0">
              <a:solidFill>
                <a:srgbClr val="00B050"/>
              </a:solidFill>
            </a:endParaRPr>
          </a:p>
          <a:p>
            <a:r>
              <a:rPr lang="en-US" sz="2400" b="1" i="1" dirty="0" err="1">
                <a:solidFill>
                  <a:srgbClr val="00B050"/>
                </a:solidFill>
              </a:rPr>
              <a:t>Nguyễn</a:t>
            </a:r>
            <a:r>
              <a:rPr lang="en-US" sz="2400" b="1" i="1" dirty="0">
                <a:solidFill>
                  <a:srgbClr val="00B050"/>
                </a:solidFill>
              </a:rPr>
              <a:t> </a:t>
            </a:r>
            <a:r>
              <a:rPr lang="en-US" sz="2400" b="1" i="1" dirty="0" err="1">
                <a:solidFill>
                  <a:srgbClr val="00B050"/>
                </a:solidFill>
              </a:rPr>
              <a:t>Huỳnh</a:t>
            </a:r>
            <a:r>
              <a:rPr lang="en-US" sz="2400" b="1" i="1" dirty="0">
                <a:solidFill>
                  <a:srgbClr val="00B050"/>
                </a:solidFill>
              </a:rPr>
              <a:t> </a:t>
            </a:r>
            <a:r>
              <a:rPr lang="en-US" sz="2400" b="1" i="1" dirty="0" err="1">
                <a:solidFill>
                  <a:srgbClr val="00B050"/>
                </a:solidFill>
              </a:rPr>
              <a:t>Hữu</a:t>
            </a:r>
            <a:r>
              <a:rPr lang="en-US" sz="2400" b="1" i="1" dirty="0">
                <a:solidFill>
                  <a:srgbClr val="00B050"/>
                </a:solidFill>
              </a:rPr>
              <a:t> </a:t>
            </a:r>
            <a:r>
              <a:rPr lang="en-US" sz="2400" b="1" i="1" dirty="0" err="1">
                <a:solidFill>
                  <a:srgbClr val="00B050"/>
                </a:solidFill>
              </a:rPr>
              <a:t>Tín</a:t>
            </a:r>
            <a:endParaRPr lang="en-US" sz="2400" b="1" i="1" dirty="0">
              <a:solidFill>
                <a:srgbClr val="00B05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E2019B-81AC-419B-88BE-CE0A77C63007}"/>
              </a:ext>
            </a:extLst>
          </p:cNvPr>
          <p:cNvSpPr txBox="1"/>
          <p:nvPr/>
        </p:nvSpPr>
        <p:spPr>
          <a:xfrm>
            <a:off x="5328744" y="2927921"/>
            <a:ext cx="13873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err="1"/>
              <a:t>Nhóm</a:t>
            </a:r>
            <a:r>
              <a:rPr lang="en-US" sz="2400" b="1" i="1" dirty="0"/>
              <a:t> 1</a:t>
            </a:r>
          </a:p>
        </p:txBody>
      </p:sp>
    </p:spTree>
    <p:extLst>
      <p:ext uri="{BB962C8B-B14F-4D97-AF65-F5344CB8AC3E}">
        <p14:creationId xmlns:p14="http://schemas.microsoft.com/office/powerpoint/2010/main" val="995472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Tm="0">
        <p:cut/>
      </p:transition>
    </mc:Choice>
    <mc:Fallback xmlns="">
      <p:transition advTm="0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960582" y="1086667"/>
            <a:ext cx="5053356" cy="5351078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Được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tích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hợp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với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Dịch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vụ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miền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Active Directory (AD DS).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Nó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xuất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bản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chứng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chỉ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và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danh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sách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thu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hồi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chứng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chỉ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(certificate revocation lists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viết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tắt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CRL)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lên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AD DS.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Các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Enterprise CA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sử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dụng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thông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tin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được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lưu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trữ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trong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AD DS, bao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gồm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tài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khoản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người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dùng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và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nhóm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bảo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mật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để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phê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duyệt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hoặc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từ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chối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các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yêu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cầu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chứng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chỉ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. 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Các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Enterprise CA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sử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dụng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các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mẫu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chứng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chỉ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. Khi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chứng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chỉ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được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phát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hành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, Enterprise CA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sử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dụng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thông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tin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trong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mẫu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chứng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chỉ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để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tạo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chứng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chỉ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với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các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thuộc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tính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thích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hợp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cho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loại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chứng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chỉ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đó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.</a:t>
            </a:r>
            <a:endParaRPr lang="en-US" sz="18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Enterprise CA </a:t>
            </a:r>
            <a:endParaRPr lang="en-US"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98E353-F8C2-42F1-8D47-40BB0B5DE1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6657" y="1086667"/>
            <a:ext cx="4796937" cy="4975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273175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960582" y="1086667"/>
            <a:ext cx="10739582" cy="5351078"/>
          </a:xfrm>
        </p:spPr>
        <p:txBody>
          <a:bodyPr/>
          <a:lstStyle/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en-US" sz="3200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EFBE76CC-1E33-4B4B-8525-E2EC8082CF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8919258"/>
              </p:ext>
            </p:extLst>
          </p:nvPr>
        </p:nvGraphicFramePr>
        <p:xfrm>
          <a:off x="1108364" y="1021151"/>
          <a:ext cx="10383183" cy="435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84605">
                  <a:extLst>
                    <a:ext uri="{9D8B030D-6E8A-4147-A177-3AD203B41FA5}">
                      <a16:colId xmlns:a16="http://schemas.microsoft.com/office/drawing/2014/main" val="2435695102"/>
                    </a:ext>
                  </a:extLst>
                </a:gridCol>
                <a:gridCol w="2737517">
                  <a:extLst>
                    <a:ext uri="{9D8B030D-6E8A-4147-A177-3AD203B41FA5}">
                      <a16:colId xmlns:a16="http://schemas.microsoft.com/office/drawing/2014/main" val="3436357256"/>
                    </a:ext>
                  </a:extLst>
                </a:gridCol>
                <a:gridCol w="3461061">
                  <a:extLst>
                    <a:ext uri="{9D8B030D-6E8A-4147-A177-3AD203B41FA5}">
                      <a16:colId xmlns:a16="http://schemas.microsoft.com/office/drawing/2014/main" val="1790579725"/>
                    </a:ext>
                  </a:extLst>
                </a:gridCol>
              </a:tblGrid>
              <a:tr h="452634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Standalone CA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Enterprise CA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8316168"/>
                  </a:ext>
                </a:extLst>
              </a:tr>
              <a:tr h="1080727">
                <a:tc>
                  <a:txBody>
                    <a:bodyPr/>
                    <a:lstStyle/>
                    <a:p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Xuất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bản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chứng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chỉ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trong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Active Directory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và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sử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dụng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Active Directory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để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xác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thực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các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yêu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cầu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chứng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chỉ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Không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Có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21477650"/>
                  </a:ext>
                </a:extLst>
              </a:tr>
              <a:tr h="452634">
                <a:tc>
                  <a:txBody>
                    <a:bodyPr/>
                    <a:lstStyle/>
                    <a:p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Lấy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CA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ngoại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tuyến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/>
                        <a:t>Có</a:t>
                      </a:r>
                      <a:r>
                        <a:rPr lang="en-US" sz="18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/>
                        <a:t>Không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khuyến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khích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5209501"/>
                  </a:ext>
                </a:extLst>
              </a:tr>
              <a:tr h="581930">
                <a:tc>
                  <a:txBody>
                    <a:bodyPr/>
                    <a:lstStyle/>
                    <a:p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Định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cấu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hình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CA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để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cấp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chứng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chỉ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tự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động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Không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khuyến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khích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/>
                        <a:t>Có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0239194"/>
                  </a:ext>
                </a:extLst>
              </a:tr>
              <a:tr h="579555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Cho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phép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quản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trị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viên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phê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duyệt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các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yêu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cầu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chứng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chỉ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theo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cách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thủ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công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/>
                        <a:t>Có</a:t>
                      </a:r>
                      <a:r>
                        <a:rPr lang="en-US" sz="18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/>
                        <a:t>Có</a:t>
                      </a:r>
                      <a:r>
                        <a:rPr lang="en-US" sz="1800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5743019"/>
                  </a:ext>
                </a:extLst>
              </a:tr>
              <a:tr h="452634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Cho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phép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sử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dụng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các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mẫu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chứng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chỉ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Không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Có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2904747"/>
                  </a:ext>
                </a:extLst>
              </a:tr>
              <a:tr h="579555">
                <a:tc>
                  <a:txBody>
                    <a:bodyPr/>
                    <a:lstStyle/>
                    <a:p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Xác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thực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các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yêu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cầu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tới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Active Directory.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Không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/>
                        <a:t>Có</a:t>
                      </a:r>
                      <a:r>
                        <a:rPr lang="en-US" sz="1800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06411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018980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61192" y="1200966"/>
            <a:ext cx="5934808" cy="4610749"/>
          </a:xfrm>
        </p:spPr>
        <p:txBody>
          <a:bodyPr>
            <a:normAutofit fontScale="55000" lnSpcReduction="20000"/>
          </a:bodyPr>
          <a:lstStyle/>
          <a:p>
            <a:r>
              <a:rPr lang="en-US" sz="2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Cả</a:t>
            </a:r>
            <a:r>
              <a:rPr lang="en-US" sz="2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Enterprise </a:t>
            </a:r>
            <a:r>
              <a:rPr lang="en-US" sz="2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hoặc</a:t>
            </a:r>
            <a:r>
              <a:rPr lang="en-US" sz="2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Standalone CA </a:t>
            </a:r>
            <a:r>
              <a:rPr lang="en-US" sz="2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đều</a:t>
            </a:r>
            <a:r>
              <a:rPr lang="en-US" sz="2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có</a:t>
            </a:r>
            <a:r>
              <a:rPr lang="en-US" sz="2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thể</a:t>
            </a:r>
            <a:r>
              <a:rPr lang="en-US" sz="2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được</a:t>
            </a:r>
            <a:r>
              <a:rPr lang="en-US" sz="2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cấu</a:t>
            </a:r>
            <a:r>
              <a:rPr lang="en-US" sz="2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hình</a:t>
            </a:r>
            <a:r>
              <a:rPr lang="en-US" sz="2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như</a:t>
            </a:r>
            <a:r>
              <a:rPr lang="en-US" sz="2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root CAs or </a:t>
            </a:r>
            <a:r>
              <a:rPr lang="en-US" sz="26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hoặc</a:t>
            </a:r>
            <a:r>
              <a:rPr lang="en-US" sz="2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subordinate CAs.</a:t>
            </a:r>
            <a:endParaRPr lang="en-US" sz="2600" dirty="0">
              <a:solidFill>
                <a:schemeClr val="tx1"/>
              </a:solidFill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Root CA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Subordinate CA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Intermediate CA</a:t>
            </a:r>
            <a:endParaRPr lang="en-US" sz="2600" dirty="0">
              <a:solidFill>
                <a:schemeClr val="tx1"/>
              </a:solidFill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Issuing CA</a:t>
            </a:r>
            <a:endParaRPr lang="en-US" sz="2600" dirty="0">
              <a:solidFill>
                <a:schemeClr val="tx1"/>
              </a:solidFill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600" dirty="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vi-VN" sz="2600" dirty="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Lưu trữ khóa bí mật</a:t>
            </a:r>
            <a:endParaRPr lang="en-US" sz="2600" dirty="0">
              <a:solidFill>
                <a:schemeClr val="tx1"/>
              </a:solidFill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HSM  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Certificate Chain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Certificate Template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Certificate Enrollment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Manual Enrollment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Auto Enrollment</a:t>
            </a:r>
            <a:endParaRPr lang="en-US" sz="26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152396" indent="0">
              <a:buNone/>
            </a:pPr>
            <a:endParaRPr lang="en-US" sz="1800" dirty="0">
              <a:solidFill>
                <a:schemeClr val="tx1"/>
              </a:solidFill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</a:t>
            </a:r>
            <a:endParaRPr lang="en-US" sz="18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152396" indent="0">
              <a:buNone/>
            </a:pPr>
            <a:endParaRPr lang="en-US" sz="18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sz="18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</a:br>
            <a:br>
              <a:rPr lang="en-US" sz="18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</a:br>
            <a:r>
              <a:rPr lang="en-US" sz="32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6. </a:t>
            </a:r>
            <a:r>
              <a:rPr lang="en-US" sz="3200" b="1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Các</a:t>
            </a:r>
            <a:r>
              <a:rPr lang="en-US" sz="32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loại</a:t>
            </a:r>
            <a:r>
              <a:rPr lang="en-US" sz="32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CA </a:t>
            </a:r>
            <a:b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</a:br>
            <a:endParaRPr lang="en-US" sz="3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4541DCF-6812-45CA-9B19-FE7F4E41DB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1" y="1389185"/>
            <a:ext cx="5553806" cy="3965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706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477982" y="1086667"/>
            <a:ext cx="11180618" cy="5293351"/>
          </a:xfrm>
        </p:spPr>
        <p:txBody>
          <a:bodyPr>
            <a:norm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Dù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có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hoàn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hảo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đến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đâu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đi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chăng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nữa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thì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các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hệ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thống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máy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chủ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Microsoft Certificate Authority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vẫn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luôn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tồn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tại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cho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mình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nhiều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điểm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trừ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đáng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chú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ý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về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nhiều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khía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cạnh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khác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nhau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chúng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bao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gồm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: </a:t>
            </a:r>
            <a:endParaRPr lang="en-US" sz="18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Các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chứng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thực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được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cấp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phát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bởi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những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máy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chủ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CA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chỉ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có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giá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trị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sử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dụng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bên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trong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môi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trường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nội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bộ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Một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máy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trạm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thực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thể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được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cấp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phát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chứng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thực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số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trong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hệ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thống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này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không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có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nghĩa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rằng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máy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trạm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thực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thể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đó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có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thể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tham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gia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vào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các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quá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trình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trao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đổi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dữ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liệu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với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những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thiết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bị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thuộc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về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hệ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thống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khác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Cân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nhắc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sử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dụng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các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dịch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vụ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CA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thương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mại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nhằm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giải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quyết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vấn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đề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này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. </a:t>
            </a:r>
            <a:endParaRPr lang="en-US" sz="18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Tăng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cường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mức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độ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bảo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mật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đối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với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các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máy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chủ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CA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là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điều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phải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làm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trong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các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hệ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thống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sử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dụng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Windows Server.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Một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khi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các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máy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chủ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này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bị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xâm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nhập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đồng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nghĩa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với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việc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kẻ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tấn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công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có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thể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giả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mạo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các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chứng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thực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số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bên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trong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hệ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thống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nhằm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thực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hiện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các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cuộc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tấn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công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phá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hoại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đánh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cắp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dữ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liệu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…</a:t>
            </a:r>
            <a:endParaRPr lang="en-US" sz="18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sz="3200" dirty="0"/>
            </a:br>
            <a:r>
              <a:rPr lang="en-US" sz="3200" dirty="0"/>
              <a:t>7. </a:t>
            </a:r>
            <a:r>
              <a:rPr lang="en-US" sz="2400" b="1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Nhược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điểm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của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các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hệ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thống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Microsft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Certificate Authority </a:t>
            </a:r>
            <a:b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</a:b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949069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865393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4"/>
          <p:cNvSpPr>
            <a:spLocks noGrp="1" noChangeArrowheads="1"/>
          </p:cNvSpPr>
          <p:nvPr>
            <p:ph type="body" idx="1"/>
          </p:nvPr>
        </p:nvSpPr>
        <p:spPr bwMode="gray">
          <a:xfrm>
            <a:off x="362952" y="2227547"/>
            <a:ext cx="3192379" cy="2807368"/>
          </a:xfrm>
          <a:prstGeom prst="ellipse">
            <a:avLst/>
          </a:prstGeom>
          <a:solidFill>
            <a:srgbClr val="00B0F0"/>
          </a:solidFill>
          <a:ln w="28575" algn="ctr">
            <a:solidFill>
              <a:srgbClr val="FFFFFF"/>
            </a:solidFill>
            <a:round/>
            <a:headEnd/>
            <a:tailEnd/>
          </a:ln>
          <a:effectLst/>
          <a:scene3d>
            <a:camera prst="orthographicFront"/>
            <a:lightRig rig="flat" dir="t">
              <a:rot lat="0" lon="0" rev="2400000"/>
            </a:lightRig>
          </a:scene3d>
          <a:sp3d prstMaterial="softEdge">
            <a:bevelT w="762000" h="965200"/>
          </a:sp3d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NỘI DUNG </a:t>
            </a:r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gray">
          <a:xfrm>
            <a:off x="36095" y="1936909"/>
            <a:ext cx="3846095" cy="3388645"/>
          </a:xfrm>
          <a:custGeom>
            <a:avLst/>
            <a:gdLst>
              <a:gd name="G0" fmla="+- 1914 0 0"/>
              <a:gd name="G1" fmla="+- 21600 0 1914"/>
              <a:gd name="G2" fmla="+- 21600 0 1914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914" y="10800"/>
                </a:moveTo>
                <a:cubicBezTo>
                  <a:pt x="1914" y="15708"/>
                  <a:pt x="5892" y="19686"/>
                  <a:pt x="10800" y="19686"/>
                </a:cubicBezTo>
                <a:cubicBezTo>
                  <a:pt x="15708" y="19686"/>
                  <a:pt x="19686" y="15708"/>
                  <a:pt x="19686" y="10800"/>
                </a:cubicBezTo>
                <a:cubicBezTo>
                  <a:pt x="19686" y="5892"/>
                  <a:pt x="15708" y="1914"/>
                  <a:pt x="10800" y="1914"/>
                </a:cubicBezTo>
                <a:cubicBezTo>
                  <a:pt x="5892" y="1914"/>
                  <a:pt x="1914" y="5892"/>
                  <a:pt x="1914" y="10800"/>
                </a:cubicBezTo>
                <a:close/>
              </a:path>
            </a:pathLst>
          </a:custGeom>
          <a:gradFill rotWithShape="1">
            <a:gsLst>
              <a:gs pos="0">
                <a:schemeClr val="accent1">
                  <a:gamma/>
                  <a:tint val="60784"/>
                  <a:invGamma/>
                  <a:alpha val="12000"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tint val="60784"/>
                  <a:invGamma/>
                  <a:alpha val="12000"/>
                </a:scheme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defRPr/>
            </a:pPr>
            <a:endParaRPr lang="en-US">
              <a:solidFill>
                <a:srgbClr val="FFFFFF"/>
              </a:solidFill>
              <a:latin typeface="Verdana" pitchFamily="34" charset="0"/>
              <a:cs typeface="+mn-cs"/>
            </a:endParaRP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gray">
          <a:xfrm>
            <a:off x="5709797" y="772339"/>
            <a:ext cx="6482200" cy="5000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tint val="5882"/>
                  <a:invGamma/>
                </a:schemeClr>
              </a:gs>
            </a:gsLst>
            <a:lin ang="0" scaled="1"/>
          </a:gradFill>
          <a:ln w="3810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defRPr/>
            </a:pPr>
            <a:endParaRPr lang="en-US" b="1" dirty="0"/>
          </a:p>
          <a:p>
            <a:pPr algn="ctr" eaLnBrk="0" hangingPunct="0">
              <a:defRPr/>
            </a:pPr>
            <a:r>
              <a:rPr lang="en-US" b="1" dirty="0" err="1"/>
              <a:t>Khái</a:t>
            </a:r>
            <a:r>
              <a:rPr lang="en-US" b="1" dirty="0"/>
              <a:t> </a:t>
            </a:r>
            <a:r>
              <a:rPr lang="en-US" b="1" dirty="0" err="1"/>
              <a:t>niệm</a:t>
            </a:r>
            <a:r>
              <a:rPr lang="en-US" b="1" dirty="0"/>
              <a:t> CA - Certificate Authority </a:t>
            </a:r>
            <a:endParaRPr lang="en-US" dirty="0"/>
          </a:p>
          <a:p>
            <a:pPr algn="ctr" eaLnBrk="0" hangingPunct="0">
              <a:defRPr/>
            </a:pPr>
            <a:endParaRPr lang="en-US" b="1" i="1" dirty="0">
              <a:solidFill>
                <a:srgbClr val="0A2068"/>
              </a:solidFill>
              <a:latin typeface="+mn-lt"/>
              <a:cs typeface="+mn-cs"/>
            </a:endParaRP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gray">
          <a:xfrm>
            <a:off x="5709800" y="1375253"/>
            <a:ext cx="6482200" cy="5000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tint val="5882"/>
                  <a:invGamma/>
                </a:schemeClr>
              </a:gs>
            </a:gsLst>
            <a:lin ang="0" scaled="1"/>
          </a:gradFill>
          <a:ln w="3810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defRPr/>
            </a:pPr>
            <a:endParaRPr lang="en-US" b="1" dirty="0"/>
          </a:p>
          <a:p>
            <a:pPr algn="ctr" eaLnBrk="0" hangingPunct="0">
              <a:defRPr/>
            </a:pPr>
            <a:r>
              <a:rPr lang="en-US" b="1" dirty="0" err="1"/>
              <a:t>Chứng</a:t>
            </a:r>
            <a:r>
              <a:rPr lang="en-US" b="1" dirty="0"/>
              <a:t> </a:t>
            </a:r>
            <a:r>
              <a:rPr lang="en-US" b="1" dirty="0" err="1"/>
              <a:t>thực</a:t>
            </a:r>
            <a:r>
              <a:rPr lang="en-US" b="1" dirty="0"/>
              <a:t> </a:t>
            </a:r>
            <a:r>
              <a:rPr lang="en-US" b="1" dirty="0" err="1"/>
              <a:t>số</a:t>
            </a:r>
            <a:r>
              <a:rPr lang="en-US" b="1" dirty="0"/>
              <a:t> </a:t>
            </a:r>
            <a:r>
              <a:rPr lang="en-US" b="1" dirty="0" err="1"/>
              <a:t>là</a:t>
            </a:r>
            <a:r>
              <a:rPr lang="en-US" b="1" dirty="0"/>
              <a:t> </a:t>
            </a:r>
            <a:r>
              <a:rPr lang="en-US" b="1" dirty="0" err="1"/>
              <a:t>gì</a:t>
            </a:r>
            <a:endParaRPr lang="en-US" dirty="0"/>
          </a:p>
          <a:p>
            <a:pPr algn="ctr" eaLnBrk="0" hangingPunct="0">
              <a:defRPr/>
            </a:pPr>
            <a:endParaRPr lang="en-US" b="1" i="1" dirty="0">
              <a:solidFill>
                <a:srgbClr val="0A2068"/>
              </a:solidFill>
              <a:latin typeface="+mn-lt"/>
              <a:cs typeface="+mn-cs"/>
            </a:endParaRPr>
          </a:p>
        </p:txBody>
      </p:sp>
      <p:sp>
        <p:nvSpPr>
          <p:cNvPr id="9" name="AutoShape 5"/>
          <p:cNvSpPr>
            <a:spLocks noChangeArrowheads="1"/>
          </p:cNvSpPr>
          <p:nvPr/>
        </p:nvSpPr>
        <p:spPr bwMode="gray">
          <a:xfrm>
            <a:off x="5709800" y="2019882"/>
            <a:ext cx="6482200" cy="5000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tint val="5882"/>
                  <a:invGamma/>
                </a:schemeClr>
              </a:gs>
            </a:gsLst>
            <a:lin ang="0" scaled="1"/>
          </a:gradFill>
          <a:ln w="3810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defRPr/>
            </a:pPr>
            <a:endParaRPr lang="en-US" b="1" dirty="0"/>
          </a:p>
          <a:p>
            <a:pPr algn="ctr" eaLnBrk="0" hangingPunct="0">
              <a:defRPr/>
            </a:pPr>
            <a:r>
              <a:rPr lang="en-US" b="1" dirty="0" err="1"/>
              <a:t>Các</a:t>
            </a:r>
            <a:r>
              <a:rPr lang="en-US" b="1" dirty="0"/>
              <a:t> CA </a:t>
            </a:r>
            <a:r>
              <a:rPr lang="en-US" b="1" dirty="0" err="1"/>
              <a:t>đảm</a:t>
            </a:r>
            <a:r>
              <a:rPr lang="en-US" b="1" dirty="0"/>
              <a:t> </a:t>
            </a:r>
            <a:r>
              <a:rPr lang="en-US" b="1" dirty="0" err="1"/>
              <a:t>bảo</a:t>
            </a:r>
            <a:r>
              <a:rPr lang="en-US" b="1" dirty="0"/>
              <a:t> an </a:t>
            </a:r>
            <a:r>
              <a:rPr lang="en-US" b="1" dirty="0" err="1"/>
              <a:t>toàn</a:t>
            </a:r>
            <a:r>
              <a:rPr lang="en-US" b="1" dirty="0"/>
              <a:t> </a:t>
            </a:r>
            <a:r>
              <a:rPr lang="en-US" b="1" dirty="0" err="1"/>
              <a:t>cho</a:t>
            </a:r>
            <a:r>
              <a:rPr lang="en-US" b="1" dirty="0"/>
              <a:t> </a:t>
            </a:r>
            <a:r>
              <a:rPr lang="en-US" b="1" dirty="0" err="1"/>
              <a:t>chứng</a:t>
            </a:r>
            <a:r>
              <a:rPr lang="en-US" b="1" dirty="0"/>
              <a:t> </a:t>
            </a:r>
            <a:r>
              <a:rPr lang="en-US" b="1" dirty="0" err="1"/>
              <a:t>thực</a:t>
            </a:r>
            <a:r>
              <a:rPr lang="en-US" b="1" dirty="0"/>
              <a:t> </a:t>
            </a:r>
            <a:r>
              <a:rPr lang="en-US" b="1" dirty="0" err="1"/>
              <a:t>như</a:t>
            </a:r>
            <a:r>
              <a:rPr lang="en-US" b="1" dirty="0"/>
              <a:t> </a:t>
            </a:r>
            <a:r>
              <a:rPr lang="en-US" b="1" dirty="0" err="1"/>
              <a:t>thế</a:t>
            </a:r>
            <a:r>
              <a:rPr lang="en-US" b="1" dirty="0"/>
              <a:t> </a:t>
            </a:r>
            <a:r>
              <a:rPr lang="en-US" b="1" dirty="0" err="1"/>
              <a:t>nào</a:t>
            </a:r>
            <a:r>
              <a:rPr lang="en-US" b="1" dirty="0"/>
              <a:t> ? </a:t>
            </a:r>
            <a:endParaRPr lang="en-US" dirty="0"/>
          </a:p>
          <a:p>
            <a:pPr algn="ctr" eaLnBrk="0" hangingPunct="0">
              <a:defRPr/>
            </a:pPr>
            <a:endParaRPr lang="en-US" b="1" i="1" dirty="0">
              <a:solidFill>
                <a:srgbClr val="0A2068"/>
              </a:solidFill>
              <a:latin typeface="+mn-lt"/>
              <a:cs typeface="+mn-cs"/>
            </a:endParaRPr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gray">
          <a:xfrm>
            <a:off x="5709800" y="2705596"/>
            <a:ext cx="6482200" cy="5000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tint val="5882"/>
                  <a:invGamma/>
                </a:schemeClr>
              </a:gs>
            </a:gsLst>
            <a:lin ang="0" scaled="1"/>
          </a:gradFill>
          <a:ln w="3810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defRPr/>
            </a:pPr>
            <a:endParaRPr lang="en-US" b="1" dirty="0"/>
          </a:p>
          <a:p>
            <a:pPr algn="ctr" eaLnBrk="0" hangingPunct="0">
              <a:defRPr/>
            </a:pPr>
            <a:r>
              <a:rPr lang="en-US" b="1" dirty="0" err="1"/>
              <a:t>Các</a:t>
            </a:r>
            <a:r>
              <a:rPr lang="en-US" b="1" dirty="0"/>
              <a:t> </a:t>
            </a:r>
            <a:r>
              <a:rPr lang="en-US" b="1" dirty="0" err="1"/>
              <a:t>mô</a:t>
            </a:r>
            <a:r>
              <a:rPr lang="en-US" b="1" dirty="0"/>
              <a:t> </a:t>
            </a:r>
            <a:r>
              <a:rPr lang="en-US" b="1" dirty="0" err="1"/>
              <a:t>hình</a:t>
            </a:r>
            <a:r>
              <a:rPr lang="en-US" b="1" dirty="0"/>
              <a:t> CA </a:t>
            </a:r>
            <a:r>
              <a:rPr lang="en-US" b="1" dirty="0" err="1"/>
              <a:t>được</a:t>
            </a:r>
            <a:r>
              <a:rPr lang="en-US" b="1" dirty="0"/>
              <a:t> </a:t>
            </a:r>
            <a:r>
              <a:rPr lang="en-US" b="1" dirty="0" err="1"/>
              <a:t>sử</a:t>
            </a:r>
            <a:r>
              <a:rPr lang="en-US" b="1" dirty="0"/>
              <a:t> </a:t>
            </a:r>
            <a:r>
              <a:rPr lang="en-US" b="1" dirty="0" err="1"/>
              <a:t>dụng</a:t>
            </a:r>
            <a:r>
              <a:rPr lang="en-US" b="1" dirty="0"/>
              <a:t> </a:t>
            </a:r>
            <a:r>
              <a:rPr lang="en-US" b="1" dirty="0" err="1"/>
              <a:t>rộng</a:t>
            </a:r>
            <a:r>
              <a:rPr lang="en-US" b="1" dirty="0"/>
              <a:t> </a:t>
            </a:r>
            <a:r>
              <a:rPr lang="en-US" b="1" dirty="0" err="1"/>
              <a:t>rãi</a:t>
            </a:r>
            <a:r>
              <a:rPr lang="en-US" b="1" dirty="0"/>
              <a:t> </a:t>
            </a:r>
            <a:r>
              <a:rPr lang="en-US" b="1" dirty="0" err="1"/>
              <a:t>hiện</a:t>
            </a:r>
            <a:r>
              <a:rPr lang="en-US" b="1" dirty="0"/>
              <a:t> nay </a:t>
            </a:r>
            <a:r>
              <a:rPr lang="en-US" b="1" dirty="0" err="1"/>
              <a:t>là</a:t>
            </a:r>
            <a:r>
              <a:rPr lang="en-US" b="1" dirty="0"/>
              <a:t> </a:t>
            </a:r>
            <a:r>
              <a:rPr lang="en-US" b="1" dirty="0" err="1"/>
              <a:t>gì</a:t>
            </a:r>
            <a:r>
              <a:rPr lang="en-US" b="1" dirty="0"/>
              <a:t> ? </a:t>
            </a:r>
            <a:endParaRPr lang="en-US" dirty="0"/>
          </a:p>
          <a:p>
            <a:pPr algn="ctr" eaLnBrk="0" hangingPunct="0">
              <a:defRPr/>
            </a:pPr>
            <a:endParaRPr lang="en-US" b="1" i="1" dirty="0">
              <a:solidFill>
                <a:srgbClr val="0A2068"/>
              </a:solidFill>
              <a:latin typeface="+mn-lt"/>
              <a:cs typeface="+mn-cs"/>
            </a:endParaRPr>
          </a:p>
        </p:txBody>
      </p:sp>
      <p:sp>
        <p:nvSpPr>
          <p:cNvPr id="11" name="AutoShape 5"/>
          <p:cNvSpPr>
            <a:spLocks noChangeArrowheads="1"/>
          </p:cNvSpPr>
          <p:nvPr/>
        </p:nvSpPr>
        <p:spPr bwMode="gray">
          <a:xfrm>
            <a:off x="5709799" y="3462421"/>
            <a:ext cx="6482201" cy="5000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tint val="5882"/>
                  <a:invGamma/>
                </a:schemeClr>
              </a:gs>
            </a:gsLst>
            <a:lin ang="0" scaled="1"/>
          </a:gradFill>
          <a:ln w="3810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defRPr/>
            </a:pPr>
            <a:endParaRPr lang="en-US" b="1" dirty="0"/>
          </a:p>
          <a:p>
            <a:pPr algn="ctr" eaLnBrk="0" hangingPunct="0">
              <a:defRPr/>
            </a:pPr>
            <a:r>
              <a:rPr lang="en-US" b="1" dirty="0" err="1"/>
              <a:t>Kiến</a:t>
            </a:r>
            <a:r>
              <a:rPr lang="en-US" b="1" dirty="0"/>
              <a:t> </a:t>
            </a:r>
            <a:r>
              <a:rPr lang="en-US" b="1" dirty="0" err="1"/>
              <a:t>trúc</a:t>
            </a:r>
            <a:r>
              <a:rPr lang="en-US" b="1" dirty="0"/>
              <a:t> CA </a:t>
            </a:r>
            <a:endParaRPr lang="en-US" dirty="0"/>
          </a:p>
          <a:p>
            <a:pPr algn="ctr" eaLnBrk="0" hangingPunct="0">
              <a:defRPr/>
            </a:pPr>
            <a:endParaRPr lang="en-US" b="1" i="1" dirty="0">
              <a:solidFill>
                <a:srgbClr val="0A2068"/>
              </a:solidFill>
              <a:latin typeface="+mn-lt"/>
              <a:cs typeface="+mn-cs"/>
            </a:endParaRPr>
          </a:p>
        </p:txBody>
      </p:sp>
      <p:sp>
        <p:nvSpPr>
          <p:cNvPr id="12" name="AutoShape 5"/>
          <p:cNvSpPr>
            <a:spLocks noChangeArrowheads="1"/>
          </p:cNvSpPr>
          <p:nvPr/>
        </p:nvSpPr>
        <p:spPr bwMode="gray">
          <a:xfrm>
            <a:off x="5709797" y="4148135"/>
            <a:ext cx="6482201" cy="5000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tint val="5882"/>
                  <a:invGamma/>
                </a:schemeClr>
              </a:gs>
            </a:gsLst>
            <a:lin ang="0" scaled="1"/>
          </a:gradFill>
          <a:ln w="3810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dirty="0"/>
              <a:t> </a:t>
            </a:r>
          </a:p>
          <a:p>
            <a:pPr lvl="0"/>
            <a:r>
              <a:rPr lang="en-US" b="1" dirty="0"/>
              <a:t>                                      </a:t>
            </a:r>
            <a:r>
              <a:rPr lang="en-US" b="1" dirty="0" err="1"/>
              <a:t>Các</a:t>
            </a:r>
            <a:r>
              <a:rPr lang="en-US" b="1" dirty="0"/>
              <a:t> </a:t>
            </a:r>
            <a:r>
              <a:rPr lang="en-US" b="1" dirty="0" err="1"/>
              <a:t>loại</a:t>
            </a:r>
            <a:r>
              <a:rPr lang="en-US" b="1" dirty="0"/>
              <a:t> CA </a:t>
            </a:r>
            <a:endParaRPr lang="en-US" dirty="0"/>
          </a:p>
          <a:p>
            <a:pPr algn="ctr" eaLnBrk="0" hangingPunct="0">
              <a:defRPr/>
            </a:pPr>
            <a:endParaRPr lang="en-US" b="1" i="1" dirty="0">
              <a:solidFill>
                <a:srgbClr val="0A2068"/>
              </a:solidFill>
              <a:latin typeface="+mn-lt"/>
              <a:cs typeface="+mn-cs"/>
            </a:endParaRPr>
          </a:p>
        </p:txBody>
      </p:sp>
      <p:sp>
        <p:nvSpPr>
          <p:cNvPr id="13" name="AutoShape 5"/>
          <p:cNvSpPr>
            <a:spLocks noChangeArrowheads="1"/>
          </p:cNvSpPr>
          <p:nvPr/>
        </p:nvSpPr>
        <p:spPr bwMode="gray">
          <a:xfrm>
            <a:off x="5709797" y="4870013"/>
            <a:ext cx="6482201" cy="5000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tint val="5882"/>
                  <a:invGamma/>
                </a:schemeClr>
              </a:gs>
            </a:gsLst>
            <a:lin ang="0" scaled="1"/>
          </a:gradFill>
          <a:ln w="3810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defRPr/>
            </a:pPr>
            <a:endParaRPr lang="en-US" b="1" dirty="0"/>
          </a:p>
          <a:p>
            <a:pPr algn="ctr" eaLnBrk="0" hangingPunct="0">
              <a:defRPr/>
            </a:pPr>
            <a:r>
              <a:rPr lang="en-US" sz="1600" b="1" dirty="0" err="1"/>
              <a:t>Nhược</a:t>
            </a:r>
            <a:r>
              <a:rPr lang="en-US" sz="1600" b="1" dirty="0"/>
              <a:t> </a:t>
            </a:r>
            <a:r>
              <a:rPr lang="en-US" sz="1600" b="1" dirty="0" err="1"/>
              <a:t>điểm</a:t>
            </a:r>
            <a:r>
              <a:rPr lang="en-US" sz="1600" b="1" dirty="0"/>
              <a:t> </a:t>
            </a:r>
            <a:r>
              <a:rPr lang="en-US" sz="1600" b="1" dirty="0" err="1"/>
              <a:t>của</a:t>
            </a:r>
            <a:r>
              <a:rPr lang="en-US" sz="1600" b="1" dirty="0"/>
              <a:t> </a:t>
            </a:r>
            <a:r>
              <a:rPr lang="en-US" sz="1600" b="1" dirty="0" err="1"/>
              <a:t>các</a:t>
            </a:r>
            <a:r>
              <a:rPr lang="en-US" sz="1600" b="1" dirty="0"/>
              <a:t> </a:t>
            </a:r>
            <a:r>
              <a:rPr lang="en-US" sz="1600" b="1" dirty="0" err="1"/>
              <a:t>hệ</a:t>
            </a:r>
            <a:r>
              <a:rPr lang="en-US" sz="1600" b="1" dirty="0"/>
              <a:t> </a:t>
            </a:r>
            <a:r>
              <a:rPr lang="en-US" sz="1600" b="1" dirty="0" err="1"/>
              <a:t>thống</a:t>
            </a:r>
            <a:r>
              <a:rPr lang="en-US" sz="1600" b="1" dirty="0"/>
              <a:t> </a:t>
            </a:r>
            <a:r>
              <a:rPr lang="en-US" sz="1600" b="1" dirty="0" err="1"/>
              <a:t>Microsft</a:t>
            </a:r>
            <a:r>
              <a:rPr lang="en-US" sz="1600" b="1" dirty="0"/>
              <a:t> Certificate Authority </a:t>
            </a:r>
            <a:endParaRPr lang="en-US" sz="1600" dirty="0"/>
          </a:p>
          <a:p>
            <a:pPr algn="ctr" eaLnBrk="0" hangingPunct="0">
              <a:defRPr/>
            </a:pPr>
            <a:endParaRPr lang="en-US" b="1" i="1" dirty="0">
              <a:solidFill>
                <a:srgbClr val="0A2068"/>
              </a:solidFill>
              <a:latin typeface="+mn-lt"/>
              <a:cs typeface="+mn-cs"/>
            </a:endParaRPr>
          </a:p>
        </p:txBody>
      </p:sp>
      <p:sp>
        <p:nvSpPr>
          <p:cNvPr id="14" name="AutoShape 5"/>
          <p:cNvSpPr>
            <a:spLocks noChangeArrowheads="1"/>
          </p:cNvSpPr>
          <p:nvPr/>
        </p:nvSpPr>
        <p:spPr bwMode="gray">
          <a:xfrm>
            <a:off x="5709800" y="5585598"/>
            <a:ext cx="6482200" cy="5000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tint val="5882"/>
                  <a:invGamma/>
                </a:schemeClr>
              </a:gs>
            </a:gsLst>
            <a:lin ang="0" scaled="1"/>
          </a:gradFill>
          <a:ln w="3810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b="1" i="1" dirty="0" err="1">
                <a:solidFill>
                  <a:srgbClr val="0A2068"/>
                </a:solidFill>
              </a:rPr>
              <a:t>Các</a:t>
            </a:r>
            <a:r>
              <a:rPr lang="en-US" b="1" i="1" dirty="0">
                <a:solidFill>
                  <a:srgbClr val="0A2068"/>
                </a:solidFill>
              </a:rPr>
              <a:t> </a:t>
            </a:r>
            <a:r>
              <a:rPr lang="en-US" b="1" i="1" dirty="0" err="1">
                <a:solidFill>
                  <a:srgbClr val="0A2068"/>
                </a:solidFill>
              </a:rPr>
              <a:t>nội</a:t>
            </a:r>
            <a:r>
              <a:rPr lang="en-US" b="1" i="1" dirty="0">
                <a:solidFill>
                  <a:srgbClr val="0A2068"/>
                </a:solidFill>
              </a:rPr>
              <a:t> dung </a:t>
            </a:r>
            <a:r>
              <a:rPr lang="en-US" b="1" i="1" dirty="0" err="1">
                <a:solidFill>
                  <a:srgbClr val="0A2068"/>
                </a:solidFill>
              </a:rPr>
              <a:t>khác</a:t>
            </a:r>
            <a:r>
              <a:rPr lang="en-US" b="1" i="1" dirty="0">
                <a:solidFill>
                  <a:srgbClr val="0A2068"/>
                </a:solidFill>
              </a:rPr>
              <a:t>….</a:t>
            </a:r>
            <a:endParaRPr lang="en-US" b="1" i="1" dirty="0">
              <a:solidFill>
                <a:srgbClr val="0A2068"/>
              </a:solidFill>
              <a:latin typeface="+mn-lt"/>
              <a:cs typeface="+mn-cs"/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4025792" y="2977789"/>
            <a:ext cx="978408" cy="484632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 rot="19794617">
            <a:off x="3879073" y="1694593"/>
            <a:ext cx="1076150" cy="484632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8" name="Right Arrow 17"/>
          <p:cNvSpPr/>
          <p:nvPr/>
        </p:nvSpPr>
        <p:spPr>
          <a:xfrm rot="1054022">
            <a:off x="3975470" y="4413932"/>
            <a:ext cx="978408" cy="484632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239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5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7" grpId="0" animBg="1"/>
      <p:bldP spid="1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960582" y="1086667"/>
            <a:ext cx="5623098" cy="4044133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Certificate Authority - CA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là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tên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gọi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dùng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để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chỉ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các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cơ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quan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hoặc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tổ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chức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có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uy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tín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với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nhiệm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vụ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chính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đó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là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chuyên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cấp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phát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các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chứng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chỉ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chứng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thực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dưới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nhiều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dạng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khác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nhau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đến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cho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người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dung.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endParaRPr lang="en-US" sz="18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Trong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thời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buổi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công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nghệ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thông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tin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và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kỹ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thuật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số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lên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ngôi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như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hiện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nay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thì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các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chứng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thực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dưới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dạng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số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rất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được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ưa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chuộng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và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sử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dụng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rộng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rãi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). </a:t>
            </a:r>
            <a:endParaRPr lang="en-US" sz="18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1. </a:t>
            </a:r>
            <a:r>
              <a:rPr lang="en-US" sz="3200" b="1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Khái</a:t>
            </a:r>
            <a:r>
              <a:rPr lang="en-US" sz="32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niệm</a:t>
            </a:r>
            <a:r>
              <a:rPr lang="en-US" sz="32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CA - Certificate Authority </a:t>
            </a:r>
            <a:b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</a:br>
            <a:endParaRPr lang="en-US" dirty="0"/>
          </a:p>
        </p:txBody>
      </p:sp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9BCE717B-82A9-4CF0-AEF9-2DF42FBB28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4585" y="1143001"/>
            <a:ext cx="5410200" cy="3763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919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889462" y="886689"/>
            <a:ext cx="5511338" cy="5458512"/>
          </a:xfrm>
        </p:spPr>
        <p:txBody>
          <a:bodyPr/>
          <a:lstStyle/>
          <a:p>
            <a:r>
              <a:rPr lang="en-US" sz="2000" dirty="0" err="1"/>
              <a:t>Để</a:t>
            </a:r>
            <a:r>
              <a:rPr lang="en-US" sz="2000" dirty="0"/>
              <a:t>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thể</a:t>
            </a:r>
            <a:r>
              <a:rPr lang="en-US" sz="2000" dirty="0"/>
              <a:t> </a:t>
            </a:r>
            <a:r>
              <a:rPr lang="en-US" sz="2000" dirty="0" err="1"/>
              <a:t>tham</a:t>
            </a:r>
            <a:r>
              <a:rPr lang="en-US" sz="2000" dirty="0"/>
              <a:t> </a:t>
            </a:r>
            <a:r>
              <a:rPr lang="en-US" sz="2000" dirty="0" err="1"/>
              <a:t>gia</a:t>
            </a:r>
            <a:r>
              <a:rPr lang="en-US" sz="2000" dirty="0"/>
              <a:t> </a:t>
            </a:r>
            <a:r>
              <a:rPr lang="en-US" sz="2000" dirty="0" err="1"/>
              <a:t>vào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quá</a:t>
            </a:r>
            <a:r>
              <a:rPr lang="en-US" sz="2000" dirty="0"/>
              <a:t> </a:t>
            </a:r>
            <a:r>
              <a:rPr lang="en-US" sz="2000" dirty="0" err="1"/>
              <a:t>trình</a:t>
            </a:r>
            <a:r>
              <a:rPr lang="en-US" sz="2000" dirty="0"/>
              <a:t> </a:t>
            </a:r>
            <a:r>
              <a:rPr lang="en-US" sz="2000" dirty="0" err="1"/>
              <a:t>trao</a:t>
            </a:r>
            <a:r>
              <a:rPr lang="en-US" sz="2000" dirty="0"/>
              <a:t> </a:t>
            </a:r>
            <a:r>
              <a:rPr lang="en-US" sz="2000" dirty="0" err="1"/>
              <a:t>đổi</a:t>
            </a:r>
            <a:r>
              <a:rPr lang="en-US" sz="2000" dirty="0"/>
              <a:t> hay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giao</a:t>
            </a:r>
            <a:r>
              <a:rPr lang="en-US" sz="2000" dirty="0"/>
              <a:t> </a:t>
            </a:r>
            <a:r>
              <a:rPr lang="en-US" sz="2000" dirty="0" err="1"/>
              <a:t>dịch</a:t>
            </a:r>
            <a:r>
              <a:rPr lang="en-US" sz="2000" dirty="0"/>
              <a:t> </a:t>
            </a:r>
            <a:r>
              <a:rPr lang="en-US" sz="2000" dirty="0" err="1"/>
              <a:t>thông</a:t>
            </a:r>
            <a:r>
              <a:rPr lang="en-US" sz="2000" dirty="0"/>
              <a:t> qua </a:t>
            </a:r>
            <a:r>
              <a:rPr lang="en-US" sz="2000" dirty="0" err="1"/>
              <a:t>mạng</a:t>
            </a:r>
            <a:r>
              <a:rPr lang="en-US" sz="2000" dirty="0"/>
              <a:t> Internet </a:t>
            </a:r>
            <a:r>
              <a:rPr lang="en-US" sz="2000" dirty="0" err="1"/>
              <a:t>thì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cá</a:t>
            </a:r>
            <a:r>
              <a:rPr lang="en-US" sz="2000" dirty="0"/>
              <a:t> </a:t>
            </a:r>
            <a:r>
              <a:rPr lang="en-US" sz="2000" dirty="0" err="1"/>
              <a:t>nhân</a:t>
            </a:r>
            <a:r>
              <a:rPr lang="en-US" sz="2000" dirty="0"/>
              <a:t> </a:t>
            </a:r>
            <a:r>
              <a:rPr lang="en-US" sz="2000" dirty="0" err="1"/>
              <a:t>sẽ</a:t>
            </a:r>
            <a:r>
              <a:rPr lang="en-US" sz="2000" dirty="0"/>
              <a:t> </a:t>
            </a:r>
            <a:r>
              <a:rPr lang="en-US" sz="2000" dirty="0" err="1"/>
              <a:t>cần</a:t>
            </a:r>
            <a:r>
              <a:rPr lang="en-US" sz="2000" dirty="0"/>
              <a:t> </a:t>
            </a:r>
            <a:r>
              <a:rPr lang="en-US" sz="2000" dirty="0" err="1"/>
              <a:t>phải</a:t>
            </a:r>
            <a:r>
              <a:rPr lang="en-US" sz="2000" dirty="0"/>
              <a:t>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một</a:t>
            </a:r>
            <a:r>
              <a:rPr lang="en-US" sz="2000" dirty="0"/>
              <a:t> </a:t>
            </a:r>
            <a:r>
              <a:rPr lang="en-US" sz="2000" dirty="0" err="1"/>
              <a:t>chứng</a:t>
            </a:r>
            <a:r>
              <a:rPr lang="en-US" sz="2000" dirty="0"/>
              <a:t> </a:t>
            </a:r>
            <a:r>
              <a:rPr lang="en-US" sz="2000" dirty="0" err="1"/>
              <a:t>thực</a:t>
            </a:r>
            <a:r>
              <a:rPr lang="en-US" sz="2000" dirty="0"/>
              <a:t> </a:t>
            </a:r>
            <a:r>
              <a:rPr lang="en-US" sz="2000" dirty="0" err="1"/>
              <a:t>số</a:t>
            </a:r>
            <a:r>
              <a:rPr lang="en-US" sz="2000" dirty="0"/>
              <a:t>.  </a:t>
            </a:r>
          </a:p>
          <a:p>
            <a:r>
              <a:rPr lang="en-US" sz="2000" i="1" dirty="0" err="1"/>
              <a:t>Chứng</a:t>
            </a:r>
            <a:r>
              <a:rPr lang="en-US" sz="2000" i="1" dirty="0"/>
              <a:t> </a:t>
            </a:r>
            <a:r>
              <a:rPr lang="en-US" sz="2000" i="1" dirty="0" err="1"/>
              <a:t>thực</a:t>
            </a:r>
            <a:r>
              <a:rPr lang="en-US" sz="2000" i="1" dirty="0"/>
              <a:t> </a:t>
            </a:r>
            <a:r>
              <a:rPr lang="en-US" sz="2000" i="1" dirty="0" err="1"/>
              <a:t>số</a:t>
            </a:r>
            <a:r>
              <a:rPr lang="en-US" sz="2000" i="1" dirty="0"/>
              <a:t> bao </a:t>
            </a:r>
            <a:r>
              <a:rPr lang="en-US" sz="2000" i="1" dirty="0" err="1"/>
              <a:t>gồm</a:t>
            </a:r>
            <a:r>
              <a:rPr lang="en-US" sz="2000" i="1" dirty="0"/>
              <a:t> </a:t>
            </a:r>
            <a:r>
              <a:rPr lang="en-US" sz="2000" i="1" dirty="0" err="1"/>
              <a:t>một</a:t>
            </a:r>
            <a:r>
              <a:rPr lang="en-US" sz="2000" i="1" dirty="0"/>
              <a:t> </a:t>
            </a:r>
            <a:r>
              <a:rPr lang="en-US" sz="2000" i="1" dirty="0" err="1"/>
              <a:t>cấu</a:t>
            </a:r>
            <a:r>
              <a:rPr lang="en-US" sz="2000" i="1" dirty="0"/>
              <a:t> </a:t>
            </a:r>
            <a:r>
              <a:rPr lang="en-US" sz="2000" i="1" dirty="0" err="1"/>
              <a:t>trúc</a:t>
            </a:r>
            <a:r>
              <a:rPr lang="en-US" sz="2000" i="1" dirty="0"/>
              <a:t> </a:t>
            </a:r>
            <a:r>
              <a:rPr lang="en-US" sz="2000" i="1" dirty="0" err="1"/>
              <a:t>dữ</a:t>
            </a:r>
            <a:r>
              <a:rPr lang="en-US" sz="2000" i="1" dirty="0"/>
              <a:t> </a:t>
            </a:r>
            <a:r>
              <a:rPr lang="en-US" sz="2000" i="1" dirty="0" err="1"/>
              <a:t>liệu</a:t>
            </a:r>
            <a:r>
              <a:rPr lang="en-US" sz="2000" i="1" dirty="0"/>
              <a:t> </a:t>
            </a:r>
            <a:r>
              <a:rPr lang="en-US" sz="2000" i="1" dirty="0" err="1"/>
              <a:t>gồm</a:t>
            </a:r>
            <a:r>
              <a:rPr lang="en-US" sz="2000" i="1" dirty="0"/>
              <a:t> </a:t>
            </a:r>
            <a:r>
              <a:rPr lang="en-US" sz="2000" i="1" dirty="0" err="1"/>
              <a:t>những</a:t>
            </a:r>
            <a:r>
              <a:rPr lang="en-US" sz="2000" i="1" dirty="0"/>
              <a:t> </a:t>
            </a:r>
            <a:r>
              <a:rPr lang="en-US" sz="2000" i="1" dirty="0" err="1"/>
              <a:t>thông</a:t>
            </a:r>
            <a:r>
              <a:rPr lang="en-US" sz="2000" i="1" dirty="0"/>
              <a:t> tin </a:t>
            </a:r>
            <a:r>
              <a:rPr lang="en-US" sz="2000" i="1" dirty="0" err="1"/>
              <a:t>cần</a:t>
            </a:r>
            <a:r>
              <a:rPr lang="en-US" sz="2000" i="1" dirty="0"/>
              <a:t> </a:t>
            </a:r>
            <a:r>
              <a:rPr lang="en-US" sz="2000" i="1" dirty="0" err="1"/>
              <a:t>thiết</a:t>
            </a:r>
            <a:r>
              <a:rPr lang="en-US" sz="2000" i="1" dirty="0"/>
              <a:t> bao </a:t>
            </a:r>
            <a:r>
              <a:rPr lang="en-US" sz="2000" i="1" dirty="0" err="1"/>
              <a:t>gồm</a:t>
            </a:r>
            <a:r>
              <a:rPr lang="en-US" sz="2000" i="1" dirty="0"/>
              <a:t> :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 </a:t>
            </a:r>
            <a:r>
              <a:rPr lang="en-US" sz="2000" dirty="0" err="1"/>
              <a:t>Tên</a:t>
            </a:r>
            <a:r>
              <a:rPr lang="en-US" sz="2000" dirty="0"/>
              <a:t> </a:t>
            </a:r>
            <a:r>
              <a:rPr lang="en-US" sz="2000" dirty="0" err="1"/>
              <a:t>chủ</a:t>
            </a:r>
            <a:r>
              <a:rPr lang="en-US" sz="2000" dirty="0"/>
              <a:t> </a:t>
            </a:r>
            <a:r>
              <a:rPr lang="en-US" sz="2000" dirty="0" err="1"/>
              <a:t>thể</a:t>
            </a:r>
            <a:r>
              <a:rPr lang="en-US" sz="2000" dirty="0"/>
              <a:t>, </a:t>
            </a:r>
            <a:r>
              <a:rPr lang="en-US" sz="2000" dirty="0" err="1"/>
              <a:t>thực</a:t>
            </a:r>
            <a:r>
              <a:rPr lang="en-US" sz="2000" dirty="0"/>
              <a:t> </a:t>
            </a:r>
            <a:r>
              <a:rPr lang="en-US" sz="2000" dirty="0" err="1"/>
              <a:t>thể</a:t>
            </a:r>
            <a:r>
              <a:rPr lang="en-US" sz="2000" dirty="0"/>
              <a:t> </a:t>
            </a:r>
            <a:r>
              <a:rPr lang="en-US" sz="2000" dirty="0" err="1"/>
              <a:t>sở</a:t>
            </a:r>
            <a:r>
              <a:rPr lang="en-US" sz="2000" dirty="0"/>
              <a:t> </a:t>
            </a:r>
            <a:r>
              <a:rPr lang="en-US" sz="2000" dirty="0" err="1"/>
              <a:t>hữu</a:t>
            </a:r>
            <a:r>
              <a:rPr lang="en-US" sz="2000" dirty="0"/>
              <a:t> </a:t>
            </a:r>
            <a:r>
              <a:rPr lang="en-US" sz="2000" dirty="0" err="1"/>
              <a:t>chứng</a:t>
            </a:r>
            <a:r>
              <a:rPr lang="en-US" sz="2000" dirty="0"/>
              <a:t> </a:t>
            </a:r>
            <a:r>
              <a:rPr lang="en-US" sz="2000" dirty="0" err="1"/>
              <a:t>thực</a:t>
            </a:r>
            <a:r>
              <a:rPr lang="en-US" sz="2000" dirty="0"/>
              <a:t> </a:t>
            </a:r>
            <a:r>
              <a:rPr lang="en-US" sz="2000" dirty="0" err="1"/>
              <a:t>số</a:t>
            </a:r>
            <a:r>
              <a:rPr lang="en-US" sz="2000" dirty="0"/>
              <a:t>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 </a:t>
            </a:r>
            <a:r>
              <a:rPr lang="en-US" sz="2000" dirty="0" err="1"/>
              <a:t>Tên</a:t>
            </a:r>
            <a:r>
              <a:rPr lang="en-US" sz="2000" dirty="0"/>
              <a:t> </a:t>
            </a:r>
            <a:r>
              <a:rPr lang="en-US" sz="2000" dirty="0" err="1"/>
              <a:t>chủ</a:t>
            </a:r>
            <a:r>
              <a:rPr lang="en-US" sz="2000" dirty="0"/>
              <a:t> </a:t>
            </a:r>
            <a:r>
              <a:rPr lang="en-US" sz="2000" dirty="0" err="1"/>
              <a:t>thể</a:t>
            </a:r>
            <a:r>
              <a:rPr lang="en-US" sz="2000" dirty="0"/>
              <a:t>, </a:t>
            </a:r>
            <a:r>
              <a:rPr lang="en-US" sz="2000" dirty="0" err="1"/>
              <a:t>tổ</a:t>
            </a:r>
            <a:r>
              <a:rPr lang="en-US" sz="2000" dirty="0"/>
              <a:t> </a:t>
            </a:r>
            <a:r>
              <a:rPr lang="en-US" sz="2000" dirty="0" err="1"/>
              <a:t>chức</a:t>
            </a:r>
            <a:r>
              <a:rPr lang="en-US" sz="2000" dirty="0"/>
              <a:t> </a:t>
            </a:r>
            <a:r>
              <a:rPr lang="en-US" sz="2000" dirty="0" err="1"/>
              <a:t>cung</a:t>
            </a:r>
            <a:r>
              <a:rPr lang="en-US" sz="2000" dirty="0"/>
              <a:t> </a:t>
            </a:r>
            <a:r>
              <a:rPr lang="en-US" sz="2000" dirty="0" err="1"/>
              <a:t>cấp</a:t>
            </a:r>
            <a:r>
              <a:rPr lang="en-US" sz="2000" dirty="0"/>
              <a:t> </a:t>
            </a:r>
            <a:r>
              <a:rPr lang="en-US" sz="2000" dirty="0" err="1"/>
              <a:t>chứng</a:t>
            </a:r>
            <a:r>
              <a:rPr lang="en-US" sz="2000" dirty="0"/>
              <a:t> </a:t>
            </a:r>
            <a:r>
              <a:rPr lang="en-US" sz="2000" dirty="0" err="1"/>
              <a:t>thực</a:t>
            </a:r>
            <a:r>
              <a:rPr lang="en-US" sz="2000" dirty="0"/>
              <a:t> </a:t>
            </a:r>
            <a:r>
              <a:rPr lang="en-US" sz="2000" dirty="0" err="1"/>
              <a:t>số</a:t>
            </a:r>
            <a:endParaRPr lang="en-US" sz="20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 </a:t>
            </a:r>
            <a:r>
              <a:rPr lang="en-US" sz="2000" dirty="0" err="1"/>
              <a:t>Chữ</a:t>
            </a:r>
            <a:r>
              <a:rPr lang="en-US" sz="2000" dirty="0"/>
              <a:t> </a:t>
            </a:r>
            <a:r>
              <a:rPr lang="en-US" sz="2000" dirty="0" err="1"/>
              <a:t>ký</a:t>
            </a:r>
            <a:r>
              <a:rPr lang="en-US" sz="2000" dirty="0"/>
              <a:t> </a:t>
            </a:r>
            <a:r>
              <a:rPr lang="en-US" sz="2000" dirty="0" err="1"/>
              <a:t>số</a:t>
            </a:r>
            <a:endParaRPr lang="en-US" sz="20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  </a:t>
            </a:r>
            <a:r>
              <a:rPr lang="en-US" sz="2000" dirty="0" err="1"/>
              <a:t>Hàm</a:t>
            </a:r>
            <a:r>
              <a:rPr lang="en-US" sz="2000" dirty="0"/>
              <a:t> </a:t>
            </a:r>
            <a:r>
              <a:rPr lang="en-US" sz="2000" dirty="0" err="1"/>
              <a:t>khóa</a:t>
            </a:r>
            <a:r>
              <a:rPr lang="en-US" sz="2000" dirty="0"/>
              <a:t> </a:t>
            </a:r>
            <a:r>
              <a:rPr lang="en-US" sz="2000" dirty="0" err="1"/>
              <a:t>công</a:t>
            </a:r>
            <a:r>
              <a:rPr lang="en-US" sz="2000" dirty="0"/>
              <a:t> </a:t>
            </a:r>
            <a:r>
              <a:rPr lang="en-US" sz="2000" dirty="0" err="1"/>
              <a:t>khai</a:t>
            </a:r>
            <a:endParaRPr lang="en-US" sz="20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  </a:t>
            </a:r>
            <a:r>
              <a:rPr lang="en-US" sz="2000" dirty="0" err="1"/>
              <a:t>Thời</a:t>
            </a:r>
            <a:r>
              <a:rPr lang="en-US" sz="2000" dirty="0"/>
              <a:t> </a:t>
            </a:r>
            <a:r>
              <a:rPr lang="en-US" sz="2000" dirty="0" err="1"/>
              <a:t>hạn</a:t>
            </a:r>
            <a:r>
              <a:rPr lang="en-US" sz="2000" dirty="0"/>
              <a:t> </a:t>
            </a:r>
            <a:r>
              <a:rPr lang="en-US" sz="2000" dirty="0" err="1"/>
              <a:t>hiệu</a:t>
            </a:r>
            <a:r>
              <a:rPr lang="en-US" sz="2000" dirty="0"/>
              <a:t> </a:t>
            </a:r>
            <a:r>
              <a:rPr lang="en-US" sz="2000" dirty="0" err="1"/>
              <a:t>lực</a:t>
            </a:r>
            <a:r>
              <a:rPr lang="en-US" sz="2000" dirty="0"/>
              <a:t> </a:t>
            </a:r>
            <a:r>
              <a:rPr lang="en-US" sz="2000" dirty="0" err="1"/>
              <a:t>cùng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thông</a:t>
            </a:r>
            <a:r>
              <a:rPr lang="en-US" sz="2000" dirty="0"/>
              <a:t> tin </a:t>
            </a:r>
            <a:r>
              <a:rPr lang="en-US" sz="2000" dirty="0" err="1"/>
              <a:t>khác</a:t>
            </a:r>
            <a:endParaRPr lang="en-US" sz="2000" dirty="0"/>
          </a:p>
          <a:p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sz="2400" dirty="0"/>
            </a:br>
            <a:r>
              <a:rPr lang="en-US" sz="3600" dirty="0"/>
              <a:t> 2. </a:t>
            </a:r>
            <a:r>
              <a:rPr lang="en-US" sz="3600" b="1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Chứng</a:t>
            </a:r>
            <a:r>
              <a:rPr lang="en-US" sz="36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thực</a:t>
            </a:r>
            <a:r>
              <a:rPr lang="en-US" sz="36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số</a:t>
            </a:r>
            <a:r>
              <a:rPr lang="en-US" sz="36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là</a:t>
            </a:r>
            <a:r>
              <a:rPr lang="en-US" sz="36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gì</a:t>
            </a:r>
            <a:r>
              <a:rPr lang="en-US" sz="36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?</a:t>
            </a:r>
            <a:b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</a:br>
            <a:endParaRPr lang="en-US" sz="2400" dirty="0"/>
          </a:p>
        </p:txBody>
      </p:sp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64BFB3BE-624B-4F9B-BED9-D2BE5D4DBA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1040" y="995680"/>
            <a:ext cx="4643120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641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960582" y="1086667"/>
            <a:ext cx="11231418" cy="5073501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Trước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khi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phát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hành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các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chứng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thực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số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của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mình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nhiệm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vụ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của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các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CA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đó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là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xác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minh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tính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chính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xác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và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an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toàn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của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những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thực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thể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được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cấp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phát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chứng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thực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đây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là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một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quá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trình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rất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quan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trọng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tuy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nhiên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lại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không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dễ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để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thực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hiện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nhất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là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ở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thời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điểm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mà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phần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lớn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các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giao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dịch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trao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đổi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giữa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các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bên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được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diễn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ra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trên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môi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trường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điện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tử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số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như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hiện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tại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. </a:t>
            </a:r>
            <a:endParaRPr lang="en-US" sz="1800" dirty="0"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Để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có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thể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đáp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ứng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cho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yêu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cầu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về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an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toàn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các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CA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thường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sử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dụng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kết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hợp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nhiều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biện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pháp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khác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nhau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ví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dụ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như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truy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cập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và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trích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xuất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dữ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liệu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về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thông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tin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của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các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thực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thể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trong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cơ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sở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dữ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liệu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từ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bên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thứ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3,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sử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dụng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các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giao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thức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xác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thực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(Kerberos, …) hay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ứng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dụng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các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kênh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thanh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toán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…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Đối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với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nhiều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doanh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nghiệp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các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thực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thể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trước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hết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sẽ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được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xác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thực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nhằm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cấp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chứng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thực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thông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qua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các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giao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thức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nội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bộ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trước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khi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có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thể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tiến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hành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thực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hiện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các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quy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trình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trao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đổi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số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đối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với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các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thực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thể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ở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bên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ngoài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hệ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thống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. </a:t>
            </a:r>
            <a:endParaRPr lang="en-US" sz="18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89749" y="145339"/>
            <a:ext cx="11016586" cy="711205"/>
          </a:xfrm>
        </p:spPr>
        <p:txBody>
          <a:bodyPr/>
          <a:lstStyle/>
          <a:p>
            <a:r>
              <a:rPr lang="en-US" dirty="0"/>
              <a:t> 3. </a:t>
            </a:r>
            <a:r>
              <a:rPr lang="en-US" sz="2800" b="1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Các</a:t>
            </a:r>
            <a:r>
              <a:rPr lang="en-US" sz="28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CA </a:t>
            </a:r>
            <a:r>
              <a:rPr lang="en-US" sz="2800" b="1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đảm</a:t>
            </a:r>
            <a:r>
              <a:rPr lang="en-US" sz="28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800" b="1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bảo</a:t>
            </a:r>
            <a:r>
              <a:rPr lang="en-US" sz="28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an </a:t>
            </a:r>
            <a:r>
              <a:rPr lang="en-US" sz="2800" b="1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toàn</a:t>
            </a:r>
            <a:r>
              <a:rPr lang="en-US" sz="28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800" b="1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cho</a:t>
            </a:r>
            <a:r>
              <a:rPr lang="en-US" sz="28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800" b="1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chứng</a:t>
            </a:r>
            <a:r>
              <a:rPr lang="en-US" sz="28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800" b="1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thực</a:t>
            </a:r>
            <a:r>
              <a:rPr lang="en-US" sz="28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800" b="1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như</a:t>
            </a:r>
            <a:r>
              <a:rPr lang="en-US" sz="28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800" b="1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thế</a:t>
            </a:r>
            <a:r>
              <a:rPr lang="en-US" sz="28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800" b="1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nào</a:t>
            </a:r>
            <a:r>
              <a:rPr lang="en-US" sz="28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?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565324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290945" y="1086667"/>
            <a:ext cx="6276909" cy="4877715"/>
          </a:xfrm>
        </p:spPr>
        <p:txBody>
          <a:bodyPr/>
          <a:lstStyle/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1800" b="1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Một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mô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hình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CA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bên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trong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các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hệ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thống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máy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chủ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Windows Server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của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Microsoft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thường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có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quy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trình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hoạt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động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như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sau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:</a:t>
            </a:r>
            <a:endParaRPr lang="en-US" sz="1800" dirty="0"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Máy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chủ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CA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nhận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được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yêu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cầu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cấp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phát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chứng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thực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từ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các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bên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khác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nhau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bên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trong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hệ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thống</a:t>
            </a:r>
            <a:endParaRPr lang="en-US" sz="18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Tiến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hành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kiểm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tra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thông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tin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của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các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bên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yêu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cầu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chứng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thực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thông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qua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các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chính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sách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được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cấu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hình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nếu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thông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tin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hợp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lệ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CA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sẽ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sử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dụng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khóa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riêng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tư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đã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được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cấp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phát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ở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quá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trình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cấu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hình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CA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để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gán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chữ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kỹ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số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vào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Certificate.  </a:t>
            </a:r>
            <a:endParaRPr lang="en-US" sz="18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Máy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chủ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CA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cấp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phát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Certificate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đến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cho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các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bên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yêu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cầu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. Certificate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này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chỉ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có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hiệu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lực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bên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trong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môi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trường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nội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bộ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nơi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có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hệ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thống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máy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chủ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phân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cấp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khóa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. </a:t>
            </a:r>
            <a:endParaRPr lang="en-US" sz="18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sz="18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</a:br>
            <a:b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</a:br>
            <a:endParaRPr lang="en-US" sz="3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93ACE3-7DFA-4F09-823D-AF65D92E21A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489700" y="1422400"/>
            <a:ext cx="5267960" cy="390144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86172662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960582" y="886689"/>
            <a:ext cx="11074400" cy="5690574"/>
          </a:xfrm>
        </p:spPr>
        <p:txBody>
          <a:bodyPr>
            <a:normAutofit/>
          </a:bodyPr>
          <a:lstStyle/>
          <a:p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rất</a:t>
            </a:r>
            <a:r>
              <a:rPr lang="en-US" sz="2400" dirty="0"/>
              <a:t> </a:t>
            </a:r>
            <a:r>
              <a:rPr lang="en-US" sz="2400" dirty="0" err="1"/>
              <a:t>nhiều</a:t>
            </a:r>
            <a:r>
              <a:rPr lang="en-US" sz="2400" dirty="0"/>
              <a:t> </a:t>
            </a:r>
            <a:r>
              <a:rPr lang="en-US" sz="2400" dirty="0" err="1"/>
              <a:t>mô</a:t>
            </a:r>
            <a:r>
              <a:rPr lang="en-US" sz="2400" dirty="0"/>
              <a:t> </a:t>
            </a:r>
            <a:r>
              <a:rPr lang="en-US" sz="2400" dirty="0" err="1"/>
              <a:t>hình</a:t>
            </a:r>
            <a:r>
              <a:rPr lang="en-US" sz="2400" dirty="0"/>
              <a:t> CA </a:t>
            </a:r>
            <a:r>
              <a:rPr lang="en-US" sz="2400" dirty="0" err="1"/>
              <a:t>khác</a:t>
            </a:r>
            <a:r>
              <a:rPr lang="en-US" sz="2400" dirty="0"/>
              <a:t> </a:t>
            </a:r>
            <a:r>
              <a:rPr lang="en-US" sz="2400" dirty="0" err="1"/>
              <a:t>nhau</a:t>
            </a:r>
            <a:r>
              <a:rPr lang="en-US" sz="2400" dirty="0"/>
              <a:t> </a:t>
            </a:r>
            <a:r>
              <a:rPr lang="en-US" sz="2400" dirty="0" err="1"/>
              <a:t>hiện</a:t>
            </a:r>
            <a:r>
              <a:rPr lang="en-US" sz="2400" dirty="0"/>
              <a:t> </a:t>
            </a:r>
            <a:r>
              <a:rPr lang="en-US" sz="2400" dirty="0" err="1"/>
              <a:t>đã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đang</a:t>
            </a:r>
            <a:r>
              <a:rPr lang="en-US" sz="2400" dirty="0"/>
              <a:t> </a:t>
            </a:r>
            <a:r>
              <a:rPr lang="en-US" sz="2400" dirty="0" err="1"/>
              <a:t>được</a:t>
            </a:r>
            <a:r>
              <a:rPr lang="en-US" sz="2400" dirty="0"/>
              <a:t> </a:t>
            </a:r>
            <a:r>
              <a:rPr lang="en-US" sz="2400" dirty="0" err="1"/>
              <a:t>ứng</a:t>
            </a:r>
            <a:r>
              <a:rPr lang="en-US" sz="2400" dirty="0"/>
              <a:t> </a:t>
            </a:r>
            <a:r>
              <a:rPr lang="en-US" sz="2400" dirty="0" err="1"/>
              <a:t>dụng</a:t>
            </a:r>
            <a:r>
              <a:rPr lang="en-US" sz="2400" dirty="0"/>
              <a:t> </a:t>
            </a:r>
            <a:r>
              <a:rPr lang="en-US" sz="2400" dirty="0" err="1"/>
              <a:t>rộng</a:t>
            </a:r>
            <a:r>
              <a:rPr lang="en-US" sz="2400" dirty="0"/>
              <a:t> </a:t>
            </a:r>
            <a:r>
              <a:rPr lang="en-US" sz="2400" dirty="0" err="1"/>
              <a:t>rãi</a:t>
            </a:r>
            <a:r>
              <a:rPr lang="en-US" sz="2400" dirty="0"/>
              <a:t> </a:t>
            </a:r>
            <a:r>
              <a:rPr lang="en-US" sz="2400" dirty="0" err="1"/>
              <a:t>nhằm</a:t>
            </a:r>
            <a:r>
              <a:rPr lang="en-US" sz="2400" dirty="0"/>
              <a:t> </a:t>
            </a:r>
            <a:r>
              <a:rPr lang="en-US" sz="2400" dirty="0" err="1"/>
              <a:t>phục</a:t>
            </a:r>
            <a:r>
              <a:rPr lang="en-US" sz="2400" dirty="0"/>
              <a:t> </a:t>
            </a:r>
            <a:r>
              <a:rPr lang="en-US" sz="2400" dirty="0" err="1"/>
              <a:t>vụ</a:t>
            </a:r>
            <a:r>
              <a:rPr lang="en-US" sz="2400" dirty="0"/>
              <a:t> </a:t>
            </a:r>
            <a:r>
              <a:rPr lang="en-US" sz="2400" dirty="0" err="1"/>
              <a:t>cho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nhu</a:t>
            </a:r>
            <a:r>
              <a:rPr lang="en-US" sz="2400" dirty="0"/>
              <a:t> </a:t>
            </a:r>
            <a:r>
              <a:rPr lang="en-US" sz="2400" dirty="0" err="1"/>
              <a:t>cầu</a:t>
            </a:r>
            <a:r>
              <a:rPr lang="en-US" sz="2400" dirty="0"/>
              <a:t> an </a:t>
            </a:r>
            <a:r>
              <a:rPr lang="en-US" sz="2400" dirty="0" err="1"/>
              <a:t>toàn</a:t>
            </a:r>
            <a:r>
              <a:rPr lang="en-US" sz="2400" dirty="0"/>
              <a:t> </a:t>
            </a:r>
            <a:r>
              <a:rPr lang="en-US" sz="2400" dirty="0" err="1"/>
              <a:t>cho</a:t>
            </a:r>
            <a:r>
              <a:rPr lang="en-US" sz="2400" dirty="0"/>
              <a:t> </a:t>
            </a:r>
            <a:r>
              <a:rPr lang="en-US" sz="2400" dirty="0" err="1"/>
              <a:t>việc</a:t>
            </a:r>
            <a:r>
              <a:rPr lang="en-US" sz="2400" dirty="0"/>
              <a:t> </a:t>
            </a:r>
            <a:r>
              <a:rPr lang="en-US" sz="2400" dirty="0" err="1"/>
              <a:t>trao</a:t>
            </a:r>
            <a:r>
              <a:rPr lang="en-US" sz="2400" dirty="0"/>
              <a:t> </a:t>
            </a:r>
            <a:r>
              <a:rPr lang="en-US" sz="2400" dirty="0" err="1"/>
              <a:t>đổi</a:t>
            </a:r>
            <a:r>
              <a:rPr lang="en-US" sz="2400" dirty="0"/>
              <a:t> </a:t>
            </a:r>
            <a:r>
              <a:rPr lang="en-US" sz="2400" dirty="0" err="1"/>
              <a:t>dữ</a:t>
            </a:r>
            <a:r>
              <a:rPr lang="en-US" sz="2400" dirty="0"/>
              <a:t> </a:t>
            </a:r>
            <a:r>
              <a:rPr lang="en-US" sz="2400" dirty="0" err="1"/>
              <a:t>liệu</a:t>
            </a:r>
            <a:r>
              <a:rPr lang="en-US" sz="2400" dirty="0"/>
              <a:t>, </a:t>
            </a:r>
            <a:r>
              <a:rPr lang="en-US" sz="2400" dirty="0" err="1"/>
              <a:t>thông</a:t>
            </a:r>
            <a:r>
              <a:rPr lang="en-US" sz="2400" dirty="0"/>
              <a:t> tin </a:t>
            </a:r>
            <a:r>
              <a:rPr lang="en-US" sz="2400" dirty="0" err="1"/>
              <a:t>giữa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bên</a:t>
            </a:r>
            <a:r>
              <a:rPr lang="en-US" sz="2400" dirty="0"/>
              <a:t>. CA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thể</a:t>
            </a:r>
            <a:r>
              <a:rPr lang="en-US" sz="2400" dirty="0"/>
              <a:t> </a:t>
            </a:r>
            <a:r>
              <a:rPr lang="en-US" sz="2400" dirty="0" err="1"/>
              <a:t>là</a:t>
            </a:r>
            <a:r>
              <a:rPr lang="en-US" sz="2400" dirty="0"/>
              <a:t> </a:t>
            </a:r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dirty="0" err="1"/>
              <a:t>thực</a:t>
            </a:r>
            <a:r>
              <a:rPr lang="en-US" sz="2400" dirty="0"/>
              <a:t> </a:t>
            </a:r>
            <a:r>
              <a:rPr lang="en-US" sz="2400" dirty="0" err="1"/>
              <a:t>thể</a:t>
            </a:r>
            <a:r>
              <a:rPr lang="en-US" sz="2400" dirty="0"/>
              <a:t> </a:t>
            </a:r>
            <a:r>
              <a:rPr lang="en-US" sz="2400" dirty="0" err="1"/>
              <a:t>đến</a:t>
            </a:r>
            <a:r>
              <a:rPr lang="en-US" sz="2400" dirty="0"/>
              <a:t> </a:t>
            </a:r>
            <a:r>
              <a:rPr lang="en-US" sz="2400" dirty="0" err="1"/>
              <a:t>từ</a:t>
            </a:r>
            <a:r>
              <a:rPr lang="en-US" sz="2400" dirty="0"/>
              <a:t> </a:t>
            </a:r>
            <a:r>
              <a:rPr lang="en-US" sz="2400" dirty="0" err="1"/>
              <a:t>bên</a:t>
            </a:r>
            <a:r>
              <a:rPr lang="en-US" sz="2400" dirty="0"/>
              <a:t> </a:t>
            </a:r>
            <a:r>
              <a:rPr lang="en-US" sz="2400" dirty="0" err="1"/>
              <a:t>ngoài</a:t>
            </a:r>
            <a:r>
              <a:rPr lang="en-US" sz="2400" dirty="0"/>
              <a:t> </a:t>
            </a:r>
            <a:r>
              <a:rPr lang="en-US" sz="2400" dirty="0" err="1"/>
              <a:t>hệ</a:t>
            </a:r>
            <a:r>
              <a:rPr lang="en-US" sz="2400" dirty="0"/>
              <a:t> </a:t>
            </a:r>
            <a:r>
              <a:rPr lang="en-US" sz="2400" dirty="0" err="1"/>
              <a:t>thống</a:t>
            </a:r>
            <a:r>
              <a:rPr lang="en-US" sz="2400" dirty="0"/>
              <a:t>, </a:t>
            </a:r>
            <a:r>
              <a:rPr lang="en-US" sz="2400" dirty="0" err="1"/>
              <a:t>cụ</a:t>
            </a:r>
            <a:r>
              <a:rPr lang="en-US" sz="2400" dirty="0"/>
              <a:t> </a:t>
            </a:r>
            <a:r>
              <a:rPr lang="en-US" sz="2400" dirty="0" err="1"/>
              <a:t>thể</a:t>
            </a:r>
            <a:r>
              <a:rPr lang="en-US" sz="2400" dirty="0"/>
              <a:t> </a:t>
            </a:r>
            <a:r>
              <a:rPr lang="en-US" sz="2400" dirty="0" err="1"/>
              <a:t>là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bên</a:t>
            </a:r>
            <a:r>
              <a:rPr lang="en-US" sz="2400" dirty="0"/>
              <a:t> </a:t>
            </a:r>
            <a:r>
              <a:rPr lang="en-US" sz="2400" dirty="0" err="1"/>
              <a:t>thứ</a:t>
            </a:r>
            <a:r>
              <a:rPr lang="en-US" sz="2400" dirty="0"/>
              <a:t> </a:t>
            </a:r>
            <a:r>
              <a:rPr lang="en-US" sz="2400" dirty="0" err="1"/>
              <a:t>ba</a:t>
            </a:r>
            <a:r>
              <a:rPr lang="en-US" sz="2400" dirty="0"/>
              <a:t> </a:t>
            </a:r>
            <a:r>
              <a:rPr lang="en-US" sz="2400" dirty="0" err="1"/>
              <a:t>ví</a:t>
            </a:r>
            <a:r>
              <a:rPr lang="en-US" sz="2400" dirty="0"/>
              <a:t> </a:t>
            </a:r>
            <a:r>
              <a:rPr lang="en-US" sz="2400" dirty="0" err="1"/>
              <a:t>dụ</a:t>
            </a:r>
            <a:r>
              <a:rPr lang="en-US" sz="2400" dirty="0"/>
              <a:t> </a:t>
            </a:r>
            <a:r>
              <a:rPr lang="en-US" sz="2400" dirty="0" err="1"/>
              <a:t>như</a:t>
            </a:r>
            <a:r>
              <a:rPr lang="en-US" sz="2400" dirty="0"/>
              <a:t> VeriSign hay </a:t>
            </a:r>
            <a:r>
              <a:rPr lang="en-US" sz="2400" dirty="0" err="1"/>
              <a:t>IdenTrust</a:t>
            </a:r>
            <a:r>
              <a:rPr lang="en-US" sz="2400" dirty="0"/>
              <a:t> … </a:t>
            </a:r>
            <a:r>
              <a:rPr lang="en-US" sz="2400" dirty="0" err="1"/>
              <a:t>Tuy</a:t>
            </a:r>
            <a:r>
              <a:rPr lang="en-US" sz="2400" dirty="0"/>
              <a:t> </a:t>
            </a:r>
            <a:r>
              <a:rPr lang="en-US" sz="2400" dirty="0" err="1"/>
              <a:t>nhiên</a:t>
            </a:r>
            <a:r>
              <a:rPr lang="en-US" sz="2400" dirty="0"/>
              <a:t> </a:t>
            </a:r>
            <a:r>
              <a:rPr lang="en-US" sz="2400" dirty="0" err="1"/>
              <a:t>khi</a:t>
            </a:r>
            <a:r>
              <a:rPr lang="en-US" sz="2400" dirty="0"/>
              <a:t> </a:t>
            </a:r>
            <a:r>
              <a:rPr lang="en-US" sz="2400" dirty="0" err="1"/>
              <a:t>sử</a:t>
            </a:r>
            <a:r>
              <a:rPr lang="en-US" sz="2400" dirty="0"/>
              <a:t> </a:t>
            </a:r>
            <a:r>
              <a:rPr lang="en-US" sz="2400" dirty="0" err="1"/>
              <a:t>dụng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mô</a:t>
            </a:r>
            <a:r>
              <a:rPr lang="en-US" sz="2400" dirty="0"/>
              <a:t> </a:t>
            </a:r>
            <a:r>
              <a:rPr lang="en-US" sz="2400" dirty="0" err="1"/>
              <a:t>hình</a:t>
            </a:r>
            <a:r>
              <a:rPr lang="en-US" sz="2400" dirty="0"/>
              <a:t> CA </a:t>
            </a:r>
            <a:r>
              <a:rPr lang="en-US" sz="2400" dirty="0" err="1"/>
              <a:t>thương</a:t>
            </a:r>
            <a:r>
              <a:rPr lang="en-US" sz="2400" dirty="0"/>
              <a:t> </a:t>
            </a:r>
            <a:r>
              <a:rPr lang="en-US" sz="2400" dirty="0" err="1"/>
              <a:t>mại</a:t>
            </a:r>
            <a:r>
              <a:rPr lang="en-US" sz="2400" dirty="0"/>
              <a:t> </a:t>
            </a:r>
            <a:r>
              <a:rPr lang="en-US" sz="2400" dirty="0" err="1"/>
              <a:t>thứ</a:t>
            </a:r>
            <a:r>
              <a:rPr lang="en-US" sz="2400" dirty="0"/>
              <a:t> </a:t>
            </a:r>
            <a:r>
              <a:rPr lang="en-US" sz="2400" dirty="0" err="1"/>
              <a:t>ba</a:t>
            </a:r>
            <a:r>
              <a:rPr lang="en-US" sz="2400" dirty="0"/>
              <a:t> </a:t>
            </a:r>
            <a:r>
              <a:rPr lang="en-US" sz="2400" dirty="0" err="1"/>
              <a:t>này</a:t>
            </a:r>
            <a:r>
              <a:rPr lang="en-US" sz="2400" dirty="0"/>
              <a:t>, </a:t>
            </a:r>
            <a:r>
              <a:rPr lang="en-US" sz="2400" dirty="0" err="1"/>
              <a:t>chúng</a:t>
            </a:r>
            <a:r>
              <a:rPr lang="en-US" sz="2400" dirty="0"/>
              <a:t> ta </a:t>
            </a:r>
            <a:r>
              <a:rPr lang="en-US" sz="2400" dirty="0" err="1"/>
              <a:t>sẽ</a:t>
            </a:r>
            <a:r>
              <a:rPr lang="en-US" sz="2400" dirty="0"/>
              <a:t> </a:t>
            </a:r>
            <a:r>
              <a:rPr lang="en-US" sz="2400" dirty="0" err="1"/>
              <a:t>bắt</a:t>
            </a:r>
            <a:r>
              <a:rPr lang="en-US" sz="2400" dirty="0"/>
              <a:t> </a:t>
            </a:r>
            <a:r>
              <a:rPr lang="en-US" sz="2400" dirty="0" err="1"/>
              <a:t>buộc</a:t>
            </a:r>
            <a:r>
              <a:rPr lang="en-US" sz="2400" dirty="0"/>
              <a:t> </a:t>
            </a:r>
            <a:r>
              <a:rPr lang="en-US" sz="2400" dirty="0" err="1"/>
              <a:t>phải</a:t>
            </a:r>
            <a:r>
              <a:rPr lang="en-US" sz="2400" dirty="0"/>
              <a:t> </a:t>
            </a:r>
            <a:r>
              <a:rPr lang="en-US" sz="2400" dirty="0" err="1"/>
              <a:t>trả</a:t>
            </a:r>
            <a:r>
              <a:rPr lang="en-US" sz="2400" dirty="0"/>
              <a:t> </a:t>
            </a:r>
            <a:r>
              <a:rPr lang="en-US" sz="2400" dirty="0" err="1"/>
              <a:t>phí</a:t>
            </a:r>
            <a:r>
              <a:rPr lang="en-US" sz="2400" dirty="0"/>
              <a:t> </a:t>
            </a:r>
            <a:r>
              <a:rPr lang="en-US" sz="2400" dirty="0" err="1"/>
              <a:t>cho</a:t>
            </a:r>
            <a:r>
              <a:rPr lang="en-US" sz="2400" dirty="0"/>
              <a:t> </a:t>
            </a:r>
            <a:r>
              <a:rPr lang="en-US" sz="2400" dirty="0" err="1"/>
              <a:t>họ</a:t>
            </a:r>
            <a:r>
              <a:rPr lang="en-US" sz="2400" dirty="0"/>
              <a:t>.  </a:t>
            </a:r>
          </a:p>
          <a:p>
            <a:r>
              <a:rPr lang="en-US" sz="2400" dirty="0" err="1"/>
              <a:t>Ngoài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mô</a:t>
            </a:r>
            <a:r>
              <a:rPr lang="en-US" sz="2400" dirty="0"/>
              <a:t> </a:t>
            </a:r>
            <a:r>
              <a:rPr lang="en-US" sz="2400" dirty="0" err="1"/>
              <a:t>hình</a:t>
            </a:r>
            <a:r>
              <a:rPr lang="en-US" sz="2400" dirty="0"/>
              <a:t> CA </a:t>
            </a:r>
            <a:r>
              <a:rPr lang="en-US" sz="2400" dirty="0" err="1"/>
              <a:t>thương</a:t>
            </a:r>
            <a:r>
              <a:rPr lang="en-US" sz="2400" dirty="0"/>
              <a:t> </a:t>
            </a:r>
            <a:r>
              <a:rPr lang="en-US" sz="2400" dirty="0" err="1"/>
              <a:t>mại</a:t>
            </a:r>
            <a:r>
              <a:rPr lang="en-US" sz="2400" dirty="0"/>
              <a:t>,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tổ</a:t>
            </a:r>
            <a:r>
              <a:rPr lang="en-US" sz="2400" dirty="0"/>
              <a:t> </a:t>
            </a:r>
            <a:r>
              <a:rPr lang="en-US" sz="2400" dirty="0" err="1"/>
              <a:t>chức</a:t>
            </a:r>
            <a:r>
              <a:rPr lang="en-US" sz="2400" dirty="0"/>
              <a:t>, </a:t>
            </a:r>
            <a:r>
              <a:rPr lang="en-US" sz="2400" dirty="0" err="1"/>
              <a:t>doanh</a:t>
            </a:r>
            <a:r>
              <a:rPr lang="en-US" sz="2400" dirty="0"/>
              <a:t> </a:t>
            </a:r>
            <a:r>
              <a:rPr lang="en-US" sz="2400" dirty="0" err="1"/>
              <a:t>nghiệp</a:t>
            </a:r>
            <a:r>
              <a:rPr lang="en-US" sz="2400" dirty="0"/>
              <a:t> </a:t>
            </a:r>
            <a:r>
              <a:rPr lang="en-US" sz="2400" dirty="0" err="1"/>
              <a:t>cũng</a:t>
            </a:r>
            <a:r>
              <a:rPr lang="en-US" sz="2400" dirty="0"/>
              <a:t>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thể</a:t>
            </a:r>
            <a:r>
              <a:rPr lang="en-US" sz="2400" dirty="0"/>
              <a:t> </a:t>
            </a:r>
            <a:r>
              <a:rPr lang="en-US" sz="2400" dirty="0" err="1"/>
              <a:t>sử</a:t>
            </a:r>
            <a:r>
              <a:rPr lang="en-US" sz="2400" dirty="0"/>
              <a:t> </a:t>
            </a:r>
            <a:r>
              <a:rPr lang="en-US" sz="2400" dirty="0" err="1"/>
              <a:t>dụng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máy</a:t>
            </a:r>
            <a:r>
              <a:rPr lang="en-US" sz="2400" dirty="0"/>
              <a:t> </a:t>
            </a:r>
            <a:r>
              <a:rPr lang="en-US" sz="2400" dirty="0" err="1"/>
              <a:t>chủ</a:t>
            </a:r>
            <a:r>
              <a:rPr lang="en-US" sz="2400" dirty="0"/>
              <a:t> CA “</a:t>
            </a:r>
            <a:r>
              <a:rPr lang="en-US" sz="2400" dirty="0" err="1"/>
              <a:t>nhà</a:t>
            </a:r>
            <a:r>
              <a:rPr lang="en-US" sz="2400" dirty="0"/>
              <a:t> </a:t>
            </a:r>
            <a:r>
              <a:rPr lang="en-US" sz="2400" dirty="0" err="1"/>
              <a:t>làm</a:t>
            </a:r>
            <a:r>
              <a:rPr lang="en-US" sz="2400" dirty="0"/>
              <a:t>” </a:t>
            </a:r>
            <a:r>
              <a:rPr lang="en-US" sz="2400" dirty="0" err="1"/>
              <a:t>của</a:t>
            </a:r>
            <a:r>
              <a:rPr lang="en-US" sz="2400" dirty="0"/>
              <a:t> </a:t>
            </a:r>
            <a:r>
              <a:rPr lang="en-US" sz="2400" dirty="0" err="1"/>
              <a:t>mình</a:t>
            </a:r>
            <a:r>
              <a:rPr lang="en-US" sz="2400" dirty="0"/>
              <a:t> </a:t>
            </a:r>
            <a:r>
              <a:rPr lang="en-US" sz="2400" dirty="0" err="1"/>
              <a:t>bằng</a:t>
            </a:r>
            <a:r>
              <a:rPr lang="en-US" sz="2400" dirty="0"/>
              <a:t> </a:t>
            </a:r>
            <a:r>
              <a:rPr lang="en-US" sz="2400" dirty="0" err="1"/>
              <a:t>cách</a:t>
            </a:r>
            <a:r>
              <a:rPr lang="en-US" sz="2400" dirty="0"/>
              <a:t> </a:t>
            </a:r>
            <a:r>
              <a:rPr lang="en-US" sz="2400" dirty="0" err="1"/>
              <a:t>sử</a:t>
            </a:r>
            <a:r>
              <a:rPr lang="en-US" sz="2400" dirty="0"/>
              <a:t> </a:t>
            </a:r>
            <a:r>
              <a:rPr lang="en-US" sz="2400" dirty="0" err="1"/>
              <a:t>dụng</a:t>
            </a:r>
            <a:r>
              <a:rPr lang="en-US" sz="2400" dirty="0"/>
              <a:t> </a:t>
            </a:r>
            <a:r>
              <a:rPr lang="en-US" sz="2400" dirty="0" err="1"/>
              <a:t>dịch</a:t>
            </a:r>
            <a:r>
              <a:rPr lang="en-US" sz="2400" dirty="0"/>
              <a:t> </a:t>
            </a:r>
            <a:r>
              <a:rPr lang="en-US" sz="2400" dirty="0" err="1"/>
              <a:t>vụ</a:t>
            </a:r>
            <a:r>
              <a:rPr lang="en-US" sz="2400" dirty="0"/>
              <a:t> Certificate Services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sẵn</a:t>
            </a:r>
            <a:r>
              <a:rPr lang="en-US" sz="2400" dirty="0"/>
              <a:t> </a:t>
            </a:r>
            <a:r>
              <a:rPr lang="en-US" sz="2400" dirty="0" err="1"/>
              <a:t>trên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hệ</a:t>
            </a:r>
            <a:r>
              <a:rPr lang="en-US" sz="2400" dirty="0"/>
              <a:t> </a:t>
            </a:r>
            <a:r>
              <a:rPr lang="en-US" sz="2400" dirty="0" err="1"/>
              <a:t>điều</a:t>
            </a:r>
            <a:r>
              <a:rPr lang="en-US" sz="2400" dirty="0"/>
              <a:t> </a:t>
            </a:r>
            <a:r>
              <a:rPr lang="en-US" sz="2400" dirty="0" err="1"/>
              <a:t>hành</a:t>
            </a:r>
            <a:r>
              <a:rPr lang="en-US" sz="2400" dirty="0"/>
              <a:t> Windows Server </a:t>
            </a:r>
            <a:r>
              <a:rPr lang="en-US" sz="2400" dirty="0" err="1"/>
              <a:t>của</a:t>
            </a:r>
            <a:r>
              <a:rPr lang="en-US" sz="2400" dirty="0"/>
              <a:t> Microsoft. </a:t>
            </a:r>
          </a:p>
          <a:p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4. </a:t>
            </a:r>
            <a:r>
              <a:rPr lang="en-US" sz="2400" b="1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Các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400" b="1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mô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400" b="1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hình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CA </a:t>
            </a:r>
            <a:r>
              <a:rPr lang="en-US" sz="2400" b="1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được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400" b="1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sử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400" b="1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dụng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400" b="1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rộng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400" b="1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rãi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400" b="1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hiện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nay.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64935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960581" y="1086667"/>
            <a:ext cx="5747949" cy="3789485"/>
          </a:xfrm>
        </p:spPr>
        <p:txBody>
          <a:bodyPr/>
          <a:lstStyle/>
          <a:p>
            <a:r>
              <a:rPr lang="en-US" sz="24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Khi </a:t>
            </a:r>
            <a:r>
              <a:rPr lang="en-US" sz="240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cấu</a:t>
            </a:r>
            <a:r>
              <a:rPr lang="en-US" sz="24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hình</a:t>
            </a:r>
            <a:r>
              <a:rPr lang="en-US" sz="24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CA </a:t>
            </a:r>
            <a:r>
              <a:rPr lang="en-US" sz="240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thì</a:t>
            </a:r>
            <a:r>
              <a:rPr lang="en-US" sz="24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sẽ</a:t>
            </a:r>
            <a:r>
              <a:rPr lang="en-US" sz="24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có</a:t>
            </a:r>
            <a:r>
              <a:rPr lang="en-US" sz="24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2 </a:t>
            </a:r>
            <a:r>
              <a:rPr lang="en-US" sz="240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lựa</a:t>
            </a:r>
            <a:r>
              <a:rPr lang="en-US" sz="24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chọn</a:t>
            </a:r>
            <a:endParaRPr lang="en-US" sz="2400" i="1" dirty="0">
              <a:solidFill>
                <a:srgbClr val="000000"/>
              </a:solidFill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Standalone CA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Enterprise CA.</a:t>
            </a:r>
            <a:endParaRPr lang="en-US" sz="2800" i="1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152396" indent="0">
              <a:buNone/>
            </a:pP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sz="3200" dirty="0"/>
            </a:br>
            <a:r>
              <a:rPr lang="en-US" sz="3200" dirty="0"/>
              <a:t> 5</a:t>
            </a:r>
            <a:r>
              <a:rPr lang="en-US" sz="2800" dirty="0"/>
              <a:t>. </a:t>
            </a:r>
            <a:r>
              <a:rPr lang="en-US" sz="2800" b="1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Kiến</a:t>
            </a:r>
            <a:r>
              <a:rPr lang="en-US" sz="28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trúc</a:t>
            </a:r>
            <a:r>
              <a:rPr lang="en-US" sz="28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CA </a:t>
            </a:r>
            <a:b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</a:br>
            <a:endParaRPr lang="en-US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35B860-3A7C-4EC0-9694-3882CD8022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1769" y="1011115"/>
            <a:ext cx="4176712" cy="3789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717595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960582" y="1086667"/>
            <a:ext cx="5308333" cy="5351078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Không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yêu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cầu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AD DS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và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chúng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không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sử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dụng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mẫu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chứng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chỉ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.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Nếu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sử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dụng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Standalone CA,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tất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cả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thông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tin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về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loại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chứng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chỉ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được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yêu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cầu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phải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được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bao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gồm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trong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yêu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cầu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chứng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chỉ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.  </a:t>
            </a:r>
            <a:endParaRPr lang="en-US" sz="18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Theo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mặc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định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tất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cả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các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yêu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cầu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chứng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chỉ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được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gửi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đến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các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Standalone CA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được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giữ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trong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một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hàng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đợi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chờ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xử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lý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cho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đến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khi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quản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trị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viên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CA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phê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duyệt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chúng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.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Có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thể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định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cấu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hình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các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Standalone CA 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để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tự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động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cấp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chứng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chỉ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theo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yêu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cầu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nhưng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điều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này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kém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an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toàn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hơn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và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nó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thường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không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được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khuyến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khích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vì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các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yêu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cầu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không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được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xác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thực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.</a:t>
            </a:r>
            <a:endParaRPr lang="en-US" sz="18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sz="18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Standalone CA </a:t>
            </a:r>
            <a:b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</a:br>
            <a:endParaRPr lang="en-US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6CD91F-639F-4A46-968E-1294A284ED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5777" y="1257299"/>
            <a:ext cx="4478948" cy="492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049698"/>
      </p:ext>
    </p:extLst>
  </p:cSld>
  <p:clrMapOvr>
    <a:masterClrMapping/>
  </p:clrMapOvr>
  <p:transition spd="med">
    <p:pull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  <p:tag name="ISPRING_FIRST_PUBLISH" val="1"/>
</p:tagLst>
</file>

<file path=ppt/theme/theme1.xml><?xml version="1.0" encoding="utf-8"?>
<a:theme xmlns:a="http://schemas.openxmlformats.org/drawingml/2006/main" name="Master">
  <a:themeElements>
    <a:clrScheme name="自定义 190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DF213B"/>
      </a:accent1>
      <a:accent2>
        <a:srgbClr val="595959"/>
      </a:accent2>
      <a:accent3>
        <a:srgbClr val="DF213B"/>
      </a:accent3>
      <a:accent4>
        <a:srgbClr val="595959"/>
      </a:accent4>
      <a:accent5>
        <a:srgbClr val="DF213B"/>
      </a:accent5>
      <a:accent6>
        <a:srgbClr val="595959"/>
      </a:accent6>
      <a:hlink>
        <a:srgbClr val="DF213B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包图主题2" id="{50CFA792-C506-47E4-B272-6A6183483AB3}" vid="{CC1AE437-2F7F-4319-9F22-408F5F8C346F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包图主题2</Template>
  <TotalTime>5929</TotalTime>
  <Words>1447</Words>
  <Application>Microsoft Office PowerPoint</Application>
  <PresentationFormat>Widescreen</PresentationFormat>
  <Paragraphs>218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等线</vt:lpstr>
      <vt:lpstr>Arial</vt:lpstr>
      <vt:lpstr>Calibri</vt:lpstr>
      <vt:lpstr>Muli</vt:lpstr>
      <vt:lpstr>Times New Roman</vt:lpstr>
      <vt:lpstr>Verdana</vt:lpstr>
      <vt:lpstr>Wingdings</vt:lpstr>
      <vt:lpstr>Master</vt:lpstr>
      <vt:lpstr>PowerPoint Presentation</vt:lpstr>
      <vt:lpstr>PowerPoint Presentation</vt:lpstr>
      <vt:lpstr> 1. Khái niệm CA - Certificate Authority  </vt:lpstr>
      <vt:lpstr>  2. Chứng thực số là gì ? </vt:lpstr>
      <vt:lpstr> 3. Các CA đảm bảo an toàn cho chứng thực như thế nào ? </vt:lpstr>
      <vt:lpstr>  </vt:lpstr>
      <vt:lpstr>4. Các mô hình CA được sử dụng rộng rãi hiện nay.</vt:lpstr>
      <vt:lpstr>  5. Kiến trúc CA  </vt:lpstr>
      <vt:lpstr>   Standalone CA  </vt:lpstr>
      <vt:lpstr> Enterprise CA </vt:lpstr>
      <vt:lpstr>PowerPoint Presentation</vt:lpstr>
      <vt:lpstr>  6. Các loại CA  </vt:lpstr>
      <vt:lpstr> 7. Nhược điểm của các hệ thống Microsft Certificate Authority 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逆流的小鱼</dc:creator>
  <cp:lastModifiedBy>NGUYỄN VĂN NGUYÊN</cp:lastModifiedBy>
  <cp:revision>494</cp:revision>
  <dcterms:created xsi:type="dcterms:W3CDTF">2017-09-22T08:16:39Z</dcterms:created>
  <dcterms:modified xsi:type="dcterms:W3CDTF">2021-10-04T02:48:33Z</dcterms:modified>
</cp:coreProperties>
</file>