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3"/>
  </p:notesMasterIdLst>
  <p:sldIdLst>
    <p:sldId id="256" r:id="rId2"/>
    <p:sldId id="258" r:id="rId3"/>
    <p:sldId id="259" r:id="rId4"/>
    <p:sldId id="260" r:id="rId5"/>
    <p:sldId id="261" r:id="rId6"/>
    <p:sldId id="262" r:id="rId7"/>
    <p:sldId id="263" r:id="rId8"/>
    <p:sldId id="264" r:id="rId9"/>
    <p:sldId id="277"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5000"/>
  </p:normalViewPr>
  <p:slideViewPr>
    <p:cSldViewPr snapToGrid="0" snapToObjects="1">
      <p:cViewPr varScale="1">
        <p:scale>
          <a:sx n="69" d="100"/>
          <a:sy n="69" d="100"/>
        </p:scale>
        <p:origin x="2344"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C7D7A-3C27-BD45-B260-8DAEB4DA204D}" type="datetimeFigureOut">
              <a:rPr lang="en-US" smtClean="0"/>
              <a:t>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E8BCE-2F6B-3C49-B65F-E949367A4C2B}" type="slidenum">
              <a:rPr lang="en-US" smtClean="0"/>
              <a:t>‹#›</a:t>
            </a:fld>
            <a:endParaRPr lang="en-US"/>
          </a:p>
        </p:txBody>
      </p:sp>
    </p:spTree>
    <p:extLst>
      <p:ext uri="{BB962C8B-B14F-4D97-AF65-F5344CB8AC3E}">
        <p14:creationId xmlns:p14="http://schemas.microsoft.com/office/powerpoint/2010/main" val="3820461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Trong sự phát triển chung của nền kinh tế thế giới, việc các công ty và tập đoàn có nhu cầu đầu tư vào thị trường nước ngoài là rất phổ biến</a:t>
            </a:r>
          </a:p>
          <a:p>
            <a:r>
              <a:rPr lang="vi-VN" sz="1200" kern="1200" dirty="0">
                <a:solidFill>
                  <a:schemeClr val="tx1"/>
                </a:solidFill>
                <a:effectLst/>
                <a:latin typeface="+mn-lt"/>
                <a:ea typeface="+mn-ea"/>
                <a:cs typeface="+mn-cs"/>
              </a:rPr>
              <a:t>Cấu trúc luật của Việt Nam phức tạp, đa dạng, có nhiều văn bản kèm theo (như nghị định, thông tư, quyết định) cùng quy định một điều, và cách thức áp dụng vào từng trường hợp cụ thể lại càng phức tạp</a:t>
            </a:r>
            <a:endParaRPr lang="en-US" dirty="0"/>
          </a:p>
        </p:txBody>
      </p:sp>
      <p:sp>
        <p:nvSpPr>
          <p:cNvPr id="4" name="Slide Number Placeholder 3"/>
          <p:cNvSpPr>
            <a:spLocks noGrp="1"/>
          </p:cNvSpPr>
          <p:nvPr>
            <p:ph type="sldNum" sz="quarter" idx="10"/>
          </p:nvPr>
        </p:nvSpPr>
        <p:spPr/>
        <p:txBody>
          <a:bodyPr/>
          <a:lstStyle/>
          <a:p>
            <a:fld id="{D4DE8BCE-2F6B-3C49-B65F-E949367A4C2B}" type="slidenum">
              <a:rPr lang="en-US" smtClean="0"/>
              <a:t>3</a:t>
            </a:fld>
            <a:endParaRPr lang="en-US"/>
          </a:p>
        </p:txBody>
      </p:sp>
    </p:spTree>
    <p:extLst>
      <p:ext uri="{BB962C8B-B14F-4D97-AF65-F5344CB8AC3E}">
        <p14:creationId xmlns:p14="http://schemas.microsoft.com/office/powerpoint/2010/main" val="375944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79CE86BA-BB14-5447-A16D-79D6B456654C}" type="datetimeFigureOut">
              <a:rPr lang="en-US" smtClean="0"/>
              <a:t>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AF979-607B-364A-9A37-19EC8C88167A}" type="slidenum">
              <a:rPr lang="en-US" smtClean="0"/>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79CE86BA-BB14-5447-A16D-79D6B456654C}" type="datetimeFigureOut">
              <a:rPr lang="en-US" smtClean="0"/>
              <a:t>3/20/18</a:t>
            </a:fld>
            <a:endParaRPr lang="en-US"/>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496AF979-607B-364A-9A37-19EC8C8816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CE86BA-BB14-5447-A16D-79D6B456654C}" type="datetimeFigureOut">
              <a:rPr lang="en-US" smtClean="0"/>
              <a:t>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AF979-607B-364A-9A37-19EC8C88167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79CE86BA-BB14-5447-A16D-79D6B456654C}" type="datetimeFigureOut">
              <a:rPr lang="en-US" smtClean="0"/>
              <a:t>3/20/18</a:t>
            </a:fld>
            <a:endParaRPr lang="en-US"/>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lang="en-US"/>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496AF979-607B-364A-9A37-19EC8C88167A}"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9CE86BA-BB14-5447-A16D-79D6B456654C}" type="datetimeFigureOut">
              <a:rPr lang="en-US" smtClean="0"/>
              <a:t>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AF979-607B-364A-9A37-19EC8C88167A}"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79CE86BA-BB14-5447-A16D-79D6B456654C}" type="datetimeFigureOut">
              <a:rPr lang="en-US" smtClean="0"/>
              <a:t>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AF979-607B-364A-9A37-19EC8C88167A}" type="slidenum">
              <a:rPr lang="en-US" smtClean="0"/>
              <a:t>‹#›</a:t>
            </a:fld>
            <a:endParaRPr lang="en-US"/>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9CE86BA-BB14-5447-A16D-79D6B456654C}" type="datetimeFigureOut">
              <a:rPr lang="en-US" smtClean="0"/>
              <a:t>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AF979-607B-364A-9A37-19EC8C88167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79CE86BA-BB14-5447-A16D-79D6B456654C}" type="datetimeFigureOut">
              <a:rPr lang="en-US" smtClean="0"/>
              <a:t>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AF979-607B-364A-9A37-19EC8C88167A}" type="slidenum">
              <a:rPr lang="en-US" smtClean="0"/>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3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E86BA-BB14-5447-A16D-79D6B456654C}" type="datetimeFigureOut">
              <a:rPr lang="en-US" smtClean="0"/>
              <a:t>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AF979-607B-364A-9A37-19EC8C88167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79CE86BA-BB14-5447-A16D-79D6B456654C}" type="datetimeFigureOut">
              <a:rPr lang="en-US" smtClean="0"/>
              <a:t>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AF979-607B-364A-9A37-19EC8C88167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79CE86BA-BB14-5447-A16D-79D6B456654C}" type="datetimeFigureOut">
              <a:rPr lang="en-US" smtClean="0"/>
              <a:t>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6AF979-607B-364A-9A37-19EC8C88167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9CE86BA-BB14-5447-A16D-79D6B456654C}" type="datetimeFigureOut">
              <a:rPr lang="en-US" smtClean="0"/>
              <a:t>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6AF979-607B-364A-9A37-19EC8C88167A}" type="slidenum">
              <a:rPr lang="en-US" smtClean="0"/>
              <a:t>‹#›</a:t>
            </a:fld>
            <a:endParaRPr lang="en-US"/>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fld id="{79CE86BA-BB14-5447-A16D-79D6B456654C}" type="datetimeFigureOut">
              <a:rPr lang="en-US" smtClean="0"/>
              <a:t>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6AF979-607B-364A-9A37-19EC8C88167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79CE86BA-BB14-5447-A16D-79D6B456654C}" type="datetimeFigureOut">
              <a:rPr lang="en-US" smtClean="0"/>
              <a:t>3/20/18</a:t>
            </a:fld>
            <a:endParaRPr lang="en-US"/>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496AF979-607B-364A-9A37-19EC8C88167A}" type="slidenum">
              <a:rPr lang="en-US" smtClean="0"/>
              <a:t>‹#›</a:t>
            </a:fld>
            <a:endParaRPr lang="en-US"/>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fld id="{79CE86BA-BB14-5447-A16D-79D6B456654C}" type="datetimeFigureOut">
              <a:rPr lang="en-US" smtClean="0"/>
              <a:t>3/20/18</a:t>
            </a:fld>
            <a:endParaRPr lang="en-US"/>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fld id="{496AF979-607B-364A-9A37-19EC8C88167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Lst>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1711325"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6pPr>
      <a:lvl7pPr marL="2000250" indent="-280988" algn="l" defTabSz="914400" rtl="0" eaLnBrk="1" latinLnBrk="0" hangingPunct="1">
        <a:spcBef>
          <a:spcPct val="20000"/>
        </a:spcBef>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7pPr>
      <a:lvl8pPr marL="2290763"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8pPr>
      <a:lvl9pPr marL="2571750" indent="-280988" algn="l" defTabSz="914400" rtl="0" eaLnBrk="1" latinLnBrk="0" hangingPunct="1">
        <a:spcBef>
          <a:spcPct val="20000"/>
        </a:spcBef>
        <a:buFont typeface="Arial" pitchFamily="34" charset="0"/>
        <a:buChar char="•"/>
        <a:defRPr lang="en-US" sz="1800" kern="1200" dirty="0">
          <a:solidFill>
            <a:schemeClr val="bg2"/>
          </a:solidFill>
          <a:effectLst>
            <a:outerShdw blurRad="63500" dir="2700000" algn="tl" rotWithShape="0">
              <a:schemeClr val="tx1">
                <a:alpha val="40000"/>
              </a:scheme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20" y="1918447"/>
            <a:ext cx="8595359" cy="1470025"/>
          </a:xfrm>
        </p:spPr>
        <p:txBody>
          <a:bodyPr>
            <a:noAutofit/>
          </a:bodyPr>
          <a:lstStyle/>
          <a:p>
            <a:r>
              <a:rPr lang="vi-VN" sz="4400" dirty="0">
                <a:latin typeface="Times New Roman" panose="02020603050405020304" pitchFamily="18" charset="0"/>
                <a:cs typeface="Times New Roman" panose="02020603050405020304" pitchFamily="18" charset="0"/>
              </a:rPr>
              <a:t>iLawyer</a:t>
            </a:r>
            <a:endParaRPr lang="en-US" sz="4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44880" y="3708400"/>
            <a:ext cx="7579360" cy="564257"/>
          </a:xfrm>
          <a:prstGeom prst="rect">
            <a:avLst/>
          </a:prstGeom>
          <a:noFill/>
        </p:spPr>
        <p:txBody>
          <a:bodyPr wrap="square" rtlCol="0">
            <a:spAutoFit/>
          </a:bodyPr>
          <a:lstStyle/>
          <a:p>
            <a:pPr algn="ctr">
              <a:lnSpc>
                <a:spcPct val="120000"/>
              </a:lnSpc>
            </a:pPr>
            <a:r>
              <a:rPr lang="vi-VN" sz="2800" dirty="0">
                <a:latin typeface="Times New Roman" panose="02020603050405020304" pitchFamily="18" charset="0"/>
                <a:cs typeface="Times New Roman" panose="02020603050405020304" pitchFamily="18" charset="0"/>
              </a:rPr>
              <a:t>Hệ thống tư vấn luật thông minh sử dụng AI</a:t>
            </a:r>
          </a:p>
        </p:txBody>
      </p:sp>
    </p:spTree>
    <p:extLst>
      <p:ext uri="{BB962C8B-B14F-4D97-AF65-F5344CB8AC3E}">
        <p14:creationId xmlns:p14="http://schemas.microsoft.com/office/powerpoint/2010/main" val="110905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5.1. Training</a:t>
            </a:r>
          </a:p>
        </p:txBody>
      </p:sp>
      <p:sp>
        <p:nvSpPr>
          <p:cNvPr id="3" name="Content Placeholder 2"/>
          <p:cNvSpPr>
            <a:spLocks noGrp="1"/>
          </p:cNvSpPr>
          <p:nvPr>
            <p:ph idx="1"/>
          </p:nvPr>
        </p:nvSpPr>
        <p:spPr/>
        <p:txBody>
          <a:bodyPr>
            <a:normAutofit/>
          </a:bodyPr>
          <a:lstStyle/>
          <a:p>
            <a:pPr algn="just"/>
            <a:r>
              <a:rPr lang="vi-VN" dirty="0">
                <a:latin typeface="Times New Roman" panose="02020603050405020304" pitchFamily="18" charset="0"/>
                <a:cs typeface="Times New Roman" panose="02020603050405020304" pitchFamily="18" charset="0"/>
              </a:rPr>
              <a:t>Sử dụng neural network áp dụng cho training dataset</a:t>
            </a:r>
          </a:p>
          <a:p>
            <a:pPr lvl="1" algn="just"/>
            <a:r>
              <a:rPr lang="vi-VN" dirty="0">
                <a:latin typeface="Times New Roman" panose="02020603050405020304" pitchFamily="18" charset="0"/>
                <a:cs typeface="Times New Roman" panose="02020603050405020304" pitchFamily="18" charset="0"/>
              </a:rPr>
              <a:t>Input Layer: câu hỏi (được đặc trưng bởi vector)</a:t>
            </a:r>
          </a:p>
          <a:p>
            <a:pPr lvl="1" algn="just"/>
            <a:r>
              <a:rPr lang="vi-VN" dirty="0">
                <a:latin typeface="Times New Roman" panose="02020603050405020304" pitchFamily="18" charset="0"/>
                <a:cs typeface="Times New Roman" panose="02020603050405020304" pitchFamily="18" charset="0"/>
              </a:rPr>
              <a:t>Output Layer: điều luật tương ứng với câu hỏi</a:t>
            </a:r>
          </a:p>
          <a:p>
            <a:pPr lvl="1" algn="just"/>
            <a:r>
              <a:rPr lang="vi-VN" dirty="0">
                <a:latin typeface="Times New Roman" panose="02020603050405020304" pitchFamily="18" charset="0"/>
                <a:cs typeface="Times New Roman" panose="02020603050405020304" pitchFamily="18" charset="0"/>
              </a:rPr>
              <a:t>Hidden Layer: các đặc trưng được quy định trong quá trình training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54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5.2. Testing performance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vi-VN" dirty="0">
                <a:latin typeface="Times New Roman" panose="02020603050405020304" pitchFamily="18" charset="0"/>
                <a:cs typeface="Times New Roman" panose="02020603050405020304" pitchFamily="18" charset="0"/>
              </a:rPr>
              <a:t>Training set: 370 câu hỏi – 97, 03 %</a:t>
            </a:r>
          </a:p>
          <a:p>
            <a:pPr algn="just"/>
            <a:r>
              <a:rPr lang="vi-VN" dirty="0">
                <a:latin typeface="Times New Roman" panose="02020603050405020304" pitchFamily="18" charset="0"/>
                <a:cs typeface="Times New Roman" panose="02020603050405020304" pitchFamily="18" charset="0"/>
              </a:rPr>
              <a:t>Test set: 110 câu hỏi – 83, 6%</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10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54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31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036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44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8349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021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3978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0610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CONTENT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vi-VN" dirty="0">
                <a:latin typeface="Times New Roman" panose="02020603050405020304" pitchFamily="18" charset="0"/>
                <a:cs typeface="Times New Roman" panose="02020603050405020304" pitchFamily="18" charset="0"/>
              </a:rPr>
              <a:t>1. Đặt vấn đề</a:t>
            </a:r>
          </a:p>
          <a:p>
            <a:pPr algn="just"/>
            <a:r>
              <a:rPr lang="vi-VN" dirty="0">
                <a:latin typeface="Times New Roman" panose="02020603050405020304" pitchFamily="18" charset="0"/>
                <a:cs typeface="Times New Roman" panose="02020603050405020304" pitchFamily="18" charset="0"/>
              </a:rPr>
              <a:t>2. Thực trạng, khó khăn</a:t>
            </a:r>
          </a:p>
          <a:p>
            <a:pPr algn="just"/>
            <a:r>
              <a:rPr lang="vi-VN" dirty="0">
                <a:latin typeface="Times New Roman" panose="02020603050405020304" pitchFamily="18" charset="0"/>
                <a:cs typeface="Times New Roman" panose="02020603050405020304" pitchFamily="18" charset="0"/>
              </a:rPr>
              <a:t>3. Giới thiệu về luật</a:t>
            </a:r>
          </a:p>
          <a:p>
            <a:pPr algn="just"/>
            <a:r>
              <a:rPr lang="vi-VN" dirty="0">
                <a:latin typeface="Times New Roman" panose="02020603050405020304" pitchFamily="18" charset="0"/>
                <a:cs typeface="Times New Roman" panose="02020603050405020304" pitchFamily="18" charset="0"/>
              </a:rPr>
              <a:t>4. Công nghệ</a:t>
            </a:r>
          </a:p>
          <a:p>
            <a:pPr algn="just"/>
            <a:r>
              <a:rPr lang="vi-VN" dirty="0">
                <a:latin typeface="Times New Roman" panose="02020603050405020304" pitchFamily="18" charset="0"/>
                <a:cs typeface="Times New Roman" panose="02020603050405020304" pitchFamily="18" charset="0"/>
              </a:rPr>
              <a:t>5. Giải thuật</a:t>
            </a:r>
          </a:p>
          <a:p>
            <a:pPr algn="just"/>
            <a:r>
              <a:rPr lang="vi-VN" dirty="0">
                <a:latin typeface="Times New Roman" panose="02020603050405020304" pitchFamily="18" charset="0"/>
                <a:cs typeface="Times New Roman" panose="02020603050405020304" pitchFamily="18" charset="0"/>
              </a:rPr>
              <a:t>6. Kết quả</a:t>
            </a:r>
          </a:p>
          <a:p>
            <a:pPr algn="just"/>
            <a:r>
              <a:rPr lang="vi-VN" dirty="0">
                <a:latin typeface="Times New Roman" panose="02020603050405020304" pitchFamily="18" charset="0"/>
                <a:cs typeface="Times New Roman" panose="02020603050405020304" pitchFamily="18" charset="0"/>
              </a:rPr>
              <a:t>7. Kết luận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136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604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44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ea typeface="STSong" panose="02010600040101010101" pitchFamily="2" charset="-122"/>
                <a:cs typeface="Times New Roman" panose="02020603050405020304" pitchFamily="18" charset="0"/>
              </a:rPr>
              <a:t>1. ĐẶT VẤN ĐỀ</a:t>
            </a:r>
            <a:endParaRPr lang="en-US" dirty="0">
              <a:latin typeface="Times New Roman" panose="02020603050405020304" pitchFamily="18" charset="0"/>
              <a:ea typeface="STSong" panose="02010600040101010101" pitchFamily="2" charset="-122"/>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vi-VN" dirty="0">
                <a:latin typeface="Times New Roman" panose="02020603050405020304" pitchFamily="18" charset="0"/>
                <a:cs typeface="Times New Roman" panose="02020603050405020304" pitchFamily="18" charset="0"/>
              </a:rPr>
              <a:t>Nhiều công ty nước ngoài có nhu cầu đầu tư vào thị trường Việt Nam</a:t>
            </a:r>
          </a:p>
          <a:p>
            <a:pPr algn="just"/>
            <a:r>
              <a:rPr lang="vi-VN" dirty="0">
                <a:latin typeface="Times New Roman" panose="02020603050405020304" pitchFamily="18" charset="0"/>
                <a:cs typeface="Times New Roman" panose="02020603050405020304" pitchFamily="18" charset="0"/>
              </a:rPr>
              <a:t>Cấu trúc luật Việt Nam phức tạp</a:t>
            </a:r>
          </a:p>
          <a:p>
            <a:pPr algn="just"/>
            <a:r>
              <a:rPr lang="vi-VN" dirty="0">
                <a:latin typeface="Times New Roman" panose="02020603050405020304" pitchFamily="18" charset="0"/>
                <a:cs typeface="Times New Roman" panose="02020603050405020304" pitchFamily="18" charset="0"/>
              </a:rPr>
              <a:t>Các công ty tốn nhiều thời gian, tiền bạc</a:t>
            </a:r>
          </a:p>
          <a:p>
            <a:pPr marL="0" indent="0" algn="just">
              <a:buNone/>
            </a:pPr>
            <a:r>
              <a:rPr lang="vi-VN" dirty="0">
                <a:latin typeface="Times New Roman" panose="02020603050405020304" pitchFamily="18" charset="0"/>
                <a:cs typeface="Times New Roman" panose="02020603050405020304" pitchFamily="18" charset="0"/>
                <a:sym typeface="Wingdings" pitchFamily="2" charset="2"/>
              </a:rPr>
              <a:t> </a:t>
            </a:r>
            <a:r>
              <a:rPr lang="vi-VN" dirty="0">
                <a:latin typeface="Times New Roman" panose="02020603050405020304" pitchFamily="18" charset="0"/>
                <a:cs typeface="Times New Roman" panose="02020603050405020304" pitchFamily="18" charset="0"/>
              </a:rPr>
              <a:t> Xây dựng hệ thống tư vấn luật trực tuyến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67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2. Thực trạng, khó khăn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020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2.1. Thực trạng Việt Nam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vi-VN" dirty="0">
                <a:latin typeface="Times New Roman" panose="02020603050405020304" pitchFamily="18" charset="0"/>
                <a:cs typeface="Times New Roman" panose="02020603050405020304" pitchFamily="18" charset="0"/>
              </a:rPr>
              <a:t>Tư vấn tại các văn phòng Luật tư nhân</a:t>
            </a:r>
          </a:p>
          <a:p>
            <a:pPr algn="just"/>
            <a:r>
              <a:rPr lang="vi-VN" dirty="0">
                <a:latin typeface="Times New Roman" panose="02020603050405020304" pitchFamily="18" charset="0"/>
                <a:cs typeface="Times New Roman" panose="02020603050405020304" pitchFamily="18" charset="0"/>
              </a:rPr>
              <a:t>Tham vấn các tài liệu pháp luật qua internet</a:t>
            </a:r>
          </a:p>
          <a:p>
            <a:pPr algn="just"/>
            <a:r>
              <a:rPr lang="vi-VN" dirty="0">
                <a:latin typeface="Times New Roman" panose="02020603050405020304" pitchFamily="18" charset="0"/>
                <a:cs typeface="Times New Roman" panose="02020603050405020304" pitchFamily="18" charset="0"/>
              </a:rPr>
              <a:t>Tư vấn online</a:t>
            </a:r>
          </a:p>
          <a:p>
            <a:pPr marL="0" indent="0" algn="just">
              <a:buNone/>
            </a:pPr>
            <a:r>
              <a:rPr lang="vi-VN" dirty="0">
                <a:latin typeface="Times New Roman" panose="02020603050405020304" pitchFamily="18" charset="0"/>
                <a:cs typeface="Times New Roman" panose="02020603050405020304" pitchFamily="18" charset="0"/>
                <a:sym typeface="Wingdings" pitchFamily="2" charset="2"/>
              </a:rPr>
              <a:t> Đa dạng, tuy nhiên còn hạn chế:</a:t>
            </a:r>
          </a:p>
          <a:p>
            <a:pPr lvl="1" algn="just"/>
            <a:r>
              <a:rPr lang="vi-VN" dirty="0">
                <a:latin typeface="Times New Roman" panose="02020603050405020304" pitchFamily="18" charset="0"/>
                <a:cs typeface="Times New Roman" panose="02020603050405020304" pitchFamily="18" charset="0"/>
                <a:sym typeface="Wingdings" pitchFamily="2" charset="2"/>
              </a:rPr>
              <a:t>Tốn kém thời gian, tiền bạc</a:t>
            </a:r>
          </a:p>
          <a:p>
            <a:pPr lvl="1" algn="just"/>
            <a:endParaRPr lang="vi-VN" dirty="0">
              <a:latin typeface="Times New Roman" panose="02020603050405020304" pitchFamily="18" charset="0"/>
              <a:cs typeface="Times New Roman" panose="02020603050405020304" pitchFamily="18" charset="0"/>
              <a:sym typeface="Wingdings" pitchFamily="2" charset="2"/>
            </a:endParaRPr>
          </a:p>
        </p:txBody>
      </p:sp>
    </p:spTree>
    <p:extLst>
      <p:ext uri="{BB962C8B-B14F-4D97-AF65-F5344CB8AC3E}">
        <p14:creationId xmlns:p14="http://schemas.microsoft.com/office/powerpoint/2010/main" val="29200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 y="62753"/>
            <a:ext cx="9015983" cy="1283167"/>
          </a:xfrm>
        </p:spPr>
        <p:txBody>
          <a:bodyPr/>
          <a:lstStyle/>
          <a:p>
            <a:r>
              <a:rPr lang="vi-VN" dirty="0">
                <a:latin typeface="Times New Roman" panose="02020603050405020304" pitchFamily="18" charset="0"/>
                <a:cs typeface="Times New Roman" panose="02020603050405020304" pitchFamily="18" charset="0"/>
              </a:rPr>
              <a:t>2.2. Khó khăn xây dựng hệ thống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C</a:t>
            </a:r>
            <a:r>
              <a:rPr lang="vi-VN" dirty="0">
                <a:latin typeface="Times New Roman" panose="02020603050405020304" pitchFamily="18" charset="0"/>
                <a:cs typeface="Times New Roman" panose="02020603050405020304" pitchFamily="18" charset="0"/>
              </a:rPr>
              <a:t>hưa có cá nhân, tổ chức nào xây dựng</a:t>
            </a:r>
          </a:p>
          <a:p>
            <a:pPr algn="just"/>
            <a:r>
              <a:rPr lang="vi-VN" dirty="0">
                <a:latin typeface="Times New Roman" panose="02020603050405020304" pitchFamily="18" charset="0"/>
                <a:cs typeface="Times New Roman" panose="02020603050405020304" pitchFamily="18" charset="0"/>
              </a:rPr>
              <a:t>Mô hình hoá bài toán, hướng tiếp cận</a:t>
            </a:r>
            <a:endParaRPr lang="en-US" dirty="0">
              <a:latin typeface="Times New Roman" panose="02020603050405020304" pitchFamily="18" charset="0"/>
              <a:cs typeface="Times New Roman" panose="02020603050405020304" pitchFamily="18" charset="0"/>
            </a:endParaRPr>
          </a:p>
          <a:p>
            <a:pPr algn="just"/>
            <a:endParaRPr lang="vi-VN"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72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3. Giới thiệu về luật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vi-VN" dirty="0">
                <a:latin typeface="Times New Roman" panose="02020603050405020304" pitchFamily="18" charset="0"/>
                <a:cs typeface="Times New Roman" panose="02020603050405020304" pitchFamily="18" charset="0"/>
              </a:rPr>
              <a:t>Model: </a:t>
            </a:r>
            <a:r>
              <a:rPr lang="vi-VN" dirty="0">
                <a:effectLst/>
              </a:rPr>
              <a:t>Issue - Rule – Application – Conclusion</a:t>
            </a:r>
            <a:endParaRPr lang="en-US" dirty="0">
              <a:effectLst/>
            </a:endParaRPr>
          </a:p>
          <a:p>
            <a:pPr algn="just"/>
            <a:r>
              <a:rPr lang="vi-VN" dirty="0">
                <a:latin typeface="Times New Roman" panose="02020603050405020304" pitchFamily="18" charset="0"/>
                <a:cs typeface="Times New Roman" panose="02020603050405020304" pitchFamily="18" charset="0"/>
              </a:rPr>
              <a:t>Luật Doanh Nghiệp 2014:</a:t>
            </a:r>
          </a:p>
          <a:p>
            <a:pPr lvl="1" algn="just"/>
            <a:r>
              <a:rPr lang="vi-VN" dirty="0">
                <a:latin typeface="Times New Roman" panose="02020603050405020304" pitchFamily="18" charset="0"/>
                <a:cs typeface="Times New Roman" panose="02020603050405020304" pitchFamily="18" charset="0"/>
              </a:rPr>
              <a:t>10 chương quy định 213 điều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93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4. Công nghệ</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vi-VN">
                <a:latin typeface="Times New Roman" panose="02020603050405020304" pitchFamily="18" charset="0"/>
                <a:cs typeface="Times New Roman" panose="02020603050405020304" pitchFamily="18" charset="0"/>
              </a:rPr>
              <a:t>Word </a:t>
            </a:r>
            <a:r>
              <a:rPr lang="vi-VN" dirty="0">
                <a:latin typeface="Times New Roman" panose="02020603050405020304" pitchFamily="18" charset="0"/>
                <a:cs typeface="Times New Roman" panose="02020603050405020304" pitchFamily="18" charset="0"/>
              </a:rPr>
              <a:t>segmentation </a:t>
            </a:r>
          </a:p>
          <a:p>
            <a:pPr algn="just"/>
            <a:r>
              <a:rPr lang="vi-VN" dirty="0">
                <a:latin typeface="Times New Roman" panose="02020603050405020304" pitchFamily="18" charset="0"/>
                <a:cs typeface="Times New Roman" panose="02020603050405020304" pitchFamily="18" charset="0"/>
              </a:rPr>
              <a:t>Classification using neural network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383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5. Giải thuật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vi-VN" dirty="0">
                <a:latin typeface="Times New Roman" panose="02020603050405020304" pitchFamily="18" charset="0"/>
                <a:cs typeface="Times New Roman" panose="02020603050405020304" pitchFamily="18" charset="0"/>
              </a:rPr>
              <a:t>Mô hình hoá input: vector</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Word segmentation</a:t>
            </a:r>
          </a:p>
          <a:p>
            <a:pPr lvl="1" algn="just"/>
            <a:r>
              <a:rPr lang="en-US" dirty="0">
                <a:latin typeface="Times New Roman" panose="02020603050405020304" pitchFamily="18" charset="0"/>
                <a:cs typeface="Times New Roman" panose="02020603050405020304" pitchFamily="18" charset="0"/>
              </a:rPr>
              <a:t>T</a:t>
            </a:r>
            <a:r>
              <a:rPr lang="vi-VN" dirty="0">
                <a:latin typeface="Times New Roman" panose="02020603050405020304" pitchFamily="18" charset="0"/>
                <a:cs typeface="Times New Roman" panose="02020603050405020304" pitchFamily="18" charset="0"/>
              </a:rPr>
              <a:t>ừ điển</a:t>
            </a:r>
          </a:p>
          <a:p>
            <a:pPr algn="just"/>
            <a:r>
              <a:rPr lang="vi-VN" dirty="0">
                <a:latin typeface="Times New Roman" panose="02020603050405020304" pitchFamily="18" charset="0"/>
                <a:cs typeface="Times New Roman" panose="02020603050405020304" pitchFamily="18" charset="0"/>
              </a:rPr>
              <a:t>Mô hình hoá output: số thứ tự trong điều  luật(1 điều/ 213 điều)</a:t>
            </a:r>
          </a:p>
          <a:p>
            <a:pPr marL="0" indent="0" algn="just">
              <a:buNone/>
            </a:pPr>
            <a:endParaRPr lang="vi-VN"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1423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Precedent.thmx</Template>
  <TotalTime>829</TotalTime>
  <Words>398</Words>
  <Application>Microsoft Macintosh PowerPoint</Application>
  <PresentationFormat>On-screen Show (4:3)</PresentationFormat>
  <Paragraphs>48</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STSong</vt:lpstr>
      <vt:lpstr>Arial</vt:lpstr>
      <vt:lpstr>Calibri</vt:lpstr>
      <vt:lpstr>Calisto MT</vt:lpstr>
      <vt:lpstr>Perpetua Titling MT</vt:lpstr>
      <vt:lpstr>Times New Roman</vt:lpstr>
      <vt:lpstr>Wingdings</vt:lpstr>
      <vt:lpstr>Precedent</vt:lpstr>
      <vt:lpstr>iLawyer</vt:lpstr>
      <vt:lpstr>CONTENT</vt:lpstr>
      <vt:lpstr>1. ĐẶT VẤN ĐỀ</vt:lpstr>
      <vt:lpstr>2. Thực trạng, khó khăn</vt:lpstr>
      <vt:lpstr>2.1. Thực trạng Việt Nam</vt:lpstr>
      <vt:lpstr>2.2. Khó khăn xây dựng hệ thống</vt:lpstr>
      <vt:lpstr>3. Giới thiệu về luật</vt:lpstr>
      <vt:lpstr>4. Công nghệ</vt:lpstr>
      <vt:lpstr>5. Giải thuật</vt:lpstr>
      <vt:lpstr>5.1. Training</vt:lpstr>
      <vt:lpstr>5.2. Testing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Shuffle Proof for Electronic Voting Systems</dc:title>
  <dc:creator>Van Dang</dc:creator>
  <cp:lastModifiedBy>Tuan Nguyen</cp:lastModifiedBy>
  <cp:revision>210</cp:revision>
  <dcterms:created xsi:type="dcterms:W3CDTF">2018-02-10T03:12:53Z</dcterms:created>
  <dcterms:modified xsi:type="dcterms:W3CDTF">2018-03-20T07:59:59Z</dcterms:modified>
</cp:coreProperties>
</file>