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8"/>
  </p:notesMasterIdLst>
  <p:sldIdLst>
    <p:sldId id="256" r:id="rId2"/>
    <p:sldId id="257" r:id="rId3"/>
    <p:sldId id="259" r:id="rId4"/>
    <p:sldId id="260" r:id="rId5"/>
    <p:sldId id="261" r:id="rId6"/>
    <p:sldId id="268" r:id="rId7"/>
    <p:sldId id="263" r:id="rId8"/>
    <p:sldId id="262" r:id="rId9"/>
    <p:sldId id="264" r:id="rId10"/>
    <p:sldId id="265" r:id="rId11"/>
    <p:sldId id="266" r:id="rId12"/>
    <p:sldId id="267" r:id="rId13"/>
    <p:sldId id="269" r:id="rId14"/>
    <p:sldId id="270" r:id="rId15"/>
    <p:sldId id="25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B4C5FD-B58F-446E-BFB9-543268C91FA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7F32877-4E4C-4716-9A7F-A89CC643BD1A}">
      <dgm:prSet custT="1"/>
      <dgm:spPr/>
      <dgm:t>
        <a:bodyPr/>
        <a:lstStyle/>
        <a:p>
          <a:pPr algn="just"/>
          <a:r>
            <a:rPr lang="vi-VN" sz="2000" b="0" i="0">
              <a:latin typeface="Times New Roman" panose="02020603050405020304" pitchFamily="18" charset="0"/>
              <a:cs typeface="Times New Roman" panose="02020603050405020304" pitchFamily="18" charset="0"/>
            </a:rPr>
            <a:t>Một chương trình có thể quá lớn để vừa với một phân vùng. Trong trường hợp này, người lập trình phải thiết kế chương trình với việc sử dụng các lớp phủ sao cho chỉ một phần của chương trình cần có trong bộ nhớ chính bất cứ lúc nào. Khi cần một mô-đun không có, chương trình của người dùng phải tải mô-đun đó vào phân vùng của chương trình, phủ lên bất kỳ chương trình hoặc dữ liệu nào ở đó</a:t>
          </a:r>
          <a:endParaRPr lang="en-US" sz="2000">
            <a:latin typeface="Times New Roman" panose="02020603050405020304" pitchFamily="18" charset="0"/>
            <a:cs typeface="Times New Roman" panose="02020603050405020304" pitchFamily="18" charset="0"/>
          </a:endParaRPr>
        </a:p>
      </dgm:t>
    </dgm:pt>
    <dgm:pt modelId="{8468C3B9-CD82-4EEF-9ABB-829C6849D942}" type="parTrans" cxnId="{8732A3D9-3B51-4DF2-9FFE-64A1DD9CFA4B}">
      <dgm:prSet/>
      <dgm:spPr/>
      <dgm:t>
        <a:bodyPr/>
        <a:lstStyle/>
        <a:p>
          <a:endParaRPr lang="en-US"/>
        </a:p>
      </dgm:t>
    </dgm:pt>
    <dgm:pt modelId="{20990F60-D1EB-4376-BDFB-554F4054C3F4}" type="sibTrans" cxnId="{8732A3D9-3B51-4DF2-9FFE-64A1DD9CFA4B}">
      <dgm:prSet/>
      <dgm:spPr/>
      <dgm:t>
        <a:bodyPr/>
        <a:lstStyle/>
        <a:p>
          <a:endParaRPr lang="en-US"/>
        </a:p>
      </dgm:t>
    </dgm:pt>
    <dgm:pt modelId="{91F8EB19-F963-4365-8447-28BD81A962DC}">
      <dgm:prSet custT="1"/>
      <dgm:spPr/>
      <dgm:t>
        <a:bodyPr/>
        <a:lstStyle/>
        <a:p>
          <a:pPr algn="just"/>
          <a:r>
            <a:rPr lang="vi-VN" sz="2000" b="0" i="0">
              <a:latin typeface="Times New Roman" panose="02020603050405020304" pitchFamily="18" charset="0"/>
              <a:cs typeface="Times New Roman" panose="02020603050405020304" pitchFamily="18" charset="0"/>
            </a:rPr>
            <a:t>Việc sử dụng bộ nhớ chính cực kỳ kém hiệu quả. Bất kỳ chương trình nào, bất kể như thế nào nhỏ, chiếm toàn bộ một phân vùng. Trong ví dụ của chúng ta, có thể có một chương trình có độ dài nhỏ hơn 2 Mbyte; nhưng nó chiếm một phân vùng 8 Mbyte khi nó được hoán đổi. Hiện tượng này, trong đó có không gian bị lãng phí bên trong vào một phân vùng do thực tế là khối dữ liệu được tải nhỏ hơn phân vùng, được gọi là </a:t>
          </a:r>
          <a:r>
            <a:rPr lang="vi-VN" sz="2000" b="1" i="0">
              <a:latin typeface="Times New Roman" panose="02020603050405020304" pitchFamily="18" charset="0"/>
              <a:cs typeface="Times New Roman" panose="02020603050405020304" pitchFamily="18" charset="0"/>
            </a:rPr>
            <a:t>phân mảnh nội bộ</a:t>
          </a:r>
          <a:endParaRPr lang="en-US" sz="2000">
            <a:latin typeface="Times New Roman" panose="02020603050405020304" pitchFamily="18" charset="0"/>
            <a:cs typeface="Times New Roman" panose="02020603050405020304" pitchFamily="18" charset="0"/>
          </a:endParaRPr>
        </a:p>
      </dgm:t>
    </dgm:pt>
    <dgm:pt modelId="{24A302CB-0BAA-471C-9A65-A95B3EE7A5CB}" type="parTrans" cxnId="{7DB93347-7877-4AC3-B016-7D17761930C7}">
      <dgm:prSet/>
      <dgm:spPr/>
      <dgm:t>
        <a:bodyPr/>
        <a:lstStyle/>
        <a:p>
          <a:endParaRPr lang="en-US"/>
        </a:p>
      </dgm:t>
    </dgm:pt>
    <dgm:pt modelId="{51A15315-4153-4951-98B2-61561ABE0E85}" type="sibTrans" cxnId="{7DB93347-7877-4AC3-B016-7D17761930C7}">
      <dgm:prSet/>
      <dgm:spPr/>
      <dgm:t>
        <a:bodyPr/>
        <a:lstStyle/>
        <a:p>
          <a:endParaRPr lang="en-US"/>
        </a:p>
      </dgm:t>
    </dgm:pt>
    <dgm:pt modelId="{B6E2D5A2-F10B-466B-9631-8CAD45F8AB1F}" type="pres">
      <dgm:prSet presAssocID="{25B4C5FD-B58F-446E-BFB9-543268C91FAB}" presName="hierChild1" presStyleCnt="0">
        <dgm:presLayoutVars>
          <dgm:chPref val="1"/>
          <dgm:dir/>
          <dgm:animOne val="branch"/>
          <dgm:animLvl val="lvl"/>
          <dgm:resizeHandles/>
        </dgm:presLayoutVars>
      </dgm:prSet>
      <dgm:spPr/>
    </dgm:pt>
    <dgm:pt modelId="{AB5F6559-2BF4-4351-B902-10FA3365B47F}" type="pres">
      <dgm:prSet presAssocID="{37F32877-4E4C-4716-9A7F-A89CC643BD1A}" presName="hierRoot1" presStyleCnt="0"/>
      <dgm:spPr/>
    </dgm:pt>
    <dgm:pt modelId="{FD1E3389-3D4E-4079-A4C1-DF620F90EE9F}" type="pres">
      <dgm:prSet presAssocID="{37F32877-4E4C-4716-9A7F-A89CC643BD1A}" presName="composite" presStyleCnt="0"/>
      <dgm:spPr/>
    </dgm:pt>
    <dgm:pt modelId="{0BB634C0-ABBB-48DA-ABF5-2A96BA973342}" type="pres">
      <dgm:prSet presAssocID="{37F32877-4E4C-4716-9A7F-A89CC643BD1A}" presName="background" presStyleLbl="node0" presStyleIdx="0" presStyleCnt="2"/>
      <dgm:spPr/>
    </dgm:pt>
    <dgm:pt modelId="{1882493B-680A-40EF-89E0-97B54029E77C}" type="pres">
      <dgm:prSet presAssocID="{37F32877-4E4C-4716-9A7F-A89CC643BD1A}" presName="text" presStyleLbl="fgAcc0" presStyleIdx="0" presStyleCnt="2" custLinFactNeighborX="420" custLinFactNeighborY="470">
        <dgm:presLayoutVars>
          <dgm:chPref val="3"/>
        </dgm:presLayoutVars>
      </dgm:prSet>
      <dgm:spPr/>
    </dgm:pt>
    <dgm:pt modelId="{CAB05683-C941-4C04-A97D-7B52C28C8278}" type="pres">
      <dgm:prSet presAssocID="{37F32877-4E4C-4716-9A7F-A89CC643BD1A}" presName="hierChild2" presStyleCnt="0"/>
      <dgm:spPr/>
    </dgm:pt>
    <dgm:pt modelId="{98F38D49-DDA0-4170-B813-B76FD7B05D04}" type="pres">
      <dgm:prSet presAssocID="{91F8EB19-F963-4365-8447-28BD81A962DC}" presName="hierRoot1" presStyleCnt="0"/>
      <dgm:spPr/>
    </dgm:pt>
    <dgm:pt modelId="{F1DCAE17-8FD1-4015-B93A-1DE565D02C59}" type="pres">
      <dgm:prSet presAssocID="{91F8EB19-F963-4365-8447-28BD81A962DC}" presName="composite" presStyleCnt="0"/>
      <dgm:spPr/>
    </dgm:pt>
    <dgm:pt modelId="{BB1BD8F2-4BE6-4648-8B0F-F96DC9A287CD}" type="pres">
      <dgm:prSet presAssocID="{91F8EB19-F963-4365-8447-28BD81A962DC}" presName="background" presStyleLbl="node0" presStyleIdx="1" presStyleCnt="2"/>
      <dgm:spPr/>
    </dgm:pt>
    <dgm:pt modelId="{AD7FBFCB-386C-4A31-847C-5B4F901CB525}" type="pres">
      <dgm:prSet presAssocID="{91F8EB19-F963-4365-8447-28BD81A962DC}" presName="text" presStyleLbl="fgAcc0" presStyleIdx="1" presStyleCnt="2">
        <dgm:presLayoutVars>
          <dgm:chPref val="3"/>
        </dgm:presLayoutVars>
      </dgm:prSet>
      <dgm:spPr/>
    </dgm:pt>
    <dgm:pt modelId="{A110FF3D-A74B-46CE-8C0F-94A581458542}" type="pres">
      <dgm:prSet presAssocID="{91F8EB19-F963-4365-8447-28BD81A962DC}" presName="hierChild2" presStyleCnt="0"/>
      <dgm:spPr/>
    </dgm:pt>
  </dgm:ptLst>
  <dgm:cxnLst>
    <dgm:cxn modelId="{7DB93347-7877-4AC3-B016-7D17761930C7}" srcId="{25B4C5FD-B58F-446E-BFB9-543268C91FAB}" destId="{91F8EB19-F963-4365-8447-28BD81A962DC}" srcOrd="1" destOrd="0" parTransId="{24A302CB-0BAA-471C-9A65-A95B3EE7A5CB}" sibTransId="{51A15315-4153-4951-98B2-61561ABE0E85}"/>
    <dgm:cxn modelId="{AACDE647-CB2C-46E9-AD31-101FB428E0AB}" type="presOf" srcId="{91F8EB19-F963-4365-8447-28BD81A962DC}" destId="{AD7FBFCB-386C-4A31-847C-5B4F901CB525}" srcOrd="0" destOrd="0" presId="urn:microsoft.com/office/officeart/2005/8/layout/hierarchy1"/>
    <dgm:cxn modelId="{C67DD676-B6D8-40BE-8351-18CBE4EB3F5B}" type="presOf" srcId="{25B4C5FD-B58F-446E-BFB9-543268C91FAB}" destId="{B6E2D5A2-F10B-466B-9631-8CAD45F8AB1F}" srcOrd="0" destOrd="0" presId="urn:microsoft.com/office/officeart/2005/8/layout/hierarchy1"/>
    <dgm:cxn modelId="{78C2C98A-066E-4AAA-8049-B461961CD886}" type="presOf" srcId="{37F32877-4E4C-4716-9A7F-A89CC643BD1A}" destId="{1882493B-680A-40EF-89E0-97B54029E77C}" srcOrd="0" destOrd="0" presId="urn:microsoft.com/office/officeart/2005/8/layout/hierarchy1"/>
    <dgm:cxn modelId="{8732A3D9-3B51-4DF2-9FFE-64A1DD9CFA4B}" srcId="{25B4C5FD-B58F-446E-BFB9-543268C91FAB}" destId="{37F32877-4E4C-4716-9A7F-A89CC643BD1A}" srcOrd="0" destOrd="0" parTransId="{8468C3B9-CD82-4EEF-9ABB-829C6849D942}" sibTransId="{20990F60-D1EB-4376-BDFB-554F4054C3F4}"/>
    <dgm:cxn modelId="{3D607D3A-3E0C-49A8-BD1B-EB0C45E2657F}" type="presParOf" srcId="{B6E2D5A2-F10B-466B-9631-8CAD45F8AB1F}" destId="{AB5F6559-2BF4-4351-B902-10FA3365B47F}" srcOrd="0" destOrd="0" presId="urn:microsoft.com/office/officeart/2005/8/layout/hierarchy1"/>
    <dgm:cxn modelId="{01B5A29C-42B1-44DD-B05A-D6F718663CCA}" type="presParOf" srcId="{AB5F6559-2BF4-4351-B902-10FA3365B47F}" destId="{FD1E3389-3D4E-4079-A4C1-DF620F90EE9F}" srcOrd="0" destOrd="0" presId="urn:microsoft.com/office/officeart/2005/8/layout/hierarchy1"/>
    <dgm:cxn modelId="{311CFFA2-0555-469F-8F6B-87BD22F33AA6}" type="presParOf" srcId="{FD1E3389-3D4E-4079-A4C1-DF620F90EE9F}" destId="{0BB634C0-ABBB-48DA-ABF5-2A96BA973342}" srcOrd="0" destOrd="0" presId="urn:microsoft.com/office/officeart/2005/8/layout/hierarchy1"/>
    <dgm:cxn modelId="{EFA0BDB3-5006-4E41-AF0A-7AE1A3A444B4}" type="presParOf" srcId="{FD1E3389-3D4E-4079-A4C1-DF620F90EE9F}" destId="{1882493B-680A-40EF-89E0-97B54029E77C}" srcOrd="1" destOrd="0" presId="urn:microsoft.com/office/officeart/2005/8/layout/hierarchy1"/>
    <dgm:cxn modelId="{726722BD-8C1F-4453-BD8F-4C7D546E0D84}" type="presParOf" srcId="{AB5F6559-2BF4-4351-B902-10FA3365B47F}" destId="{CAB05683-C941-4C04-A97D-7B52C28C8278}" srcOrd="1" destOrd="0" presId="urn:microsoft.com/office/officeart/2005/8/layout/hierarchy1"/>
    <dgm:cxn modelId="{BB8A84B9-8D35-4A63-BDA4-05E2D0C2952D}" type="presParOf" srcId="{B6E2D5A2-F10B-466B-9631-8CAD45F8AB1F}" destId="{98F38D49-DDA0-4170-B813-B76FD7B05D04}" srcOrd="1" destOrd="0" presId="urn:microsoft.com/office/officeart/2005/8/layout/hierarchy1"/>
    <dgm:cxn modelId="{755A1F1D-BB66-4B50-8B22-8872145B94BD}" type="presParOf" srcId="{98F38D49-DDA0-4170-B813-B76FD7B05D04}" destId="{F1DCAE17-8FD1-4015-B93A-1DE565D02C59}" srcOrd="0" destOrd="0" presId="urn:microsoft.com/office/officeart/2005/8/layout/hierarchy1"/>
    <dgm:cxn modelId="{BCE60690-EAC5-4903-9ABC-1881567708F1}" type="presParOf" srcId="{F1DCAE17-8FD1-4015-B93A-1DE565D02C59}" destId="{BB1BD8F2-4BE6-4648-8B0F-F96DC9A287CD}" srcOrd="0" destOrd="0" presId="urn:microsoft.com/office/officeart/2005/8/layout/hierarchy1"/>
    <dgm:cxn modelId="{B4F188D9-5AC0-4B2C-A0F7-3FE146890E8F}" type="presParOf" srcId="{F1DCAE17-8FD1-4015-B93A-1DE565D02C59}" destId="{AD7FBFCB-386C-4A31-847C-5B4F901CB525}" srcOrd="1" destOrd="0" presId="urn:microsoft.com/office/officeart/2005/8/layout/hierarchy1"/>
    <dgm:cxn modelId="{4B1D4E81-E988-4908-88C3-3D467CA1EF65}" type="presParOf" srcId="{98F38D49-DDA0-4170-B813-B76FD7B05D04}" destId="{A110FF3D-A74B-46CE-8C0F-94A58145854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634C0-ABBB-48DA-ABF5-2A96BA973342}">
      <dsp:nvSpPr>
        <dsp:cNvPr id="0" name=""/>
        <dsp:cNvSpPr/>
      </dsp:nvSpPr>
      <dsp:spPr>
        <a:xfrm>
          <a:off x="20976" y="15296"/>
          <a:ext cx="4677087" cy="2969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82493B-680A-40EF-89E0-97B54029E77C}">
      <dsp:nvSpPr>
        <dsp:cNvPr id="0" name=""/>
        <dsp:cNvSpPr/>
      </dsp:nvSpPr>
      <dsp:spPr>
        <a:xfrm>
          <a:off x="540652" y="508989"/>
          <a:ext cx="4677087" cy="29699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vi-VN" sz="2000" b="0" i="0" kern="1200">
              <a:latin typeface="Times New Roman" panose="02020603050405020304" pitchFamily="18" charset="0"/>
              <a:cs typeface="Times New Roman" panose="02020603050405020304" pitchFamily="18" charset="0"/>
            </a:rPr>
            <a:t>Một chương trình có thể quá lớn để vừa với một phân vùng. Trong trường hợp này, người lập trình phải thiết kế chương trình với việc sử dụng các lớp phủ sao cho chỉ một phần của chương trình cần có trong bộ nhớ chính bất cứ lúc nào. Khi cần một mô-đun không có, chương trình của người dùng phải tải mô-đun đó vào phân vùng của chương trình, phủ lên bất kỳ chương trình hoặc dữ liệu nào ở đó</a:t>
          </a:r>
          <a:endParaRPr lang="en-US" sz="2000" kern="1200">
            <a:latin typeface="Times New Roman" panose="02020603050405020304" pitchFamily="18" charset="0"/>
            <a:cs typeface="Times New Roman" panose="02020603050405020304" pitchFamily="18" charset="0"/>
          </a:endParaRPr>
        </a:p>
      </dsp:txBody>
      <dsp:txXfrm>
        <a:off x="627639" y="595976"/>
        <a:ext cx="4503113" cy="2795976"/>
      </dsp:txXfrm>
    </dsp:sp>
    <dsp:sp modelId="{BB1BD8F2-4BE6-4648-8B0F-F96DC9A287CD}">
      <dsp:nvSpPr>
        <dsp:cNvPr id="0" name=""/>
        <dsp:cNvSpPr/>
      </dsp:nvSpPr>
      <dsp:spPr>
        <a:xfrm>
          <a:off x="5717772" y="7648"/>
          <a:ext cx="4677087" cy="2969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7FBFCB-386C-4A31-847C-5B4F901CB525}">
      <dsp:nvSpPr>
        <dsp:cNvPr id="0" name=""/>
        <dsp:cNvSpPr/>
      </dsp:nvSpPr>
      <dsp:spPr>
        <a:xfrm>
          <a:off x="6237449" y="501341"/>
          <a:ext cx="4677087" cy="29699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vi-VN" sz="2000" b="0" i="0" kern="1200">
              <a:latin typeface="Times New Roman" panose="02020603050405020304" pitchFamily="18" charset="0"/>
              <a:cs typeface="Times New Roman" panose="02020603050405020304" pitchFamily="18" charset="0"/>
            </a:rPr>
            <a:t>Việc sử dụng bộ nhớ chính cực kỳ kém hiệu quả. Bất kỳ chương trình nào, bất kể như thế nào nhỏ, chiếm toàn bộ một phân vùng. Trong ví dụ của chúng ta, có thể có một chương trình có độ dài nhỏ hơn 2 Mbyte; nhưng nó chiếm một phân vùng 8 Mbyte khi nó được hoán đổi. Hiện tượng này, trong đó có không gian bị lãng phí bên trong vào một phân vùng do thực tế là khối dữ liệu được tải nhỏ hơn phân vùng, được gọi là </a:t>
          </a:r>
          <a:r>
            <a:rPr lang="vi-VN" sz="2000" b="1" i="0" kern="1200">
              <a:latin typeface="Times New Roman" panose="02020603050405020304" pitchFamily="18" charset="0"/>
              <a:cs typeface="Times New Roman" panose="02020603050405020304" pitchFamily="18" charset="0"/>
            </a:rPr>
            <a:t>phân mảnh nội bộ</a:t>
          </a:r>
          <a:endParaRPr lang="en-US" sz="2000" kern="1200">
            <a:latin typeface="Times New Roman" panose="02020603050405020304" pitchFamily="18" charset="0"/>
            <a:cs typeface="Times New Roman" panose="02020603050405020304" pitchFamily="18" charset="0"/>
          </a:endParaRPr>
        </a:p>
      </dsp:txBody>
      <dsp:txXfrm>
        <a:off x="6324436" y="588328"/>
        <a:ext cx="4503113" cy="279597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CB410-C9FB-4C58-97F8-8C1BC5AC7E8B}" type="datetimeFigureOut">
              <a:rPr lang="en-ID" smtClean="0"/>
              <a:t>17/05/2023</a:t>
            </a:fld>
            <a:endParaRPr lang="en-ID"/>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ID"/>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71611-56EE-4299-AA58-9BE7AB7E16BE}" type="slidenum">
              <a:rPr lang="en-ID" smtClean="0"/>
              <a:t>‹#›</a:t>
            </a:fld>
            <a:endParaRPr lang="en-ID"/>
          </a:p>
        </p:txBody>
      </p:sp>
    </p:spTree>
    <p:extLst>
      <p:ext uri="{BB962C8B-B14F-4D97-AF65-F5344CB8AC3E}">
        <p14:creationId xmlns:p14="http://schemas.microsoft.com/office/powerpoint/2010/main" val="3285986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ID"/>
          </a:p>
        </p:txBody>
      </p:sp>
      <p:sp>
        <p:nvSpPr>
          <p:cNvPr id="4" name="Chỗ dành sẵn cho Số hiệu Bản chiếu 3"/>
          <p:cNvSpPr>
            <a:spLocks noGrp="1"/>
          </p:cNvSpPr>
          <p:nvPr>
            <p:ph type="sldNum" sz="quarter" idx="5"/>
          </p:nvPr>
        </p:nvSpPr>
        <p:spPr/>
        <p:txBody>
          <a:bodyPr/>
          <a:lstStyle/>
          <a:p>
            <a:fld id="{98971611-56EE-4299-AA58-9BE7AB7E16BE}" type="slidenum">
              <a:rPr lang="en-ID" smtClean="0"/>
              <a:t>1</a:t>
            </a:fld>
            <a:endParaRPr lang="en-ID"/>
          </a:p>
        </p:txBody>
      </p:sp>
    </p:spTree>
    <p:extLst>
      <p:ext uri="{BB962C8B-B14F-4D97-AF65-F5344CB8AC3E}">
        <p14:creationId xmlns:p14="http://schemas.microsoft.com/office/powerpoint/2010/main" val="2141140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ID"/>
          </a:p>
        </p:txBody>
      </p:sp>
      <p:sp>
        <p:nvSpPr>
          <p:cNvPr id="4" name="Chỗ dành sẵn cho Số hiệu Bản chiếu 3"/>
          <p:cNvSpPr>
            <a:spLocks noGrp="1"/>
          </p:cNvSpPr>
          <p:nvPr>
            <p:ph type="sldNum" sz="quarter" idx="5"/>
          </p:nvPr>
        </p:nvSpPr>
        <p:spPr/>
        <p:txBody>
          <a:bodyPr/>
          <a:lstStyle/>
          <a:p>
            <a:fld id="{98971611-56EE-4299-AA58-9BE7AB7E16BE}" type="slidenum">
              <a:rPr lang="en-ID" smtClean="0"/>
              <a:t>2</a:t>
            </a:fld>
            <a:endParaRPr lang="en-ID"/>
          </a:p>
        </p:txBody>
      </p:sp>
    </p:spTree>
    <p:extLst>
      <p:ext uri="{BB962C8B-B14F-4D97-AF65-F5344CB8AC3E}">
        <p14:creationId xmlns:p14="http://schemas.microsoft.com/office/powerpoint/2010/main" val="43473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ID"/>
          </a:p>
        </p:txBody>
      </p:sp>
      <p:sp>
        <p:nvSpPr>
          <p:cNvPr id="4" name="Chỗ dành sẵn cho Số hiệu Bản chiếu 3"/>
          <p:cNvSpPr>
            <a:spLocks noGrp="1"/>
          </p:cNvSpPr>
          <p:nvPr>
            <p:ph type="sldNum" sz="quarter" idx="5"/>
          </p:nvPr>
        </p:nvSpPr>
        <p:spPr/>
        <p:txBody>
          <a:bodyPr/>
          <a:lstStyle/>
          <a:p>
            <a:fld id="{98971611-56EE-4299-AA58-9BE7AB7E16BE}" type="slidenum">
              <a:rPr lang="en-ID" smtClean="0"/>
              <a:t>8</a:t>
            </a:fld>
            <a:endParaRPr lang="en-ID"/>
          </a:p>
        </p:txBody>
      </p:sp>
    </p:spTree>
    <p:extLst>
      <p:ext uri="{BB962C8B-B14F-4D97-AF65-F5344CB8AC3E}">
        <p14:creationId xmlns:p14="http://schemas.microsoft.com/office/powerpoint/2010/main" val="2646253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ID"/>
          </a:p>
        </p:txBody>
      </p:sp>
      <p:sp>
        <p:nvSpPr>
          <p:cNvPr id="4" name="Chỗ dành sẵn cho Số hiệu Bản chiếu 3"/>
          <p:cNvSpPr>
            <a:spLocks noGrp="1"/>
          </p:cNvSpPr>
          <p:nvPr>
            <p:ph type="sldNum" sz="quarter" idx="5"/>
          </p:nvPr>
        </p:nvSpPr>
        <p:spPr/>
        <p:txBody>
          <a:bodyPr/>
          <a:lstStyle/>
          <a:p>
            <a:fld id="{98971611-56EE-4299-AA58-9BE7AB7E16BE}" type="slidenum">
              <a:rPr lang="en-ID" smtClean="0"/>
              <a:t>9</a:t>
            </a:fld>
            <a:endParaRPr lang="en-ID"/>
          </a:p>
        </p:txBody>
      </p:sp>
    </p:spTree>
    <p:extLst>
      <p:ext uri="{BB962C8B-B14F-4D97-AF65-F5344CB8AC3E}">
        <p14:creationId xmlns:p14="http://schemas.microsoft.com/office/powerpoint/2010/main" val="1117381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5/17/2023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11870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5/17/2023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4390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5/17/2023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1032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5/17/2023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56718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5/17/2023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5423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5/17/2023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3203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5/17/2023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3576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5/17/2023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7086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5/17/2023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6499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5/17/2023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16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5/17/2023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2677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100">
                <a:solidFill>
                  <a:schemeClr val="tx1">
                    <a:tint val="75000"/>
                  </a:schemeClr>
                </a:solidFill>
              </a:defRPr>
            </a:lvl1pPr>
          </a:lstStyle>
          <a:p>
            <a:fld id="{72345051-2045-45DA-935E-2E3CA1A69ADC}" type="datetimeFigureOut">
              <a:rPr lang="en-US" smtClean="0"/>
              <a:t>5/17/2023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1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81802305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1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99DA5D1-9A17-E822-C169-32E68E9AC7EF}"/>
              </a:ext>
            </a:extLst>
          </p:cNvPr>
          <p:cNvSpPr>
            <a:spLocks noGrp="1"/>
          </p:cNvSpPr>
          <p:nvPr>
            <p:ph type="ctrTitle"/>
          </p:nvPr>
        </p:nvSpPr>
        <p:spPr>
          <a:xfrm>
            <a:off x="638882" y="3577456"/>
            <a:ext cx="10909640" cy="1687814"/>
          </a:xfrm>
        </p:spPr>
        <p:txBody>
          <a:bodyPr anchor="b">
            <a:normAutofit/>
          </a:bodyPr>
          <a:lstStyle/>
          <a:p>
            <a:pPr algn="ctr">
              <a:lnSpc>
                <a:spcPct val="100000"/>
              </a:lnSpc>
            </a:pPr>
            <a:r>
              <a:rPr lang="en-ID" sz="5500" kern="1200" cap="all" spc="1300" baseline="0">
                <a:effectLst/>
                <a:latin typeface="Avenir Next LT Pro Light" panose="020B0304020202020204" pitchFamily="34" charset="0"/>
              </a:rPr>
              <a:t>Operating systems</a:t>
            </a:r>
            <a:endParaRPr lang="en-ID" sz="5500"/>
          </a:p>
        </p:txBody>
      </p:sp>
      <p:sp>
        <p:nvSpPr>
          <p:cNvPr id="3" name="Tiêu đề phụ 2">
            <a:extLst>
              <a:ext uri="{FF2B5EF4-FFF2-40B4-BE49-F238E27FC236}">
                <a16:creationId xmlns:a16="http://schemas.microsoft.com/office/drawing/2014/main" id="{B0290D7C-8ADA-EEBE-044B-1CD717C936E4}"/>
              </a:ext>
            </a:extLst>
          </p:cNvPr>
          <p:cNvSpPr>
            <a:spLocks noGrp="1"/>
          </p:cNvSpPr>
          <p:nvPr>
            <p:ph type="subTitle" idx="1"/>
          </p:nvPr>
        </p:nvSpPr>
        <p:spPr>
          <a:xfrm>
            <a:off x="638881" y="5660607"/>
            <a:ext cx="10909643" cy="552659"/>
          </a:xfrm>
        </p:spPr>
        <p:txBody>
          <a:bodyPr anchor="t">
            <a:noAutofit/>
          </a:bodyPr>
          <a:lstStyle/>
          <a:p>
            <a:pPr algn="ctr">
              <a:lnSpc>
                <a:spcPct val="104000"/>
              </a:lnSpc>
            </a:pPr>
            <a:r>
              <a:rPr lang="en-US" sz="2400" b="1" kern="1200" cap="all" spc="600" baseline="0">
                <a:effectLst/>
                <a:latin typeface="Avenir Next LT Pro" panose="020B0504020202020204" pitchFamily="34" charset="0"/>
              </a:rPr>
              <a:t>Memory partitioning </a:t>
            </a:r>
            <a:endParaRPr lang="en-ID" sz="2400">
              <a:effectLst/>
            </a:endParaRPr>
          </a:p>
          <a:p>
            <a:pPr algn="ctr">
              <a:lnSpc>
                <a:spcPct val="104000"/>
              </a:lnSpc>
            </a:pPr>
            <a:r>
              <a:rPr lang="en-ID" sz="2400" b="1">
                <a:latin typeface="Avenir Next LT Pro" panose="020B0504020202020204" pitchFamily="34" charset="0"/>
                <a:ea typeface="Tahoma" panose="020B0604030504040204" pitchFamily="34" charset="0"/>
                <a:cs typeface="Times New Roman" panose="02020603050405020304" pitchFamily="18" charset="0"/>
              </a:rPr>
              <a:t>Trình bày: Võ Nhật Hào</a:t>
            </a:r>
          </a:p>
        </p:txBody>
      </p:sp>
      <p:pic>
        <p:nvPicPr>
          <p:cNvPr id="7" name="Hình ảnh 6" descr="Ảnh có chứa văn bản, biểu tượng, Phông chữ, Đồ họa&#10;&#10;Mô tả được tạo tự động">
            <a:extLst>
              <a:ext uri="{FF2B5EF4-FFF2-40B4-BE49-F238E27FC236}">
                <a16:creationId xmlns:a16="http://schemas.microsoft.com/office/drawing/2014/main" id="{3336E87F-309A-EBB9-AE75-1CE5FC30FE5E}"/>
              </a:ext>
            </a:extLst>
          </p:cNvPr>
          <p:cNvPicPr>
            <a:picLocks noChangeAspect="1"/>
          </p:cNvPicPr>
          <p:nvPr/>
        </p:nvPicPr>
        <p:blipFill>
          <a:blip r:embed="rId3"/>
          <a:stretch>
            <a:fillRect/>
          </a:stretch>
        </p:blipFill>
        <p:spPr>
          <a:xfrm>
            <a:off x="3450408" y="310108"/>
            <a:ext cx="5286587" cy="4169787"/>
          </a:xfrm>
          <a:prstGeom prst="rect">
            <a:avLst/>
          </a:prstGeom>
        </p:spPr>
      </p:pic>
      <p:sp>
        <p:nvSpPr>
          <p:cNvPr id="37"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E73F30"/>
          </a:solidFill>
          <a:ln w="38100" cap="rnd">
            <a:solidFill>
              <a:srgbClr val="E73F3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1"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3"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70278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4" name="Rectangle 33">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23F5C78B-CF43-12E9-7675-9293F2FD0D8D}"/>
              </a:ext>
            </a:extLst>
          </p:cNvPr>
          <p:cNvSpPr>
            <a:spLocks noGrp="1"/>
          </p:cNvSpPr>
          <p:nvPr>
            <p:ph type="title"/>
          </p:nvPr>
        </p:nvSpPr>
        <p:spPr>
          <a:xfrm>
            <a:off x="638882" y="3714618"/>
            <a:ext cx="10845195" cy="1550652"/>
          </a:xfrm>
        </p:spPr>
        <p:txBody>
          <a:bodyPr vert="horz" lIns="91440" tIns="45720" rIns="91440" bIns="45720" rtlCol="0" anchor="b">
            <a:noAutofit/>
          </a:bodyPr>
          <a:lstStyle/>
          <a:p>
            <a:pPr marL="571500" indent="-571500" algn="just">
              <a:lnSpc>
                <a:spcPct val="90000"/>
              </a:lnSpc>
              <a:buFont typeface="Wingdings" panose="05000000000000000000" pitchFamily="2" charset="2"/>
              <a:buChar char="Ø"/>
            </a:pPr>
            <a:r>
              <a:rPr lang="en-US" sz="3600" b="1" i="0">
                <a:effectLst/>
                <a:latin typeface="Times New Roman" panose="02020603050405020304" pitchFamily="18" charset="0"/>
                <a:cs typeface="Times New Roman" panose="02020603050405020304" pitchFamily="18" charset="0"/>
              </a:rPr>
              <a:t>Mặc dù kỹ thuật này có vẻ tối ưu từ quan điểm của một phân vùng riêng lẻ, nhưng nó không phải là tối ưu từ quan điểm của toàn bộ hệ thống.</a:t>
            </a:r>
            <a:endParaRPr lang="en-US" sz="3600" b="1">
              <a:latin typeface="Times New Roman" panose="02020603050405020304" pitchFamily="18" charset="0"/>
              <a:cs typeface="Times New Roman" panose="02020603050405020304" pitchFamily="18" charset="0"/>
            </a:endParaRPr>
          </a:p>
        </p:txBody>
      </p:sp>
      <p:pic>
        <p:nvPicPr>
          <p:cNvPr id="6" name="Graphic 5" descr="Hệ thống">
            <a:extLst>
              <a:ext uri="{FF2B5EF4-FFF2-40B4-BE49-F238E27FC236}">
                <a16:creationId xmlns:a16="http://schemas.microsoft.com/office/drawing/2014/main" id="{1BE30CFA-8BF2-59B2-36F3-182F5121D8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9265" y="591670"/>
            <a:ext cx="2688873" cy="2688873"/>
          </a:xfrm>
          <a:prstGeom prst="rect">
            <a:avLst/>
          </a:prstGeom>
        </p:spPr>
      </p:pic>
      <p:sp>
        <p:nvSpPr>
          <p:cNvPr id="36"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0"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2"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pic>
        <p:nvPicPr>
          <p:cNvPr id="3" name="Picture 2">
            <a:extLst>
              <a:ext uri="{FF2B5EF4-FFF2-40B4-BE49-F238E27FC236}">
                <a16:creationId xmlns:a16="http://schemas.microsoft.com/office/drawing/2014/main" id="{908DF6F4-36B9-CDC9-64B9-7329A8234D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6847" y="-81585"/>
            <a:ext cx="1343783" cy="998488"/>
          </a:xfrm>
          <a:prstGeom prst="rect">
            <a:avLst/>
          </a:prstGeom>
        </p:spPr>
      </p:pic>
    </p:spTree>
    <p:extLst>
      <p:ext uri="{BB962C8B-B14F-4D97-AF65-F5344CB8AC3E}">
        <p14:creationId xmlns:p14="http://schemas.microsoft.com/office/powerpoint/2010/main" val="138389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BB8FE4FE-9109-AAB0-73E6-FEA651F84C36}"/>
              </a:ext>
            </a:extLst>
          </p:cNvPr>
          <p:cNvPicPr>
            <a:picLocks noChangeAspect="1"/>
          </p:cNvPicPr>
          <p:nvPr/>
        </p:nvPicPr>
        <p:blipFill>
          <a:blip r:embed="rId2"/>
          <a:stretch>
            <a:fillRect/>
          </a:stretch>
        </p:blipFill>
        <p:spPr>
          <a:xfrm>
            <a:off x="747251" y="0"/>
            <a:ext cx="10697497" cy="6726657"/>
          </a:xfrm>
          <a:prstGeom prst="rect">
            <a:avLst/>
          </a:prstGeom>
        </p:spPr>
      </p:pic>
      <p:pic>
        <p:nvPicPr>
          <p:cNvPr id="4" name="Picture 2">
            <a:extLst>
              <a:ext uri="{FF2B5EF4-FFF2-40B4-BE49-F238E27FC236}">
                <a16:creationId xmlns:a16="http://schemas.microsoft.com/office/drawing/2014/main" id="{1B82CDD7-E634-C019-01EB-BD83FF104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6847" y="-81585"/>
            <a:ext cx="1343783" cy="998488"/>
          </a:xfrm>
          <a:prstGeom prst="rect">
            <a:avLst/>
          </a:prstGeom>
        </p:spPr>
      </p:pic>
    </p:spTree>
    <p:extLst>
      <p:ext uri="{BB962C8B-B14F-4D97-AF65-F5344CB8AC3E}">
        <p14:creationId xmlns:p14="http://schemas.microsoft.com/office/powerpoint/2010/main" val="279349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1">
            <a:extLst>
              <a:ext uri="{FF2B5EF4-FFF2-40B4-BE49-F238E27FC236}">
                <a16:creationId xmlns:a16="http://schemas.microsoft.com/office/drawing/2014/main" id="{5E0D0E5A-6E97-46A9-AF74-EAEA1E044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9417" y="6756322"/>
            <a:ext cx="5657849" cy="101678"/>
          </a:xfrm>
          <a:custGeom>
            <a:avLst/>
            <a:gdLst>
              <a:gd name="connsiteX0" fmla="*/ 0 w 2374107"/>
              <a:gd name="connsiteY0" fmla="*/ 0 h 45719"/>
              <a:gd name="connsiteX1" fmla="*/ 2374107 w 2374107"/>
              <a:gd name="connsiteY1" fmla="*/ 0 h 45719"/>
              <a:gd name="connsiteX2" fmla="*/ 2374107 w 2374107"/>
              <a:gd name="connsiteY2" fmla="*/ 45719 h 45719"/>
              <a:gd name="connsiteX3" fmla="*/ 0 w 2374107"/>
              <a:gd name="connsiteY3" fmla="*/ 45719 h 45719"/>
              <a:gd name="connsiteX4" fmla="*/ 0 w 2374107"/>
              <a:gd name="connsiteY4" fmla="*/ 0 h 45719"/>
              <a:gd name="connsiteX0" fmla="*/ 0 w 2430067"/>
              <a:gd name="connsiteY0" fmla="*/ 0 h 64769"/>
              <a:gd name="connsiteX1" fmla="*/ 2430067 w 2430067"/>
              <a:gd name="connsiteY1" fmla="*/ 19050 h 64769"/>
              <a:gd name="connsiteX2" fmla="*/ 2430067 w 2430067"/>
              <a:gd name="connsiteY2" fmla="*/ 64769 h 64769"/>
              <a:gd name="connsiteX3" fmla="*/ 55960 w 2430067"/>
              <a:gd name="connsiteY3" fmla="*/ 64769 h 64769"/>
              <a:gd name="connsiteX4" fmla="*/ 0 w 2430067"/>
              <a:gd name="connsiteY4" fmla="*/ 0 h 64769"/>
              <a:gd name="connsiteX0" fmla="*/ 0 w 2431088"/>
              <a:gd name="connsiteY0" fmla="*/ 0 h 94534"/>
              <a:gd name="connsiteX1" fmla="*/ 2431088 w 2431088"/>
              <a:gd name="connsiteY1" fmla="*/ 48815 h 94534"/>
              <a:gd name="connsiteX2" fmla="*/ 2431088 w 2431088"/>
              <a:gd name="connsiteY2" fmla="*/ 94534 h 94534"/>
              <a:gd name="connsiteX3" fmla="*/ 56981 w 2431088"/>
              <a:gd name="connsiteY3" fmla="*/ 94534 h 94534"/>
              <a:gd name="connsiteX4" fmla="*/ 0 w 2431088"/>
              <a:gd name="connsiteY4" fmla="*/ 0 h 94534"/>
              <a:gd name="connsiteX0" fmla="*/ 0 w 2425473"/>
              <a:gd name="connsiteY0" fmla="*/ 0 h 101678"/>
              <a:gd name="connsiteX1" fmla="*/ 2425473 w 2425473"/>
              <a:gd name="connsiteY1" fmla="*/ 55959 h 101678"/>
              <a:gd name="connsiteX2" fmla="*/ 2425473 w 2425473"/>
              <a:gd name="connsiteY2" fmla="*/ 101678 h 101678"/>
              <a:gd name="connsiteX3" fmla="*/ 51366 w 2425473"/>
              <a:gd name="connsiteY3" fmla="*/ 101678 h 101678"/>
              <a:gd name="connsiteX4" fmla="*/ 0 w 2425473"/>
              <a:gd name="connsiteY4" fmla="*/ 0 h 101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473" h="101678">
                <a:moveTo>
                  <a:pt x="0" y="0"/>
                </a:moveTo>
                <a:lnTo>
                  <a:pt x="2425473" y="55959"/>
                </a:lnTo>
                <a:lnTo>
                  <a:pt x="2425473" y="101678"/>
                </a:lnTo>
                <a:lnTo>
                  <a:pt x="51366" y="10167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2">
            <a:extLst>
              <a:ext uri="{FF2B5EF4-FFF2-40B4-BE49-F238E27FC236}">
                <a16:creationId xmlns:a16="http://schemas.microsoft.com/office/drawing/2014/main" id="{E197A7FD-CD8D-4609-AE35-64C89063E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8697" y="6809135"/>
            <a:ext cx="160496" cy="48864"/>
          </a:xfrm>
          <a:custGeom>
            <a:avLst/>
            <a:gdLst>
              <a:gd name="connsiteX0" fmla="*/ 0 w 91440"/>
              <a:gd name="connsiteY0" fmla="*/ 0 h 27432"/>
              <a:gd name="connsiteX1" fmla="*/ 91440 w 91440"/>
              <a:gd name="connsiteY1" fmla="*/ 0 h 27432"/>
              <a:gd name="connsiteX2" fmla="*/ 91440 w 91440"/>
              <a:gd name="connsiteY2" fmla="*/ 27432 h 27432"/>
              <a:gd name="connsiteX3" fmla="*/ 0 w 91440"/>
              <a:gd name="connsiteY3" fmla="*/ 27432 h 27432"/>
              <a:gd name="connsiteX4" fmla="*/ 0 w 91440"/>
              <a:gd name="connsiteY4" fmla="*/ 0 h 27432"/>
              <a:gd name="connsiteX0" fmla="*/ 0 w 128350"/>
              <a:gd name="connsiteY0" fmla="*/ 0 h 36957"/>
              <a:gd name="connsiteX1" fmla="*/ 128350 w 128350"/>
              <a:gd name="connsiteY1" fmla="*/ 9525 h 36957"/>
              <a:gd name="connsiteX2" fmla="*/ 128350 w 128350"/>
              <a:gd name="connsiteY2" fmla="*/ 36957 h 36957"/>
              <a:gd name="connsiteX3" fmla="*/ 36910 w 128350"/>
              <a:gd name="connsiteY3" fmla="*/ 36957 h 36957"/>
              <a:gd name="connsiteX4" fmla="*/ 0 w 128350"/>
              <a:gd name="connsiteY4" fmla="*/ 0 h 36957"/>
              <a:gd name="connsiteX0" fmla="*/ 0 w 128350"/>
              <a:gd name="connsiteY0" fmla="*/ 0 h 36957"/>
              <a:gd name="connsiteX1" fmla="*/ 83106 w 128350"/>
              <a:gd name="connsiteY1" fmla="*/ 11906 h 36957"/>
              <a:gd name="connsiteX2" fmla="*/ 128350 w 128350"/>
              <a:gd name="connsiteY2" fmla="*/ 36957 h 36957"/>
              <a:gd name="connsiteX3" fmla="*/ 36910 w 128350"/>
              <a:gd name="connsiteY3" fmla="*/ 36957 h 36957"/>
              <a:gd name="connsiteX4" fmla="*/ 0 w 128350"/>
              <a:gd name="connsiteY4" fmla="*/ 0 h 36957"/>
              <a:gd name="connsiteX0" fmla="*/ 0 w 162878"/>
              <a:gd name="connsiteY0" fmla="*/ 0 h 44101"/>
              <a:gd name="connsiteX1" fmla="*/ 117634 w 162878"/>
              <a:gd name="connsiteY1" fmla="*/ 19050 h 44101"/>
              <a:gd name="connsiteX2" fmla="*/ 162878 w 162878"/>
              <a:gd name="connsiteY2" fmla="*/ 44101 h 44101"/>
              <a:gd name="connsiteX3" fmla="*/ 71438 w 162878"/>
              <a:gd name="connsiteY3" fmla="*/ 44101 h 44101"/>
              <a:gd name="connsiteX4" fmla="*/ 0 w 162878"/>
              <a:gd name="connsiteY4" fmla="*/ 0 h 44101"/>
              <a:gd name="connsiteX0" fmla="*/ 0 w 160496"/>
              <a:gd name="connsiteY0" fmla="*/ 0 h 48864"/>
              <a:gd name="connsiteX1" fmla="*/ 115252 w 160496"/>
              <a:gd name="connsiteY1" fmla="*/ 23813 h 48864"/>
              <a:gd name="connsiteX2" fmla="*/ 160496 w 160496"/>
              <a:gd name="connsiteY2" fmla="*/ 48864 h 48864"/>
              <a:gd name="connsiteX3" fmla="*/ 69056 w 160496"/>
              <a:gd name="connsiteY3" fmla="*/ 48864 h 48864"/>
              <a:gd name="connsiteX4" fmla="*/ 0 w 160496"/>
              <a:gd name="connsiteY4" fmla="*/ 0 h 48864"/>
              <a:gd name="connsiteX0" fmla="*/ 0 w 160496"/>
              <a:gd name="connsiteY0" fmla="*/ 0 h 48864"/>
              <a:gd name="connsiteX1" fmla="*/ 115252 w 160496"/>
              <a:gd name="connsiteY1" fmla="*/ 23813 h 48864"/>
              <a:gd name="connsiteX2" fmla="*/ 160496 w 160496"/>
              <a:gd name="connsiteY2" fmla="*/ 48864 h 48864"/>
              <a:gd name="connsiteX3" fmla="*/ 61912 w 160496"/>
              <a:gd name="connsiteY3" fmla="*/ 48864 h 48864"/>
              <a:gd name="connsiteX4" fmla="*/ 0 w 160496"/>
              <a:gd name="connsiteY4" fmla="*/ 0 h 48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96" h="48864">
                <a:moveTo>
                  <a:pt x="0" y="0"/>
                </a:moveTo>
                <a:lnTo>
                  <a:pt x="115252" y="23813"/>
                </a:lnTo>
                <a:lnTo>
                  <a:pt x="160496" y="48864"/>
                </a:lnTo>
                <a:lnTo>
                  <a:pt x="61912" y="48864"/>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a:p>
        </p:txBody>
      </p:sp>
      <p:sp>
        <p:nvSpPr>
          <p:cNvPr id="2" name="Tiêu đề 1">
            <a:extLst>
              <a:ext uri="{FF2B5EF4-FFF2-40B4-BE49-F238E27FC236}">
                <a16:creationId xmlns:a16="http://schemas.microsoft.com/office/drawing/2014/main" id="{D9E4405E-7DFB-B4D4-8183-81082082567F}"/>
              </a:ext>
            </a:extLst>
          </p:cNvPr>
          <p:cNvSpPr>
            <a:spLocks noGrp="1"/>
          </p:cNvSpPr>
          <p:nvPr>
            <p:ph type="ctrTitle"/>
          </p:nvPr>
        </p:nvSpPr>
        <p:spPr>
          <a:xfrm>
            <a:off x="2558716" y="955309"/>
            <a:ext cx="7074568" cy="2898975"/>
          </a:xfrm>
        </p:spPr>
        <p:txBody>
          <a:bodyPr>
            <a:normAutofit fontScale="90000"/>
          </a:bodyPr>
          <a:lstStyle/>
          <a:p>
            <a:pPr algn="ctr">
              <a:lnSpc>
                <a:spcPct val="100000"/>
              </a:lnSpc>
            </a:pPr>
            <a:r>
              <a:rPr lang="en-ID" sz="6000" b="1">
                <a:solidFill>
                  <a:srgbClr val="FFFFFF"/>
                </a:solidFill>
                <a:latin typeface="Times New Roman" panose="02020603050405020304" pitchFamily="18" charset="0"/>
                <a:cs typeface="Times New Roman" panose="02020603050405020304" pitchFamily="18" charset="0"/>
              </a:rPr>
              <a:t>Dynamic Partitioning</a:t>
            </a:r>
            <a:br>
              <a:rPr lang="en-ID" sz="6000" b="1">
                <a:solidFill>
                  <a:srgbClr val="FFFFFF"/>
                </a:solidFill>
                <a:latin typeface="Times New Roman" panose="02020603050405020304" pitchFamily="18" charset="0"/>
                <a:cs typeface="Times New Roman" panose="02020603050405020304" pitchFamily="18" charset="0"/>
              </a:rPr>
            </a:br>
            <a:r>
              <a:rPr lang="en-ID" sz="6000" b="1">
                <a:solidFill>
                  <a:srgbClr val="FFFFFF"/>
                </a:solidFill>
                <a:latin typeface="Times New Roman" panose="02020603050405020304" pitchFamily="18" charset="0"/>
                <a:cs typeface="Times New Roman" panose="02020603050405020304" pitchFamily="18" charset="0"/>
              </a:rPr>
              <a:t>(Phân vùng động)</a:t>
            </a:r>
          </a:p>
        </p:txBody>
      </p:sp>
      <p:sp>
        <p:nvSpPr>
          <p:cNvPr id="3" name="Tiêu đề phụ 2">
            <a:extLst>
              <a:ext uri="{FF2B5EF4-FFF2-40B4-BE49-F238E27FC236}">
                <a16:creationId xmlns:a16="http://schemas.microsoft.com/office/drawing/2014/main" id="{45C34CC1-D92F-A10D-3731-5F3A015AFC67}"/>
              </a:ext>
            </a:extLst>
          </p:cNvPr>
          <p:cNvSpPr>
            <a:spLocks noGrp="1"/>
          </p:cNvSpPr>
          <p:nvPr>
            <p:ph type="subTitle" idx="1"/>
          </p:nvPr>
        </p:nvSpPr>
        <p:spPr>
          <a:xfrm>
            <a:off x="2629381" y="4223596"/>
            <a:ext cx="6930189" cy="938463"/>
          </a:xfrm>
        </p:spPr>
        <p:txBody>
          <a:bodyPr>
            <a:noAutofit/>
          </a:bodyPr>
          <a:lstStyle/>
          <a:p>
            <a:pPr algn="just">
              <a:lnSpc>
                <a:spcPct val="104000"/>
              </a:lnSpc>
            </a:pPr>
            <a:r>
              <a:rPr lang="vi-VN" sz="2200">
                <a:solidFill>
                  <a:srgbClr val="FFFFFF"/>
                </a:solidFill>
                <a:latin typeface="Times New Roman" panose="02020603050405020304" pitchFamily="18" charset="0"/>
                <a:cs typeface="Times New Roman" panose="02020603050405020304" pitchFamily="18" charset="0"/>
              </a:rPr>
              <a:t>Để khắc phục một số khó khăn với việc phân vùng cố định, một phương pháp gọi là phân vùng động đã được phát triển. Các phân vùng có chiều dài và số thay đổi. Khi một quá trình đượcđược đưa vào bộ nhớ chính, nó được cấp phát chính xác dung lượng bộ nhớ mà nó yêu cầu và không nhiều hơn. </a:t>
            </a:r>
            <a:endParaRPr lang="en-ID" sz="2200">
              <a:solidFill>
                <a:srgbClr val="FFFFFF"/>
              </a:solidFill>
              <a:latin typeface="Times New Roman" panose="02020603050405020304" pitchFamily="18" charset="0"/>
              <a:cs typeface="Times New Roman" panose="02020603050405020304" pitchFamily="18" charset="0"/>
            </a:endParaRPr>
          </a:p>
        </p:txBody>
      </p:sp>
      <p:sp>
        <p:nvSpPr>
          <p:cNvPr id="19" name="Rectangle 6">
            <a:extLst>
              <a:ext uri="{FF2B5EF4-FFF2-40B4-BE49-F238E27FC236}">
                <a16:creationId xmlns:a16="http://schemas.microsoft.com/office/drawing/2014/main" id="{C0B64B74-19BE-47D9-8BB8-7081BF0E0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117DA6E6-7140-AC1C-8DA3-643A556C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47" y="-81585"/>
            <a:ext cx="1343783" cy="998488"/>
          </a:xfrm>
          <a:prstGeom prst="rect">
            <a:avLst/>
          </a:prstGeom>
        </p:spPr>
      </p:pic>
    </p:spTree>
    <p:extLst>
      <p:ext uri="{BB962C8B-B14F-4D97-AF65-F5344CB8AC3E}">
        <p14:creationId xmlns:p14="http://schemas.microsoft.com/office/powerpoint/2010/main" val="259240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1" name="Rectangle 28">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30">
            <a:extLst>
              <a:ext uri="{FF2B5EF4-FFF2-40B4-BE49-F238E27FC236}">
                <a16:creationId xmlns:a16="http://schemas.microsoft.com/office/drawing/2014/main" id="{AF4AE179-A75B-4007-B5FA-8139ACF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969" y="1168517"/>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0AD9F4"/>
          </a:solidFill>
          <a:ln w="12700" cap="flat">
            <a:noFill/>
            <a:prstDash val="solid"/>
            <a:miter/>
          </a:ln>
        </p:spPr>
        <p:txBody>
          <a:bodyPr rtlCol="0" anchor="ctr"/>
          <a:lstStyle/>
          <a:p>
            <a:endParaRPr lang="en-US"/>
          </a:p>
        </p:txBody>
      </p:sp>
      <p:sp>
        <p:nvSpPr>
          <p:cNvPr id="2" name="Tiêu đề 1">
            <a:extLst>
              <a:ext uri="{FF2B5EF4-FFF2-40B4-BE49-F238E27FC236}">
                <a16:creationId xmlns:a16="http://schemas.microsoft.com/office/drawing/2014/main" id="{411E2E9E-C7C6-D431-CA27-0A944BFFE2D7}"/>
              </a:ext>
            </a:extLst>
          </p:cNvPr>
          <p:cNvSpPr>
            <a:spLocks noGrp="1"/>
          </p:cNvSpPr>
          <p:nvPr>
            <p:ph type="title"/>
          </p:nvPr>
        </p:nvSpPr>
        <p:spPr>
          <a:xfrm>
            <a:off x="7071309" y="2841523"/>
            <a:ext cx="3989981" cy="1567744"/>
          </a:xfrm>
        </p:spPr>
        <p:txBody>
          <a:bodyPr vert="horz" lIns="91440" tIns="45720" rIns="91440" bIns="45720" rtlCol="0" anchor="b">
            <a:noAutofit/>
          </a:bodyPr>
          <a:lstStyle/>
          <a:p>
            <a:pPr algn="just">
              <a:lnSpc>
                <a:spcPct val="90000"/>
              </a:lnSpc>
            </a:pPr>
            <a:r>
              <a:rPr lang="en-US" sz="1700">
                <a:latin typeface="Times New Roman" panose="02020603050405020304" pitchFamily="18" charset="0"/>
                <a:cs typeface="Times New Roman" panose="02020603050405020304" pitchFamily="18" charset="0"/>
              </a:rPr>
              <a:t>Một ví dụ, sử dụng 64 Mbyte bộ nhớ chính, được hiển thị trong Hình. Cuối cùng, nó dẫn đến một tình huống trong đó có rất nhiều lỗ hổng nhỏ trong bộ nhớ. Theo thời gian, bộ nhớ ngày càng bị phân mảnh và việc sử dụng bộ nhớ giảm. Hiện tượng này được gọi là phân mảnh bên ngoài, chỉ ra rằng bộ nhớ bên ngoài tất cả các phân vùng ngày càng bị phân mảnh.</a:t>
            </a:r>
          </a:p>
        </p:txBody>
      </p:sp>
      <p:sp>
        <p:nvSpPr>
          <p:cNvPr id="4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0AD9F4"/>
          </a:solidFill>
          <a:ln w="38100" cap="rnd">
            <a:solidFill>
              <a:srgbClr val="0AD9F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hỗ dành sẵn cho Nội dung 4">
            <a:extLst>
              <a:ext uri="{FF2B5EF4-FFF2-40B4-BE49-F238E27FC236}">
                <a16:creationId xmlns:a16="http://schemas.microsoft.com/office/drawing/2014/main" id="{776BBE85-3217-C105-8F53-3E2A5FFD216B}"/>
              </a:ext>
            </a:extLst>
          </p:cNvPr>
          <p:cNvPicPr>
            <a:picLocks noGrp="1" noChangeAspect="1"/>
          </p:cNvPicPr>
          <p:nvPr>
            <p:ph idx="1"/>
          </p:nvPr>
        </p:nvPicPr>
        <p:blipFill>
          <a:blip r:embed="rId2"/>
          <a:stretch>
            <a:fillRect/>
          </a:stretch>
        </p:blipFill>
        <p:spPr>
          <a:xfrm>
            <a:off x="165878" y="0"/>
            <a:ext cx="6240779" cy="6858000"/>
          </a:xfrm>
          <a:prstGeom prst="rect">
            <a:avLst/>
          </a:prstGeom>
        </p:spPr>
      </p:pic>
      <p:pic>
        <p:nvPicPr>
          <p:cNvPr id="8" name="Picture 2">
            <a:extLst>
              <a:ext uri="{FF2B5EF4-FFF2-40B4-BE49-F238E27FC236}">
                <a16:creationId xmlns:a16="http://schemas.microsoft.com/office/drawing/2014/main" id="{7CC6D831-05D3-12AD-158B-0779117BE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6847" y="-81585"/>
            <a:ext cx="1343783" cy="998488"/>
          </a:xfrm>
          <a:prstGeom prst="rect">
            <a:avLst/>
          </a:prstGeom>
        </p:spPr>
      </p:pic>
    </p:spTree>
    <p:extLst>
      <p:ext uri="{BB962C8B-B14F-4D97-AF65-F5344CB8AC3E}">
        <p14:creationId xmlns:p14="http://schemas.microsoft.com/office/powerpoint/2010/main" val="1264668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2" name="Rectangle 21">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F4AE179-A75B-4007-B5FA-8139ACF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969" y="1168517"/>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0AD9F4"/>
          </a:solidFill>
          <a:ln w="12700" cap="flat">
            <a:noFill/>
            <a:prstDash val="solid"/>
            <a:miter/>
          </a:ln>
        </p:spPr>
        <p:txBody>
          <a:bodyPr rtlCol="0" anchor="ctr"/>
          <a:lstStyle/>
          <a:p>
            <a:endParaRPr lang="en-US"/>
          </a:p>
        </p:txBody>
      </p:sp>
      <p:sp>
        <p:nvSpPr>
          <p:cNvPr id="2" name="Tiêu đề 1">
            <a:extLst>
              <a:ext uri="{FF2B5EF4-FFF2-40B4-BE49-F238E27FC236}">
                <a16:creationId xmlns:a16="http://schemas.microsoft.com/office/drawing/2014/main" id="{9610CBF0-E408-1965-6AC3-B999C9305BDE}"/>
              </a:ext>
            </a:extLst>
          </p:cNvPr>
          <p:cNvSpPr>
            <a:spLocks noGrp="1"/>
          </p:cNvSpPr>
          <p:nvPr>
            <p:ph type="title"/>
          </p:nvPr>
        </p:nvSpPr>
        <p:spPr>
          <a:xfrm>
            <a:off x="7118003" y="2768660"/>
            <a:ext cx="3971495" cy="1866748"/>
          </a:xfrm>
        </p:spPr>
        <p:txBody>
          <a:bodyPr vert="horz" lIns="91440" tIns="45720" rIns="91440" bIns="45720" rtlCol="0" anchor="b">
            <a:noAutofit/>
          </a:bodyPr>
          <a:lstStyle/>
          <a:p>
            <a:pPr algn="just">
              <a:lnSpc>
                <a:spcPct val="90000"/>
              </a:lnSpc>
            </a:pPr>
            <a:r>
              <a:rPr lang="en-US" sz="1600">
                <a:latin typeface="Times New Roman" panose="02020603050405020304" pitchFamily="18" charset="0"/>
                <a:cs typeface="Times New Roman" panose="02020603050405020304" pitchFamily="18" charset="0"/>
              </a:rPr>
              <a:t>Một kỹ thuật để khắc phục tình trạng phân mảnh bên ngoài là nén: Theo thời gian, hệ điều hành sẽ dịch chuyển các quy trình sao cho chúng liền kề nhau và sao cho tất cả bộ nhớ trống nằm cùng nhau trong một khối. Ví dụ, trong Hình h, quá trình nén sẽ tạo ra một khối bộ nhớ trống có độ dài 16M. Điều này cũng có thể đủ để tải trong một quy trình bổ sung. Khó khăn với việc nén là nó là một thủ tục tốn thời gian và lãng phí thời gian của bộ xử lý.</a:t>
            </a:r>
          </a:p>
        </p:txBody>
      </p:sp>
      <p:sp>
        <p:nvSpPr>
          <p:cNvPr id="26"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0AD9F4"/>
          </a:solidFill>
          <a:ln w="38100" cap="rnd">
            <a:solidFill>
              <a:srgbClr val="0AD9F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hỗ dành sẵn cho Nội dung 4" descr="Ảnh có chứa văn bản, ảnh chụp màn hình, Song song, biểu đồ&#10;&#10;Mô tả được tạo tự động">
            <a:extLst>
              <a:ext uri="{FF2B5EF4-FFF2-40B4-BE49-F238E27FC236}">
                <a16:creationId xmlns:a16="http://schemas.microsoft.com/office/drawing/2014/main" id="{B22F9B29-1707-96F5-D55B-43E6EC33BF03}"/>
              </a:ext>
            </a:extLst>
          </p:cNvPr>
          <p:cNvPicPr>
            <a:picLocks noGrp="1" noChangeAspect="1"/>
          </p:cNvPicPr>
          <p:nvPr>
            <p:ph idx="1"/>
          </p:nvPr>
        </p:nvPicPr>
        <p:blipFill>
          <a:blip r:embed="rId2"/>
          <a:stretch>
            <a:fillRect/>
          </a:stretch>
        </p:blipFill>
        <p:spPr>
          <a:xfrm>
            <a:off x="273281" y="0"/>
            <a:ext cx="5742221" cy="6858000"/>
          </a:xfrm>
          <a:prstGeom prst="rect">
            <a:avLst/>
          </a:prstGeom>
        </p:spPr>
      </p:pic>
      <p:pic>
        <p:nvPicPr>
          <p:cNvPr id="5" name="Picture 2">
            <a:extLst>
              <a:ext uri="{FF2B5EF4-FFF2-40B4-BE49-F238E27FC236}">
                <a16:creationId xmlns:a16="http://schemas.microsoft.com/office/drawing/2014/main" id="{AA548496-BC0B-F5E8-6FF2-38B439ACF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6847" y="-81585"/>
            <a:ext cx="1343783" cy="998488"/>
          </a:xfrm>
          <a:prstGeom prst="rect">
            <a:avLst/>
          </a:prstGeom>
        </p:spPr>
      </p:pic>
    </p:spTree>
    <p:extLst>
      <p:ext uri="{BB962C8B-B14F-4D97-AF65-F5344CB8AC3E}">
        <p14:creationId xmlns:p14="http://schemas.microsoft.com/office/powerpoint/2010/main" val="3094030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Bảng 3">
            <a:extLst>
              <a:ext uri="{FF2B5EF4-FFF2-40B4-BE49-F238E27FC236}">
                <a16:creationId xmlns:a16="http://schemas.microsoft.com/office/drawing/2014/main" id="{317195D2-D429-E867-DD6B-49D66A0AB393}"/>
              </a:ext>
            </a:extLst>
          </p:cNvPr>
          <p:cNvGraphicFramePr>
            <a:graphicFrameLocks noGrp="1"/>
          </p:cNvGraphicFramePr>
          <p:nvPr>
            <p:extLst>
              <p:ext uri="{D42A27DB-BD31-4B8C-83A1-F6EECF244321}">
                <p14:modId xmlns:p14="http://schemas.microsoft.com/office/powerpoint/2010/main" val="2051560590"/>
              </p:ext>
            </p:extLst>
          </p:nvPr>
        </p:nvGraphicFramePr>
        <p:xfrm>
          <a:off x="-9832" y="1"/>
          <a:ext cx="12201832" cy="7000409"/>
        </p:xfrm>
        <a:graphic>
          <a:graphicData uri="http://schemas.openxmlformats.org/drawingml/2006/table">
            <a:tbl>
              <a:tblPr firstRow="1" bandRow="1">
                <a:tableStyleId>{5C22544A-7EE6-4342-B048-85BDC9FD1C3A}</a:tableStyleId>
              </a:tblPr>
              <a:tblGrid>
                <a:gridCol w="1706841">
                  <a:extLst>
                    <a:ext uri="{9D8B030D-6E8A-4147-A177-3AD203B41FA5}">
                      <a16:colId xmlns:a16="http://schemas.microsoft.com/office/drawing/2014/main" val="746601553"/>
                    </a:ext>
                  </a:extLst>
                </a:gridCol>
                <a:gridCol w="4398991">
                  <a:extLst>
                    <a:ext uri="{9D8B030D-6E8A-4147-A177-3AD203B41FA5}">
                      <a16:colId xmlns:a16="http://schemas.microsoft.com/office/drawing/2014/main" val="2128942041"/>
                    </a:ext>
                  </a:extLst>
                </a:gridCol>
                <a:gridCol w="3048000">
                  <a:extLst>
                    <a:ext uri="{9D8B030D-6E8A-4147-A177-3AD203B41FA5}">
                      <a16:colId xmlns:a16="http://schemas.microsoft.com/office/drawing/2014/main" val="1493165010"/>
                    </a:ext>
                  </a:extLst>
                </a:gridCol>
                <a:gridCol w="3048000">
                  <a:extLst>
                    <a:ext uri="{9D8B030D-6E8A-4147-A177-3AD203B41FA5}">
                      <a16:colId xmlns:a16="http://schemas.microsoft.com/office/drawing/2014/main" val="3450049720"/>
                    </a:ext>
                  </a:extLst>
                </a:gridCol>
              </a:tblGrid>
              <a:tr h="518465">
                <a:tc>
                  <a:txBody>
                    <a:bodyPr/>
                    <a:lstStyle/>
                    <a:p>
                      <a:pPr algn="ctr"/>
                      <a:r>
                        <a:rPr lang="en-ID" sz="1800" b="1">
                          <a:latin typeface="Times New Roman" panose="02020603050405020304" pitchFamily="18" charset="0"/>
                          <a:cs typeface="Times New Roman" panose="02020603050405020304" pitchFamily="18" charset="0"/>
                        </a:rPr>
                        <a:t>Technique</a:t>
                      </a:r>
                    </a:p>
                  </a:txBody>
                  <a:tcPr/>
                </a:tc>
                <a:tc>
                  <a:txBody>
                    <a:bodyPr/>
                    <a:lstStyle/>
                    <a:p>
                      <a:pPr algn="ctr"/>
                      <a:r>
                        <a:rPr lang="en-ID" sz="1800" b="1">
                          <a:latin typeface="Times New Roman" panose="02020603050405020304" pitchFamily="18" charset="0"/>
                          <a:cs typeface="Times New Roman" panose="02020603050405020304" pitchFamily="18" charset="0"/>
                        </a:rPr>
                        <a:t>Description</a:t>
                      </a:r>
                    </a:p>
                  </a:txBody>
                  <a:tcPr/>
                </a:tc>
                <a:tc>
                  <a:txBody>
                    <a:bodyPr/>
                    <a:lstStyle/>
                    <a:p>
                      <a:pPr algn="ctr"/>
                      <a:r>
                        <a:rPr lang="en-ID" sz="1800" b="1">
                          <a:latin typeface="Times New Roman" panose="02020603050405020304" pitchFamily="18" charset="0"/>
                          <a:cs typeface="Times New Roman" panose="02020603050405020304" pitchFamily="18" charset="0"/>
                        </a:rPr>
                        <a:t>Strengths</a:t>
                      </a:r>
                    </a:p>
                  </a:txBody>
                  <a:tcPr/>
                </a:tc>
                <a:tc>
                  <a:txBody>
                    <a:bodyPr/>
                    <a:lstStyle/>
                    <a:p>
                      <a:pPr algn="ctr"/>
                      <a:r>
                        <a:rPr lang="en-ID" sz="1800" b="1">
                          <a:latin typeface="Times New Roman" panose="02020603050405020304" pitchFamily="18" charset="0"/>
                          <a:cs typeface="Times New Roman" panose="02020603050405020304" pitchFamily="18" charset="0"/>
                        </a:rPr>
                        <a:t>Weaknesses</a:t>
                      </a:r>
                    </a:p>
                  </a:txBody>
                  <a:tcPr/>
                </a:tc>
                <a:extLst>
                  <a:ext uri="{0D108BD9-81ED-4DB2-BD59-A6C34878D82A}">
                    <a16:rowId xmlns:a16="http://schemas.microsoft.com/office/drawing/2014/main" val="1375761000"/>
                  </a:ext>
                </a:extLst>
              </a:tr>
              <a:tr h="1020917">
                <a:tc>
                  <a:txBody>
                    <a:bodyPr/>
                    <a:lstStyle/>
                    <a:p>
                      <a:pPr algn="ctr"/>
                      <a:r>
                        <a:rPr lang="en-ID" sz="1600" b="1">
                          <a:latin typeface="Times New Roman" panose="02020603050405020304" pitchFamily="18" charset="0"/>
                          <a:cs typeface="Times New Roman" panose="02020603050405020304" pitchFamily="18" charset="0"/>
                        </a:rPr>
                        <a:t>Fixed Partitioning</a:t>
                      </a:r>
                    </a:p>
                  </a:txBody>
                  <a:tcPr/>
                </a:tc>
                <a:tc>
                  <a:txBody>
                    <a:bodyPr/>
                    <a:lstStyle/>
                    <a:p>
                      <a:pPr algn="just"/>
                      <a:r>
                        <a:rPr lang="en-US" sz="1600">
                          <a:latin typeface="Times New Roman" panose="02020603050405020304" pitchFamily="18" charset="0"/>
                          <a:cs typeface="Times New Roman" panose="02020603050405020304" pitchFamily="18" charset="0"/>
                        </a:rPr>
                        <a:t>Main memory is divided into a number of static partitions at system generation time. A process may be loaded into a partition of equal or greater size.</a:t>
                      </a:r>
                      <a:endParaRPr lang="en-ID" sz="1600">
                        <a:latin typeface="Times New Roman" panose="02020603050405020304" pitchFamily="18" charset="0"/>
                        <a:cs typeface="Times New Roman" panose="02020603050405020304" pitchFamily="18" charset="0"/>
                      </a:endParaRPr>
                    </a:p>
                  </a:txBody>
                  <a:tcPr/>
                </a:tc>
                <a:tc>
                  <a:txBody>
                    <a:bodyPr/>
                    <a:lstStyle/>
                    <a:p>
                      <a:pPr algn="l"/>
                      <a:r>
                        <a:rPr lang="en-US" sz="1600">
                          <a:latin typeface="Times New Roman" panose="02020603050405020304" pitchFamily="18" charset="0"/>
                          <a:cs typeface="Times New Roman" panose="02020603050405020304" pitchFamily="18" charset="0"/>
                        </a:rPr>
                        <a:t>Simple to implement; little operating system overhead.</a:t>
                      </a:r>
                      <a:endParaRPr lang="en-ID" sz="1600">
                        <a:latin typeface="Times New Roman" panose="02020603050405020304" pitchFamily="18" charset="0"/>
                        <a:cs typeface="Times New Roman" panose="02020603050405020304" pitchFamily="18" charset="0"/>
                      </a:endParaRPr>
                    </a:p>
                  </a:txBody>
                  <a:tcPr/>
                </a:tc>
                <a:tc>
                  <a:txBody>
                    <a:bodyPr/>
                    <a:lstStyle/>
                    <a:p>
                      <a:pPr algn="l"/>
                      <a:r>
                        <a:rPr lang="en-US" sz="1600">
                          <a:latin typeface="Times New Roman" panose="02020603050405020304" pitchFamily="18" charset="0"/>
                          <a:cs typeface="Times New Roman" panose="02020603050405020304" pitchFamily="18" charset="0"/>
                        </a:rPr>
                        <a:t>Inefficient use of memory due to internal fragmentation; maximum number of active processes is fixed.</a:t>
                      </a:r>
                      <a:endParaRPr lang="en-ID"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890520"/>
                  </a:ext>
                </a:extLst>
              </a:tr>
              <a:tr h="813805">
                <a:tc>
                  <a:txBody>
                    <a:bodyPr/>
                    <a:lstStyle/>
                    <a:p>
                      <a:pPr algn="ctr"/>
                      <a:r>
                        <a:rPr lang="en-ID" sz="1600" b="1">
                          <a:latin typeface="Times New Roman" panose="02020603050405020304" pitchFamily="18" charset="0"/>
                          <a:cs typeface="Times New Roman" panose="02020603050405020304" pitchFamily="18" charset="0"/>
                        </a:rPr>
                        <a:t>Dynamic Partitioning</a:t>
                      </a:r>
                    </a:p>
                  </a:txBody>
                  <a:tcPr/>
                </a:tc>
                <a:tc>
                  <a:txBody>
                    <a:bodyPr/>
                    <a:lstStyle/>
                    <a:p>
                      <a:pPr algn="just"/>
                      <a:r>
                        <a:rPr lang="en-US" sz="1600">
                          <a:latin typeface="Times New Roman" panose="02020603050405020304" pitchFamily="18" charset="0"/>
                          <a:cs typeface="Times New Roman" panose="02020603050405020304" pitchFamily="18" charset="0"/>
                        </a:rPr>
                        <a:t>Partitions are created dynam-ically, so that each process is loaded into a partition of exactly the same size as that process.</a:t>
                      </a:r>
                      <a:endParaRPr lang="en-ID" sz="160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No internal fragmentation; more efficient use of main memory.</a:t>
                      </a:r>
                      <a:endParaRPr lang="en-ID" sz="160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Inefficient use of processor due to the need for compaction to counter external fragmentation.</a:t>
                      </a:r>
                      <a:endParaRPr lang="en-ID"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5470572"/>
                  </a:ext>
                </a:extLst>
              </a:tr>
              <a:tr h="1266766">
                <a:tc>
                  <a:txBody>
                    <a:bodyPr/>
                    <a:lstStyle/>
                    <a:p>
                      <a:pPr algn="ctr"/>
                      <a:r>
                        <a:rPr lang="en-ID" sz="1600" b="1">
                          <a:latin typeface="Times New Roman" panose="02020603050405020304" pitchFamily="18" charset="0"/>
                          <a:cs typeface="Times New Roman" panose="02020603050405020304" pitchFamily="18" charset="0"/>
                        </a:rPr>
                        <a:t>Simple Paging</a:t>
                      </a:r>
                    </a:p>
                  </a:txBody>
                  <a:tcPr/>
                </a:tc>
                <a:tc>
                  <a:txBody>
                    <a:bodyPr/>
                    <a:lstStyle/>
                    <a:p>
                      <a:pPr algn="just"/>
                      <a:r>
                        <a:rPr lang="en-US" sz="1600">
                          <a:latin typeface="Times New Roman" panose="02020603050405020304" pitchFamily="18" charset="0"/>
                          <a:cs typeface="Times New Roman" panose="02020603050405020304" pitchFamily="18" charset="0"/>
                        </a:rPr>
                        <a:t>Main memory is divided into a number of equal-size frames. Each process is divided into a number of equal-size pages of the same length as frames. A process is loaded by loading all of its pages into available, not necessarily contiguous, frames.</a:t>
                      </a:r>
                      <a:endParaRPr lang="en-ID" sz="1600">
                        <a:latin typeface="Times New Roman" panose="02020603050405020304" pitchFamily="18" charset="0"/>
                        <a:cs typeface="Times New Roman" panose="02020603050405020304" pitchFamily="18" charset="0"/>
                      </a:endParaRPr>
                    </a:p>
                  </a:txBody>
                  <a:tcPr/>
                </a:tc>
                <a:tc>
                  <a:txBody>
                    <a:bodyPr/>
                    <a:lstStyle/>
                    <a:p>
                      <a:r>
                        <a:rPr lang="en-ID" sz="1600">
                          <a:latin typeface="Times New Roman" panose="02020603050405020304" pitchFamily="18" charset="0"/>
                          <a:cs typeface="Times New Roman" panose="02020603050405020304" pitchFamily="18" charset="0"/>
                        </a:rPr>
                        <a:t>No external fragmentation.</a:t>
                      </a:r>
                    </a:p>
                  </a:txBody>
                  <a:tcPr/>
                </a:tc>
                <a:tc>
                  <a:txBody>
                    <a:bodyPr/>
                    <a:lstStyle/>
                    <a:p>
                      <a:r>
                        <a:rPr lang="en-US" sz="1600">
                          <a:latin typeface="Times New Roman" panose="02020603050405020304" pitchFamily="18" charset="0"/>
                          <a:cs typeface="Times New Roman" panose="02020603050405020304" pitchFamily="18" charset="0"/>
                        </a:rPr>
                        <a:t>A small amount of internal fragmentation.</a:t>
                      </a:r>
                      <a:endParaRPr lang="en-ID"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7758472"/>
                  </a:ext>
                </a:extLst>
              </a:tr>
              <a:tr h="1025833">
                <a:tc>
                  <a:txBody>
                    <a:bodyPr/>
                    <a:lstStyle/>
                    <a:p>
                      <a:pPr algn="ctr"/>
                      <a:r>
                        <a:rPr lang="en-ID" sz="1600" b="1">
                          <a:latin typeface="Times New Roman" panose="02020603050405020304" pitchFamily="18" charset="0"/>
                          <a:cs typeface="Times New Roman" panose="02020603050405020304" pitchFamily="18" charset="0"/>
                        </a:rPr>
                        <a:t>Simple Segmentation</a:t>
                      </a:r>
                    </a:p>
                  </a:txBody>
                  <a:tcPr/>
                </a:tc>
                <a:tc>
                  <a:txBody>
                    <a:bodyPr/>
                    <a:lstStyle/>
                    <a:p>
                      <a:pPr algn="just"/>
                      <a:r>
                        <a:rPr lang="en-US" sz="1600">
                          <a:latin typeface="Times New Roman" panose="02020603050405020304" pitchFamily="18" charset="0"/>
                          <a:cs typeface="Times New Roman" panose="02020603050405020304" pitchFamily="18" charset="0"/>
                        </a:rPr>
                        <a:t>Each process is divided into a number of segments. A process is loaded by loading all of its segments into dynamic partitions that need not be contiguous.</a:t>
                      </a:r>
                      <a:endParaRPr lang="en-ID" sz="160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No internal fragmentation; improved memory utilization and reduced overhead compared to dynamic partitioning.</a:t>
                      </a:r>
                      <a:endParaRPr lang="en-ID" sz="1600">
                        <a:latin typeface="Times New Roman" panose="02020603050405020304" pitchFamily="18" charset="0"/>
                        <a:cs typeface="Times New Roman" panose="02020603050405020304" pitchFamily="18" charset="0"/>
                      </a:endParaRPr>
                    </a:p>
                  </a:txBody>
                  <a:tcPr/>
                </a:tc>
                <a:tc>
                  <a:txBody>
                    <a:bodyPr/>
                    <a:lstStyle/>
                    <a:p>
                      <a:r>
                        <a:rPr lang="en-ID" sz="1600">
                          <a:latin typeface="Times New Roman" panose="02020603050405020304" pitchFamily="18" charset="0"/>
                          <a:cs typeface="Times New Roman" panose="02020603050405020304" pitchFamily="18" charset="0"/>
                        </a:rPr>
                        <a:t>External fragmentation.</a:t>
                      </a:r>
                    </a:p>
                  </a:txBody>
                  <a:tcPr/>
                </a:tc>
                <a:extLst>
                  <a:ext uri="{0D108BD9-81ED-4DB2-BD59-A6C34878D82A}">
                    <a16:rowId xmlns:a16="http://schemas.microsoft.com/office/drawing/2014/main" val="2059866068"/>
                  </a:ext>
                </a:extLst>
              </a:tr>
              <a:tr h="1040581">
                <a:tc>
                  <a:txBody>
                    <a:bodyPr/>
                    <a:lstStyle/>
                    <a:p>
                      <a:pPr algn="ctr"/>
                      <a:r>
                        <a:rPr lang="en-ID" sz="1600" b="1">
                          <a:latin typeface="Times New Roman" panose="02020603050405020304" pitchFamily="18" charset="0"/>
                          <a:cs typeface="Times New Roman" panose="02020603050405020304" pitchFamily="18" charset="0"/>
                        </a:rPr>
                        <a:t>Virtual Memory Paging</a:t>
                      </a:r>
                    </a:p>
                  </a:txBody>
                  <a:tcPr/>
                </a:tc>
                <a:tc>
                  <a:txBody>
                    <a:bodyPr/>
                    <a:lstStyle/>
                    <a:p>
                      <a:pPr algn="just"/>
                      <a:r>
                        <a:rPr lang="en-US" sz="1600">
                          <a:latin typeface="Times New Roman" panose="02020603050405020304" pitchFamily="18" charset="0"/>
                          <a:cs typeface="Times New Roman" panose="02020603050405020304" pitchFamily="18" charset="0"/>
                        </a:rPr>
                        <a:t>As with simple paging, except that it is not necessary to load all of the pages of a process. Nonresident pages that are needed are brought in later automatically.</a:t>
                      </a:r>
                      <a:endParaRPr lang="en-ID" sz="160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No external fragmentation; higher degree of multiprogramming; large virtual address space.</a:t>
                      </a:r>
                      <a:endParaRPr lang="en-ID" sz="160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Overhead of complex memory management.</a:t>
                      </a:r>
                      <a:endParaRPr lang="en-ID"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7894747"/>
                  </a:ext>
                </a:extLst>
              </a:tr>
              <a:tr h="1147944">
                <a:tc>
                  <a:txBody>
                    <a:bodyPr/>
                    <a:lstStyle/>
                    <a:p>
                      <a:pPr algn="ctr"/>
                      <a:r>
                        <a:rPr lang="en-ID" sz="1600" b="1">
                          <a:latin typeface="Times New Roman" panose="02020603050405020304" pitchFamily="18" charset="0"/>
                          <a:cs typeface="Times New Roman" panose="02020603050405020304" pitchFamily="18" charset="0"/>
                        </a:rPr>
                        <a:t>Virtual Memory Segmentation</a:t>
                      </a:r>
                    </a:p>
                  </a:txBody>
                  <a:tcPr/>
                </a:tc>
                <a:tc>
                  <a:txBody>
                    <a:bodyPr/>
                    <a:lstStyle/>
                    <a:p>
                      <a:pPr algn="just"/>
                      <a:r>
                        <a:rPr lang="en-US" sz="1600">
                          <a:latin typeface="Times New Roman" panose="02020603050405020304" pitchFamily="18" charset="0"/>
                          <a:cs typeface="Times New Roman" panose="02020603050405020304" pitchFamily="18" charset="0"/>
                        </a:rPr>
                        <a:t>As with simple segmentation, except that it is not necessary to load all of the segments of a process. Nonresident segments that are needed are brought in later automatically.</a:t>
                      </a:r>
                      <a:endParaRPr lang="en-ID" sz="160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No internal fragmentation, higher degree of multiprogramming; large virtual address space; protection and sharing support.</a:t>
                      </a:r>
                      <a:endParaRPr lang="en-ID" sz="160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Overhead of complex memory management.</a:t>
                      </a:r>
                      <a:endParaRPr lang="en-ID"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9885538"/>
                  </a:ext>
                </a:extLst>
              </a:tr>
            </a:tbl>
          </a:graphicData>
        </a:graphic>
      </p:graphicFrame>
    </p:spTree>
    <p:extLst>
      <p:ext uri="{BB962C8B-B14F-4D97-AF65-F5344CB8AC3E}">
        <p14:creationId xmlns:p14="http://schemas.microsoft.com/office/powerpoint/2010/main" val="83159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EFE3F11E-49FD-CF3E-427D-21C580E21705}"/>
              </a:ext>
            </a:extLst>
          </p:cNvPr>
          <p:cNvSpPr>
            <a:spLocks noGrp="1"/>
          </p:cNvSpPr>
          <p:nvPr>
            <p:ph type="title"/>
          </p:nvPr>
        </p:nvSpPr>
        <p:spPr>
          <a:xfrm>
            <a:off x="638881" y="3305043"/>
            <a:ext cx="10909640" cy="1764986"/>
          </a:xfrm>
        </p:spPr>
        <p:txBody>
          <a:bodyPr vert="horz" lIns="91440" tIns="45720" rIns="91440" bIns="45720" rtlCol="0" anchor="b">
            <a:normAutofit fontScale="90000"/>
          </a:bodyPr>
          <a:lstStyle/>
          <a:p>
            <a:pPr>
              <a:lnSpc>
                <a:spcPct val="90000"/>
              </a:lnSpc>
            </a:pPr>
            <a:r>
              <a:rPr lang="en-US">
                <a:latin typeface="Times New Roman" panose="02020603050405020304" pitchFamily="18" charset="0"/>
                <a:cs typeface="Times New Roman" panose="02020603050405020304" pitchFamily="18" charset="0"/>
              </a:rPr>
              <a:t>THANK FOR WATCHING</a:t>
            </a:r>
          </a:p>
        </p:txBody>
      </p:sp>
      <p:pic>
        <p:nvPicPr>
          <p:cNvPr id="6" name="Graphic 5" descr="Smiling Face with No Fill">
            <a:extLst>
              <a:ext uri="{FF2B5EF4-FFF2-40B4-BE49-F238E27FC236}">
                <a16:creationId xmlns:a16="http://schemas.microsoft.com/office/drawing/2014/main" id="{58485A1F-6FAD-04D3-B45D-5B34CE3E18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9265" y="591670"/>
            <a:ext cx="2688873" cy="2688873"/>
          </a:xfrm>
          <a:prstGeom prst="rect">
            <a:avLst/>
          </a:prstGeom>
        </p:spPr>
      </p:pic>
      <p:sp>
        <p:nvSpPr>
          <p:cNvPr id="13"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7"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9"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19517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êu đề 1">
            <a:extLst>
              <a:ext uri="{FF2B5EF4-FFF2-40B4-BE49-F238E27FC236}">
                <a16:creationId xmlns:a16="http://schemas.microsoft.com/office/drawing/2014/main" id="{6A28C0E5-29C5-4D94-4DC2-F5E36FBC130E}"/>
              </a:ext>
            </a:extLst>
          </p:cNvPr>
          <p:cNvSpPr>
            <a:spLocks noGrp="1"/>
          </p:cNvSpPr>
          <p:nvPr>
            <p:ph type="title"/>
          </p:nvPr>
        </p:nvSpPr>
        <p:spPr>
          <a:xfrm>
            <a:off x="838200" y="401221"/>
            <a:ext cx="10515600" cy="1348065"/>
          </a:xfrm>
        </p:spPr>
        <p:txBody>
          <a:bodyPr>
            <a:normAutofit/>
          </a:bodyPr>
          <a:lstStyle/>
          <a:p>
            <a:pPr marL="685800" indent="-685800">
              <a:buFont typeface="Wingdings" panose="05000000000000000000" pitchFamily="2" charset="2"/>
              <a:buChar char="v"/>
            </a:pPr>
            <a:r>
              <a:rPr lang="en-US" sz="6800" b="1">
                <a:solidFill>
                  <a:schemeClr val="bg1"/>
                </a:solidFill>
                <a:latin typeface="Times New Roman" panose="02020603050405020304" pitchFamily="18" charset="0"/>
                <a:cs typeface="Times New Roman" panose="02020603050405020304" pitchFamily="18" charset="0"/>
              </a:rPr>
              <a:t> Giới Thiệu</a:t>
            </a:r>
            <a:endParaRPr lang="en-ID" sz="6800" b="1">
              <a:solidFill>
                <a:schemeClr val="bg1"/>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B655187C-7D22-E43F-6EBF-1B419EC5DA8A}"/>
              </a:ext>
            </a:extLst>
          </p:cNvPr>
          <p:cNvSpPr>
            <a:spLocks noGrp="1"/>
          </p:cNvSpPr>
          <p:nvPr>
            <p:ph idx="1"/>
          </p:nvPr>
        </p:nvSpPr>
        <p:spPr>
          <a:xfrm>
            <a:off x="838200" y="2586789"/>
            <a:ext cx="10515600" cy="3590174"/>
          </a:xfrm>
        </p:spPr>
        <p:txBody>
          <a:bodyPr>
            <a:noAutofit/>
          </a:bodyPr>
          <a:lstStyle/>
          <a:p>
            <a:pPr>
              <a:lnSpc>
                <a:spcPct val="104000"/>
              </a:lnSpc>
            </a:pPr>
            <a:r>
              <a:rPr lang="vi-VN" sz="2200" b="0" i="0">
                <a:effectLst/>
                <a:latin typeface="Times New Roman" panose="02020603050405020304" pitchFamily="18" charset="0"/>
                <a:cs typeface="Times New Roman" panose="02020603050405020304" pitchFamily="18" charset="0"/>
              </a:rPr>
              <a:t>Hoạt động chính của quản lý bộ nhớ là đưa các tiến trình vào bộ nhớ chính để bộ xử lý thực thi. Trong hầu hết các hệ thống đa chương trình hiện đại, điều này liên quan đến một sơ đồ phức tạp được gọi là bộ nhớ ảo. Ngược lại, bộ nhớ ảo dựa trên việc sử dụng một hoặc cả hai kỹ thuật cơ bản: phân đoạn và phân trang. Trước khi xem xét các kỹ thuật bộ nhớ ảo này, chúng ta phải chuẩn bị nền tảng bằng cách xem xét các kỹ thuật đơn giản hơn không liên quan đến bộ nhớ ảo (Bảng 7.2 tóm tắt tất cả các kỹ thuật được kiểm tra trong chương này và chương tiếp theo). Một trong những kỹ thuật này, phân vùng, đã được sử dụng trong một số biến thể trong một số hệ điều hành hiện đã lỗi thời. Hai kỹ thuật khác, phân trang đơn giản và phân đoạn đơn giản, không được sử dụng riêng. Tuy nhiên, nó sẽ làm rõ cuộc thảo luận về bộ nhớ ảo nếu trước tiên chúng ta xem xét hai kỹ thuật này trong trường hợp không có bộ nhớ ảo cân nhắc.</a:t>
            </a:r>
            <a:endParaRPr lang="en-ID" sz="220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970C558E-AAED-E19D-E7F6-8EB304F91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6847" y="-81585"/>
            <a:ext cx="1343783" cy="998488"/>
          </a:xfrm>
          <a:prstGeom prst="rect">
            <a:avLst/>
          </a:prstGeom>
        </p:spPr>
      </p:pic>
    </p:spTree>
    <p:extLst>
      <p:ext uri="{BB962C8B-B14F-4D97-AF65-F5344CB8AC3E}">
        <p14:creationId xmlns:p14="http://schemas.microsoft.com/office/powerpoint/2010/main" val="229851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0ABD7D5-495D-30D1-74E9-91519628CE70}"/>
              </a:ext>
            </a:extLst>
          </p:cNvPr>
          <p:cNvSpPr>
            <a:spLocks noGrp="1"/>
          </p:cNvSpPr>
          <p:nvPr>
            <p:ph type="ctrTitle"/>
          </p:nvPr>
        </p:nvSpPr>
        <p:spPr>
          <a:xfrm>
            <a:off x="540774" y="1128083"/>
            <a:ext cx="6489291" cy="3976924"/>
          </a:xfrm>
        </p:spPr>
        <p:txBody>
          <a:bodyPr anchor="b">
            <a:normAutofit/>
          </a:bodyPr>
          <a:lstStyle/>
          <a:p>
            <a:pPr>
              <a:lnSpc>
                <a:spcPct val="100000"/>
              </a:lnSpc>
            </a:pPr>
            <a:r>
              <a:rPr lang="en-ID" sz="5400" b="1">
                <a:latin typeface="Times New Roman" panose="02020603050405020304" pitchFamily="18" charset="0"/>
                <a:cs typeface="Times New Roman" panose="02020603050405020304" pitchFamily="18" charset="0"/>
              </a:rPr>
              <a:t>Fixed Partitioning</a:t>
            </a:r>
            <a:br>
              <a:rPr lang="en-ID" sz="5400" b="1">
                <a:latin typeface="Times New Roman" panose="02020603050405020304" pitchFamily="18" charset="0"/>
                <a:cs typeface="Times New Roman" panose="02020603050405020304" pitchFamily="18" charset="0"/>
              </a:rPr>
            </a:br>
            <a:r>
              <a:rPr lang="en-ID" sz="5400" b="1">
                <a:latin typeface="Times New Roman" panose="02020603050405020304" pitchFamily="18" charset="0"/>
                <a:cs typeface="Times New Roman" panose="02020603050405020304" pitchFamily="18" charset="0"/>
              </a:rPr>
              <a:t>(Phân vùng cố định)</a:t>
            </a:r>
          </a:p>
        </p:txBody>
      </p:sp>
      <p:sp>
        <p:nvSpPr>
          <p:cNvPr id="25" name="Freeform: Shape 24">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a:p>
        </p:txBody>
      </p:sp>
      <p:sp>
        <p:nvSpPr>
          <p:cNvPr id="3" name="Tiêu đề phụ 2">
            <a:extLst>
              <a:ext uri="{FF2B5EF4-FFF2-40B4-BE49-F238E27FC236}">
                <a16:creationId xmlns:a16="http://schemas.microsoft.com/office/drawing/2014/main" id="{EDBD28AD-8058-C90A-3A47-BB08E92939A9}"/>
              </a:ext>
            </a:extLst>
          </p:cNvPr>
          <p:cNvSpPr>
            <a:spLocks noGrp="1"/>
          </p:cNvSpPr>
          <p:nvPr>
            <p:ph type="subTitle" idx="1"/>
          </p:nvPr>
        </p:nvSpPr>
        <p:spPr>
          <a:xfrm>
            <a:off x="8023123" y="1632532"/>
            <a:ext cx="3306293" cy="3807446"/>
          </a:xfrm>
        </p:spPr>
        <p:txBody>
          <a:bodyPr anchor="b">
            <a:noAutofit/>
          </a:bodyPr>
          <a:lstStyle/>
          <a:p>
            <a:pPr algn="just">
              <a:lnSpc>
                <a:spcPct val="104000"/>
              </a:lnSpc>
            </a:pPr>
            <a:r>
              <a:rPr lang="vi-VN" sz="2000" b="0" i="0">
                <a:solidFill>
                  <a:srgbClr val="FFFFFF"/>
                </a:solidFill>
                <a:effectLst/>
                <a:latin typeface="Roboto" panose="02000000000000000000" pitchFamily="2" charset="0"/>
              </a:rPr>
              <a:t>Trong hầu hết các sơ đồ quản lý bộ nhớ, chúng ta có thể giả định rằng HĐH chiếm một số phần cố định của bộ nhớ chính và phần còn lại của bộ nhớ chính có thể được sử dụng bởi nhiều quy trình. Sơ đồ đơn giản nhất để quản lý bộ nhớ khả dụng này là phân vùng nó thành các vùng có ranh giới cố định.</a:t>
            </a:r>
            <a:endParaRPr lang="en-ID" sz="2000">
              <a:solidFill>
                <a:srgbClr val="FFFFFF"/>
              </a:solidFill>
            </a:endParaRPr>
          </a:p>
        </p:txBody>
      </p:sp>
      <p:sp>
        <p:nvSpPr>
          <p:cNvPr id="27" name="Rectangle 6">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27432"/>
          </a:xfrm>
          <a:custGeom>
            <a:avLst/>
            <a:gdLst>
              <a:gd name="connsiteX0" fmla="*/ 0 w 5897880"/>
              <a:gd name="connsiteY0" fmla="*/ 0 h 27432"/>
              <a:gd name="connsiteX1" fmla="*/ 537362 w 5897880"/>
              <a:gd name="connsiteY1" fmla="*/ 0 h 27432"/>
              <a:gd name="connsiteX2" fmla="*/ 1133704 w 5897880"/>
              <a:gd name="connsiteY2" fmla="*/ 0 h 27432"/>
              <a:gd name="connsiteX3" fmla="*/ 1671066 w 5897880"/>
              <a:gd name="connsiteY3" fmla="*/ 0 h 27432"/>
              <a:gd name="connsiteX4" fmla="*/ 2385365 w 5897880"/>
              <a:gd name="connsiteY4" fmla="*/ 0 h 27432"/>
              <a:gd name="connsiteX5" fmla="*/ 3040685 w 5897880"/>
              <a:gd name="connsiteY5" fmla="*/ 0 h 27432"/>
              <a:gd name="connsiteX6" fmla="*/ 3696005 w 5897880"/>
              <a:gd name="connsiteY6" fmla="*/ 0 h 27432"/>
              <a:gd name="connsiteX7" fmla="*/ 4469282 w 5897880"/>
              <a:gd name="connsiteY7" fmla="*/ 0 h 27432"/>
              <a:gd name="connsiteX8" fmla="*/ 5183581 w 5897880"/>
              <a:gd name="connsiteY8" fmla="*/ 0 h 27432"/>
              <a:gd name="connsiteX9" fmla="*/ 5897880 w 5897880"/>
              <a:gd name="connsiteY9" fmla="*/ 0 h 27432"/>
              <a:gd name="connsiteX10" fmla="*/ 5897880 w 5897880"/>
              <a:gd name="connsiteY10" fmla="*/ 27432 h 27432"/>
              <a:gd name="connsiteX11" fmla="*/ 5419496 w 5897880"/>
              <a:gd name="connsiteY11" fmla="*/ 27432 h 27432"/>
              <a:gd name="connsiteX12" fmla="*/ 4882134 w 5897880"/>
              <a:gd name="connsiteY12" fmla="*/ 27432 h 27432"/>
              <a:gd name="connsiteX13" fmla="*/ 4167835 w 5897880"/>
              <a:gd name="connsiteY13" fmla="*/ 27432 h 27432"/>
              <a:gd name="connsiteX14" fmla="*/ 3394558 w 5897880"/>
              <a:gd name="connsiteY14" fmla="*/ 27432 h 27432"/>
              <a:gd name="connsiteX15" fmla="*/ 2798216 w 5897880"/>
              <a:gd name="connsiteY15" fmla="*/ 27432 h 27432"/>
              <a:gd name="connsiteX16" fmla="*/ 2024939 w 5897880"/>
              <a:gd name="connsiteY16" fmla="*/ 27432 h 27432"/>
              <a:gd name="connsiteX17" fmla="*/ 1487576 w 5897880"/>
              <a:gd name="connsiteY17" fmla="*/ 27432 h 27432"/>
              <a:gd name="connsiteX18" fmla="*/ 1009193 w 5897880"/>
              <a:gd name="connsiteY18" fmla="*/ 27432 h 27432"/>
              <a:gd name="connsiteX19" fmla="*/ 0 w 5897880"/>
              <a:gd name="connsiteY19" fmla="*/ 27432 h 27432"/>
              <a:gd name="connsiteX20" fmla="*/ 0 w 5897880"/>
              <a:gd name="connsiteY20"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27432"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716" y="13055"/>
                  <a:pt x="5897707" y="18641"/>
                  <a:pt x="5897880" y="27432"/>
                </a:cubicBezTo>
                <a:cubicBezTo>
                  <a:pt x="5682742" y="40412"/>
                  <a:pt x="5520014" y="23844"/>
                  <a:pt x="5419496" y="27432"/>
                </a:cubicBezTo>
                <a:cubicBezTo>
                  <a:pt x="5318978" y="31020"/>
                  <a:pt x="5012864" y="6698"/>
                  <a:pt x="4882134" y="27432"/>
                </a:cubicBezTo>
                <a:cubicBezTo>
                  <a:pt x="4751404" y="48166"/>
                  <a:pt x="4313676" y="5207"/>
                  <a:pt x="4167835" y="27432"/>
                </a:cubicBezTo>
                <a:cubicBezTo>
                  <a:pt x="4021994" y="49657"/>
                  <a:pt x="3715729" y="59193"/>
                  <a:pt x="3394558" y="27432"/>
                </a:cubicBezTo>
                <a:cubicBezTo>
                  <a:pt x="3073387" y="-4329"/>
                  <a:pt x="3093227" y="38972"/>
                  <a:pt x="2798216" y="27432"/>
                </a:cubicBezTo>
                <a:cubicBezTo>
                  <a:pt x="2503205" y="15892"/>
                  <a:pt x="2297615" y="31603"/>
                  <a:pt x="2024939" y="27432"/>
                </a:cubicBezTo>
                <a:cubicBezTo>
                  <a:pt x="1752263" y="23261"/>
                  <a:pt x="1629814" y="3659"/>
                  <a:pt x="1487576" y="27432"/>
                </a:cubicBezTo>
                <a:cubicBezTo>
                  <a:pt x="1345338" y="51205"/>
                  <a:pt x="1238885" y="24954"/>
                  <a:pt x="1009193" y="27432"/>
                </a:cubicBezTo>
                <a:cubicBezTo>
                  <a:pt x="779501" y="29910"/>
                  <a:pt x="441829" y="-15535"/>
                  <a:pt x="0" y="27432"/>
                </a:cubicBezTo>
                <a:cubicBezTo>
                  <a:pt x="988" y="17221"/>
                  <a:pt x="-970" y="7538"/>
                  <a:pt x="0" y="0"/>
                </a:cubicBezTo>
                <a:close/>
              </a:path>
              <a:path w="5897880" h="27432"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677" y="11634"/>
                  <a:pt x="5899083" y="16994"/>
                  <a:pt x="5897880" y="27432"/>
                </a:cubicBezTo>
                <a:cubicBezTo>
                  <a:pt x="5630425" y="7719"/>
                  <a:pt x="5532865" y="21388"/>
                  <a:pt x="5242560" y="27432"/>
                </a:cubicBezTo>
                <a:cubicBezTo>
                  <a:pt x="4952255" y="33476"/>
                  <a:pt x="4783060" y="14892"/>
                  <a:pt x="4646219" y="27432"/>
                </a:cubicBezTo>
                <a:cubicBezTo>
                  <a:pt x="4509378" y="39972"/>
                  <a:pt x="4163771" y="-4851"/>
                  <a:pt x="3872941" y="27432"/>
                </a:cubicBezTo>
                <a:cubicBezTo>
                  <a:pt x="3582111" y="59715"/>
                  <a:pt x="3362704" y="7742"/>
                  <a:pt x="3099664" y="27432"/>
                </a:cubicBezTo>
                <a:cubicBezTo>
                  <a:pt x="2836624" y="47122"/>
                  <a:pt x="2747441" y="28801"/>
                  <a:pt x="2562301" y="27432"/>
                </a:cubicBezTo>
                <a:cubicBezTo>
                  <a:pt x="2377161" y="26063"/>
                  <a:pt x="2104946" y="30879"/>
                  <a:pt x="1906981" y="27432"/>
                </a:cubicBezTo>
                <a:cubicBezTo>
                  <a:pt x="1709016" y="23985"/>
                  <a:pt x="1304654" y="6821"/>
                  <a:pt x="1133704" y="27432"/>
                </a:cubicBezTo>
                <a:cubicBezTo>
                  <a:pt x="962754" y="48043"/>
                  <a:pt x="457048" y="12129"/>
                  <a:pt x="0" y="27432"/>
                </a:cubicBezTo>
                <a:cubicBezTo>
                  <a:pt x="894" y="14250"/>
                  <a:pt x="667" y="11053"/>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
            <a:extLst>
              <a:ext uri="{FF2B5EF4-FFF2-40B4-BE49-F238E27FC236}">
                <a16:creationId xmlns:a16="http://schemas.microsoft.com/office/drawing/2014/main" id="{53BEA983-EAAB-42FB-84E9-E77708168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016" y="5440680"/>
            <a:ext cx="3200400" cy="27432"/>
          </a:xfrm>
          <a:custGeom>
            <a:avLst/>
            <a:gdLst>
              <a:gd name="connsiteX0" fmla="*/ 0 w 3200400"/>
              <a:gd name="connsiteY0" fmla="*/ 0 h 27432"/>
              <a:gd name="connsiteX1" fmla="*/ 608076 w 3200400"/>
              <a:gd name="connsiteY1" fmla="*/ 0 h 27432"/>
              <a:gd name="connsiteX2" fmla="*/ 1248156 w 3200400"/>
              <a:gd name="connsiteY2" fmla="*/ 0 h 27432"/>
              <a:gd name="connsiteX3" fmla="*/ 1920240 w 3200400"/>
              <a:gd name="connsiteY3" fmla="*/ 0 h 27432"/>
              <a:gd name="connsiteX4" fmla="*/ 2592324 w 3200400"/>
              <a:gd name="connsiteY4" fmla="*/ 0 h 27432"/>
              <a:gd name="connsiteX5" fmla="*/ 3200400 w 3200400"/>
              <a:gd name="connsiteY5" fmla="*/ 0 h 27432"/>
              <a:gd name="connsiteX6" fmla="*/ 3200400 w 3200400"/>
              <a:gd name="connsiteY6" fmla="*/ 27432 h 27432"/>
              <a:gd name="connsiteX7" fmla="*/ 2496312 w 3200400"/>
              <a:gd name="connsiteY7" fmla="*/ 27432 h 27432"/>
              <a:gd name="connsiteX8" fmla="*/ 1792224 w 3200400"/>
              <a:gd name="connsiteY8" fmla="*/ 27432 h 27432"/>
              <a:gd name="connsiteX9" fmla="*/ 1152144 w 3200400"/>
              <a:gd name="connsiteY9" fmla="*/ 27432 h 27432"/>
              <a:gd name="connsiteX10" fmla="*/ 0 w 3200400"/>
              <a:gd name="connsiteY10" fmla="*/ 27432 h 27432"/>
              <a:gd name="connsiteX11" fmla="*/ 0 w 320040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0400" h="27432" fill="none" extrusionOk="0">
                <a:moveTo>
                  <a:pt x="0" y="0"/>
                </a:moveTo>
                <a:cubicBezTo>
                  <a:pt x="176560" y="-17034"/>
                  <a:pt x="345323" y="-28956"/>
                  <a:pt x="608076" y="0"/>
                </a:cubicBezTo>
                <a:cubicBezTo>
                  <a:pt x="870829" y="28956"/>
                  <a:pt x="955637" y="-27357"/>
                  <a:pt x="1248156" y="0"/>
                </a:cubicBezTo>
                <a:cubicBezTo>
                  <a:pt x="1540675" y="27357"/>
                  <a:pt x="1624069" y="30558"/>
                  <a:pt x="1920240" y="0"/>
                </a:cubicBezTo>
                <a:cubicBezTo>
                  <a:pt x="2216411" y="-30558"/>
                  <a:pt x="2344585" y="12271"/>
                  <a:pt x="2592324" y="0"/>
                </a:cubicBezTo>
                <a:cubicBezTo>
                  <a:pt x="2840063" y="-12271"/>
                  <a:pt x="2987913" y="7129"/>
                  <a:pt x="3200400" y="0"/>
                </a:cubicBezTo>
                <a:cubicBezTo>
                  <a:pt x="3199234" y="7395"/>
                  <a:pt x="3200445" y="21864"/>
                  <a:pt x="3200400" y="27432"/>
                </a:cubicBezTo>
                <a:cubicBezTo>
                  <a:pt x="2991642" y="45977"/>
                  <a:pt x="2778729" y="1200"/>
                  <a:pt x="2496312" y="27432"/>
                </a:cubicBezTo>
                <a:cubicBezTo>
                  <a:pt x="2213895" y="53664"/>
                  <a:pt x="2080041" y="8460"/>
                  <a:pt x="1792224" y="27432"/>
                </a:cubicBezTo>
                <a:cubicBezTo>
                  <a:pt x="1504407" y="46404"/>
                  <a:pt x="1357364" y="6320"/>
                  <a:pt x="1152144" y="27432"/>
                </a:cubicBezTo>
                <a:cubicBezTo>
                  <a:pt x="946924" y="48544"/>
                  <a:pt x="515176" y="61411"/>
                  <a:pt x="0" y="27432"/>
                </a:cubicBezTo>
                <a:cubicBezTo>
                  <a:pt x="-503" y="20663"/>
                  <a:pt x="1168" y="5855"/>
                  <a:pt x="0" y="0"/>
                </a:cubicBezTo>
                <a:close/>
              </a:path>
              <a:path w="3200400" h="27432" stroke="0" extrusionOk="0">
                <a:moveTo>
                  <a:pt x="0" y="0"/>
                </a:moveTo>
                <a:cubicBezTo>
                  <a:pt x="273892" y="-2049"/>
                  <a:pt x="368520" y="4190"/>
                  <a:pt x="608076" y="0"/>
                </a:cubicBezTo>
                <a:cubicBezTo>
                  <a:pt x="847632" y="-4190"/>
                  <a:pt x="971999" y="7437"/>
                  <a:pt x="1152144" y="0"/>
                </a:cubicBezTo>
                <a:cubicBezTo>
                  <a:pt x="1332289" y="-7437"/>
                  <a:pt x="1665848" y="24107"/>
                  <a:pt x="1856232" y="0"/>
                </a:cubicBezTo>
                <a:cubicBezTo>
                  <a:pt x="2046616" y="-24107"/>
                  <a:pt x="2167965" y="18079"/>
                  <a:pt x="2464308" y="0"/>
                </a:cubicBezTo>
                <a:cubicBezTo>
                  <a:pt x="2760651" y="-18079"/>
                  <a:pt x="2877599" y="28161"/>
                  <a:pt x="3200400" y="0"/>
                </a:cubicBezTo>
                <a:cubicBezTo>
                  <a:pt x="3200593" y="12649"/>
                  <a:pt x="3199412" y="17989"/>
                  <a:pt x="3200400" y="27432"/>
                </a:cubicBezTo>
                <a:cubicBezTo>
                  <a:pt x="2978255" y="22115"/>
                  <a:pt x="2854979" y="18349"/>
                  <a:pt x="2560320" y="27432"/>
                </a:cubicBezTo>
                <a:cubicBezTo>
                  <a:pt x="2265661" y="36515"/>
                  <a:pt x="2043241" y="2929"/>
                  <a:pt x="1856232" y="27432"/>
                </a:cubicBezTo>
                <a:cubicBezTo>
                  <a:pt x="1669223" y="51935"/>
                  <a:pt x="1428863" y="5228"/>
                  <a:pt x="1312164" y="27432"/>
                </a:cubicBezTo>
                <a:cubicBezTo>
                  <a:pt x="1195465" y="49636"/>
                  <a:pt x="838125" y="31438"/>
                  <a:pt x="672084" y="27432"/>
                </a:cubicBezTo>
                <a:cubicBezTo>
                  <a:pt x="506043" y="23426"/>
                  <a:pt x="200317" y="-1243"/>
                  <a:pt x="0" y="27432"/>
                </a:cubicBezTo>
                <a:cubicBezTo>
                  <a:pt x="1300" y="19678"/>
                  <a:pt x="-86" y="1204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9243F6FF-559D-FCF5-D433-58B87D61B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47" y="-81585"/>
            <a:ext cx="1343783" cy="998488"/>
          </a:xfrm>
          <a:prstGeom prst="rect">
            <a:avLst/>
          </a:prstGeom>
        </p:spPr>
      </p:pic>
    </p:spTree>
    <p:extLst>
      <p:ext uri="{BB962C8B-B14F-4D97-AF65-F5344CB8AC3E}">
        <p14:creationId xmlns:p14="http://schemas.microsoft.com/office/powerpoint/2010/main" val="129897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1">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53">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B9586437-5ED4-9763-E40D-369073F31FC3}"/>
              </a:ext>
            </a:extLst>
          </p:cNvPr>
          <p:cNvSpPr>
            <a:spLocks noGrp="1"/>
          </p:cNvSpPr>
          <p:nvPr>
            <p:ph type="ctrTitle"/>
          </p:nvPr>
        </p:nvSpPr>
        <p:spPr>
          <a:xfrm>
            <a:off x="1563329" y="788978"/>
            <a:ext cx="9144000" cy="2526738"/>
          </a:xfrm>
        </p:spPr>
        <p:txBody>
          <a:bodyPr>
            <a:normAutofit/>
          </a:bodyPr>
          <a:lstStyle/>
          <a:p>
            <a:pPr algn="ctr">
              <a:lnSpc>
                <a:spcPct val="100000"/>
              </a:lnSpc>
            </a:pPr>
            <a:r>
              <a:rPr lang="en-ID" sz="4800" b="1">
                <a:solidFill>
                  <a:srgbClr val="FFFFFF"/>
                </a:solidFill>
                <a:latin typeface="Times New Roman" panose="02020603050405020304" pitchFamily="18" charset="0"/>
                <a:cs typeface="Times New Roman" panose="02020603050405020304" pitchFamily="18" charset="0"/>
              </a:rPr>
              <a:t>Partition Sizes</a:t>
            </a:r>
            <a:br>
              <a:rPr lang="en-ID" sz="4800" b="1">
                <a:solidFill>
                  <a:srgbClr val="FFFFFF"/>
                </a:solidFill>
                <a:latin typeface="Times New Roman" panose="02020603050405020304" pitchFamily="18" charset="0"/>
                <a:cs typeface="Times New Roman" panose="02020603050405020304" pitchFamily="18" charset="0"/>
              </a:rPr>
            </a:br>
            <a:r>
              <a:rPr lang="en-ID" sz="4800" b="1">
                <a:solidFill>
                  <a:srgbClr val="FFFFFF"/>
                </a:solidFill>
                <a:latin typeface="Times New Roman" panose="02020603050405020304" pitchFamily="18" charset="0"/>
                <a:cs typeface="Times New Roman" panose="02020603050405020304" pitchFamily="18" charset="0"/>
              </a:rPr>
              <a:t>(</a:t>
            </a:r>
            <a:r>
              <a:rPr lang="vi-VN" sz="4800" b="1" i="0">
                <a:solidFill>
                  <a:srgbClr val="FFFFFF"/>
                </a:solidFill>
                <a:effectLst/>
                <a:latin typeface="Times New Roman" panose="02020603050405020304" pitchFamily="18" charset="0"/>
                <a:cs typeface="Times New Roman" panose="02020603050405020304" pitchFamily="18" charset="0"/>
              </a:rPr>
              <a:t>Kích Thước Phân Vùng</a:t>
            </a:r>
            <a:r>
              <a:rPr lang="en-ID" sz="4800" b="1" i="0">
                <a:solidFill>
                  <a:srgbClr val="FFFFFF"/>
                </a:solidFill>
                <a:effectLst/>
                <a:latin typeface="Times New Roman" panose="02020603050405020304" pitchFamily="18" charset="0"/>
                <a:cs typeface="Times New Roman" panose="02020603050405020304" pitchFamily="18" charset="0"/>
              </a:rPr>
              <a:t>)</a:t>
            </a:r>
            <a:endParaRPr lang="en-ID" sz="4800" b="1">
              <a:solidFill>
                <a:srgbClr val="FFFFFF"/>
              </a:solidFill>
              <a:latin typeface="Times New Roman" panose="02020603050405020304" pitchFamily="18" charset="0"/>
              <a:cs typeface="Times New Roman" panose="02020603050405020304" pitchFamily="18" charset="0"/>
            </a:endParaRPr>
          </a:p>
        </p:txBody>
      </p:sp>
      <p:sp>
        <p:nvSpPr>
          <p:cNvPr id="3" name="Tiêu đề phụ 2">
            <a:extLst>
              <a:ext uri="{FF2B5EF4-FFF2-40B4-BE49-F238E27FC236}">
                <a16:creationId xmlns:a16="http://schemas.microsoft.com/office/drawing/2014/main" id="{FFFC2330-50F9-5812-F6D0-BDF04BC96E57}"/>
              </a:ext>
            </a:extLst>
          </p:cNvPr>
          <p:cNvSpPr>
            <a:spLocks noGrp="1"/>
          </p:cNvSpPr>
          <p:nvPr>
            <p:ph type="subTitle" idx="1"/>
          </p:nvPr>
        </p:nvSpPr>
        <p:spPr>
          <a:xfrm>
            <a:off x="1602658" y="3569716"/>
            <a:ext cx="9065342" cy="1947215"/>
          </a:xfrm>
        </p:spPr>
        <p:txBody>
          <a:bodyPr>
            <a:noAutofit/>
          </a:bodyPr>
          <a:lstStyle/>
          <a:p>
            <a:pPr algn="just">
              <a:lnSpc>
                <a:spcPct val="104000"/>
              </a:lnSpc>
            </a:pPr>
            <a:r>
              <a:rPr lang="vi-VN" sz="1900" b="0" i="0">
                <a:solidFill>
                  <a:srgbClr val="FFFFFF"/>
                </a:solidFill>
                <a:effectLst/>
                <a:latin typeface="Times New Roman" panose="02020603050405020304" pitchFamily="18" charset="0"/>
                <a:cs typeface="Times New Roman" panose="02020603050405020304" pitchFamily="18" charset="0"/>
              </a:rPr>
              <a:t>Hình 7.2 cho thấy các ví dụ về hai lựa chọn thay thế cho phân vùng cố định. Một khả năng là sử dụng các phân vùng có kích thước bằng nhau. Trong trường hợp này, bất kỳ quy trình nào có kích thước nhỏ hơn hoặc bằng kích thước phân vùng đều có thể được tải vào bất kỳ phân vùng có sẵn. Nếu tất cả các phân vùng đã đầy và không có quy trình nào ở trạng thái Sẵn sàng hoặc Đang chạy, thì hệ điều hành có thể hoán đổi một quy trình ra khỏi bất kỳ phân vùng nào và tải vào một quy trình khác, để có một số công việc cho bộ xử lý.</a:t>
            </a:r>
            <a:endParaRPr lang="en-ID" sz="1900">
              <a:solidFill>
                <a:srgbClr val="FFFFFF"/>
              </a:solidFill>
              <a:latin typeface="Times New Roman" panose="02020603050405020304" pitchFamily="18" charset="0"/>
              <a:cs typeface="Times New Roman" panose="02020603050405020304" pitchFamily="18" charset="0"/>
            </a:endParaRPr>
          </a:p>
        </p:txBody>
      </p:sp>
      <p:sp>
        <p:nvSpPr>
          <p:cNvPr id="64" name="Rectangle 6">
            <a:extLst>
              <a:ext uri="{FF2B5EF4-FFF2-40B4-BE49-F238E27FC236}">
                <a16:creationId xmlns:a16="http://schemas.microsoft.com/office/drawing/2014/main" id="{08FD86A2-82CE-48F4-B78A-8B9CA7BA2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a:extLst>
              <a:ext uri="{FF2B5EF4-FFF2-40B4-BE49-F238E27FC236}">
                <a16:creationId xmlns:a16="http://schemas.microsoft.com/office/drawing/2014/main" id="{02DAE7C1-ED3F-4E32-D52A-79BCA450E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47" y="-81585"/>
            <a:ext cx="1343783" cy="998488"/>
          </a:xfrm>
          <a:prstGeom prst="rect">
            <a:avLst/>
          </a:prstGeom>
        </p:spPr>
      </p:pic>
    </p:spTree>
    <p:extLst>
      <p:ext uri="{BB962C8B-B14F-4D97-AF65-F5344CB8AC3E}">
        <p14:creationId xmlns:p14="http://schemas.microsoft.com/office/powerpoint/2010/main" val="381100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B566F654-7B71-4028-867F-B30480106D52}"/>
              </a:ext>
            </a:extLst>
          </p:cNvPr>
          <p:cNvSpPr>
            <a:spLocks noGrp="1"/>
          </p:cNvSpPr>
          <p:nvPr>
            <p:ph type="title"/>
          </p:nvPr>
        </p:nvSpPr>
        <p:spPr>
          <a:xfrm>
            <a:off x="626884" y="921971"/>
            <a:ext cx="10921640" cy="1314698"/>
          </a:xfrm>
        </p:spPr>
        <p:txBody>
          <a:bodyPr anchor="ctr">
            <a:normAutofit/>
          </a:bodyPr>
          <a:lstStyle/>
          <a:p>
            <a:pPr algn="ctr">
              <a:lnSpc>
                <a:spcPct val="100000"/>
              </a:lnSpc>
            </a:pPr>
            <a:r>
              <a:rPr lang="vi-VN" sz="3500" b="1" i="0">
                <a:effectLst/>
                <a:latin typeface="Times New Roman" panose="02020603050405020304" pitchFamily="18" charset="0"/>
                <a:cs typeface="Times New Roman" panose="02020603050405020304" pitchFamily="18" charset="0"/>
              </a:rPr>
              <a:t>Có hai khó khăn khi sử dụng các phân vùng cố định có kích thước bằng nhau</a:t>
            </a:r>
            <a:r>
              <a:rPr lang="en-US" sz="3500" b="1" i="0">
                <a:effectLst/>
                <a:latin typeface="Times New Roman" panose="02020603050405020304" pitchFamily="18" charset="0"/>
                <a:cs typeface="Times New Roman" panose="02020603050405020304" pitchFamily="18" charset="0"/>
              </a:rPr>
              <a:t>:</a:t>
            </a:r>
            <a:endParaRPr lang="en-ID" sz="3500" b="1">
              <a:latin typeface="Times New Roman" panose="02020603050405020304" pitchFamily="18" charset="0"/>
              <a:cs typeface="Times New Roman" panose="02020603050405020304" pitchFamily="18" charset="0"/>
            </a:endParaRPr>
          </a:p>
        </p:txBody>
      </p:sp>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hỗ dành sẵn cho Nội dung 2">
            <a:extLst>
              <a:ext uri="{FF2B5EF4-FFF2-40B4-BE49-F238E27FC236}">
                <a16:creationId xmlns:a16="http://schemas.microsoft.com/office/drawing/2014/main" id="{BCF6B766-F995-8178-0119-94DB4D85AD80}"/>
              </a:ext>
            </a:extLst>
          </p:cNvPr>
          <p:cNvGraphicFramePr>
            <a:graphicFrameLocks noGrp="1"/>
          </p:cNvGraphicFramePr>
          <p:nvPr>
            <p:ph idx="1"/>
            <p:extLst>
              <p:ext uri="{D42A27DB-BD31-4B8C-83A1-F6EECF244321}">
                <p14:modId xmlns:p14="http://schemas.microsoft.com/office/powerpoint/2010/main" val="1639615616"/>
              </p:ext>
            </p:extLst>
          </p:nvPr>
        </p:nvGraphicFramePr>
        <p:xfrm>
          <a:off x="648305" y="2745031"/>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a:extLst>
              <a:ext uri="{FF2B5EF4-FFF2-40B4-BE49-F238E27FC236}">
                <a16:creationId xmlns:a16="http://schemas.microsoft.com/office/drawing/2014/main" id="{CA6D5FA9-D1D0-56E2-4D61-AFB2A5C589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6847" y="-81585"/>
            <a:ext cx="1343783" cy="998488"/>
          </a:xfrm>
          <a:prstGeom prst="rect">
            <a:avLst/>
          </a:prstGeom>
        </p:spPr>
      </p:pic>
    </p:spTree>
    <p:extLst>
      <p:ext uri="{BB962C8B-B14F-4D97-AF65-F5344CB8AC3E}">
        <p14:creationId xmlns:p14="http://schemas.microsoft.com/office/powerpoint/2010/main" val="105849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14C4290A-0B58-EF13-496F-4E2AFDB7ACE1}"/>
              </a:ext>
            </a:extLst>
          </p:cNvPr>
          <p:cNvPicPr>
            <a:picLocks noChangeAspect="1"/>
          </p:cNvPicPr>
          <p:nvPr/>
        </p:nvPicPr>
        <p:blipFill>
          <a:blip r:embed="rId2"/>
          <a:stretch>
            <a:fillRect/>
          </a:stretch>
        </p:blipFill>
        <p:spPr>
          <a:xfrm>
            <a:off x="3480619" y="0"/>
            <a:ext cx="5378246" cy="6858000"/>
          </a:xfrm>
          <a:prstGeom prst="rect">
            <a:avLst/>
          </a:prstGeom>
        </p:spPr>
      </p:pic>
      <p:pic>
        <p:nvPicPr>
          <p:cNvPr id="4" name="Picture 2">
            <a:extLst>
              <a:ext uri="{FF2B5EF4-FFF2-40B4-BE49-F238E27FC236}">
                <a16:creationId xmlns:a16="http://schemas.microsoft.com/office/drawing/2014/main" id="{25000067-B2F1-B8B3-5E68-6EB172199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6847" y="-81585"/>
            <a:ext cx="1343783" cy="998488"/>
          </a:xfrm>
          <a:prstGeom prst="rect">
            <a:avLst/>
          </a:prstGeom>
        </p:spPr>
      </p:pic>
    </p:spTree>
    <p:extLst>
      <p:ext uri="{BB962C8B-B14F-4D97-AF65-F5344CB8AC3E}">
        <p14:creationId xmlns:p14="http://schemas.microsoft.com/office/powerpoint/2010/main" val="202927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3924A652-DB90-F6AA-8309-58814BB23977}"/>
              </a:ext>
            </a:extLst>
          </p:cNvPr>
          <p:cNvSpPr>
            <a:spLocks noGrp="1"/>
          </p:cNvSpPr>
          <p:nvPr>
            <p:ph type="title"/>
          </p:nvPr>
        </p:nvSpPr>
        <p:spPr>
          <a:xfrm>
            <a:off x="4853986" y="717755"/>
            <a:ext cx="6197472" cy="3605640"/>
          </a:xfrm>
        </p:spPr>
        <p:txBody>
          <a:bodyPr vert="horz" lIns="91440" tIns="45720" rIns="91440" bIns="45720" rtlCol="0" anchor="b">
            <a:normAutofit/>
          </a:bodyPr>
          <a:lstStyle/>
          <a:p>
            <a:pPr algn="l">
              <a:lnSpc>
                <a:spcPct val="90000"/>
              </a:lnSpc>
            </a:pPr>
            <a:r>
              <a:rPr lang="en-US" sz="2800" b="0" i="0">
                <a:effectLst/>
                <a:latin typeface="Times New Roman" panose="02020603050405020304" pitchFamily="18" charset="0"/>
                <a:cs typeface="Times New Roman" panose="02020603050405020304" pitchFamily="18" charset="0"/>
              </a:rPr>
              <a:t>Cả hai vấn đề này có thể được giảm bớt, mặc dù không được giải quyết, bằng cách sử dụng các phân vùng có kích thước không bằng nhau (Hình 7.2b). Trong ví dụ này, các chương trình lớn tới 16 Mbyte có thể được cung cấp mà không cần lớp phủ. Các phân vùng nhỏ hơn 8 Mbyte cho phép chứa các chương trình nhỏ hơn với ít phân mảnh bên trong hơn.</a:t>
            </a:r>
            <a:endParaRPr lang="en-US" sz="2800">
              <a:latin typeface="Times New Roman" panose="02020603050405020304" pitchFamily="18" charset="0"/>
              <a:cs typeface="Times New Roman" panose="02020603050405020304" pitchFamily="18" charset="0"/>
            </a:endParaRP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Dấu kiểm">
            <a:extLst>
              <a:ext uri="{FF2B5EF4-FFF2-40B4-BE49-F238E27FC236}">
                <a16:creationId xmlns:a16="http://schemas.microsoft.com/office/drawing/2014/main" id="{F06680D2-7986-3F7F-5AEF-7C434A9A01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309" y="387428"/>
            <a:ext cx="4087368" cy="4087368"/>
          </a:xfrm>
          <a:prstGeom prst="rect">
            <a:avLst/>
          </a:prstGeom>
        </p:spPr>
      </p:pic>
      <p:pic>
        <p:nvPicPr>
          <p:cNvPr id="3" name="Picture 2">
            <a:extLst>
              <a:ext uri="{FF2B5EF4-FFF2-40B4-BE49-F238E27FC236}">
                <a16:creationId xmlns:a16="http://schemas.microsoft.com/office/drawing/2014/main" id="{3222DB29-D2C0-82A2-3E92-C2A5597A96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6847" y="-81585"/>
            <a:ext cx="1343783" cy="998488"/>
          </a:xfrm>
          <a:prstGeom prst="rect">
            <a:avLst/>
          </a:prstGeom>
        </p:spPr>
      </p:pic>
    </p:spTree>
    <p:extLst>
      <p:ext uri="{BB962C8B-B14F-4D97-AF65-F5344CB8AC3E}">
        <p14:creationId xmlns:p14="http://schemas.microsoft.com/office/powerpoint/2010/main" val="306307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B1178FE-EF17-A0EC-BCF4-671F351A16C0}"/>
              </a:ext>
            </a:extLst>
          </p:cNvPr>
          <p:cNvSpPr>
            <a:spLocks noGrp="1"/>
          </p:cNvSpPr>
          <p:nvPr>
            <p:ph type="ctrTitle"/>
          </p:nvPr>
        </p:nvSpPr>
        <p:spPr>
          <a:xfrm>
            <a:off x="4753405" y="314689"/>
            <a:ext cx="7118555" cy="3892668"/>
          </a:xfrm>
        </p:spPr>
        <p:txBody>
          <a:bodyPr>
            <a:normAutofit/>
          </a:bodyPr>
          <a:lstStyle/>
          <a:p>
            <a:pPr>
              <a:lnSpc>
                <a:spcPct val="100000"/>
              </a:lnSpc>
            </a:pPr>
            <a:r>
              <a:rPr lang="en-ID" sz="5800" b="1">
                <a:latin typeface="Times New Roman" panose="02020603050405020304" pitchFamily="18" charset="0"/>
                <a:cs typeface="Times New Roman" panose="02020603050405020304" pitchFamily="18" charset="0"/>
              </a:rPr>
              <a:t>Placement Algorithm</a:t>
            </a:r>
            <a:br>
              <a:rPr lang="en-ID" sz="5800" b="1">
                <a:latin typeface="Times New Roman" panose="02020603050405020304" pitchFamily="18" charset="0"/>
                <a:cs typeface="Times New Roman" panose="02020603050405020304" pitchFamily="18" charset="0"/>
              </a:rPr>
            </a:br>
            <a:r>
              <a:rPr lang="en-ID" sz="5800" b="1">
                <a:latin typeface="Times New Roman" panose="02020603050405020304" pitchFamily="18" charset="0"/>
                <a:cs typeface="Times New Roman" panose="02020603050405020304" pitchFamily="18" charset="0"/>
              </a:rPr>
              <a:t>(Thuật Toán Vị Trí)</a:t>
            </a:r>
          </a:p>
        </p:txBody>
      </p:sp>
      <p:sp>
        <p:nvSpPr>
          <p:cNvPr id="3" name="Tiêu đề phụ 2">
            <a:extLst>
              <a:ext uri="{FF2B5EF4-FFF2-40B4-BE49-F238E27FC236}">
                <a16:creationId xmlns:a16="http://schemas.microsoft.com/office/drawing/2014/main" id="{782ED3B9-471B-3C2A-C122-3D8B31F2B52D}"/>
              </a:ext>
            </a:extLst>
          </p:cNvPr>
          <p:cNvSpPr>
            <a:spLocks noGrp="1"/>
          </p:cNvSpPr>
          <p:nvPr>
            <p:ph type="subTitle" idx="1"/>
          </p:nvPr>
        </p:nvSpPr>
        <p:spPr>
          <a:xfrm>
            <a:off x="4853987" y="4436699"/>
            <a:ext cx="6707366" cy="1569486"/>
          </a:xfrm>
        </p:spPr>
        <p:txBody>
          <a:bodyPr>
            <a:noAutofit/>
          </a:bodyPr>
          <a:lstStyle/>
          <a:p>
            <a:pPr>
              <a:lnSpc>
                <a:spcPct val="104000"/>
              </a:lnSpc>
            </a:pPr>
            <a:r>
              <a:rPr lang="vi-VN" sz="1700" b="0" i="0">
                <a:effectLst/>
                <a:latin typeface="Times New Roman" panose="02020603050405020304" pitchFamily="18" charset="0"/>
                <a:cs typeface="Times New Roman" panose="02020603050405020304" pitchFamily="18" charset="0"/>
              </a:rPr>
              <a:t>Với các phân vùng có kích thước bằng nhau, việc sắp xếp các tiến trình trong bộ nhớ là không đáng kể. Miễn là có bất kỳ phân vùng khả dụng nào, một quy trình có thể được tải vào phân vùng đó. Bởi vì tất cả các phân vùng đều có kích thước bằng nhau nên phân vùng nào được sử dụng không quan trọng. Nếu tất cả các phân vùng bị chiếm bởi các quy trình chưa sẵn sàng để chạy, thì một trong các quy trình này phải được hoán đổi để nhường chỗ cho một quy trình mới. Cái nào để hoán đổi là một quyết định lập lịch trình; chủ đề này được khám phá trong Phần Bốn. </a:t>
            </a:r>
            <a:endParaRPr lang="en-US" sz="1700" b="0" i="0">
              <a:effectLst/>
              <a:latin typeface="Times New Roman" panose="02020603050405020304" pitchFamily="18" charset="0"/>
              <a:cs typeface="Times New Roman" panose="02020603050405020304" pitchFamily="18" charset="0"/>
            </a:endParaRPr>
          </a:p>
        </p:txBody>
      </p:sp>
      <p:sp>
        <p:nvSpPr>
          <p:cNvPr id="47"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Lập trình viên">
            <a:extLst>
              <a:ext uri="{FF2B5EF4-FFF2-40B4-BE49-F238E27FC236}">
                <a16:creationId xmlns:a16="http://schemas.microsoft.com/office/drawing/2014/main" id="{31B763A8-D8B8-0969-0C3E-9B607FD683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0" y="1371600"/>
            <a:ext cx="4087368" cy="4087368"/>
          </a:xfrm>
          <a:prstGeom prst="rect">
            <a:avLst/>
          </a:prstGeom>
        </p:spPr>
      </p:pic>
      <p:pic>
        <p:nvPicPr>
          <p:cNvPr id="4" name="Picture 2">
            <a:extLst>
              <a:ext uri="{FF2B5EF4-FFF2-40B4-BE49-F238E27FC236}">
                <a16:creationId xmlns:a16="http://schemas.microsoft.com/office/drawing/2014/main" id="{B6399122-D712-7948-832D-3EF12DBD0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46847" y="-81585"/>
            <a:ext cx="1343783" cy="998488"/>
          </a:xfrm>
          <a:prstGeom prst="rect">
            <a:avLst/>
          </a:prstGeom>
        </p:spPr>
      </p:pic>
    </p:spTree>
    <p:extLst>
      <p:ext uri="{BB962C8B-B14F-4D97-AF65-F5344CB8AC3E}">
        <p14:creationId xmlns:p14="http://schemas.microsoft.com/office/powerpoint/2010/main" val="34601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B1178FE-EF17-A0EC-BCF4-671F351A16C0}"/>
              </a:ext>
            </a:extLst>
          </p:cNvPr>
          <p:cNvSpPr>
            <a:spLocks noGrp="1"/>
          </p:cNvSpPr>
          <p:nvPr>
            <p:ph type="ctrTitle"/>
          </p:nvPr>
        </p:nvSpPr>
        <p:spPr>
          <a:xfrm>
            <a:off x="544359" y="320040"/>
            <a:ext cx="7135815" cy="3892669"/>
          </a:xfrm>
        </p:spPr>
        <p:txBody>
          <a:bodyPr>
            <a:normAutofit/>
          </a:bodyPr>
          <a:lstStyle/>
          <a:p>
            <a:pPr>
              <a:lnSpc>
                <a:spcPct val="100000"/>
              </a:lnSpc>
            </a:pPr>
            <a:r>
              <a:rPr lang="en-ID" sz="5800" b="1">
                <a:latin typeface="Times New Roman" panose="02020603050405020304" pitchFamily="18" charset="0"/>
                <a:cs typeface="Times New Roman" panose="02020603050405020304" pitchFamily="18" charset="0"/>
              </a:rPr>
              <a:t>Placement Algorithm</a:t>
            </a:r>
            <a:br>
              <a:rPr lang="en-ID" sz="5800" b="1">
                <a:latin typeface="Times New Roman" panose="02020603050405020304" pitchFamily="18" charset="0"/>
                <a:cs typeface="Times New Roman" panose="02020603050405020304" pitchFamily="18" charset="0"/>
              </a:rPr>
            </a:br>
            <a:r>
              <a:rPr lang="en-ID" sz="5800" b="1">
                <a:latin typeface="Times New Roman" panose="02020603050405020304" pitchFamily="18" charset="0"/>
                <a:cs typeface="Times New Roman" panose="02020603050405020304" pitchFamily="18" charset="0"/>
              </a:rPr>
              <a:t>(Thuật Toán Vị Trí)</a:t>
            </a:r>
          </a:p>
        </p:txBody>
      </p:sp>
      <p:sp>
        <p:nvSpPr>
          <p:cNvPr id="3" name="Tiêu đề phụ 2">
            <a:extLst>
              <a:ext uri="{FF2B5EF4-FFF2-40B4-BE49-F238E27FC236}">
                <a16:creationId xmlns:a16="http://schemas.microsoft.com/office/drawing/2014/main" id="{782ED3B9-471B-3C2A-C122-3D8B31F2B52D}"/>
              </a:ext>
            </a:extLst>
          </p:cNvPr>
          <p:cNvSpPr>
            <a:spLocks noGrp="1"/>
          </p:cNvSpPr>
          <p:nvPr>
            <p:ph type="subTitle" idx="1"/>
          </p:nvPr>
        </p:nvSpPr>
        <p:spPr>
          <a:xfrm>
            <a:off x="544359" y="4532749"/>
            <a:ext cx="6692827" cy="1569486"/>
          </a:xfrm>
        </p:spPr>
        <p:txBody>
          <a:bodyPr>
            <a:noAutofit/>
          </a:bodyPr>
          <a:lstStyle/>
          <a:p>
            <a:pPr>
              <a:lnSpc>
                <a:spcPct val="104000"/>
              </a:lnSpc>
            </a:pPr>
            <a:r>
              <a:rPr lang="vi-VN" sz="1700">
                <a:latin typeface="Times New Roman" panose="02020603050405020304" pitchFamily="18" charset="0"/>
                <a:cs typeface="Times New Roman" panose="02020603050405020304" pitchFamily="18" charset="0"/>
              </a:rPr>
              <a:t>Với các phân vùng có kích thước không bằng nhau, có hai cách khả thi để gán các quy trình cho vách ngăn. Cách đơn giản nhất là gán mỗi tiến trình vào phân vùng nhỏ nhất mà nó sẽ phù hợp. Trong trường hợp này, một hàng đợi lập lịch trình là cần thiết cho mỗi phân vùng để giữ các quy trình đã tráo đổi dành cho phân vùng đó (Hình 7.3a). Ưu điểm của phương pháp này là các quy trình luôn được gán theo cách sao cho giảm thiểu lãng phí bộ nhớ trong một phân vùng (phân mảnh nội bộ).</a:t>
            </a:r>
            <a:endParaRPr lang="en-US" sz="1700" b="0" i="0">
              <a:effectLst/>
              <a:latin typeface="Times New Roman" panose="02020603050405020304" pitchFamily="18" charset="0"/>
              <a:cs typeface="Times New Roman" panose="02020603050405020304" pitchFamily="18" charset="0"/>
            </a:endParaRPr>
          </a:p>
        </p:txBody>
      </p:sp>
      <p:sp>
        <p:nvSpPr>
          <p:cNvPr id="5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Lập trình viên">
            <a:extLst>
              <a:ext uri="{FF2B5EF4-FFF2-40B4-BE49-F238E27FC236}">
                <a16:creationId xmlns:a16="http://schemas.microsoft.com/office/drawing/2014/main" id="{31B763A8-D8B8-0969-0C3E-9B607FD683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1544" y="1371600"/>
            <a:ext cx="4087368" cy="4087368"/>
          </a:xfrm>
          <a:prstGeom prst="rect">
            <a:avLst/>
          </a:prstGeom>
        </p:spPr>
      </p:pic>
      <p:pic>
        <p:nvPicPr>
          <p:cNvPr id="4" name="Picture 2">
            <a:extLst>
              <a:ext uri="{FF2B5EF4-FFF2-40B4-BE49-F238E27FC236}">
                <a16:creationId xmlns:a16="http://schemas.microsoft.com/office/drawing/2014/main" id="{AA75CB0F-DB5D-6938-01AA-03015B09A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46847" y="-81585"/>
            <a:ext cx="1343783" cy="998488"/>
          </a:xfrm>
          <a:prstGeom prst="rect">
            <a:avLst/>
          </a:prstGeom>
        </p:spPr>
      </p:pic>
    </p:spTree>
    <p:extLst>
      <p:ext uri="{BB962C8B-B14F-4D97-AF65-F5344CB8AC3E}">
        <p14:creationId xmlns:p14="http://schemas.microsoft.com/office/powerpoint/2010/main" val="14502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1663</Words>
  <Application>Microsoft Office PowerPoint</Application>
  <PresentationFormat>Màn hình rộng</PresentationFormat>
  <Paragraphs>55</Paragraphs>
  <Slides>16</Slides>
  <Notes>4</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16</vt:i4>
      </vt:variant>
    </vt:vector>
  </HeadingPairs>
  <TitlesOfParts>
    <vt:vector size="25" baseType="lpstr">
      <vt:lpstr>Arial</vt:lpstr>
      <vt:lpstr>Avenir Next LT Pro</vt:lpstr>
      <vt:lpstr>Avenir Next LT Pro Light</vt:lpstr>
      <vt:lpstr>Calibri</vt:lpstr>
      <vt:lpstr>Candara</vt:lpstr>
      <vt:lpstr>Roboto</vt:lpstr>
      <vt:lpstr>Times New Roman</vt:lpstr>
      <vt:lpstr>Wingdings</vt:lpstr>
      <vt:lpstr>SketchyVTI</vt:lpstr>
      <vt:lpstr>Operating systems</vt:lpstr>
      <vt:lpstr> Giới Thiệu</vt:lpstr>
      <vt:lpstr>Fixed Partitioning (Phân vùng cố định)</vt:lpstr>
      <vt:lpstr>Partition Sizes (Kích Thước Phân Vùng)</vt:lpstr>
      <vt:lpstr>Có hai khó khăn khi sử dụng các phân vùng cố định có kích thước bằng nhau:</vt:lpstr>
      <vt:lpstr>Bản trình bày PowerPoint</vt:lpstr>
      <vt:lpstr>Cả hai vấn đề này có thể được giảm bớt, mặc dù không được giải quyết, bằng cách sử dụng các phân vùng có kích thước không bằng nhau (Hình 7.2b). Trong ví dụ này, các chương trình lớn tới 16 Mbyte có thể được cung cấp mà không cần lớp phủ. Các phân vùng nhỏ hơn 8 Mbyte cho phép chứa các chương trình nhỏ hơn với ít phân mảnh bên trong hơn.</vt:lpstr>
      <vt:lpstr>Placement Algorithm (Thuật Toán Vị Trí)</vt:lpstr>
      <vt:lpstr>Placement Algorithm (Thuật Toán Vị Trí)</vt:lpstr>
      <vt:lpstr>Mặc dù kỹ thuật này có vẻ tối ưu từ quan điểm của một phân vùng riêng lẻ, nhưng nó không phải là tối ưu từ quan điểm của toàn bộ hệ thống.</vt:lpstr>
      <vt:lpstr>Bản trình bày PowerPoint</vt:lpstr>
      <vt:lpstr>Dynamic Partitioning (Phân vùng động)</vt:lpstr>
      <vt:lpstr>Một ví dụ, sử dụng 64 Mbyte bộ nhớ chính, được hiển thị trong Hình. Cuối cùng, nó dẫn đến một tình huống trong đó có rất nhiều lỗ hổng nhỏ trong bộ nhớ. Theo thời gian, bộ nhớ ngày càng bị phân mảnh và việc sử dụng bộ nhớ giảm. Hiện tượng này được gọi là phân mảnh bên ngoài, chỉ ra rằng bộ nhớ bên ngoài tất cả các phân vùng ngày càng bị phân mảnh.</vt:lpstr>
      <vt:lpstr>Một kỹ thuật để khắc phục tình trạng phân mảnh bên ngoài là nén: Theo thời gian, hệ điều hành sẽ dịch chuyển các quy trình sao cho chúng liền kề nhau và sao cho tất cả bộ nhớ trống nằm cùng nhau trong một khối. Ví dụ, trong Hình h, quá trình nén sẽ tạo ra một khối bộ nhớ trống có độ dài 16M. Điều này cũng có thể đủ để tải trong một quy trình bổ sung. Khó khăn với việc nén là nó là một thủ tục tốn thời gian và lãng phí thời gian của bộ xử lý.</vt:lpstr>
      <vt:lpstr>Bản trình bày PowerPoint</vt:lpstr>
      <vt:lpstr>THANK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Nguyen Hoang  Khuong</dc:creator>
  <cp:lastModifiedBy>Nguyen Hoang  Khuong</cp:lastModifiedBy>
  <cp:revision>30</cp:revision>
  <dcterms:created xsi:type="dcterms:W3CDTF">2023-05-16T11:24:35Z</dcterms:created>
  <dcterms:modified xsi:type="dcterms:W3CDTF">2023-05-17T08:19:25Z</dcterms:modified>
</cp:coreProperties>
</file>