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Roboto Thin"/>
      <p:regular r:id="rId31"/>
      <p:bold r:id="rId32"/>
      <p:italic r:id="rId33"/>
      <p:boldItalic r:id="rId34"/>
    </p:embeddedFont>
    <p:embeddedFont>
      <p:font typeface="Proxima Nova"/>
      <p:regular r:id="rId35"/>
      <p:bold r:id="rId36"/>
      <p:italic r:id="rId37"/>
      <p:boldItalic r:id="rId38"/>
    </p:embeddedFont>
    <p:embeddedFont>
      <p:font typeface="Roboto"/>
      <p:regular r:id="rId39"/>
      <p:bold r:id="rId40"/>
      <p:italic r:id="rId41"/>
      <p:boldItalic r:id="rId42"/>
    </p:embeddedFont>
    <p:embeddedFont>
      <p:font typeface="Roboto Medium"/>
      <p:regular r:id="rId43"/>
      <p:bold r:id="rId44"/>
      <p:italic r:id="rId45"/>
      <p:boldItalic r:id="rId46"/>
    </p:embeddedFont>
    <p:embeddedFont>
      <p:font typeface="Alfa Slab One"/>
      <p:regular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6.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8.xml"/><Relationship Id="rId44" Type="http://schemas.openxmlformats.org/officeDocument/2006/relationships/font" Target="fonts/RobotoMedium-bold.fntdata"/><Relationship Id="rId21" Type="http://schemas.openxmlformats.org/officeDocument/2006/relationships/slide" Target="slides/slide17.xml"/><Relationship Id="rId43" Type="http://schemas.openxmlformats.org/officeDocument/2006/relationships/font" Target="fonts/RobotoMedium-regular.fntdata"/><Relationship Id="rId24" Type="http://schemas.openxmlformats.org/officeDocument/2006/relationships/slide" Target="slides/slide20.xml"/><Relationship Id="rId46" Type="http://schemas.openxmlformats.org/officeDocument/2006/relationships/font" Target="fonts/RobotoMedium-boldItalic.fntdata"/><Relationship Id="rId23" Type="http://schemas.openxmlformats.org/officeDocument/2006/relationships/slide" Target="slides/slide19.xml"/><Relationship Id="rId45" Type="http://schemas.openxmlformats.org/officeDocument/2006/relationships/font" Target="fonts/RobotoMedium-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font" Target="fonts/AlfaSlabOne-regular.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Thin-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Thin-italic.fntdata"/><Relationship Id="rId10" Type="http://schemas.openxmlformats.org/officeDocument/2006/relationships/slide" Target="slides/slide6.xml"/><Relationship Id="rId32" Type="http://schemas.openxmlformats.org/officeDocument/2006/relationships/font" Target="fonts/RobotoThin-bold.fntdata"/><Relationship Id="rId13" Type="http://schemas.openxmlformats.org/officeDocument/2006/relationships/slide" Target="slides/slide9.xml"/><Relationship Id="rId35" Type="http://schemas.openxmlformats.org/officeDocument/2006/relationships/font" Target="fonts/ProximaNova-regular.fntdata"/><Relationship Id="rId12" Type="http://schemas.openxmlformats.org/officeDocument/2006/relationships/slide" Target="slides/slide8.xml"/><Relationship Id="rId34" Type="http://schemas.openxmlformats.org/officeDocument/2006/relationships/font" Target="fonts/RobotoThin-boldItalic.fntdata"/><Relationship Id="rId15" Type="http://schemas.openxmlformats.org/officeDocument/2006/relationships/slide" Target="slides/slide11.xml"/><Relationship Id="rId37" Type="http://schemas.openxmlformats.org/officeDocument/2006/relationships/font" Target="fonts/ProximaNova-italic.fntdata"/><Relationship Id="rId14" Type="http://schemas.openxmlformats.org/officeDocument/2006/relationships/slide" Target="slides/slide10.xml"/><Relationship Id="rId36" Type="http://schemas.openxmlformats.org/officeDocument/2006/relationships/font" Target="fonts/ProximaNova-bold.fntdata"/><Relationship Id="rId17" Type="http://schemas.openxmlformats.org/officeDocument/2006/relationships/slide" Target="slides/slide13.xml"/><Relationship Id="rId39" Type="http://schemas.openxmlformats.org/officeDocument/2006/relationships/font" Target="fonts/Roboto-regular.fntdata"/><Relationship Id="rId16" Type="http://schemas.openxmlformats.org/officeDocument/2006/relationships/slide" Target="slides/slide12.xml"/><Relationship Id="rId38" Type="http://schemas.openxmlformats.org/officeDocument/2006/relationships/font" Target="fonts/ProximaNova-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 updates on our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685ee946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9685ee946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1"/>
              </a:buClr>
              <a:buSzPts val="1100"/>
              <a:buFont typeface="Arial"/>
              <a:buNone/>
            </a:pPr>
            <a:r>
              <a:rPr lang="en">
                <a:solidFill>
                  <a:schemeClr val="dk1"/>
                </a:solidFill>
              </a:rPr>
              <a:t>Hajera</a:t>
            </a:r>
            <a:endParaRPr>
              <a:solidFill>
                <a:schemeClr val="dk1"/>
              </a:solidFill>
            </a:endParaRPr>
          </a:p>
          <a:p>
            <a:pPr indent="-298450" lvl="0" marL="457200" rtl="0" algn="l">
              <a:spcBef>
                <a:spcPts val="0"/>
              </a:spcBef>
              <a:spcAft>
                <a:spcPts val="0"/>
              </a:spcAft>
              <a:buSzPts val="1100"/>
              <a:buChar char="-"/>
            </a:pPr>
            <a:r>
              <a:rPr lang="en"/>
              <a:t>Employed additional data processing to coerce our data into an appropriate form for our model, this included removing unneeded rows and columns, changing the datatypes of the values and names of the columns</a:t>
            </a:r>
            <a:endParaRPr/>
          </a:p>
          <a:p>
            <a:pPr indent="-298450" lvl="0" marL="457200" rtl="0" algn="l">
              <a:spcBef>
                <a:spcPts val="0"/>
              </a:spcBef>
              <a:spcAft>
                <a:spcPts val="0"/>
              </a:spcAft>
              <a:buSzPts val="1100"/>
              <a:buChar char="-"/>
            </a:pPr>
            <a:r>
              <a:rPr lang="en"/>
              <a:t>Gave the initial model a weekly dataset to determine a forecast for each county.</a:t>
            </a:r>
            <a:endParaRPr/>
          </a:p>
          <a:p>
            <a:pPr indent="-298450" lvl="0" marL="457200" rtl="0" algn="l">
              <a:spcBef>
                <a:spcPts val="0"/>
              </a:spcBef>
              <a:spcAft>
                <a:spcPts val="0"/>
              </a:spcAft>
              <a:buSzPts val="1100"/>
              <a:buChar char="-"/>
            </a:pPr>
            <a:r>
              <a:rPr lang="en">
                <a:solidFill>
                  <a:schemeClr val="dk1"/>
                </a:solidFill>
              </a:rPr>
              <a:t>Utilized yearly seasonality, periods of 104 weeks, and week frequency parameters</a:t>
            </a:r>
            <a:endParaRPr>
              <a:solidFill>
                <a:schemeClr val="dk1"/>
              </a:solidFill>
            </a:endParaRPr>
          </a:p>
          <a:p>
            <a:pPr indent="-298450" lvl="0" marL="457200" rtl="0" algn="l">
              <a:spcBef>
                <a:spcPts val="0"/>
              </a:spcBef>
              <a:spcAft>
                <a:spcPts val="0"/>
              </a:spcAft>
              <a:buSzPts val="1100"/>
              <a:buChar char="-"/>
            </a:pPr>
            <a:r>
              <a:rPr lang="en">
                <a:solidFill>
                  <a:schemeClr val="dk1"/>
                </a:solidFill>
              </a:rPr>
              <a:t>Used a train test split of historical data up to 2021 and forecasting data beyond</a:t>
            </a:r>
            <a:endParaRPr/>
          </a:p>
          <a:p>
            <a:pPr indent="-298450" lvl="0" marL="457200" rtl="0" algn="l">
              <a:spcBef>
                <a:spcPts val="0"/>
              </a:spcBef>
              <a:spcAft>
                <a:spcPts val="0"/>
              </a:spcAft>
              <a:buSzPts val="1100"/>
              <a:buChar char="-"/>
            </a:pPr>
            <a:r>
              <a:rPr lang="en">
                <a:solidFill>
                  <a:schemeClr val="dk1"/>
                </a:solidFill>
              </a:rPr>
              <a:t>Evaluated using RMSE and MAE values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From our baseline model, we noticed the plots we were getting were sporadic and sparse for some counties. So to decrease noise and variation from the citizen data collection period, we</a:t>
            </a:r>
            <a:r>
              <a:rPr lang="en"/>
              <a:t> started exploring rolling average and exponential smoothing.</a:t>
            </a:r>
            <a:endParaRPr/>
          </a:p>
          <a:p>
            <a:pPr indent="-298450" lvl="1" marL="914400" rtl="0" algn="l">
              <a:spcBef>
                <a:spcPts val="0"/>
              </a:spcBef>
              <a:spcAft>
                <a:spcPts val="0"/>
              </a:spcAft>
              <a:buClr>
                <a:schemeClr val="dk1"/>
              </a:buClr>
              <a:buSzPts val="1100"/>
              <a:buChar char="-"/>
            </a:pPr>
            <a:r>
              <a:rPr lang="en"/>
              <a:t>We discovered that exponential smoothing produced more stable plots along with better </a:t>
            </a:r>
            <a:r>
              <a:rPr lang="en">
                <a:solidFill>
                  <a:schemeClr val="dk1"/>
                </a:solidFill>
              </a:rPr>
              <a:t>RMSE and MAE values</a:t>
            </a:r>
            <a:r>
              <a:rPr lang="en"/>
              <a:t> </a:t>
            </a:r>
            <a:endParaRPr/>
          </a:p>
          <a:p>
            <a:pPr indent="-298450" lvl="0" marL="457200" rtl="0" algn="l">
              <a:spcBef>
                <a:spcPts val="0"/>
              </a:spcBef>
              <a:spcAft>
                <a:spcPts val="0"/>
              </a:spcAft>
              <a:buSzPts val="1100"/>
              <a:buChar char="-"/>
            </a:pPr>
            <a:r>
              <a:rPr lang="en"/>
              <a:t>We then increased the number of birds to 50 birds species for all 14 Massachusetts counties and trained the model. The runtime for this iteration was about 4 and a half minutes.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982c01364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982c01364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Neil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96a0645d1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96a0645d1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Neil</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9758604ab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9758604ab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96a0645d1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96a0645d1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We ran 700 models for 50 species in 14 counties using both Prophet and Greykite. With both algorithms, smoothing methods significantly improved model performance compared to using raw data. We chose exponential smoothing as it yields the highest accuracy and also relevant for our context, as we believe that more recent observations are more indicative of future patterns.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Overall, Greykite outperformed Prophet in terms of accuracy, with the majority of models having lower RMSE and MAE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However, Prophet models were much faster, with processing time of 5.36 seconds per bird, compared to Greykite's 2 minutes per bird.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For this </a:t>
            </a:r>
            <a:r>
              <a:rPr lang="en">
                <a:solidFill>
                  <a:schemeClr val="dk1"/>
                </a:solidFill>
              </a:rPr>
              <a:t>phase of the project, we prioritized prediction accuracy over speed and chose Greykite as our final model. This aligns with our goal to provide precise information to bird watchers. Also, speed is less critical as we are using stored prediction results for the dashboard, not real-time data.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We do plan to either improve Greykite's runtime or enhance Prophet's accuracy in phase 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9758604ab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9758604ab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For each species, there are 14 models for 14 counties. This graph compares the </a:t>
            </a:r>
            <a:r>
              <a:rPr lang="en"/>
              <a:t>median RMSE of 14 models for selected species using Prophet vs Greykite. </a:t>
            </a:r>
            <a:endParaRPr/>
          </a:p>
          <a:p>
            <a:pPr indent="-298450" lvl="0" marL="457200" rtl="0" algn="l">
              <a:spcBef>
                <a:spcPts val="0"/>
              </a:spcBef>
              <a:spcAft>
                <a:spcPts val="0"/>
              </a:spcAft>
              <a:buSzPts val="1100"/>
              <a:buChar char="-"/>
            </a:pPr>
            <a:r>
              <a:rPr lang="en"/>
              <a:t>We have seasonal birds like Oriole, Yellow Warbler, Dark-eyed Junco, and resident birds like Black-capped chickadee, Northern Cardinal, and some year round migrants whose appearance in MA is less consistent like Eastern bluebird, Herring Gull</a:t>
            </a:r>
            <a:endParaRPr/>
          </a:p>
          <a:p>
            <a:pPr indent="-298450" lvl="0" marL="457200" rtl="0" algn="l">
              <a:spcBef>
                <a:spcPts val="0"/>
              </a:spcBef>
              <a:spcAft>
                <a:spcPts val="0"/>
              </a:spcAft>
              <a:buSzPts val="1100"/>
              <a:buChar char="-"/>
            </a:pPr>
            <a:r>
              <a:rPr lang="en"/>
              <a:t>Overall, Greykite models have lower RMSE</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9758604abe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9758604abe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Here are some more results of the final fine-tuned Greykite model. Overall, models’ performances were satisfactory, with a median RMSE of 0.034 and median MAE of 0.026</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We saw variation in model performance across species.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Models for migratory birds such as bufflehead, oriole, warbler etc. have higher accuracy, or lower RMSE as you can see here. This is attributed to the strong seasonality in their detection rates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Models for resident birds such as Canada goose, blue jay etc. have higher RMSE and wider confidence interval, as you can see here. There are a few factors we think influence this, such as their widespread occurrence leading to more variable detection patterns, potential underreporting by birdwatchers</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9758604abe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9758604abe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graphs show the actual (blue dots) vs forecast (orange lines) detection rates of a migrant species vs a resident species. As you can see, the strong seasonality makes yellow warbler much easier to predict than BCC</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9758604abe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9758604abe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We saw variation in model performance across counties.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Models for  Western Massachusetts counties like Hampshire and Berkshire have better performance, probably because of their natural landscapes, lower population density hence consistently stable bird populations . Barnstable is Cape Code has diverse habitats hence consistently stable bird populations. Middlesex is a big county, has high urban density, but lots of conservation areas and for the past few years, always have the  highest volume of checklists submitted, hence good data quality.</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On the other hand, N and D are islands and have limited data and unique bird populations, hence their models perform worse.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Hampden is a small county with mixed urban-rural setting, introduced a greater degree of variability in bird detection rates. </a:t>
            </a:r>
            <a:endParaRPr>
              <a:solidFill>
                <a:schemeClr val="dk1"/>
              </a:solidFill>
            </a:endParaRPr>
          </a:p>
          <a:p>
            <a:pPr indent="0" lvl="0" marL="0" rtl="0" algn="l">
              <a:lnSpc>
                <a:spcPct val="150000"/>
              </a:lnSpc>
              <a:spcBef>
                <a:spcPts val="0"/>
              </a:spcBef>
              <a:spcAft>
                <a:spcPts val="1200"/>
              </a:spcAft>
              <a:buNone/>
            </a:pPr>
            <a:r>
              <a:t/>
            </a:r>
            <a:endParaRPr sz="1829">
              <a:solidFill>
                <a:srgbClr val="666666"/>
              </a:solidFill>
              <a:latin typeface="Proxima Nova"/>
              <a:ea typeface="Proxima Nova"/>
              <a:cs typeface="Proxima Nova"/>
              <a:sym typeface="Proxima Nov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96a0645d1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96a0645d1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
            </a:r>
            <a:r>
              <a:rPr lang="en"/>
              <a:t>e developed a Tableau dashboard to display both predictive and descriptive analyses’ results. It is publicly accessible through this link, but to ensure the </a:t>
            </a:r>
            <a:r>
              <a:rPr lang="en"/>
              <a:t>quality when sharing, i will show it from the desktop version.</a:t>
            </a:r>
            <a:endParaRPr/>
          </a:p>
          <a:p>
            <a:pPr indent="-298450" lvl="0" marL="457200" rtl="0" algn="l">
              <a:spcBef>
                <a:spcPts val="0"/>
              </a:spcBef>
              <a:spcAft>
                <a:spcPts val="0"/>
              </a:spcAft>
              <a:buSzPts val="1100"/>
              <a:buChar char="-"/>
            </a:pPr>
            <a:r>
              <a:rPr lang="en"/>
              <a:t>To start, we ask user to choose a species they want to see. Let’s say I want to see a Dark-eyed Junco - a seasonal bird that is in MA only in the winter. Say I want to see it next week, I will choose week 47 of 2023.</a:t>
            </a:r>
            <a:endParaRPr/>
          </a:p>
          <a:p>
            <a:pPr indent="-298450" lvl="0" marL="457200" rtl="0" algn="l">
              <a:spcBef>
                <a:spcPts val="0"/>
              </a:spcBef>
              <a:spcAft>
                <a:spcPts val="0"/>
              </a:spcAft>
              <a:buSzPts val="1100"/>
              <a:buChar char="-"/>
            </a:pPr>
            <a:r>
              <a:rPr lang="en"/>
              <a:t>Top left chart shows the forecast detection rate of this bird in each county, and top right chart shows the actual vs forecast detection rates over the past 10 years</a:t>
            </a:r>
            <a:endParaRPr/>
          </a:p>
          <a:p>
            <a:pPr indent="-298450" lvl="0" marL="457200" rtl="0" algn="l">
              <a:spcBef>
                <a:spcPts val="0"/>
              </a:spcBef>
              <a:spcAft>
                <a:spcPts val="0"/>
              </a:spcAft>
              <a:buSzPts val="1100"/>
              <a:buChar char="-"/>
            </a:pPr>
            <a:r>
              <a:rPr lang="en"/>
              <a:t>Now I want to know what time in the day and which specific location should I go to to have a higher chance of seeing this bird. For this time-location </a:t>
            </a:r>
            <a:r>
              <a:rPr lang="en"/>
              <a:t>suggestions</a:t>
            </a:r>
            <a:r>
              <a:rPr lang="en"/>
              <a:t>, we use past data. User will choose one of the recent years and we will show them the trend for this species during this week in that past year.</a:t>
            </a:r>
            <a:endParaRPr/>
          </a:p>
          <a:p>
            <a:pPr indent="-298450" lvl="1" marL="914400" rtl="0" algn="l">
              <a:spcBef>
                <a:spcPts val="0"/>
              </a:spcBef>
              <a:spcAft>
                <a:spcPts val="0"/>
              </a:spcAft>
              <a:buSzPts val="1100"/>
              <a:buChar char="-"/>
            </a:pPr>
            <a:r>
              <a:rPr lang="en"/>
              <a:t>Base on data from last year, if I go out at 6-8am, i will have the highest chance of detecting the bird</a:t>
            </a:r>
            <a:endParaRPr/>
          </a:p>
          <a:p>
            <a:pPr indent="-298450" lvl="1" marL="914400" rtl="0" algn="l">
              <a:spcBef>
                <a:spcPts val="0"/>
              </a:spcBef>
              <a:spcAft>
                <a:spcPts val="0"/>
              </a:spcAft>
              <a:buSzPts val="1100"/>
              <a:buChar char="-"/>
            </a:pPr>
            <a:r>
              <a:rPr lang="en"/>
              <a:t>Location suggestions are county-</a:t>
            </a:r>
            <a:r>
              <a:rPr lang="en">
                <a:solidFill>
                  <a:schemeClr val="dk1"/>
                </a:solidFill>
              </a:rPr>
              <a:t>specific</a:t>
            </a:r>
            <a:r>
              <a:rPr lang="en"/>
              <a:t>. Let say I want to check out some spots in Hampshire county as I see that it has the highest detection rate - so i will click there to get specific location </a:t>
            </a:r>
            <a:r>
              <a:rPr lang="en"/>
              <a:t>suggestions</a:t>
            </a:r>
            <a:r>
              <a:rPr lang="en"/>
              <a:t> for this county. </a:t>
            </a:r>
            <a:endParaRPr/>
          </a:p>
          <a:p>
            <a:pPr indent="-298450" lvl="2" marL="1371600" rtl="0" algn="l">
              <a:spcBef>
                <a:spcPts val="0"/>
              </a:spcBef>
              <a:spcAft>
                <a:spcPts val="0"/>
              </a:spcAft>
              <a:buSzPts val="1100"/>
              <a:buChar char="-"/>
            </a:pPr>
            <a:r>
              <a:rPr lang="en"/>
              <a:t>This chart shows the detection rate of </a:t>
            </a:r>
            <a:r>
              <a:rPr lang="en"/>
              <a:t>this bird in this week in several locations, ranked from high to low detection rate. </a:t>
            </a:r>
            <a:endParaRPr/>
          </a:p>
          <a:p>
            <a:pPr indent="-298450" lvl="2" marL="1371600" rtl="0" algn="l">
              <a:spcBef>
                <a:spcPts val="0"/>
              </a:spcBef>
              <a:spcAft>
                <a:spcPts val="0"/>
              </a:spcAft>
              <a:buSzPts val="1100"/>
              <a:buChar char="-"/>
            </a:pPr>
            <a:r>
              <a:rPr lang="en"/>
              <a:t>Since d</a:t>
            </a:r>
            <a:r>
              <a:rPr lang="en"/>
              <a:t>etection rate itself could be a bit misleading, so we also show users the # of checklist with that species. For example, all checklists submitted at Hampshire college has this species, but that was only 3 checklists. Arcadia Wildlife Sanctuary has a bit lower detection rate but that was based on more observations/  there were more people seeing the bird there so maybe I will go there instead.</a:t>
            </a:r>
            <a:endParaRPr/>
          </a:p>
          <a:p>
            <a:pPr indent="-298450" lvl="1" marL="914400" rtl="0" algn="l">
              <a:spcBef>
                <a:spcPts val="0"/>
              </a:spcBef>
              <a:spcAft>
                <a:spcPts val="0"/>
              </a:spcAft>
              <a:buClr>
                <a:schemeClr val="dk1"/>
              </a:buClr>
              <a:buSzPts val="1100"/>
              <a:buChar char="-"/>
            </a:pPr>
            <a:r>
              <a:rPr lang="en">
                <a:solidFill>
                  <a:schemeClr val="dk1"/>
                </a:solidFill>
              </a:rPr>
              <a:t>Now say Western Mass is too far, I want to stay local so I will look for suggestions in Middlesex. 	</a:t>
            </a:r>
            <a:endParaRPr/>
          </a:p>
          <a:p>
            <a:pPr indent="-298450" lvl="2" marL="1371600" rtl="0" algn="l">
              <a:spcBef>
                <a:spcPts val="0"/>
              </a:spcBef>
              <a:spcAft>
                <a:spcPts val="0"/>
              </a:spcAft>
              <a:buClr>
                <a:schemeClr val="dk1"/>
              </a:buClr>
              <a:buSzPts val="1100"/>
              <a:buChar char="-"/>
            </a:pPr>
            <a:r>
              <a:rPr lang="en">
                <a:solidFill>
                  <a:schemeClr val="dk1"/>
                </a:solidFill>
              </a:rPr>
              <a:t>The chart has some interactive features, as in if you click into a location, the map will highlight that location only, and if you click into the dot in the map, it will lead you to a google maps page of that location for navigation</a:t>
            </a:r>
            <a:endParaRPr/>
          </a:p>
          <a:p>
            <a:pPr indent="-298450" lvl="0" marL="457200" rtl="0" algn="l">
              <a:spcBef>
                <a:spcPts val="0"/>
              </a:spcBef>
              <a:spcAft>
                <a:spcPts val="0"/>
              </a:spcAft>
              <a:buSzPts val="1100"/>
              <a:buChar char="-"/>
            </a:pPr>
            <a:r>
              <a:rPr lang="en"/>
              <a:t>One thing that a lot of birders noted in the survey is that they wanted to look for new under birded areas. We think that this feature will help users explore new areas they have not been to, and is a step toward maybe a more deepdive analysis on identifying </a:t>
            </a:r>
            <a:r>
              <a:rPr lang="en"/>
              <a:t>overbirded</a:t>
            </a:r>
            <a:r>
              <a:rPr lang="en"/>
              <a:t> vs underbirded areas.</a:t>
            </a:r>
            <a:endParaRPr/>
          </a:p>
          <a:p>
            <a:pPr indent="-298450" lvl="0" marL="457200" rtl="0" algn="l">
              <a:spcBef>
                <a:spcPts val="0"/>
              </a:spcBef>
              <a:spcAft>
                <a:spcPts val="0"/>
              </a:spcAft>
              <a:buSzPts val="1100"/>
              <a:buChar char="-"/>
            </a:pPr>
            <a:r>
              <a:rPr lang="en"/>
              <a:t>For the time of day, we see that most species have peak activity in early morning (4-8am), but there are some variations across species, such as coast birds like ring-billed gull are also active in the afternoon, probably due to tidal cycles, or Hawks are actually more active in late morning. As we expand the project and include more species, we expect this feature to be useful for birdwatching planning and for understanding of different species’ behaviors. </a:t>
            </a:r>
            <a:endParaRPr/>
          </a:p>
          <a:p>
            <a:pPr indent="-298450" lvl="0" marL="457200" rtl="0" algn="l">
              <a:spcBef>
                <a:spcPts val="0"/>
              </a:spcBef>
              <a:spcAft>
                <a:spcPts val="0"/>
              </a:spcAft>
              <a:buSzPts val="1100"/>
              <a:buChar char="-"/>
            </a:pPr>
            <a:r>
              <a:t/>
            </a:r>
            <a:endParaRPr/>
          </a:p>
          <a:p>
            <a:pPr indent="0" lvl="0" marL="457200" rtl="0" algn="l">
              <a:spcBef>
                <a:spcPts val="0"/>
              </a:spcBef>
              <a:spcAft>
                <a:spcPts val="0"/>
              </a:spcAft>
              <a:buNone/>
            </a:pPr>
            <a:r>
              <a:rPr lang="en"/>
              <a:t>Next Michael with discuss our conclusions we have for this </a:t>
            </a:r>
            <a:r>
              <a:rPr lang="en"/>
              <a:t>phase.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e841ed27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e841ed27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96a0645d1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96a0645d1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Michael</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Impacts</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Enhanced birdwatching: Accurate forecast models and user-friendly dashboard simplify planning and make birdwatching more rewarding.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Insights into bird behavior patterns support conservation planning, providing valuable information for both short-term and long-term initiatives.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Limitations</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Sparse data in Dukes and Nantucket counties presented difficulties in achieving accurate forecasts, highlighting the importance of data availability for effective predictions.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In the choice between Greykite and Prophet for forecasting, Greykite demonstrated higher accuracy but introduced complexity and required longer training periods. This may impact the scalability of our solution when dealing with larger datasets.</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9758604abe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9758604abe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Michael</a:t>
            </a:r>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Automation Pipeline</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Improve forecast model (Prophet &amp; Greykite tuning).</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Add regressors like weather and pollution data.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Spatial Data Integration</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Incorporate habitat quality, land use, and migratory patterns for more precise predictions.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User Engagement</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Leverage survey data for a recommendation system.</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Address overbirded and underbirded areas for balanced birdwatching opportunities.</a:t>
            </a:r>
            <a:endParaRPr>
              <a:solidFill>
                <a:schemeClr val="dk1"/>
              </a:solidFill>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9000a2c0a9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9000a2c0a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9758604abe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9758604abe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Lastly, we performed some additional analysis using the time and hotspot dataset used to create time-location suggestions in the dashboard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analyzed time and hotspot data to improve time-location suggestions on our dashboard.</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Early morning hours (4-8am) show high activity for most bird species. Coastal species like Bufflehead and Gulls are also active in afternoons, likely due to tides affecting food availability. This table shows diurnal variation in bird activity, indicating different patterns for various species.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More species will be added to the project, which is expected to reveal greater variability and enhance understanding of bird behavior.</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We investigated new hotspots based on local birders' interests, identifying overbirded and underbirded areas. Overbirded spots have many checklists but low detection rates; underbirded spots have the opposite.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scatter plot shows the relationship between checklist counts and detection rates, highlighting places like Shady Knoll Campground as overbirded. Further research is planned to explore these preliminary findings more deeply.</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9758604abe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9758604abe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96a0645d1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96a0645d1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9758604ab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9758604ab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Neil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9758604ab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9758604ab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Michael</a:t>
            </a:r>
            <a:endParaRPr sz="1200">
              <a:solidFill>
                <a:srgbClr val="374151"/>
              </a:solidFill>
              <a:latin typeface="Roboto"/>
              <a:ea typeface="Roboto"/>
              <a:cs typeface="Roboto"/>
              <a:sym typeface="Roboto"/>
            </a:endParaRPr>
          </a:p>
          <a:p>
            <a:pPr indent="0" lvl="0" marL="0" rtl="0" algn="l">
              <a:spcBef>
                <a:spcPts val="0"/>
              </a:spcBef>
              <a:spcAft>
                <a:spcPts val="0"/>
              </a:spcAft>
              <a:buNone/>
            </a:pPr>
            <a:r>
              <a:rPr lang="en" sz="1200">
                <a:solidFill>
                  <a:srgbClr val="374151"/>
                </a:solidFill>
                <a:latin typeface="Roboto"/>
                <a:ea typeface="Roboto"/>
                <a:cs typeface="Roboto"/>
                <a:sym typeface="Roboto"/>
              </a:rPr>
              <a:t>Introduction &amp; Problem Statement</a:t>
            </a:r>
            <a:endParaRPr sz="1200">
              <a:solidFill>
                <a:srgbClr val="374151"/>
              </a:solidFill>
              <a:latin typeface="Roboto"/>
              <a:ea typeface="Roboto"/>
              <a:cs typeface="Roboto"/>
              <a:sym typeface="Roboto"/>
            </a:endParaRPr>
          </a:p>
          <a:p>
            <a:pPr indent="0" lvl="0" marL="0" rtl="0" algn="l">
              <a:spcBef>
                <a:spcPts val="0"/>
              </a:spcBef>
              <a:spcAft>
                <a:spcPts val="0"/>
              </a:spcAft>
              <a:buNone/>
            </a:pPr>
            <a:r>
              <a:rPr lang="en" sz="1200">
                <a:solidFill>
                  <a:srgbClr val="374151"/>
                </a:solidFill>
                <a:latin typeface="Roboto"/>
                <a:ea typeface="Roboto"/>
                <a:cs typeface="Roboto"/>
                <a:sym typeface="Roboto"/>
              </a:rPr>
              <a:t>2. Challenges:</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Challenges for Beginner Birdwatchers: Struggle to plan effective outings due to limited knowledge of prime locations and timings for bird sightings.</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Despite advancements in bird identification tech, there is still a need for better bird sighting recommendations. </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Platforms like eBird offer rich historical data but can be challenging to navigate and lack predictive capabilities.</a:t>
            </a:r>
            <a:endParaRPr sz="1200">
              <a:solidFill>
                <a:srgbClr val="374151"/>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Slide Notes: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Birdwatching fosters conservation awareness.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Planning Difficulty</a:t>
            </a:r>
            <a:r>
              <a:rPr lang="en">
                <a:solidFill>
                  <a:schemeClr val="dk1"/>
                </a:solidFill>
              </a:rPr>
              <a:t>: Simplify birdwatching trip planning.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Tech Advancements</a:t>
            </a:r>
            <a:r>
              <a:rPr lang="en">
                <a:solidFill>
                  <a:schemeClr val="dk1"/>
                </a:solidFill>
              </a:rPr>
              <a:t>: Bridge gap between bird identification and sighting recommendations.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eBird Challenges</a:t>
            </a:r>
            <a:r>
              <a:rPr lang="en">
                <a:solidFill>
                  <a:schemeClr val="dk1"/>
                </a:solidFill>
              </a:rPr>
              <a:t>: Address navigation issues, add predictive features.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Objectives</a:t>
            </a:r>
            <a:r>
              <a:rPr lang="en">
                <a:solidFill>
                  <a:schemeClr val="dk1"/>
                </a:solidFill>
              </a:rPr>
              <a:t>: Forecast bird detection, offer hotspot and timing suggestions, create user-friendly dashboard.</a:t>
            </a:r>
            <a:endParaRPr>
              <a:solidFill>
                <a:schemeClr val="dk1"/>
              </a:solidFill>
            </a:endParaRPr>
          </a:p>
          <a:p>
            <a:pPr indent="0" lvl="0" marL="0" rtl="0" algn="l">
              <a:spcBef>
                <a:spcPts val="120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9758604ab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9758604ab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Hajera</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eBird is the most popular application among birdwatchers to log bird sightings</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It was developed by the Cornell Lab of Ornithology</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The dataset is organized into two primary components: </a:t>
            </a:r>
            <a:r>
              <a:rPr lang="en" sz="1200">
                <a:solidFill>
                  <a:srgbClr val="374151"/>
                </a:solidFill>
                <a:latin typeface="Roboto"/>
                <a:ea typeface="Roboto"/>
                <a:cs typeface="Roboto"/>
                <a:sym typeface="Roboto"/>
              </a:rPr>
              <a:t>checklist data and </a:t>
            </a:r>
            <a:r>
              <a:rPr lang="en" sz="1200">
                <a:solidFill>
                  <a:srgbClr val="374151"/>
                </a:solidFill>
                <a:latin typeface="Roboto"/>
                <a:ea typeface="Roboto"/>
                <a:cs typeface="Roboto"/>
                <a:sym typeface="Roboto"/>
              </a:rPr>
              <a:t>observation data.</a:t>
            </a:r>
            <a:endParaRPr sz="1200">
              <a:solidFill>
                <a:srgbClr val="374151"/>
              </a:solidFill>
              <a:latin typeface="Roboto"/>
              <a:ea typeface="Roboto"/>
              <a:cs typeface="Roboto"/>
              <a:sym typeface="Roboto"/>
            </a:endParaRPr>
          </a:p>
          <a:p>
            <a:pPr indent="-304800" lvl="1" marL="9144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checklist data:</a:t>
            </a:r>
            <a:endParaRPr sz="1200">
              <a:solidFill>
                <a:srgbClr val="374151"/>
              </a:solidFill>
              <a:latin typeface="Roboto"/>
              <a:ea typeface="Roboto"/>
              <a:cs typeface="Roboto"/>
              <a:sym typeface="Roboto"/>
            </a:endParaRPr>
          </a:p>
          <a:p>
            <a:pPr indent="-304800" lvl="2" marL="13716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The main features: </a:t>
            </a:r>
            <a:r>
              <a:rPr lang="en" sz="1200">
                <a:solidFill>
                  <a:srgbClr val="374151"/>
                </a:solidFill>
                <a:latin typeface="Roboto"/>
                <a:ea typeface="Roboto"/>
                <a:cs typeface="Roboto"/>
                <a:sym typeface="Roboto"/>
              </a:rPr>
              <a:t>Each checklist summarizes the observations made during </a:t>
            </a:r>
            <a:r>
              <a:rPr lang="en" sz="1200">
                <a:solidFill>
                  <a:srgbClr val="374151"/>
                </a:solidFill>
                <a:latin typeface="Roboto"/>
                <a:ea typeface="Roboto"/>
                <a:cs typeface="Roboto"/>
                <a:sym typeface="Roboto"/>
              </a:rPr>
              <a:t>bird-watching outings</a:t>
            </a:r>
            <a:r>
              <a:rPr lang="en" sz="1200">
                <a:solidFill>
                  <a:srgbClr val="374151"/>
                </a:solidFill>
                <a:latin typeface="Roboto"/>
                <a:ea typeface="Roboto"/>
                <a:cs typeface="Roboto"/>
                <a:sym typeface="Roboto"/>
              </a:rPr>
              <a:t>, including aggregated details such as the total count of each species and contextual information like the location, date, start time, and the number of participants. </a:t>
            </a:r>
            <a:endParaRPr sz="1200">
              <a:solidFill>
                <a:srgbClr val="374151"/>
              </a:solidFill>
              <a:latin typeface="Roboto"/>
              <a:ea typeface="Roboto"/>
              <a:cs typeface="Roboto"/>
              <a:sym typeface="Roboto"/>
            </a:endParaRPr>
          </a:p>
          <a:p>
            <a:pPr indent="-304800" lvl="1" marL="9144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Observation</a:t>
            </a:r>
            <a:r>
              <a:rPr lang="en" sz="1200">
                <a:solidFill>
                  <a:srgbClr val="374151"/>
                </a:solidFill>
                <a:latin typeface="Roboto"/>
                <a:ea typeface="Roboto"/>
                <a:cs typeface="Roboto"/>
                <a:sym typeface="Roboto"/>
              </a:rPr>
              <a:t> data:</a:t>
            </a:r>
            <a:endParaRPr sz="1200">
              <a:solidFill>
                <a:srgbClr val="374151"/>
              </a:solidFill>
              <a:latin typeface="Roboto"/>
              <a:ea typeface="Roboto"/>
              <a:cs typeface="Roboto"/>
              <a:sym typeface="Roboto"/>
            </a:endParaRPr>
          </a:p>
          <a:p>
            <a:pPr indent="-304800" lvl="2" marL="13716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E</a:t>
            </a:r>
            <a:r>
              <a:rPr lang="en" sz="1200">
                <a:solidFill>
                  <a:srgbClr val="374151"/>
                </a:solidFill>
                <a:latin typeface="Roboto"/>
                <a:ea typeface="Roboto"/>
                <a:cs typeface="Roboto"/>
                <a:sym typeface="Roboto"/>
              </a:rPr>
              <a:t>ach row represents an individual bird species sighting, providing detailed information about the species observed like the species type and the bird count.</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They have been providing this rich dataset of bird sightings to the public since 2002, updated monthly</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758604ab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758604ab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Hajera</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We sent out a survey to local birding groups and asked questions about their birding behaviors like how they pick where to go and how they use eBird to log birds. </a:t>
            </a:r>
            <a:endParaRPr sz="1200">
              <a:solidFill>
                <a:srgbClr val="374151"/>
              </a:solidFill>
              <a:latin typeface="Roboto"/>
              <a:ea typeface="Roboto"/>
              <a:cs typeface="Roboto"/>
              <a:sym typeface="Roboto"/>
            </a:endParaRPr>
          </a:p>
          <a:p>
            <a:pPr indent="-304800" lvl="1" marL="9144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Got 102 responses learned that:</a:t>
            </a:r>
            <a:endParaRPr sz="1200">
              <a:solidFill>
                <a:srgbClr val="374151"/>
              </a:solidFill>
              <a:latin typeface="Roboto"/>
              <a:ea typeface="Roboto"/>
              <a:cs typeface="Roboto"/>
              <a:sym typeface="Roboto"/>
            </a:endParaRPr>
          </a:p>
          <a:p>
            <a:pPr indent="-304800" lvl="1" marL="9144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Notably:</a:t>
            </a:r>
            <a:endParaRPr sz="1200">
              <a:solidFill>
                <a:srgbClr val="374151"/>
              </a:solidFill>
              <a:latin typeface="Roboto"/>
              <a:ea typeface="Roboto"/>
              <a:cs typeface="Roboto"/>
              <a:sym typeface="Roboto"/>
            </a:endParaRPr>
          </a:p>
          <a:p>
            <a:pPr indent="-304800" lvl="2" marL="13716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83% favor familiar, nearby locations, aka people bird locally =&gt; supports our decision to focus the analysis on Massachusetts only </a:t>
            </a:r>
            <a:endParaRPr sz="1200">
              <a:solidFill>
                <a:srgbClr val="374151"/>
              </a:solidFill>
              <a:latin typeface="Roboto"/>
              <a:ea typeface="Roboto"/>
              <a:cs typeface="Roboto"/>
              <a:sym typeface="Roboto"/>
            </a:endParaRPr>
          </a:p>
          <a:p>
            <a:pPr indent="-304800" lvl="2" marL="13716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84% log every bird they see =&gt; shows that </a:t>
            </a:r>
            <a:r>
              <a:rPr lang="en" sz="1200">
                <a:solidFill>
                  <a:srgbClr val="374151"/>
                </a:solidFill>
                <a:latin typeface="Roboto"/>
                <a:ea typeface="Roboto"/>
                <a:cs typeface="Roboto"/>
                <a:sym typeface="Roboto"/>
              </a:rPr>
              <a:t>despite its shortcomings as a human-logged, citizen science dataset, ebird is reliable. </a:t>
            </a:r>
            <a:endParaRPr sz="1200">
              <a:solidFill>
                <a:srgbClr val="374151"/>
              </a:solidFill>
              <a:latin typeface="Roboto"/>
              <a:ea typeface="Roboto"/>
              <a:cs typeface="Roboto"/>
              <a:sym typeface="Roboto"/>
            </a:endParaRPr>
          </a:p>
          <a:p>
            <a:pPr indent="-304800" lvl="2" marL="1371600" rtl="0" algn="l">
              <a:spcBef>
                <a:spcPts val="0"/>
              </a:spcBef>
              <a:spcAft>
                <a:spcPts val="0"/>
              </a:spcAft>
              <a:buClr>
                <a:srgbClr val="374151"/>
              </a:buClr>
              <a:buSzPts val="1200"/>
              <a:buFont typeface="Roboto"/>
              <a:buChar char="-"/>
            </a:pPr>
            <a:r>
              <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Final dataset: 17M records of bird observations from 2013-2022, focused on 50 most commonly observed species due to time constraint</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0" lvl="0" marL="914400" rtl="0" algn="l">
              <a:spcBef>
                <a:spcPts val="0"/>
              </a:spcBef>
              <a:spcAft>
                <a:spcPts val="0"/>
              </a:spcAft>
              <a:buNone/>
            </a:pPr>
            <a:r>
              <a:t/>
            </a:r>
            <a:endParaRPr sz="1200">
              <a:solidFill>
                <a:srgbClr val="37415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9758604abe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9758604ab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e841ed274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e841ed274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Neil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9758604ab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9758604ab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Neil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9758604ab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9758604ab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a:solidFill>
                  <a:schemeClr val="dk1"/>
                </a:solidFill>
              </a:rPr>
              <a:t>Hajera</a:t>
            </a:r>
            <a:endParaRPr>
              <a:solidFill>
                <a:schemeClr val="dk1"/>
              </a:solidFill>
            </a:endParaRPr>
          </a:p>
          <a:p>
            <a:pPr indent="0" lvl="0" marL="0" rtl="0" algn="l">
              <a:lnSpc>
                <a:spcPct val="130000"/>
              </a:lnSpc>
              <a:spcBef>
                <a:spcPts val="0"/>
              </a:spcBef>
              <a:spcAft>
                <a:spcPts val="0"/>
              </a:spcAft>
              <a:buNone/>
            </a:pPr>
            <a:r>
              <a:t/>
            </a:r>
            <a:endParaRPr>
              <a:solidFill>
                <a:schemeClr val="dk1"/>
              </a:solidFill>
            </a:endParaRPr>
          </a:p>
          <a:p>
            <a:pPr indent="0" lvl="0" marL="0" rtl="0" algn="l">
              <a:lnSpc>
                <a:spcPct val="130000"/>
              </a:lnSpc>
              <a:spcBef>
                <a:spcPts val="0"/>
              </a:spcBef>
              <a:spcAft>
                <a:spcPts val="0"/>
              </a:spcAft>
              <a:buNone/>
            </a:pPr>
            <a:r>
              <a:rPr lang="en">
                <a:solidFill>
                  <a:schemeClr val="dk1"/>
                </a:solidFill>
              </a:rPr>
              <a:t>- </a:t>
            </a:r>
            <a:r>
              <a:rPr lang="en">
                <a:solidFill>
                  <a:schemeClr val="dk1"/>
                </a:solidFill>
              </a:rPr>
              <a:t>We looked at multiple models to create our forecasts, which include ARIMA/SARIMAX, Gaussian Processes, Prophet, Greykit</a:t>
            </a:r>
            <a:endParaRPr>
              <a:solidFill>
                <a:schemeClr val="dk1"/>
              </a:solidFill>
            </a:endParaRPr>
          </a:p>
          <a:p>
            <a:pPr indent="0" lvl="0" marL="0" rtl="0" algn="l">
              <a:lnSpc>
                <a:spcPct val="130000"/>
              </a:lnSpc>
              <a:spcBef>
                <a:spcPts val="0"/>
              </a:spcBef>
              <a:spcAft>
                <a:spcPts val="0"/>
              </a:spcAft>
              <a:buNone/>
            </a:pPr>
            <a:r>
              <a:rPr lang="en">
                <a:solidFill>
                  <a:schemeClr val="dk1"/>
                </a:solidFill>
              </a:rPr>
              <a:t>- Out of all of the models </a:t>
            </a:r>
            <a:r>
              <a:rPr lang="en">
                <a:solidFill>
                  <a:schemeClr val="dk1"/>
                </a:solidFill>
              </a:rPr>
              <a:t>explored</a:t>
            </a:r>
            <a:r>
              <a:rPr lang="en">
                <a:solidFill>
                  <a:schemeClr val="dk1"/>
                </a:solidFill>
              </a:rPr>
              <a:t>, Prophet and Greykite outperformed in </a:t>
            </a:r>
            <a:r>
              <a:rPr lang="en">
                <a:solidFill>
                  <a:schemeClr val="dk1"/>
                </a:solidFill>
              </a:rPr>
              <a:t>accuracy</a:t>
            </a:r>
            <a:r>
              <a:rPr lang="en">
                <a:solidFill>
                  <a:schemeClr val="dk1"/>
                </a:solidFill>
              </a:rPr>
              <a:t> &amp; scalability in our initial testing</a:t>
            </a:r>
            <a:endParaRPr>
              <a:solidFill>
                <a:schemeClr val="dk1"/>
              </a:solidFill>
            </a:endParaRPr>
          </a:p>
          <a:p>
            <a:pPr indent="0" lvl="0" marL="0" rtl="0" algn="l">
              <a:lnSpc>
                <a:spcPct val="130000"/>
              </a:lnSpc>
              <a:spcBef>
                <a:spcPts val="0"/>
              </a:spcBef>
              <a:spcAft>
                <a:spcPts val="0"/>
              </a:spcAft>
              <a:buNone/>
            </a:pPr>
            <a:r>
              <a:rPr lang="en">
                <a:solidFill>
                  <a:schemeClr val="dk1"/>
                </a:solidFill>
              </a:rPr>
              <a:t>- we the implemented 700 models for 50 different bird species.</a:t>
            </a:r>
            <a:endParaRPr>
              <a:solidFill>
                <a:schemeClr val="dk1"/>
              </a:solidFill>
            </a:endParaRPr>
          </a:p>
          <a:p>
            <a:pPr indent="457200" lvl="0" marL="0" rtl="0" algn="l">
              <a:lnSpc>
                <a:spcPct val="130000"/>
              </a:lnSpc>
              <a:spcBef>
                <a:spcPts val="0"/>
              </a:spcBef>
              <a:spcAft>
                <a:spcPts val="0"/>
              </a:spcAft>
              <a:buNone/>
            </a:pPr>
            <a:r>
              <a:rPr lang="en">
                <a:solidFill>
                  <a:schemeClr val="dk1"/>
                </a:solidFill>
              </a:rPr>
              <a:t>- for all of our models we split the data into a training set, so data from 2013 to 2021, and a testing set, data from 2022</a:t>
            </a:r>
            <a:endParaRPr>
              <a:solidFill>
                <a:schemeClr val="dk1"/>
              </a:solidFill>
            </a:endParaRPr>
          </a:p>
          <a:p>
            <a:pPr indent="457200" lvl="0" marL="0" rtl="0" algn="l">
              <a:lnSpc>
                <a:spcPct val="130000"/>
              </a:lnSpc>
              <a:spcBef>
                <a:spcPts val="0"/>
              </a:spcBef>
              <a:spcAft>
                <a:spcPts val="0"/>
              </a:spcAft>
              <a:buNone/>
            </a:pPr>
            <a:r>
              <a:rPr lang="en">
                <a:solidFill>
                  <a:schemeClr val="dk1"/>
                </a:solidFill>
              </a:rPr>
              <a:t>- to get more stable patterns, applied </a:t>
            </a:r>
            <a:r>
              <a:rPr lang="en">
                <a:solidFill>
                  <a:schemeClr val="dk1"/>
                </a:solidFill>
              </a:rPr>
              <a:t>various </a:t>
            </a:r>
            <a:r>
              <a:rPr lang="en">
                <a:solidFill>
                  <a:schemeClr val="dk1"/>
                </a:solidFill>
              </a:rPr>
              <a:t>smoothing </a:t>
            </a:r>
            <a:r>
              <a:rPr lang="en">
                <a:solidFill>
                  <a:schemeClr val="dk1"/>
                </a:solidFill>
              </a:rPr>
              <a:t>techniques</a:t>
            </a:r>
            <a:endParaRPr>
              <a:solidFill>
                <a:schemeClr val="dk1"/>
              </a:solidFill>
            </a:endParaRPr>
          </a:p>
          <a:p>
            <a:pPr indent="457200" lvl="0" marL="0" rtl="0" algn="l">
              <a:lnSpc>
                <a:spcPct val="130000"/>
              </a:lnSpc>
              <a:spcBef>
                <a:spcPts val="0"/>
              </a:spcBef>
              <a:spcAft>
                <a:spcPts val="0"/>
              </a:spcAft>
              <a:buNone/>
            </a:pPr>
            <a:r>
              <a:rPr lang="en">
                <a:solidFill>
                  <a:schemeClr val="dk1"/>
                </a:solidFill>
              </a:rPr>
              <a:t>- we used rmse and MAE for performance metrics while we used runtime for scalability</a:t>
            </a:r>
            <a:endParaRPr>
              <a:solidFill>
                <a:schemeClr val="dk1"/>
              </a:solidFill>
            </a:endParaRPr>
          </a:p>
          <a:p>
            <a:pPr indent="0" lvl="0" marL="0" rtl="0" algn="l">
              <a:lnSpc>
                <a:spcPct val="130000"/>
              </a:lnSpc>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hyperlink" Target="https://bit.ly/3SqWssj"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p13"/>
          <p:cNvPicPr preferRelativeResize="0"/>
          <p:nvPr/>
        </p:nvPicPr>
        <p:blipFill>
          <a:blip r:embed="rId3">
            <a:alphaModFix/>
          </a:blip>
          <a:stretch>
            <a:fillRect/>
          </a:stretch>
        </p:blipFill>
        <p:spPr>
          <a:xfrm>
            <a:off x="4602899" y="2036250"/>
            <a:ext cx="4541100" cy="3888324"/>
          </a:xfrm>
          <a:prstGeom prst="rect">
            <a:avLst/>
          </a:prstGeom>
          <a:noFill/>
          <a:ln>
            <a:noFill/>
          </a:ln>
        </p:spPr>
      </p:pic>
      <p:sp>
        <p:nvSpPr>
          <p:cNvPr id="57" name="Google Shape;57;p13"/>
          <p:cNvSpPr txBox="1"/>
          <p:nvPr>
            <p:ph type="ctrTitle"/>
          </p:nvPr>
        </p:nvSpPr>
        <p:spPr>
          <a:xfrm>
            <a:off x="438700" y="682750"/>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t>Optimal Birdwatching in Massachusetts: </a:t>
            </a:r>
            <a:endParaRPr sz="2500"/>
          </a:p>
          <a:p>
            <a:pPr indent="0" lvl="0" marL="0" rtl="0" algn="ctr">
              <a:spcBef>
                <a:spcPts val="0"/>
              </a:spcBef>
              <a:spcAft>
                <a:spcPts val="0"/>
              </a:spcAft>
              <a:buNone/>
            </a:pPr>
            <a:r>
              <a:rPr lang="en" sz="2500"/>
              <a:t>Bird Frequency Forecasts &amp;</a:t>
            </a:r>
            <a:endParaRPr sz="2500"/>
          </a:p>
          <a:p>
            <a:pPr indent="0" lvl="0" marL="0" rtl="0" algn="ctr">
              <a:spcBef>
                <a:spcPts val="0"/>
              </a:spcBef>
              <a:spcAft>
                <a:spcPts val="0"/>
              </a:spcAft>
              <a:buNone/>
            </a:pPr>
            <a:r>
              <a:rPr lang="en" sz="2500"/>
              <a:t>Time-Location Recommendations</a:t>
            </a:r>
            <a:endParaRPr sz="2500"/>
          </a:p>
        </p:txBody>
      </p:sp>
      <p:sp>
        <p:nvSpPr>
          <p:cNvPr id="58" name="Google Shape;58;p13"/>
          <p:cNvSpPr txBox="1"/>
          <p:nvPr>
            <p:ph idx="1" type="subTitle"/>
          </p:nvPr>
        </p:nvSpPr>
        <p:spPr>
          <a:xfrm>
            <a:off x="362500" y="3438873"/>
            <a:ext cx="8520600" cy="733500"/>
          </a:xfrm>
          <a:prstGeom prst="rect">
            <a:avLst/>
          </a:prstGeom>
        </p:spPr>
        <p:txBody>
          <a:bodyPr anchorCtr="0" anchor="t" bIns="91425" lIns="91425" spcFirstLastPara="1" rIns="91425" wrap="square" tIns="91425">
            <a:normAutofit lnSpcReduction="10000"/>
          </a:bodyPr>
          <a:lstStyle/>
          <a:p>
            <a:pPr indent="0" lvl="0" marL="0" rtl="0" algn="ctr">
              <a:lnSpc>
                <a:spcPct val="80000"/>
              </a:lnSpc>
              <a:spcBef>
                <a:spcPts val="0"/>
              </a:spcBef>
              <a:spcAft>
                <a:spcPts val="0"/>
              </a:spcAft>
              <a:buSzPts val="935"/>
              <a:buNone/>
            </a:pPr>
            <a:r>
              <a:rPr lang="en" sz="1600"/>
              <a:t>Phase 1 - Final Presentation</a:t>
            </a:r>
            <a:endParaRPr sz="1600"/>
          </a:p>
          <a:p>
            <a:pPr indent="0" lvl="0" marL="0" rtl="0" algn="ctr">
              <a:lnSpc>
                <a:spcPct val="80000"/>
              </a:lnSpc>
              <a:spcBef>
                <a:spcPts val="0"/>
              </a:spcBef>
              <a:spcAft>
                <a:spcPts val="0"/>
              </a:spcAft>
              <a:buSzPts val="935"/>
              <a:buNone/>
            </a:pPr>
            <a:r>
              <a:t/>
            </a:r>
            <a:endParaRPr sz="1600"/>
          </a:p>
          <a:p>
            <a:pPr indent="0" lvl="0" marL="0" rtl="0" algn="ctr">
              <a:lnSpc>
                <a:spcPct val="80000"/>
              </a:lnSpc>
              <a:spcBef>
                <a:spcPts val="0"/>
              </a:spcBef>
              <a:spcAft>
                <a:spcPts val="0"/>
              </a:spcAft>
              <a:buSzPts val="935"/>
              <a:buNone/>
            </a:pPr>
            <a:r>
              <a:rPr lang="en" sz="1600"/>
              <a:t> Team 2: Michael Aldoroty, Neil Ghosh, Nhat Pham, Hajera Siddiqui</a:t>
            </a:r>
            <a:endParaRPr sz="1600"/>
          </a:p>
        </p:txBody>
      </p:sp>
      <p:sp>
        <p:nvSpPr>
          <p:cNvPr id="59" name="Google Shape;59;p13"/>
          <p:cNvSpPr txBox="1"/>
          <p:nvPr>
            <p:ph idx="1" type="subTitle"/>
          </p:nvPr>
        </p:nvSpPr>
        <p:spPr>
          <a:xfrm>
            <a:off x="311700" y="4312525"/>
            <a:ext cx="8520600" cy="9825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lang="en" sz="1600"/>
              <a:t>DS 5500</a:t>
            </a:r>
            <a:endParaRPr sz="1600"/>
          </a:p>
          <a:p>
            <a:pPr indent="0" lvl="0" marL="0" rtl="0" algn="ctr">
              <a:lnSpc>
                <a:spcPct val="80000"/>
              </a:lnSpc>
              <a:spcBef>
                <a:spcPts val="0"/>
              </a:spcBef>
              <a:spcAft>
                <a:spcPts val="0"/>
              </a:spcAft>
              <a:buSzPts val="935"/>
              <a:buNone/>
            </a:pPr>
            <a:r>
              <a:t/>
            </a:r>
            <a:endParaRPr sz="1600"/>
          </a:p>
        </p:txBody>
      </p:sp>
      <p:pic>
        <p:nvPicPr>
          <p:cNvPr id="60" name="Google Shape;60;p13"/>
          <p:cNvPicPr preferRelativeResize="0"/>
          <p:nvPr/>
        </p:nvPicPr>
        <p:blipFill>
          <a:blip r:embed="rId4">
            <a:alphaModFix/>
          </a:blip>
          <a:stretch>
            <a:fillRect/>
          </a:stretch>
        </p:blipFill>
        <p:spPr>
          <a:xfrm>
            <a:off x="-800" y="0"/>
            <a:ext cx="1658123" cy="1635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Prophet</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700"/>
              <a:t>Employed </a:t>
            </a:r>
            <a:r>
              <a:rPr lang="en" sz="1700"/>
              <a:t>additional</a:t>
            </a:r>
            <a:r>
              <a:rPr lang="en" sz="1700"/>
              <a:t> data processing to make data</a:t>
            </a:r>
            <a:r>
              <a:rPr lang="en" sz="1700"/>
              <a:t> into appropriate form for model</a:t>
            </a:r>
            <a:endParaRPr sz="1700"/>
          </a:p>
          <a:p>
            <a:pPr indent="-330200" lvl="0" marL="457200" rtl="0" algn="l">
              <a:lnSpc>
                <a:spcPct val="150000"/>
              </a:lnSpc>
              <a:spcBef>
                <a:spcPts val="0"/>
              </a:spcBef>
              <a:spcAft>
                <a:spcPts val="0"/>
              </a:spcAft>
              <a:buSzPts val="1600"/>
              <a:buChar char="●"/>
            </a:pPr>
            <a:r>
              <a:rPr lang="en" sz="1700"/>
              <a:t>Utilized yearly seasonality, periods of 104 weeks, and week frequency parameters</a:t>
            </a:r>
            <a:endParaRPr sz="1700"/>
          </a:p>
          <a:p>
            <a:pPr indent="-330200" lvl="0" marL="457200" rtl="0" algn="l">
              <a:lnSpc>
                <a:spcPct val="150000"/>
              </a:lnSpc>
              <a:spcBef>
                <a:spcPts val="0"/>
              </a:spcBef>
              <a:spcAft>
                <a:spcPts val="0"/>
              </a:spcAft>
              <a:buSzPts val="1600"/>
              <a:buChar char="●"/>
            </a:pPr>
            <a:r>
              <a:rPr lang="en" sz="1700"/>
              <a:t>Used a train test split of historical data up to 2021 and forecasting data beyond</a:t>
            </a:r>
            <a:endParaRPr sz="1700"/>
          </a:p>
          <a:p>
            <a:pPr indent="-330200" lvl="0" marL="457200" rtl="0" algn="l">
              <a:lnSpc>
                <a:spcPct val="150000"/>
              </a:lnSpc>
              <a:spcBef>
                <a:spcPts val="0"/>
              </a:spcBef>
              <a:spcAft>
                <a:spcPts val="0"/>
              </a:spcAft>
              <a:buSzPts val="1600"/>
              <a:buChar char="●"/>
            </a:pPr>
            <a:r>
              <a:rPr lang="en" sz="1700"/>
              <a:t>Evaluated using RMSE and MAE </a:t>
            </a:r>
            <a:endParaRPr sz="1700"/>
          </a:p>
          <a:p>
            <a:pPr indent="-330200" lvl="0" marL="457200" rtl="0" algn="l">
              <a:lnSpc>
                <a:spcPct val="150000"/>
              </a:lnSpc>
              <a:spcBef>
                <a:spcPts val="0"/>
              </a:spcBef>
              <a:spcAft>
                <a:spcPts val="0"/>
              </a:spcAft>
              <a:buSzPts val="1600"/>
              <a:buChar char="●"/>
            </a:pPr>
            <a:r>
              <a:rPr lang="en" sz="1700"/>
              <a:t>Used rolling average and exponential smoothing to decrease noise and variation</a:t>
            </a:r>
            <a:endParaRPr sz="1700"/>
          </a:p>
          <a:p>
            <a:pPr indent="-336550" lvl="1" marL="914400" rtl="0" algn="l">
              <a:lnSpc>
                <a:spcPct val="150000"/>
              </a:lnSpc>
              <a:spcBef>
                <a:spcPts val="0"/>
              </a:spcBef>
              <a:spcAft>
                <a:spcPts val="0"/>
              </a:spcAft>
              <a:buSzPts val="1700"/>
              <a:buChar char="○"/>
            </a:pPr>
            <a:r>
              <a:rPr lang="en" sz="1700"/>
              <a:t>Determined exponential smoothing produces better results</a:t>
            </a:r>
            <a:endParaRPr sz="1700"/>
          </a:p>
          <a:p>
            <a:pPr indent="-330200" lvl="0" marL="457200" rtl="0" algn="l">
              <a:lnSpc>
                <a:spcPct val="150000"/>
              </a:lnSpc>
              <a:spcBef>
                <a:spcPts val="0"/>
              </a:spcBef>
              <a:spcAft>
                <a:spcPts val="0"/>
              </a:spcAft>
              <a:buSzPts val="1600"/>
              <a:buChar char="●"/>
            </a:pPr>
            <a:r>
              <a:rPr lang="en" sz="1700"/>
              <a:t>Trained model on 50 birds and 14 different counties in 4 minutes and 28 seconds</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Greykite </a:t>
            </a:r>
            <a:endParaRPr/>
          </a:p>
        </p:txBody>
      </p:sp>
      <p:grpSp>
        <p:nvGrpSpPr>
          <p:cNvPr id="124" name="Google Shape;124;p23"/>
          <p:cNvGrpSpPr/>
          <p:nvPr/>
        </p:nvGrpSpPr>
        <p:grpSpPr>
          <a:xfrm>
            <a:off x="1593000" y="3883879"/>
            <a:ext cx="5957975" cy="643500"/>
            <a:chOff x="1593000" y="2322568"/>
            <a:chExt cx="5957975" cy="643500"/>
          </a:xfrm>
        </p:grpSpPr>
        <p:sp>
          <p:nvSpPr>
            <p:cNvPr id="125" name="Google Shape;125;p23"/>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3"/>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3"/>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3"/>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Model Evaluation</a:t>
              </a:r>
              <a:endParaRPr sz="1000">
                <a:solidFill>
                  <a:srgbClr val="FFFFFF"/>
                </a:solidFill>
                <a:latin typeface="Roboto"/>
                <a:ea typeface="Roboto"/>
                <a:cs typeface="Roboto"/>
                <a:sym typeface="Roboto"/>
              </a:endParaRPr>
            </a:p>
          </p:txBody>
        </p:sp>
        <p:sp>
          <p:nvSpPr>
            <p:cNvPr id="129" name="Google Shape;129;p23"/>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3"/>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04</a:t>
              </a:r>
              <a:endParaRPr sz="2600">
                <a:solidFill>
                  <a:srgbClr val="FFFFFF"/>
                </a:solidFill>
                <a:latin typeface="Roboto Thin"/>
                <a:ea typeface="Roboto Thin"/>
                <a:cs typeface="Roboto Thin"/>
                <a:sym typeface="Roboto Thin"/>
              </a:endParaRPr>
            </a:p>
          </p:txBody>
        </p:sp>
        <p:sp>
          <p:nvSpPr>
            <p:cNvPr id="131" name="Google Shape;131;p23"/>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Compared baseline and tuned model using RMSE &amp; MAE to determine the optimal model for each bird-county</a:t>
              </a:r>
              <a:endParaRPr sz="800">
                <a:solidFill>
                  <a:srgbClr val="A72A1E"/>
                </a:solidFill>
                <a:latin typeface="Roboto"/>
                <a:ea typeface="Roboto"/>
                <a:cs typeface="Roboto"/>
                <a:sym typeface="Roboto"/>
              </a:endParaRPr>
            </a:p>
          </p:txBody>
        </p:sp>
      </p:grpSp>
      <p:grpSp>
        <p:nvGrpSpPr>
          <p:cNvPr id="132" name="Google Shape;132;p23"/>
          <p:cNvGrpSpPr/>
          <p:nvPr/>
        </p:nvGrpSpPr>
        <p:grpSpPr>
          <a:xfrm>
            <a:off x="1593000" y="3229012"/>
            <a:ext cx="5957975" cy="643500"/>
            <a:chOff x="1593000" y="2322568"/>
            <a:chExt cx="5957975" cy="643500"/>
          </a:xfrm>
        </p:grpSpPr>
        <p:sp>
          <p:nvSpPr>
            <p:cNvPr id="133" name="Google Shape;133;p23"/>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3"/>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3"/>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3"/>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Cross Validation</a:t>
              </a:r>
              <a:endParaRPr sz="1000">
                <a:solidFill>
                  <a:srgbClr val="FFFFFF"/>
                </a:solidFill>
                <a:latin typeface="Roboto"/>
                <a:ea typeface="Roboto"/>
                <a:cs typeface="Roboto"/>
                <a:sym typeface="Roboto"/>
              </a:endParaRPr>
            </a:p>
          </p:txBody>
        </p:sp>
        <p:sp>
          <p:nvSpPr>
            <p:cNvPr id="137" name="Google Shape;137;p23"/>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3"/>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139" name="Google Shape;139;p23"/>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Assessed model using the train-test split </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Also implemented 2-fold rolling window cross-validation </a:t>
              </a:r>
              <a:endParaRPr sz="800">
                <a:solidFill>
                  <a:srgbClr val="A72A1E"/>
                </a:solidFill>
                <a:latin typeface="Roboto"/>
                <a:ea typeface="Roboto"/>
                <a:cs typeface="Roboto"/>
                <a:sym typeface="Roboto"/>
              </a:endParaRPr>
            </a:p>
          </p:txBody>
        </p:sp>
      </p:grpSp>
      <p:grpSp>
        <p:nvGrpSpPr>
          <p:cNvPr id="140" name="Google Shape;140;p23"/>
          <p:cNvGrpSpPr/>
          <p:nvPr/>
        </p:nvGrpSpPr>
        <p:grpSpPr>
          <a:xfrm>
            <a:off x="1593000" y="2574119"/>
            <a:ext cx="5957975" cy="643500"/>
            <a:chOff x="1593000" y="2322568"/>
            <a:chExt cx="5957975" cy="643500"/>
          </a:xfrm>
        </p:grpSpPr>
        <p:sp>
          <p:nvSpPr>
            <p:cNvPr id="141" name="Google Shape;141;p23"/>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3"/>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3"/>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3"/>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Seasonality &amp; Autoregression </a:t>
              </a:r>
              <a:endParaRPr sz="1000">
                <a:solidFill>
                  <a:srgbClr val="FFFFFF"/>
                </a:solidFill>
                <a:latin typeface="Roboto"/>
                <a:ea typeface="Roboto"/>
                <a:cs typeface="Roboto"/>
                <a:sym typeface="Roboto"/>
              </a:endParaRPr>
            </a:p>
          </p:txBody>
        </p:sp>
        <p:sp>
          <p:nvSpPr>
            <p:cNvPr id="145" name="Google Shape;145;p23"/>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3"/>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147" name="Google Shape;147;p23"/>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Integrated seasonality and autoregression to reflect natural cycles and temporal correlations</a:t>
              </a:r>
              <a:endParaRPr sz="800">
                <a:solidFill>
                  <a:srgbClr val="A72A1E"/>
                </a:solidFill>
                <a:latin typeface="Roboto"/>
                <a:ea typeface="Roboto"/>
                <a:cs typeface="Roboto"/>
                <a:sym typeface="Roboto"/>
              </a:endParaRPr>
            </a:p>
          </p:txBody>
        </p:sp>
      </p:grpSp>
      <p:grpSp>
        <p:nvGrpSpPr>
          <p:cNvPr id="148" name="Google Shape;148;p23"/>
          <p:cNvGrpSpPr/>
          <p:nvPr/>
        </p:nvGrpSpPr>
        <p:grpSpPr>
          <a:xfrm>
            <a:off x="1593000" y="1919260"/>
            <a:ext cx="5957975" cy="643500"/>
            <a:chOff x="1593000" y="2322568"/>
            <a:chExt cx="5957975" cy="643500"/>
          </a:xfrm>
        </p:grpSpPr>
        <p:sp>
          <p:nvSpPr>
            <p:cNvPr id="149" name="Google Shape;149;p23"/>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3"/>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3"/>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3"/>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Baseline and Model Tuning</a:t>
              </a:r>
              <a:endParaRPr sz="1000">
                <a:solidFill>
                  <a:srgbClr val="FFFFFF"/>
                </a:solidFill>
                <a:latin typeface="Roboto"/>
                <a:ea typeface="Roboto"/>
                <a:cs typeface="Roboto"/>
                <a:sym typeface="Roboto"/>
              </a:endParaRPr>
            </a:p>
          </p:txBody>
        </p:sp>
        <p:sp>
          <p:nvSpPr>
            <p:cNvPr id="153" name="Google Shape;153;p23"/>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155" name="Google Shape;155;p23"/>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Created a baseline model with </a:t>
              </a:r>
              <a:r>
                <a:rPr lang="en" sz="800">
                  <a:solidFill>
                    <a:srgbClr val="A72A1E"/>
                  </a:solidFill>
                  <a:latin typeface="Roboto"/>
                  <a:ea typeface="Roboto"/>
                  <a:cs typeface="Roboto"/>
                  <a:sym typeface="Roboto"/>
                </a:rPr>
                <a:t>default</a:t>
              </a:r>
              <a:r>
                <a:rPr lang="en" sz="800">
                  <a:solidFill>
                    <a:srgbClr val="A72A1E"/>
                  </a:solidFill>
                  <a:latin typeface="Roboto"/>
                  <a:ea typeface="Roboto"/>
                  <a:cs typeface="Roboto"/>
                  <a:sym typeface="Roboto"/>
                </a:rPr>
                <a:t> Silverkite</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Fine-tuned baseline model for diverse growth patterns through changepoints</a:t>
              </a:r>
              <a:r>
                <a:rPr lang="en" sz="800">
                  <a:solidFill>
                    <a:srgbClr val="A72A1E"/>
                  </a:solidFill>
                  <a:latin typeface="Roboto"/>
                  <a:ea typeface="Roboto"/>
                  <a:cs typeface="Roboto"/>
                  <a:sym typeface="Roboto"/>
                </a:rPr>
                <a:t>, </a:t>
              </a:r>
              <a:r>
                <a:rPr lang="en" sz="800">
                  <a:solidFill>
                    <a:srgbClr val="A72A1E"/>
                  </a:solidFill>
                  <a:latin typeface="Roboto"/>
                  <a:ea typeface="Roboto"/>
                  <a:cs typeface="Roboto"/>
                  <a:sym typeface="Roboto"/>
                </a:rPr>
                <a:t>optimized via grid search</a:t>
              </a:r>
              <a:endParaRPr sz="800">
                <a:solidFill>
                  <a:srgbClr val="A72A1E"/>
                </a:solidFill>
                <a:latin typeface="Roboto"/>
                <a:ea typeface="Roboto"/>
                <a:cs typeface="Roboto"/>
                <a:sym typeface="Roboto"/>
              </a:endParaRPr>
            </a:p>
          </p:txBody>
        </p:sp>
      </p:grpSp>
      <p:sp>
        <p:nvSpPr>
          <p:cNvPr id="156" name="Google Shape;156;p23"/>
          <p:cNvSpPr txBox="1"/>
          <p:nvPr>
            <p:ph idx="1" type="body"/>
          </p:nvPr>
        </p:nvSpPr>
        <p:spPr>
          <a:xfrm>
            <a:off x="353225" y="951675"/>
            <a:ext cx="8339700" cy="771600"/>
          </a:xfrm>
          <a:prstGeom prst="rect">
            <a:avLst/>
          </a:prstGeom>
        </p:spPr>
        <p:txBody>
          <a:bodyPr anchorCtr="0" anchor="t" bIns="91425" lIns="91425" spcFirstLastPara="1" rIns="91425" wrap="square" tIns="91425">
            <a:noAutofit/>
          </a:bodyPr>
          <a:lstStyle/>
          <a:p>
            <a:pPr indent="-330200" lvl="0" marL="457200" rtl="0" algn="l">
              <a:lnSpc>
                <a:spcPct val="130000"/>
              </a:lnSpc>
              <a:spcBef>
                <a:spcPts val="0"/>
              </a:spcBef>
              <a:spcAft>
                <a:spcPts val="0"/>
              </a:spcAft>
              <a:buSzPts val="1600"/>
              <a:buChar char="●"/>
            </a:pPr>
            <a:r>
              <a:rPr lang="en" sz="1729"/>
              <a:t>Silverkite: a two-phase time series forecasting algorithm in Greykite that models conditional means and fit volatility to residuals</a:t>
            </a:r>
            <a:endParaRPr sz="1729"/>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Conducted two descriptive analyses on 2019-2022 data to recommend optimal birdwatching times and hotspots</a:t>
            </a:r>
            <a:endParaRPr/>
          </a:p>
          <a:p>
            <a:pPr indent="-330200" lvl="0" marL="457200" rtl="0" algn="l">
              <a:spcBef>
                <a:spcPts val="0"/>
              </a:spcBef>
              <a:spcAft>
                <a:spcPts val="0"/>
              </a:spcAft>
              <a:buSzPts val="1600"/>
              <a:buChar char="●"/>
            </a:pPr>
            <a:r>
              <a:rPr lang="en"/>
              <a:t>Determined best birdwatching times by analyzing species sightings in two-hour daily intervals</a:t>
            </a:r>
            <a:endParaRPr/>
          </a:p>
          <a:p>
            <a:pPr indent="-330200" lvl="0" marL="457200" rtl="0" algn="l">
              <a:spcBef>
                <a:spcPts val="0"/>
              </a:spcBef>
              <a:spcAft>
                <a:spcPts val="0"/>
              </a:spcAft>
              <a:buSzPts val="1600"/>
              <a:buChar char="●"/>
            </a:pPr>
            <a:r>
              <a:rPr lang="en"/>
              <a:t>Determined best hotspots out of a pool of 3,592 in MA using spatial and textual similarity to the actual specie sighting</a:t>
            </a:r>
            <a:endParaRPr/>
          </a:p>
          <a:p>
            <a:pPr indent="-330200" lvl="0" marL="457200" rtl="0" algn="l">
              <a:spcBef>
                <a:spcPts val="0"/>
              </a:spcBef>
              <a:spcAft>
                <a:spcPts val="0"/>
              </a:spcAft>
              <a:buSzPts val="1600"/>
              <a:buChar char="●"/>
            </a:pPr>
            <a:r>
              <a:rPr lang="en"/>
              <a:t>Finally, developed an interactive Tableau dashboard that combines the machine learning output with descriptive insights for additional nuance to the weekly detection rate </a:t>
            </a:r>
            <a:r>
              <a:rPr lang="en"/>
              <a:t>predictions provided</a:t>
            </a:r>
            <a:endParaRPr/>
          </a:p>
        </p:txBody>
      </p:sp>
      <p:sp>
        <p:nvSpPr>
          <p:cNvPr id="162" name="Google Shape;162;p24"/>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Time-Location Descriptive Analysis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Results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Greykite vs Prophet </a:t>
            </a:r>
            <a:endParaRPr/>
          </a:p>
        </p:txBody>
      </p:sp>
      <p:sp>
        <p:nvSpPr>
          <p:cNvPr id="173" name="Google Shape;17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Data smoothing improved performance for both, with exponential smoothing being most effective</a:t>
            </a:r>
            <a:endParaRPr/>
          </a:p>
          <a:p>
            <a:pPr indent="-330200" lvl="0" marL="457200" rtl="0" algn="l">
              <a:spcBef>
                <a:spcPts val="0"/>
              </a:spcBef>
              <a:spcAft>
                <a:spcPts val="0"/>
              </a:spcAft>
              <a:buSzPts val="1600"/>
              <a:buChar char="●"/>
            </a:pPr>
            <a:r>
              <a:rPr b="1" lang="en"/>
              <a:t>Greykite offered higher predictive accuracy</a:t>
            </a:r>
            <a:r>
              <a:rPr lang="en"/>
              <a:t> in 575/ 696 models</a:t>
            </a:r>
            <a:endParaRPr/>
          </a:p>
          <a:p>
            <a:pPr indent="-330200" lvl="0" marL="457200" rtl="0" algn="l">
              <a:spcBef>
                <a:spcPts val="0"/>
              </a:spcBef>
              <a:spcAft>
                <a:spcPts val="0"/>
              </a:spcAft>
              <a:buSzPts val="1600"/>
              <a:buChar char="●"/>
            </a:pPr>
            <a:r>
              <a:rPr b="1" lang="en"/>
              <a:t>Prophet outperformed in speed</a:t>
            </a:r>
            <a:r>
              <a:rPr lang="en"/>
              <a:t>, taking 5.36 seconds per bird versus Greykite's 2 minutes per bird</a:t>
            </a:r>
            <a:endParaRPr/>
          </a:p>
          <a:p>
            <a:pPr indent="-330200" lvl="0" marL="457200" rtl="0" algn="l">
              <a:spcBef>
                <a:spcPts val="0"/>
              </a:spcBef>
              <a:spcAft>
                <a:spcPts val="0"/>
              </a:spcAft>
              <a:buSzPts val="1600"/>
              <a:buChar char="●"/>
            </a:pPr>
            <a:r>
              <a:rPr lang="en"/>
              <a:t>Prioritized Greykite for accurate forecasts over speed, fitting our goal to offer birdwatchers precise </a:t>
            </a:r>
            <a:r>
              <a:rPr lang="en"/>
              <a:t>predictions, with speed de-emphasized for static dashboard integration</a:t>
            </a:r>
            <a:endParaRPr/>
          </a:p>
          <a:p>
            <a:pPr indent="-330200" lvl="0" marL="457200" rtl="0" algn="l">
              <a:spcBef>
                <a:spcPts val="0"/>
              </a:spcBef>
              <a:spcAft>
                <a:spcPts val="0"/>
              </a:spcAft>
              <a:buSzPts val="1600"/>
              <a:buChar char="●"/>
            </a:pPr>
            <a:r>
              <a:rPr lang="en"/>
              <a:t>Future optimizations: enhance Greykite's speed or improve Prophet's accuracy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7"/>
          <p:cNvPicPr preferRelativeResize="0"/>
          <p:nvPr/>
        </p:nvPicPr>
        <p:blipFill>
          <a:blip r:embed="rId3">
            <a:alphaModFix/>
          </a:blip>
          <a:stretch>
            <a:fillRect/>
          </a:stretch>
        </p:blipFill>
        <p:spPr>
          <a:xfrm>
            <a:off x="1096975" y="409200"/>
            <a:ext cx="7236201" cy="4423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Greykite Results</a:t>
            </a:r>
            <a:endParaRPr/>
          </a:p>
        </p:txBody>
      </p:sp>
      <p:sp>
        <p:nvSpPr>
          <p:cNvPr id="184" name="Google Shape;184;p28"/>
          <p:cNvSpPr txBox="1"/>
          <p:nvPr>
            <p:ph idx="1" type="body"/>
          </p:nvPr>
        </p:nvSpPr>
        <p:spPr>
          <a:xfrm>
            <a:off x="241875" y="1000075"/>
            <a:ext cx="8520600" cy="9900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700"/>
              <a:t>Overall, fine-tuned Greykite models achieve satisfactory predictive performance</a:t>
            </a:r>
            <a:r>
              <a:rPr lang="en" sz="1700"/>
              <a:t>,</a:t>
            </a:r>
            <a:r>
              <a:rPr lang="en" sz="1700"/>
              <a:t> median RMSE = 0.034</a:t>
            </a:r>
            <a:r>
              <a:rPr lang="en" sz="1700"/>
              <a:t> and </a:t>
            </a:r>
            <a:r>
              <a:rPr lang="en" sz="1700"/>
              <a:t>median MAE = 0.026</a:t>
            </a:r>
            <a:endParaRPr sz="1700"/>
          </a:p>
          <a:p>
            <a:pPr indent="0" lvl="0" marL="457200" rtl="0" algn="l">
              <a:lnSpc>
                <a:spcPct val="150000"/>
              </a:lnSpc>
              <a:spcBef>
                <a:spcPts val="1200"/>
              </a:spcBef>
              <a:spcAft>
                <a:spcPts val="1200"/>
              </a:spcAft>
              <a:buNone/>
            </a:pPr>
            <a:r>
              <a:t/>
            </a:r>
            <a:endParaRPr sz="1700"/>
          </a:p>
        </p:txBody>
      </p:sp>
      <p:sp>
        <p:nvSpPr>
          <p:cNvPr id="185" name="Google Shape;185;p28"/>
          <p:cNvSpPr txBox="1"/>
          <p:nvPr/>
        </p:nvSpPr>
        <p:spPr>
          <a:xfrm>
            <a:off x="241875" y="1914275"/>
            <a:ext cx="4567500" cy="25398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2"/>
              </a:buClr>
              <a:buSzPts val="1600"/>
              <a:buFont typeface="Proxima Nova"/>
              <a:buChar char="●"/>
            </a:pPr>
            <a:r>
              <a:rPr b="1" lang="en" sz="1700">
                <a:solidFill>
                  <a:schemeClr val="dk2"/>
                </a:solidFill>
                <a:latin typeface="Proxima Nova"/>
                <a:ea typeface="Proxima Nova"/>
                <a:cs typeface="Proxima Nova"/>
                <a:sym typeface="Proxima Nova"/>
              </a:rPr>
              <a:t>Species variation</a:t>
            </a:r>
            <a:r>
              <a:rPr lang="en" sz="1700">
                <a:solidFill>
                  <a:schemeClr val="dk2"/>
                </a:solidFill>
                <a:latin typeface="Proxima Nova"/>
                <a:ea typeface="Proxima Nova"/>
                <a:cs typeface="Proxima Nova"/>
                <a:sym typeface="Proxima Nova"/>
              </a:rPr>
              <a:t>:</a:t>
            </a:r>
            <a:endParaRPr sz="1700">
              <a:solidFill>
                <a:schemeClr val="dk2"/>
              </a:solidFill>
              <a:latin typeface="Proxima Nova"/>
              <a:ea typeface="Proxima Nova"/>
              <a:cs typeface="Proxima Nova"/>
              <a:sym typeface="Proxima Nova"/>
            </a:endParaRPr>
          </a:p>
          <a:p>
            <a:pPr indent="-323850" lvl="1" marL="742950" rtl="0" algn="l">
              <a:lnSpc>
                <a:spcPct val="150000"/>
              </a:lnSpc>
              <a:spcBef>
                <a:spcPts val="0"/>
              </a:spcBef>
              <a:spcAft>
                <a:spcPts val="0"/>
              </a:spcAft>
              <a:buClr>
                <a:schemeClr val="dk2"/>
              </a:buClr>
              <a:buSzPts val="1500"/>
              <a:buFont typeface="Proxima Nova"/>
              <a:buChar char="○"/>
            </a:pPr>
            <a:r>
              <a:rPr lang="en" sz="1500">
                <a:solidFill>
                  <a:schemeClr val="dk2"/>
                </a:solidFill>
                <a:latin typeface="Proxima Nova"/>
                <a:ea typeface="Proxima Nova"/>
                <a:cs typeface="Proxima Nova"/>
                <a:sym typeface="Proxima Nova"/>
              </a:rPr>
              <a:t>Migratory birds showed high accuracy due to clear seasonal patterns</a:t>
            </a:r>
            <a:endParaRPr sz="1500">
              <a:solidFill>
                <a:schemeClr val="dk2"/>
              </a:solidFill>
              <a:latin typeface="Proxima Nova"/>
              <a:ea typeface="Proxima Nova"/>
              <a:cs typeface="Proxima Nova"/>
              <a:sym typeface="Proxima Nova"/>
            </a:endParaRPr>
          </a:p>
          <a:p>
            <a:pPr indent="-323850" lvl="1" marL="742950" rtl="0" algn="l">
              <a:lnSpc>
                <a:spcPct val="150000"/>
              </a:lnSpc>
              <a:spcBef>
                <a:spcPts val="0"/>
              </a:spcBef>
              <a:spcAft>
                <a:spcPts val="0"/>
              </a:spcAft>
              <a:buClr>
                <a:schemeClr val="dk2"/>
              </a:buClr>
              <a:buSzPts val="1500"/>
              <a:buFont typeface="Proxima Nova"/>
              <a:buChar char="○"/>
            </a:pPr>
            <a:r>
              <a:rPr lang="en" sz="1500">
                <a:solidFill>
                  <a:schemeClr val="dk2"/>
                </a:solidFill>
                <a:latin typeface="Proxima Nova"/>
                <a:ea typeface="Proxima Nova"/>
                <a:cs typeface="Proxima Nova"/>
                <a:sym typeface="Proxima Nova"/>
              </a:rPr>
              <a:t>Resident birds had higher RMSE/MAE and wider confidence intervals, likely influenced by variable detection rates and complex behaviors</a:t>
            </a:r>
            <a:endParaRPr sz="1300"/>
          </a:p>
        </p:txBody>
      </p:sp>
      <p:pic>
        <p:nvPicPr>
          <p:cNvPr id="186" name="Google Shape;186;p28"/>
          <p:cNvPicPr preferRelativeResize="0"/>
          <p:nvPr/>
        </p:nvPicPr>
        <p:blipFill>
          <a:blip r:embed="rId3">
            <a:alphaModFix/>
          </a:blip>
          <a:stretch>
            <a:fillRect/>
          </a:stretch>
        </p:blipFill>
        <p:spPr>
          <a:xfrm>
            <a:off x="4809375" y="1990075"/>
            <a:ext cx="4260770" cy="2811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29"/>
          <p:cNvPicPr preferRelativeResize="0"/>
          <p:nvPr/>
        </p:nvPicPr>
        <p:blipFill>
          <a:blip r:embed="rId3">
            <a:alphaModFix/>
          </a:blip>
          <a:stretch>
            <a:fillRect/>
          </a:stretch>
        </p:blipFill>
        <p:spPr>
          <a:xfrm>
            <a:off x="2595963" y="126425"/>
            <a:ext cx="4493925" cy="2443300"/>
          </a:xfrm>
          <a:prstGeom prst="rect">
            <a:avLst/>
          </a:prstGeom>
          <a:noFill/>
          <a:ln>
            <a:noFill/>
          </a:ln>
        </p:spPr>
      </p:pic>
      <p:pic>
        <p:nvPicPr>
          <p:cNvPr id="192" name="Google Shape;192;p29"/>
          <p:cNvPicPr preferRelativeResize="0"/>
          <p:nvPr/>
        </p:nvPicPr>
        <p:blipFill>
          <a:blip r:embed="rId4">
            <a:alphaModFix/>
          </a:blip>
          <a:stretch>
            <a:fillRect/>
          </a:stretch>
        </p:blipFill>
        <p:spPr>
          <a:xfrm>
            <a:off x="2569193" y="2569725"/>
            <a:ext cx="4636382" cy="2443300"/>
          </a:xfrm>
          <a:prstGeom prst="rect">
            <a:avLst/>
          </a:prstGeom>
          <a:noFill/>
          <a:ln>
            <a:noFill/>
          </a:ln>
        </p:spPr>
      </p:pic>
      <p:sp>
        <p:nvSpPr>
          <p:cNvPr id="193" name="Google Shape;193;p29"/>
          <p:cNvSpPr txBox="1"/>
          <p:nvPr/>
        </p:nvSpPr>
        <p:spPr>
          <a:xfrm>
            <a:off x="317375" y="1130875"/>
            <a:ext cx="1140300" cy="4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Proxima Nova"/>
                <a:ea typeface="Proxima Nova"/>
                <a:cs typeface="Proxima Nova"/>
                <a:sym typeface="Proxima Nova"/>
              </a:rPr>
              <a:t>Migrant…</a:t>
            </a:r>
            <a:endParaRPr i="1">
              <a:latin typeface="Proxima Nova"/>
              <a:ea typeface="Proxima Nova"/>
              <a:cs typeface="Proxima Nova"/>
              <a:sym typeface="Proxima Nova"/>
            </a:endParaRPr>
          </a:p>
        </p:txBody>
      </p:sp>
      <p:sp>
        <p:nvSpPr>
          <p:cNvPr id="194" name="Google Shape;194;p29"/>
          <p:cNvSpPr txBox="1"/>
          <p:nvPr/>
        </p:nvSpPr>
        <p:spPr>
          <a:xfrm>
            <a:off x="317375" y="2818050"/>
            <a:ext cx="20946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Proxima Nova"/>
                <a:ea typeface="Proxima Nova"/>
                <a:cs typeface="Proxima Nova"/>
                <a:sym typeface="Proxima Nova"/>
              </a:rPr>
              <a:t>… vs  resident species</a:t>
            </a:r>
            <a:endParaRPr i="1">
              <a:latin typeface="Proxima Nova"/>
              <a:ea typeface="Proxima Nova"/>
              <a:cs typeface="Proxima Nova"/>
              <a:sym typeface="Proxima Nova"/>
            </a:endParaRPr>
          </a:p>
        </p:txBody>
      </p:sp>
      <p:sp>
        <p:nvSpPr>
          <p:cNvPr id="195" name="Google Shape;195;p29"/>
          <p:cNvSpPr txBox="1"/>
          <p:nvPr/>
        </p:nvSpPr>
        <p:spPr>
          <a:xfrm>
            <a:off x="317375" y="126425"/>
            <a:ext cx="2094600" cy="8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Proxima Nova"/>
                <a:ea typeface="Proxima Nova"/>
                <a:cs typeface="Proxima Nova"/>
                <a:sym typeface="Proxima Nova"/>
              </a:rPr>
              <a:t>Actual vs forecast detection rates of </a:t>
            </a:r>
            <a:endParaRPr i="1">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Greykite Results</a:t>
            </a:r>
            <a:endParaRPr/>
          </a:p>
        </p:txBody>
      </p:sp>
      <p:sp>
        <p:nvSpPr>
          <p:cNvPr id="201" name="Google Shape;201;p30"/>
          <p:cNvSpPr txBox="1"/>
          <p:nvPr/>
        </p:nvSpPr>
        <p:spPr>
          <a:xfrm>
            <a:off x="311700" y="1065900"/>
            <a:ext cx="3970200" cy="32325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2"/>
              </a:buClr>
              <a:buSzPts val="1600"/>
              <a:buFont typeface="Proxima Nova"/>
              <a:buChar char="●"/>
            </a:pPr>
            <a:r>
              <a:rPr b="1" lang="en" sz="1700">
                <a:solidFill>
                  <a:schemeClr val="dk2"/>
                </a:solidFill>
                <a:latin typeface="Proxima Nova"/>
                <a:ea typeface="Proxima Nova"/>
                <a:cs typeface="Proxima Nova"/>
                <a:sym typeface="Proxima Nova"/>
              </a:rPr>
              <a:t>County </a:t>
            </a:r>
            <a:r>
              <a:rPr b="1" lang="en" sz="1700">
                <a:solidFill>
                  <a:schemeClr val="dk2"/>
                </a:solidFill>
                <a:latin typeface="Proxima Nova"/>
                <a:ea typeface="Proxima Nova"/>
                <a:cs typeface="Proxima Nova"/>
                <a:sym typeface="Proxima Nova"/>
              </a:rPr>
              <a:t>variation</a:t>
            </a:r>
            <a:r>
              <a:rPr lang="en" sz="1700">
                <a:solidFill>
                  <a:schemeClr val="dk2"/>
                </a:solidFill>
                <a:latin typeface="Proxima Nova"/>
                <a:ea typeface="Proxima Nova"/>
                <a:cs typeface="Proxima Nova"/>
                <a:sym typeface="Proxima Nova"/>
              </a:rPr>
              <a:t>:</a:t>
            </a:r>
            <a:endParaRPr sz="1700">
              <a:solidFill>
                <a:schemeClr val="dk2"/>
              </a:solidFill>
              <a:latin typeface="Proxima Nova"/>
              <a:ea typeface="Proxima Nova"/>
              <a:cs typeface="Proxima Nova"/>
              <a:sym typeface="Proxima Nova"/>
            </a:endParaRPr>
          </a:p>
          <a:p>
            <a:pPr indent="-323850" lvl="1" marL="742950" rtl="0" algn="l">
              <a:lnSpc>
                <a:spcPct val="150000"/>
              </a:lnSpc>
              <a:spcBef>
                <a:spcPts val="0"/>
              </a:spcBef>
              <a:spcAft>
                <a:spcPts val="0"/>
              </a:spcAft>
              <a:buClr>
                <a:schemeClr val="dk2"/>
              </a:buClr>
              <a:buSzPts val="1500"/>
              <a:buFont typeface="Proxima Nova"/>
              <a:buChar char="○"/>
            </a:pPr>
            <a:r>
              <a:rPr lang="en" sz="1500">
                <a:solidFill>
                  <a:schemeClr val="dk2"/>
                </a:solidFill>
                <a:latin typeface="Proxima Nova"/>
                <a:ea typeface="Proxima Nova"/>
                <a:cs typeface="Proxima Nova"/>
                <a:sym typeface="Proxima Nova"/>
              </a:rPr>
              <a:t>Models for Hampshire, Berkshire, Barnstable, and Middlesex counties showed better performance </a:t>
            </a:r>
            <a:endParaRPr sz="1500">
              <a:solidFill>
                <a:schemeClr val="dk2"/>
              </a:solidFill>
              <a:latin typeface="Proxima Nova"/>
              <a:ea typeface="Proxima Nova"/>
              <a:cs typeface="Proxima Nova"/>
              <a:sym typeface="Proxima Nova"/>
            </a:endParaRPr>
          </a:p>
          <a:p>
            <a:pPr indent="-323850" lvl="1" marL="742950" rtl="0" algn="l">
              <a:lnSpc>
                <a:spcPct val="150000"/>
              </a:lnSpc>
              <a:spcBef>
                <a:spcPts val="0"/>
              </a:spcBef>
              <a:spcAft>
                <a:spcPts val="0"/>
              </a:spcAft>
              <a:buClr>
                <a:schemeClr val="dk2"/>
              </a:buClr>
              <a:buSzPts val="1500"/>
              <a:buFont typeface="Proxima Nova"/>
              <a:buChar char="○"/>
            </a:pPr>
            <a:r>
              <a:rPr lang="en" sz="1500">
                <a:solidFill>
                  <a:schemeClr val="dk2"/>
                </a:solidFill>
                <a:latin typeface="Proxima Nova"/>
                <a:ea typeface="Proxima Nova"/>
                <a:cs typeface="Proxima Nova"/>
                <a:sym typeface="Proxima Nova"/>
              </a:rPr>
              <a:t>Nantucket, Dukes, and Hampden counties had higher variability in detection rates due to unique ecological characteristics and data limitations.</a:t>
            </a:r>
            <a:endParaRPr sz="1300"/>
          </a:p>
        </p:txBody>
      </p:sp>
      <p:pic>
        <p:nvPicPr>
          <p:cNvPr id="202" name="Google Shape;202;p30"/>
          <p:cNvPicPr preferRelativeResize="0"/>
          <p:nvPr/>
        </p:nvPicPr>
        <p:blipFill>
          <a:blip r:embed="rId3">
            <a:alphaModFix/>
          </a:blip>
          <a:stretch>
            <a:fillRect/>
          </a:stretch>
        </p:blipFill>
        <p:spPr>
          <a:xfrm>
            <a:off x="4442125" y="1153200"/>
            <a:ext cx="4618250" cy="3057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 Demo</a:t>
            </a:r>
            <a:endParaRPr/>
          </a:p>
        </p:txBody>
      </p:sp>
      <p:pic>
        <p:nvPicPr>
          <p:cNvPr id="208" name="Google Shape;208;p31"/>
          <p:cNvPicPr preferRelativeResize="0"/>
          <p:nvPr/>
        </p:nvPicPr>
        <p:blipFill>
          <a:blip r:embed="rId3">
            <a:alphaModFix/>
          </a:blip>
          <a:stretch>
            <a:fillRect/>
          </a:stretch>
        </p:blipFill>
        <p:spPr>
          <a:xfrm>
            <a:off x="1452000" y="826225"/>
            <a:ext cx="6715975" cy="3648000"/>
          </a:xfrm>
          <a:prstGeom prst="rect">
            <a:avLst/>
          </a:prstGeom>
          <a:noFill/>
          <a:ln>
            <a:noFill/>
          </a:ln>
        </p:spPr>
      </p:pic>
      <p:sp>
        <p:nvSpPr>
          <p:cNvPr id="209" name="Google Shape;209;p31"/>
          <p:cNvSpPr txBox="1"/>
          <p:nvPr/>
        </p:nvSpPr>
        <p:spPr>
          <a:xfrm>
            <a:off x="3421350" y="4614725"/>
            <a:ext cx="2301300" cy="403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500">
                <a:latin typeface="Proxima Nova"/>
                <a:ea typeface="Proxima Nova"/>
                <a:cs typeface="Proxima Nova"/>
                <a:sym typeface="Proxima Nova"/>
              </a:rPr>
              <a:t> </a:t>
            </a:r>
            <a:r>
              <a:rPr lang="en" sz="1500" u="sng">
                <a:solidFill>
                  <a:srgbClr val="1155CC"/>
                </a:solidFill>
                <a:latin typeface="Proxima Nova"/>
                <a:ea typeface="Proxima Nova"/>
                <a:cs typeface="Proxima Nova"/>
                <a:sym typeface="Proxima Nova"/>
                <a:hlinkClick r:id="rId4">
                  <a:extLst>
                    <a:ext uri="{A12FA001-AC4F-418D-AE19-62706E023703}">
                      <ahyp:hlinkClr val="tx"/>
                    </a:ext>
                  </a:extLst>
                </a:hlinkClick>
              </a:rPr>
              <a:t>https://bit.ly/3SqWssj</a:t>
            </a:r>
            <a:endParaRPr sz="1500">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6" name="Google Shape;66;p14"/>
          <p:cNvSpPr txBox="1"/>
          <p:nvPr>
            <p:ph idx="1" type="body"/>
          </p:nvPr>
        </p:nvSpPr>
        <p:spPr>
          <a:xfrm>
            <a:off x="428975" y="1000075"/>
            <a:ext cx="8133600" cy="3927600"/>
          </a:xfrm>
          <a:prstGeom prst="rect">
            <a:avLst/>
          </a:prstGeom>
        </p:spPr>
        <p:txBody>
          <a:bodyPr anchorCtr="0" anchor="t" bIns="91425" lIns="91425" spcFirstLastPara="1" rIns="91425" wrap="square" tIns="91425">
            <a:normAutofit/>
          </a:bodyPr>
          <a:lstStyle/>
          <a:p>
            <a:pPr indent="-349250" lvl="0" marL="457200" rtl="0" algn="l">
              <a:lnSpc>
                <a:spcPct val="150000"/>
              </a:lnSpc>
              <a:spcBef>
                <a:spcPts val="0"/>
              </a:spcBef>
              <a:spcAft>
                <a:spcPts val="0"/>
              </a:spcAft>
              <a:buSzPts val="1900"/>
              <a:buAutoNum type="arabicPeriod"/>
            </a:pPr>
            <a:r>
              <a:rPr lang="en" sz="1900"/>
              <a:t>Summary</a:t>
            </a:r>
            <a:endParaRPr sz="1900"/>
          </a:p>
          <a:p>
            <a:pPr indent="-349250" lvl="0" marL="457200" rtl="0" algn="l">
              <a:lnSpc>
                <a:spcPct val="150000"/>
              </a:lnSpc>
              <a:spcBef>
                <a:spcPts val="0"/>
              </a:spcBef>
              <a:spcAft>
                <a:spcPts val="0"/>
              </a:spcAft>
              <a:buSzPts val="1900"/>
              <a:buAutoNum type="arabicPeriod"/>
            </a:pPr>
            <a:r>
              <a:rPr lang="en" sz="1900"/>
              <a:t>Methods</a:t>
            </a:r>
            <a:endParaRPr sz="1900"/>
          </a:p>
          <a:p>
            <a:pPr indent="-349250" lvl="0" marL="457200" rtl="0" algn="l">
              <a:lnSpc>
                <a:spcPct val="150000"/>
              </a:lnSpc>
              <a:spcBef>
                <a:spcPts val="0"/>
              </a:spcBef>
              <a:spcAft>
                <a:spcPts val="0"/>
              </a:spcAft>
              <a:buSzPts val="1900"/>
              <a:buAutoNum type="arabicPeriod"/>
            </a:pPr>
            <a:r>
              <a:rPr lang="en" sz="1900"/>
              <a:t>Results</a:t>
            </a:r>
            <a:endParaRPr sz="1900"/>
          </a:p>
          <a:p>
            <a:pPr indent="-349250" lvl="0" marL="457200" rtl="0" algn="l">
              <a:lnSpc>
                <a:spcPct val="150000"/>
              </a:lnSpc>
              <a:spcBef>
                <a:spcPts val="0"/>
              </a:spcBef>
              <a:spcAft>
                <a:spcPts val="0"/>
              </a:spcAft>
              <a:buSzPts val="1900"/>
              <a:buAutoNum type="arabicPeriod"/>
            </a:pPr>
            <a:r>
              <a:rPr lang="en" sz="1900"/>
              <a:t>Discussion</a:t>
            </a: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a:t>
            </a:r>
            <a:endParaRPr/>
          </a:p>
        </p:txBody>
      </p:sp>
      <p:sp>
        <p:nvSpPr>
          <p:cNvPr id="215" name="Google Shape;21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0"/>
              </a:spcBef>
              <a:spcAft>
                <a:spcPts val="0"/>
              </a:spcAft>
              <a:buSzPts val="1700"/>
              <a:buChar char="●"/>
            </a:pPr>
            <a:r>
              <a:rPr b="1" lang="en" sz="1900"/>
              <a:t>Impacts</a:t>
            </a:r>
            <a:endParaRPr sz="1900"/>
          </a:p>
          <a:p>
            <a:pPr indent="-330200" lvl="1" marL="914400" rtl="0" algn="l">
              <a:lnSpc>
                <a:spcPct val="150000"/>
              </a:lnSpc>
              <a:spcBef>
                <a:spcPts val="0"/>
              </a:spcBef>
              <a:spcAft>
                <a:spcPts val="0"/>
              </a:spcAft>
              <a:buSzPts val="1600"/>
              <a:buChar char="○"/>
            </a:pPr>
            <a:r>
              <a:rPr lang="en" sz="1600"/>
              <a:t>Enhanced birdwatching: Accurate forecast models and an interactive dashboard</a:t>
            </a:r>
            <a:r>
              <a:rPr lang="en" sz="1600"/>
              <a:t> </a:t>
            </a:r>
            <a:endParaRPr sz="1600"/>
          </a:p>
          <a:p>
            <a:pPr indent="-330200" lvl="1" marL="914400" rtl="0" algn="l">
              <a:lnSpc>
                <a:spcPct val="150000"/>
              </a:lnSpc>
              <a:spcBef>
                <a:spcPts val="0"/>
              </a:spcBef>
              <a:spcAft>
                <a:spcPts val="0"/>
              </a:spcAft>
              <a:buSzPts val="1600"/>
              <a:buChar char="○"/>
            </a:pPr>
            <a:r>
              <a:rPr lang="en" sz="1600"/>
              <a:t>Bird Behavior insights aid short and long-term conservation</a:t>
            </a:r>
            <a:endParaRPr sz="1600"/>
          </a:p>
          <a:p>
            <a:pPr indent="-336550" lvl="0" marL="457200" rtl="0" algn="l">
              <a:lnSpc>
                <a:spcPct val="150000"/>
              </a:lnSpc>
              <a:spcBef>
                <a:spcPts val="0"/>
              </a:spcBef>
              <a:spcAft>
                <a:spcPts val="0"/>
              </a:spcAft>
              <a:buSzPts val="1700"/>
              <a:buChar char="●"/>
            </a:pPr>
            <a:r>
              <a:rPr b="1" lang="en" sz="1900"/>
              <a:t>Limitations</a:t>
            </a:r>
            <a:endParaRPr sz="1900"/>
          </a:p>
          <a:p>
            <a:pPr indent="-330200" lvl="1" marL="914400" rtl="0" algn="l">
              <a:lnSpc>
                <a:spcPct val="150000"/>
              </a:lnSpc>
              <a:spcBef>
                <a:spcPts val="0"/>
              </a:spcBef>
              <a:spcAft>
                <a:spcPts val="0"/>
              </a:spcAft>
              <a:buSzPts val="1600"/>
              <a:buChar char="○"/>
            </a:pPr>
            <a:r>
              <a:rPr lang="en" sz="1600"/>
              <a:t>Sparse data in Dukes and Nantucket give less accurate results</a:t>
            </a:r>
            <a:endParaRPr sz="1600"/>
          </a:p>
          <a:p>
            <a:pPr indent="-330200" lvl="1" marL="914400" rtl="0" algn="l">
              <a:lnSpc>
                <a:spcPct val="150000"/>
              </a:lnSpc>
              <a:spcBef>
                <a:spcPts val="0"/>
              </a:spcBef>
              <a:spcAft>
                <a:spcPts val="0"/>
              </a:spcAft>
              <a:buSzPts val="1600"/>
              <a:buChar char="○"/>
            </a:pPr>
            <a:r>
              <a:rPr lang="en" sz="1600"/>
              <a:t>Greykite is more accurate but complex, less scalable</a:t>
            </a:r>
            <a:endParaRPr sz="1600"/>
          </a:p>
          <a:p>
            <a:pPr indent="0" lvl="0" marL="457200" rtl="0" algn="l">
              <a:lnSpc>
                <a:spcPct val="150000"/>
              </a:lnSpc>
              <a:spcBef>
                <a:spcPts val="0"/>
              </a:spcBef>
              <a:spcAft>
                <a:spcPts val="0"/>
              </a:spcAft>
              <a:buNone/>
            </a:pPr>
            <a:r>
              <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221" name="Google Shape;221;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Char char="●"/>
            </a:pPr>
            <a:r>
              <a:rPr lang="en"/>
              <a:t>Model Development</a:t>
            </a:r>
            <a:endParaRPr/>
          </a:p>
          <a:p>
            <a:pPr indent="-317500" lvl="1" marL="1371600" rtl="0" algn="l">
              <a:lnSpc>
                <a:spcPct val="150000"/>
              </a:lnSpc>
              <a:spcBef>
                <a:spcPts val="0"/>
              </a:spcBef>
              <a:spcAft>
                <a:spcPts val="0"/>
              </a:spcAft>
              <a:buSzPts val="1400"/>
              <a:buChar char="○"/>
            </a:pPr>
            <a:r>
              <a:rPr lang="en"/>
              <a:t>Continue model tuning</a:t>
            </a:r>
            <a:endParaRPr/>
          </a:p>
          <a:p>
            <a:pPr indent="-317500" lvl="1" marL="1371600" rtl="0" algn="l">
              <a:lnSpc>
                <a:spcPct val="150000"/>
              </a:lnSpc>
              <a:spcBef>
                <a:spcPts val="0"/>
              </a:spcBef>
              <a:spcAft>
                <a:spcPts val="0"/>
              </a:spcAft>
              <a:buSzPts val="1400"/>
              <a:buChar char="○"/>
            </a:pPr>
            <a:r>
              <a:rPr lang="en"/>
              <a:t>Add regressors (ex. weather)</a:t>
            </a:r>
            <a:endParaRPr/>
          </a:p>
          <a:p>
            <a:pPr indent="-330200" lvl="0" marL="457200" rtl="0" algn="l">
              <a:lnSpc>
                <a:spcPct val="150000"/>
              </a:lnSpc>
              <a:spcBef>
                <a:spcPts val="0"/>
              </a:spcBef>
              <a:spcAft>
                <a:spcPts val="0"/>
              </a:spcAft>
              <a:buSzPts val="1600"/>
              <a:buChar char="●"/>
            </a:pPr>
            <a:r>
              <a:rPr lang="en"/>
              <a:t>Pipeline automation</a:t>
            </a:r>
            <a:endParaRPr/>
          </a:p>
          <a:p>
            <a:pPr indent="-317500" lvl="1" marL="1371600" rtl="0" algn="l">
              <a:lnSpc>
                <a:spcPct val="150000"/>
              </a:lnSpc>
              <a:spcBef>
                <a:spcPts val="0"/>
              </a:spcBef>
              <a:spcAft>
                <a:spcPts val="0"/>
              </a:spcAft>
              <a:buSzPts val="1400"/>
              <a:buChar char="○"/>
            </a:pPr>
            <a:r>
              <a:rPr lang="en"/>
              <a:t>Transition to a production-ready system for automated updates</a:t>
            </a:r>
            <a:endParaRPr/>
          </a:p>
          <a:p>
            <a:pPr indent="-330200" lvl="0" marL="457200" rtl="0" algn="l">
              <a:lnSpc>
                <a:spcPct val="150000"/>
              </a:lnSpc>
              <a:spcBef>
                <a:spcPts val="0"/>
              </a:spcBef>
              <a:spcAft>
                <a:spcPts val="0"/>
              </a:spcAft>
              <a:buSzPts val="1600"/>
              <a:buChar char="●"/>
            </a:pPr>
            <a:r>
              <a:rPr lang="en"/>
              <a:t>Spatial data integration </a:t>
            </a:r>
            <a:endParaRPr/>
          </a:p>
          <a:p>
            <a:pPr indent="-317500" lvl="1" marL="1371600" rtl="0" algn="l">
              <a:lnSpc>
                <a:spcPct val="150000"/>
              </a:lnSpc>
              <a:spcBef>
                <a:spcPts val="0"/>
              </a:spcBef>
              <a:spcAft>
                <a:spcPts val="0"/>
              </a:spcAft>
              <a:buSzPts val="1400"/>
              <a:buChar char="○"/>
            </a:pPr>
            <a:r>
              <a:rPr lang="en"/>
              <a:t>Enhance models with habitat and migratory data</a:t>
            </a:r>
            <a:endParaRPr/>
          </a:p>
          <a:p>
            <a:pPr indent="-330200" lvl="0" marL="457200" rtl="0" algn="l">
              <a:lnSpc>
                <a:spcPct val="150000"/>
              </a:lnSpc>
              <a:spcBef>
                <a:spcPts val="0"/>
              </a:spcBef>
              <a:spcAft>
                <a:spcPts val="0"/>
              </a:spcAft>
              <a:buSzPts val="1600"/>
              <a:buChar char="●"/>
            </a:pPr>
            <a:r>
              <a:rPr lang="en"/>
              <a:t>User engagement</a:t>
            </a:r>
            <a:endParaRPr/>
          </a:p>
          <a:p>
            <a:pPr indent="-317500" lvl="1" marL="1371600" rtl="0" algn="l">
              <a:lnSpc>
                <a:spcPct val="150000"/>
              </a:lnSpc>
              <a:spcBef>
                <a:spcPts val="0"/>
              </a:spcBef>
              <a:spcAft>
                <a:spcPts val="0"/>
              </a:spcAft>
              <a:buSzPts val="1400"/>
              <a:buChar char="○"/>
            </a:pPr>
            <a:r>
              <a:rPr lang="en"/>
              <a:t>Develop a recommendation system for prime birdwatching locations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311700" y="1167925"/>
            <a:ext cx="8520600" cy="1980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7500"/>
              <a:t>Thank you!</a:t>
            </a:r>
            <a:endParaRPr sz="7500"/>
          </a:p>
        </p:txBody>
      </p:sp>
      <p:sp>
        <p:nvSpPr>
          <p:cNvPr id="227" name="Google Shape;227;p34"/>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Comments </a:t>
            </a:r>
            <a:r>
              <a:rPr lang="en"/>
              <a:t>/</a:t>
            </a:r>
            <a:r>
              <a:rPr lang="en"/>
              <a:t> Questions?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Time-Location Analysis</a:t>
            </a:r>
            <a:endParaRPr/>
          </a:p>
        </p:txBody>
      </p:sp>
      <p:grpSp>
        <p:nvGrpSpPr>
          <p:cNvPr id="233" name="Google Shape;233;p35"/>
          <p:cNvGrpSpPr/>
          <p:nvPr/>
        </p:nvGrpSpPr>
        <p:grpSpPr>
          <a:xfrm>
            <a:off x="345740" y="2125801"/>
            <a:ext cx="4196104" cy="1559413"/>
            <a:chOff x="580575" y="2725475"/>
            <a:chExt cx="3970200" cy="1375750"/>
          </a:xfrm>
        </p:grpSpPr>
        <p:sp>
          <p:nvSpPr>
            <p:cNvPr id="234" name="Google Shape;234;p35"/>
            <p:cNvSpPr txBox="1"/>
            <p:nvPr/>
          </p:nvSpPr>
          <p:spPr>
            <a:xfrm>
              <a:off x="1042125" y="3802425"/>
              <a:ext cx="3047100" cy="298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200"/>
                </a:spcAft>
                <a:buNone/>
              </a:pPr>
              <a:r>
                <a:rPr lang="en" sz="1000">
                  <a:latin typeface="Proxima Nova"/>
                  <a:ea typeface="Proxima Nova"/>
                  <a:cs typeface="Proxima Nova"/>
                  <a:sym typeface="Proxima Nova"/>
                </a:rPr>
                <a:t>Detection rate for selected species by times of day</a:t>
              </a:r>
              <a:endParaRPr sz="1000">
                <a:latin typeface="Proxima Nova"/>
                <a:ea typeface="Proxima Nova"/>
                <a:cs typeface="Proxima Nova"/>
                <a:sym typeface="Proxima Nova"/>
              </a:endParaRPr>
            </a:p>
          </p:txBody>
        </p:sp>
        <p:pic>
          <p:nvPicPr>
            <p:cNvPr id="235" name="Google Shape;235;p35"/>
            <p:cNvPicPr preferRelativeResize="0"/>
            <p:nvPr/>
          </p:nvPicPr>
          <p:blipFill>
            <a:blip r:embed="rId3">
              <a:alphaModFix/>
            </a:blip>
            <a:stretch>
              <a:fillRect/>
            </a:stretch>
          </p:blipFill>
          <p:spPr>
            <a:xfrm>
              <a:off x="580575" y="2725475"/>
              <a:ext cx="3970200" cy="1110378"/>
            </a:xfrm>
            <a:prstGeom prst="rect">
              <a:avLst/>
            </a:prstGeom>
            <a:noFill/>
            <a:ln>
              <a:noFill/>
            </a:ln>
          </p:spPr>
        </p:pic>
      </p:grpSp>
      <p:pic>
        <p:nvPicPr>
          <p:cNvPr id="236" name="Google Shape;236;p35"/>
          <p:cNvPicPr preferRelativeResize="0"/>
          <p:nvPr/>
        </p:nvPicPr>
        <p:blipFill>
          <a:blip r:embed="rId4">
            <a:alphaModFix/>
          </a:blip>
          <a:stretch>
            <a:fillRect/>
          </a:stretch>
        </p:blipFill>
        <p:spPr>
          <a:xfrm>
            <a:off x="5095600" y="1753975"/>
            <a:ext cx="3462225" cy="3053375"/>
          </a:xfrm>
          <a:prstGeom prst="rect">
            <a:avLst/>
          </a:prstGeom>
          <a:noFill/>
          <a:ln>
            <a:noFill/>
          </a:ln>
        </p:spPr>
      </p:pic>
      <p:sp>
        <p:nvSpPr>
          <p:cNvPr id="237" name="Google Shape;237;p35"/>
          <p:cNvSpPr txBox="1"/>
          <p:nvPr/>
        </p:nvSpPr>
        <p:spPr>
          <a:xfrm>
            <a:off x="498150" y="1437225"/>
            <a:ext cx="3779400" cy="8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Most birds show peak morning activity, yet species-specific diurnal patterns emerge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38" name="Google Shape;238;p35"/>
          <p:cNvSpPr txBox="1"/>
          <p:nvPr/>
        </p:nvSpPr>
        <p:spPr>
          <a:xfrm>
            <a:off x="5095600" y="917250"/>
            <a:ext cx="3712200" cy="7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Preliminary findings indicate potential </a:t>
            </a:r>
            <a:r>
              <a:rPr lang="en">
                <a:latin typeface="Proxima Nova"/>
                <a:ea typeface="Proxima Nova"/>
                <a:cs typeface="Proxima Nova"/>
                <a:sym typeface="Proxima Nova"/>
              </a:rPr>
              <a:t>overbirded</a:t>
            </a:r>
            <a:r>
              <a:rPr lang="en">
                <a:latin typeface="Proxima Nova"/>
                <a:ea typeface="Proxima Nova"/>
                <a:cs typeface="Proxima Nova"/>
                <a:sym typeface="Proxima Nova"/>
              </a:rPr>
              <a:t> vs. underbirded areas</a:t>
            </a:r>
            <a:endParaRPr>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2" name="Shape 242"/>
        <p:cNvGrpSpPr/>
        <p:nvPr/>
      </p:nvGrpSpPr>
      <p:grpSpPr>
        <a:xfrm>
          <a:off x="0" y="0"/>
          <a:ext cx="0" cy="0"/>
          <a:chOff x="0" y="0"/>
          <a:chExt cx="0" cy="0"/>
        </a:xfrm>
      </p:grpSpPr>
      <p:sp>
        <p:nvSpPr>
          <p:cNvPr id="243" name="Google Shape;24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a:t>
            </a:r>
            <a:endParaRPr/>
          </a:p>
        </p:txBody>
      </p:sp>
      <p:sp>
        <p:nvSpPr>
          <p:cNvPr id="244" name="Google Shape;244;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Gained numerous valuable insights into bird populations and their detection across various MA counties and had  significant implications for improving birdwatching. </a:t>
            </a:r>
            <a:endParaRPr/>
          </a:p>
          <a:p>
            <a:pPr indent="-317182" lvl="0" marL="457200" rtl="0" algn="l">
              <a:spcBef>
                <a:spcPts val="0"/>
              </a:spcBef>
              <a:spcAft>
                <a:spcPts val="0"/>
              </a:spcAft>
              <a:buSzPct val="100000"/>
              <a:buChar char="●"/>
            </a:pPr>
            <a:r>
              <a:rPr lang="en"/>
              <a:t>Although most counties contained plentiful data, the sparsity and volatility of the Dukes and Nantucket counties made generating accurate forecasts challenging. The potential causes may include a limited number of citizens reporting bird sightings, potential mismatches between the birds in the dataset and the specific habitats on these islands. </a:t>
            </a:r>
            <a:endParaRPr/>
          </a:p>
          <a:p>
            <a:pPr indent="-317182" lvl="0" marL="457200" rtl="0" algn="l">
              <a:spcBef>
                <a:spcPts val="0"/>
              </a:spcBef>
              <a:spcAft>
                <a:spcPts val="0"/>
              </a:spcAft>
              <a:buSzPct val="100000"/>
              <a:buChar char="●"/>
            </a:pPr>
            <a:r>
              <a:rPr lang="en"/>
              <a:t>Greykite exhibited greater flexibility in terms of tuning and garnered better values of RMSE and MAE than Prophet. But with increased tunability, there are hist to the level of complexity and scalability. Greykite model ran considerably slower, not optimal for larger datasets.</a:t>
            </a:r>
            <a:endParaRPr/>
          </a:p>
          <a:p>
            <a:pPr indent="-317182" lvl="0" marL="457200" rtl="0" algn="l">
              <a:spcBef>
                <a:spcPts val="0"/>
              </a:spcBef>
              <a:spcAft>
                <a:spcPts val="0"/>
              </a:spcAft>
              <a:buSzPct val="100000"/>
              <a:buChar char="●"/>
            </a:pPr>
            <a:r>
              <a:rPr lang="en"/>
              <a:t>There are multitude of bird species and due to monthly updates to Cornell's Lab of Ornithology data, there may be concerns about training times becoming impractical.</a:t>
            </a:r>
            <a:endParaRPr/>
          </a:p>
          <a:p>
            <a:pPr indent="-317182" lvl="0" marL="457200" rtl="0" algn="l">
              <a:spcBef>
                <a:spcPts val="0"/>
              </a:spcBef>
              <a:spcAft>
                <a:spcPts val="0"/>
              </a:spcAft>
              <a:buSzPct val="100000"/>
              <a:buChar char="●"/>
            </a:pPr>
            <a:r>
              <a:rPr lang="en"/>
              <a:t>Consequently, further comparisons with Prophet, involving additional tuning, are warranted to assess how it scales in comparison to Greykite.</a:t>
            </a:r>
            <a:endParaRPr/>
          </a:p>
          <a:p>
            <a:pPr indent="-317182" lvl="0" marL="457200" rtl="0" algn="l">
              <a:spcBef>
                <a:spcPts val="0"/>
              </a:spcBef>
              <a:spcAft>
                <a:spcPts val="0"/>
              </a:spcAft>
              <a:buSzPct val="100000"/>
              <a:buChar char="●"/>
            </a:pPr>
            <a:r>
              <a:rPr lang="en"/>
              <a:t>Users can use Tableau dashboard to see where hotspots are and know when a bird will be at its most detectable in the future.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Phase 1 Milestones: Completed ✓</a:t>
            </a:r>
            <a:endParaRPr/>
          </a:p>
        </p:txBody>
      </p:sp>
      <p:sp>
        <p:nvSpPr>
          <p:cNvPr id="250" name="Google Shape;250;p37"/>
          <p:cNvSpPr txBox="1"/>
          <p:nvPr>
            <p:ph idx="1" type="body"/>
          </p:nvPr>
        </p:nvSpPr>
        <p:spPr>
          <a:xfrm>
            <a:off x="311700" y="863550"/>
            <a:ext cx="8520600" cy="38997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lang="en" sz="2200"/>
              <a:t>Oct 4: User interviews &amp; surveys ✔</a:t>
            </a:r>
            <a:endParaRPr sz="2200"/>
          </a:p>
          <a:p>
            <a:pPr indent="-368300" lvl="0" marL="457200" rtl="0" algn="l">
              <a:lnSpc>
                <a:spcPct val="150000"/>
              </a:lnSpc>
              <a:spcBef>
                <a:spcPts val="0"/>
              </a:spcBef>
              <a:spcAft>
                <a:spcPts val="0"/>
              </a:spcAft>
              <a:buSzPts val="2200"/>
              <a:buChar char="●"/>
            </a:pPr>
            <a:r>
              <a:rPr lang="en" sz="2200"/>
              <a:t>Oct 8: Data collection ✔</a:t>
            </a:r>
            <a:endParaRPr sz="2200"/>
          </a:p>
          <a:p>
            <a:pPr indent="-368300" lvl="0" marL="457200" rtl="0" algn="l">
              <a:lnSpc>
                <a:spcPct val="150000"/>
              </a:lnSpc>
              <a:spcBef>
                <a:spcPts val="0"/>
              </a:spcBef>
              <a:spcAft>
                <a:spcPts val="0"/>
              </a:spcAft>
              <a:buSzPts val="2200"/>
              <a:buChar char="●"/>
            </a:pPr>
            <a:r>
              <a:rPr lang="en" sz="2200"/>
              <a:t>Oct 12: Data processing ✔</a:t>
            </a:r>
            <a:endParaRPr sz="2200"/>
          </a:p>
          <a:p>
            <a:pPr indent="-368300" lvl="0" marL="457200" rtl="0" algn="l">
              <a:lnSpc>
                <a:spcPct val="150000"/>
              </a:lnSpc>
              <a:spcBef>
                <a:spcPts val="0"/>
              </a:spcBef>
              <a:spcAft>
                <a:spcPts val="0"/>
              </a:spcAft>
              <a:buSzPts val="2200"/>
              <a:buChar char="●"/>
            </a:pPr>
            <a:r>
              <a:rPr lang="en" sz="2200"/>
              <a:t>Oct 18: Explore different models on one species ✔</a:t>
            </a:r>
            <a:endParaRPr sz="2200"/>
          </a:p>
          <a:p>
            <a:pPr indent="-368300" lvl="0" marL="457200" rtl="0" algn="l">
              <a:lnSpc>
                <a:spcPct val="150000"/>
              </a:lnSpc>
              <a:spcBef>
                <a:spcPts val="0"/>
              </a:spcBef>
              <a:spcAft>
                <a:spcPts val="0"/>
              </a:spcAft>
              <a:buSzPts val="2200"/>
              <a:buChar char="●"/>
            </a:pPr>
            <a:r>
              <a:rPr lang="en" sz="2200"/>
              <a:t>Oct 22: Tune models for a few species ✔</a:t>
            </a:r>
            <a:endParaRPr sz="2200"/>
          </a:p>
          <a:p>
            <a:pPr indent="-368300" lvl="0" marL="457200" rtl="0" algn="l">
              <a:lnSpc>
                <a:spcPct val="150000"/>
              </a:lnSpc>
              <a:spcBef>
                <a:spcPts val="0"/>
              </a:spcBef>
              <a:spcAft>
                <a:spcPts val="0"/>
              </a:spcAft>
              <a:buSzPts val="2200"/>
              <a:buChar char="●"/>
            </a:pPr>
            <a:r>
              <a:rPr lang="en" sz="2200"/>
              <a:t>Oct 31: Generalized models for all species and preliminary Tableau dashboard ✔</a:t>
            </a:r>
            <a:endParaRPr sz="2200"/>
          </a:p>
          <a:p>
            <a:pPr indent="0" lvl="0" marL="457200" rtl="0" algn="l">
              <a:lnSpc>
                <a:spcPct val="150000"/>
              </a:lnSpc>
              <a:spcBef>
                <a:spcPts val="1200"/>
              </a:spcBef>
              <a:spcAft>
                <a:spcPts val="0"/>
              </a:spcAft>
              <a:buNone/>
            </a:pPr>
            <a:r>
              <a:t/>
            </a:r>
            <a:endParaRPr sz="2200"/>
          </a:p>
          <a:p>
            <a:pPr indent="0" lvl="0" marL="457200" rtl="0" algn="l">
              <a:lnSpc>
                <a:spcPct val="150000"/>
              </a:lnSpc>
              <a:spcBef>
                <a:spcPts val="1200"/>
              </a:spcBef>
              <a:spcAft>
                <a:spcPts val="1200"/>
              </a:spcAft>
              <a:buNone/>
            </a:pPr>
            <a:r>
              <a:t/>
            </a:r>
            <a:endParaRPr sz="2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4" name="Shape 254"/>
        <p:cNvGrpSpPr/>
        <p:nvPr/>
      </p:nvGrpSpPr>
      <p:grpSpPr>
        <a:xfrm>
          <a:off x="0" y="0"/>
          <a:ext cx="0" cy="0"/>
          <a:chOff x="0" y="0"/>
          <a:chExt cx="0" cy="0"/>
        </a:xfrm>
      </p:grpSpPr>
      <p:sp>
        <p:nvSpPr>
          <p:cNvPr id="255" name="Google Shape;255;p38"/>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Greykite </a:t>
            </a:r>
            <a:endParaRPr/>
          </a:p>
        </p:txBody>
      </p:sp>
      <p:sp>
        <p:nvSpPr>
          <p:cNvPr id="256" name="Google Shape;256;p38"/>
          <p:cNvSpPr txBox="1"/>
          <p:nvPr>
            <p:ph idx="1" type="body"/>
          </p:nvPr>
        </p:nvSpPr>
        <p:spPr>
          <a:xfrm>
            <a:off x="353225" y="1027875"/>
            <a:ext cx="8339700" cy="3416400"/>
          </a:xfrm>
          <a:prstGeom prst="rect">
            <a:avLst/>
          </a:prstGeom>
        </p:spPr>
        <p:txBody>
          <a:bodyPr anchorCtr="0" anchor="t" bIns="91425" lIns="91425" spcFirstLastPara="1" rIns="91425" wrap="square" tIns="91425">
            <a:noAutofit/>
          </a:bodyPr>
          <a:lstStyle/>
          <a:p>
            <a:pPr indent="-330200" lvl="0" marL="457200" rtl="0" algn="l">
              <a:lnSpc>
                <a:spcPct val="130000"/>
              </a:lnSpc>
              <a:spcBef>
                <a:spcPts val="0"/>
              </a:spcBef>
              <a:spcAft>
                <a:spcPts val="0"/>
              </a:spcAft>
              <a:buSzPts val="1600"/>
              <a:buChar char="●"/>
            </a:pPr>
            <a:r>
              <a:rPr lang="en" sz="1729"/>
              <a:t>Silverkite: a two-phase time series forecasting algorithm in Greykite that models conditional means and fit </a:t>
            </a:r>
            <a:r>
              <a:rPr lang="en" sz="1729"/>
              <a:t>volatility</a:t>
            </a:r>
            <a:r>
              <a:rPr lang="en" sz="1729"/>
              <a:t> to residuals</a:t>
            </a:r>
            <a:endParaRPr sz="1729"/>
          </a:p>
          <a:p>
            <a:pPr indent="-330200" lvl="0" marL="457200" rtl="0" algn="l">
              <a:lnSpc>
                <a:spcPct val="130000"/>
              </a:lnSpc>
              <a:spcBef>
                <a:spcPts val="0"/>
              </a:spcBef>
              <a:spcAft>
                <a:spcPts val="0"/>
              </a:spcAft>
              <a:buSzPts val="1600"/>
              <a:buChar char="●"/>
            </a:pPr>
            <a:r>
              <a:rPr lang="en" sz="1729"/>
              <a:t>Created a baseline model with Silverkite’s defaults, then fine-tuned for diverse growth patterns through changepoints, optimized via grid search</a:t>
            </a:r>
            <a:endParaRPr sz="1729"/>
          </a:p>
          <a:p>
            <a:pPr indent="-330200" lvl="0" marL="457200" rtl="0" algn="l">
              <a:lnSpc>
                <a:spcPct val="130000"/>
              </a:lnSpc>
              <a:spcBef>
                <a:spcPts val="0"/>
              </a:spcBef>
              <a:spcAft>
                <a:spcPts val="0"/>
              </a:spcAft>
              <a:buSzPts val="1600"/>
              <a:buChar char="●"/>
            </a:pPr>
            <a:r>
              <a:rPr lang="en" sz="1729"/>
              <a:t>Integrated seasonality and autoregression to reflect natural cycles and temporal correlations</a:t>
            </a:r>
            <a:endParaRPr sz="1729"/>
          </a:p>
          <a:p>
            <a:pPr indent="-330200" lvl="0" marL="457200" rtl="0" algn="l">
              <a:lnSpc>
                <a:spcPct val="130000"/>
              </a:lnSpc>
              <a:spcBef>
                <a:spcPts val="0"/>
              </a:spcBef>
              <a:spcAft>
                <a:spcPts val="0"/>
              </a:spcAft>
              <a:buSzPts val="1600"/>
              <a:buChar char="●"/>
            </a:pPr>
            <a:r>
              <a:rPr lang="en" sz="1729"/>
              <a:t>Assessed model using the train-test split and 2-fold rolling window cross-validation </a:t>
            </a:r>
            <a:endParaRPr sz="1729"/>
          </a:p>
          <a:p>
            <a:pPr indent="-330200" lvl="0" marL="457200" rtl="0" algn="l">
              <a:lnSpc>
                <a:spcPct val="130000"/>
              </a:lnSpc>
              <a:spcBef>
                <a:spcPts val="0"/>
              </a:spcBef>
              <a:spcAft>
                <a:spcPts val="0"/>
              </a:spcAft>
              <a:buSzPts val="1600"/>
              <a:buChar char="●"/>
            </a:pPr>
            <a:r>
              <a:rPr lang="en" sz="1729"/>
              <a:t>Compared baseline and tuned models using RMSE, MAE to </a:t>
            </a:r>
            <a:r>
              <a:rPr lang="en" sz="1729"/>
              <a:t>determine</a:t>
            </a:r>
            <a:r>
              <a:rPr lang="en" sz="1729"/>
              <a:t> the optimal model for each bird-county.</a:t>
            </a:r>
            <a:endParaRPr sz="1729"/>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2" name="Google Shape;72;p15"/>
          <p:cNvSpPr txBox="1"/>
          <p:nvPr>
            <p:ph idx="1" type="body"/>
          </p:nvPr>
        </p:nvSpPr>
        <p:spPr>
          <a:xfrm>
            <a:off x="428975" y="1000075"/>
            <a:ext cx="8133600" cy="39276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Char char="●"/>
            </a:pPr>
            <a:r>
              <a:rPr b="1" lang="en" sz="1600"/>
              <a:t>Birdwatching</a:t>
            </a:r>
            <a:r>
              <a:rPr lang="en" sz="1600"/>
              <a:t> connects enthusiasts with conservation efforts</a:t>
            </a:r>
            <a:endParaRPr sz="1600"/>
          </a:p>
          <a:p>
            <a:pPr indent="-330200" lvl="0" marL="457200" rtl="0" algn="l">
              <a:lnSpc>
                <a:spcPct val="150000"/>
              </a:lnSpc>
              <a:spcBef>
                <a:spcPts val="0"/>
              </a:spcBef>
              <a:spcAft>
                <a:spcPts val="0"/>
              </a:spcAft>
              <a:buSzPts val="1600"/>
              <a:buChar char="●"/>
            </a:pPr>
            <a:r>
              <a:rPr b="1" lang="en" sz="1600"/>
              <a:t>Challenges: </a:t>
            </a:r>
            <a:endParaRPr b="1" sz="1600"/>
          </a:p>
          <a:p>
            <a:pPr indent="-330200" lvl="1" marL="914400" rtl="0" algn="l">
              <a:lnSpc>
                <a:spcPct val="150000"/>
              </a:lnSpc>
              <a:spcBef>
                <a:spcPts val="0"/>
              </a:spcBef>
              <a:spcAft>
                <a:spcPts val="0"/>
              </a:spcAft>
              <a:buSzPts val="1600"/>
              <a:buChar char="○"/>
            </a:pPr>
            <a:r>
              <a:rPr lang="en" sz="1600"/>
              <a:t>Planning Difficulty</a:t>
            </a:r>
            <a:endParaRPr sz="1600"/>
          </a:p>
          <a:p>
            <a:pPr indent="-330200" lvl="1" marL="914400" rtl="0" algn="l">
              <a:lnSpc>
                <a:spcPct val="150000"/>
              </a:lnSpc>
              <a:spcBef>
                <a:spcPts val="0"/>
              </a:spcBef>
              <a:spcAft>
                <a:spcPts val="0"/>
              </a:spcAft>
              <a:buSzPts val="1600"/>
              <a:buChar char="○"/>
            </a:pPr>
            <a:r>
              <a:rPr lang="en" sz="1600"/>
              <a:t>Advancements in technology identification, not sighting</a:t>
            </a:r>
            <a:endParaRPr sz="1600"/>
          </a:p>
          <a:p>
            <a:pPr indent="-330200" lvl="1" marL="914400" rtl="0" algn="l">
              <a:lnSpc>
                <a:spcPct val="150000"/>
              </a:lnSpc>
              <a:spcBef>
                <a:spcPts val="0"/>
              </a:spcBef>
              <a:spcAft>
                <a:spcPts val="0"/>
              </a:spcAft>
              <a:buSzPts val="1600"/>
              <a:buChar char="○"/>
            </a:pPr>
            <a:r>
              <a:rPr lang="en" sz="1600"/>
              <a:t>eBird can be challenging to navigate and lacks predictive features</a:t>
            </a:r>
            <a:endParaRPr sz="1600"/>
          </a:p>
          <a:p>
            <a:pPr indent="-330200" lvl="0" marL="457200" rtl="0" algn="l">
              <a:lnSpc>
                <a:spcPct val="150000"/>
              </a:lnSpc>
              <a:spcBef>
                <a:spcPts val="0"/>
              </a:spcBef>
              <a:spcAft>
                <a:spcPts val="0"/>
              </a:spcAft>
              <a:buSzPts val="1600"/>
              <a:buChar char="●"/>
            </a:pPr>
            <a:r>
              <a:rPr b="1" lang="en" sz="1600"/>
              <a:t>Objectives:</a:t>
            </a:r>
            <a:endParaRPr b="1" sz="1600"/>
          </a:p>
          <a:p>
            <a:pPr indent="-330200" lvl="1" marL="914400" rtl="0" algn="l">
              <a:lnSpc>
                <a:spcPct val="150000"/>
              </a:lnSpc>
              <a:spcBef>
                <a:spcPts val="0"/>
              </a:spcBef>
              <a:spcAft>
                <a:spcPts val="0"/>
              </a:spcAft>
              <a:buSzPts val="1600"/>
              <a:buChar char="○"/>
            </a:pPr>
            <a:r>
              <a:rPr lang="en" sz="1600"/>
              <a:t>Forecast weekly detection rates</a:t>
            </a:r>
            <a:r>
              <a:rPr lang="en" sz="1600"/>
              <a:t> of bird species </a:t>
            </a:r>
            <a:r>
              <a:rPr lang="en" sz="1600"/>
              <a:t>in Massachusetts </a:t>
            </a:r>
            <a:endParaRPr sz="1600"/>
          </a:p>
          <a:p>
            <a:pPr indent="-330200" lvl="1" marL="914400" rtl="0" algn="l">
              <a:lnSpc>
                <a:spcPct val="150000"/>
              </a:lnSpc>
              <a:spcBef>
                <a:spcPts val="0"/>
              </a:spcBef>
              <a:spcAft>
                <a:spcPts val="0"/>
              </a:spcAft>
              <a:buSzPts val="1600"/>
              <a:buChar char="○"/>
            </a:pPr>
            <a:r>
              <a:rPr lang="en" sz="1600"/>
              <a:t>O</a:t>
            </a:r>
            <a:r>
              <a:rPr lang="en" sz="1600"/>
              <a:t>ffer hotspot and timing suggestions</a:t>
            </a:r>
            <a:endParaRPr sz="1600"/>
          </a:p>
          <a:p>
            <a:pPr indent="-330200" lvl="1" marL="914400" rtl="0" algn="l">
              <a:lnSpc>
                <a:spcPct val="150000"/>
              </a:lnSpc>
              <a:spcBef>
                <a:spcPts val="0"/>
              </a:spcBef>
              <a:spcAft>
                <a:spcPts val="0"/>
              </a:spcAft>
              <a:buSzPts val="1600"/>
              <a:buChar char="○"/>
            </a:pPr>
            <a:r>
              <a:rPr lang="en" sz="1600"/>
              <a:t>Develop an interactive, user-friendly </a:t>
            </a:r>
            <a:r>
              <a:rPr lang="en" sz="1600"/>
              <a:t>dashboard</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eBird Data</a:t>
            </a:r>
            <a:endParaRPr/>
          </a:p>
        </p:txBody>
      </p:sp>
      <p:sp>
        <p:nvSpPr>
          <p:cNvPr id="78" name="Google Shape;78;p16"/>
          <p:cNvSpPr txBox="1"/>
          <p:nvPr>
            <p:ph idx="1" type="body"/>
          </p:nvPr>
        </p:nvSpPr>
        <p:spPr>
          <a:xfrm>
            <a:off x="428975" y="1000075"/>
            <a:ext cx="5458200" cy="39276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Char char="●"/>
            </a:pPr>
            <a:r>
              <a:rPr lang="en"/>
              <a:t>From Cornell Lab of Ornithology</a:t>
            </a:r>
            <a:endParaRPr/>
          </a:p>
          <a:p>
            <a:pPr indent="-330200" lvl="0" marL="457200" rtl="0" algn="l">
              <a:lnSpc>
                <a:spcPct val="150000"/>
              </a:lnSpc>
              <a:spcBef>
                <a:spcPts val="0"/>
              </a:spcBef>
              <a:spcAft>
                <a:spcPts val="0"/>
              </a:spcAft>
              <a:buSzPts val="1600"/>
              <a:buChar char="●"/>
            </a:pPr>
            <a:r>
              <a:rPr lang="en"/>
              <a:t>1B+ bird sighting records submitted by global bird enthusiasts</a:t>
            </a:r>
            <a:endParaRPr/>
          </a:p>
          <a:p>
            <a:pPr indent="-330200" lvl="0" marL="457200" rtl="0" algn="l">
              <a:lnSpc>
                <a:spcPct val="150000"/>
              </a:lnSpc>
              <a:spcBef>
                <a:spcPts val="0"/>
              </a:spcBef>
              <a:spcAft>
                <a:spcPts val="0"/>
              </a:spcAft>
              <a:buSzPts val="1600"/>
              <a:buChar char="●"/>
            </a:pPr>
            <a:r>
              <a:rPr lang="en"/>
              <a:t>Checklist features: location, date, start time, effort, observer count</a:t>
            </a:r>
            <a:endParaRPr/>
          </a:p>
          <a:p>
            <a:pPr indent="-330200" lvl="0" marL="457200" rtl="0" algn="l">
              <a:lnSpc>
                <a:spcPct val="150000"/>
              </a:lnSpc>
              <a:spcBef>
                <a:spcPts val="0"/>
              </a:spcBef>
              <a:spcAft>
                <a:spcPts val="0"/>
              </a:spcAft>
              <a:buSzPts val="1600"/>
              <a:buChar char="●"/>
            </a:pPr>
            <a:r>
              <a:rPr lang="en"/>
              <a:t>Observation features: species, bird count</a:t>
            </a:r>
            <a:endParaRPr/>
          </a:p>
        </p:txBody>
      </p:sp>
      <p:pic>
        <p:nvPicPr>
          <p:cNvPr id="79" name="Google Shape;79;p16"/>
          <p:cNvPicPr preferRelativeResize="0"/>
          <p:nvPr/>
        </p:nvPicPr>
        <p:blipFill>
          <a:blip r:embed="rId3">
            <a:alphaModFix/>
          </a:blip>
          <a:stretch>
            <a:fillRect/>
          </a:stretch>
        </p:blipFill>
        <p:spPr>
          <a:xfrm>
            <a:off x="5887225" y="249575"/>
            <a:ext cx="3104376" cy="4730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Dataset</a:t>
            </a:r>
            <a:endParaRPr/>
          </a:p>
        </p:txBody>
      </p:sp>
      <p:sp>
        <p:nvSpPr>
          <p:cNvPr id="85" name="Google Shape;85;p17"/>
          <p:cNvSpPr txBox="1"/>
          <p:nvPr>
            <p:ph idx="1" type="body"/>
          </p:nvPr>
        </p:nvSpPr>
        <p:spPr>
          <a:xfrm>
            <a:off x="428975" y="1000075"/>
            <a:ext cx="5038200" cy="3927600"/>
          </a:xfrm>
          <a:prstGeom prst="rect">
            <a:avLst/>
          </a:prstGeom>
        </p:spPr>
        <p:txBody>
          <a:bodyPr anchorCtr="0" anchor="t" bIns="91425" lIns="91425" spcFirstLastPara="1" rIns="91425" wrap="square" tIns="91425">
            <a:normAutofit/>
          </a:bodyPr>
          <a:lstStyle/>
          <a:p>
            <a:pPr indent="-330200" lvl="0" marL="457200" rtl="0" algn="l">
              <a:lnSpc>
                <a:spcPct val="130000"/>
              </a:lnSpc>
              <a:spcBef>
                <a:spcPts val="0"/>
              </a:spcBef>
              <a:spcAft>
                <a:spcPts val="0"/>
              </a:spcAft>
              <a:buSzPts val="1600"/>
              <a:buChar char="●"/>
            </a:pPr>
            <a:r>
              <a:rPr lang="en" sz="1700"/>
              <a:t>Local birder survey: 102 responses, with 83% favoring familiar, nearby locations, 84% log every bird they see</a:t>
            </a:r>
            <a:endParaRPr sz="1700"/>
          </a:p>
          <a:p>
            <a:pPr indent="-330200" lvl="0" marL="457200" rtl="0" algn="l">
              <a:lnSpc>
                <a:spcPct val="130000"/>
              </a:lnSpc>
              <a:spcBef>
                <a:spcPts val="0"/>
              </a:spcBef>
              <a:spcAft>
                <a:spcPts val="0"/>
              </a:spcAft>
              <a:buSzPts val="1600"/>
              <a:buChar char="●"/>
            </a:pPr>
            <a:r>
              <a:rPr lang="en" sz="1700"/>
              <a:t>Decision to focus the analysis on Massachusetts</a:t>
            </a:r>
            <a:endParaRPr sz="1700"/>
          </a:p>
          <a:p>
            <a:pPr indent="-336550" lvl="1" marL="914400" rtl="0" algn="l">
              <a:lnSpc>
                <a:spcPct val="130000"/>
              </a:lnSpc>
              <a:spcBef>
                <a:spcPts val="0"/>
              </a:spcBef>
              <a:spcAft>
                <a:spcPts val="0"/>
              </a:spcAft>
              <a:buSzPts val="1700"/>
              <a:buChar char="○"/>
            </a:pPr>
            <a:r>
              <a:rPr lang="en" sz="1700"/>
              <a:t>17M records of bird observations from 2013-2022</a:t>
            </a:r>
            <a:endParaRPr sz="1700"/>
          </a:p>
          <a:p>
            <a:pPr indent="-336550" lvl="1" marL="914400" rtl="0" algn="l">
              <a:lnSpc>
                <a:spcPct val="130000"/>
              </a:lnSpc>
              <a:spcBef>
                <a:spcPts val="0"/>
              </a:spcBef>
              <a:spcAft>
                <a:spcPts val="0"/>
              </a:spcAft>
              <a:buSzPts val="1700"/>
              <a:buChar char="○"/>
            </a:pPr>
            <a:r>
              <a:rPr lang="en" sz="1700"/>
              <a:t>Limited to 50 most commonly observed species due to time constraint</a:t>
            </a:r>
            <a:endParaRPr sz="1700"/>
          </a:p>
        </p:txBody>
      </p:sp>
      <p:pic>
        <p:nvPicPr>
          <p:cNvPr id="86" name="Google Shape;86;p17"/>
          <p:cNvPicPr preferRelativeResize="0"/>
          <p:nvPr/>
        </p:nvPicPr>
        <p:blipFill>
          <a:blip r:embed="rId3">
            <a:alphaModFix/>
          </a:blip>
          <a:stretch>
            <a:fillRect/>
          </a:stretch>
        </p:blipFill>
        <p:spPr>
          <a:xfrm>
            <a:off x="5525000" y="638900"/>
            <a:ext cx="3570548" cy="3927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Methods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Processing </a:t>
            </a:r>
            <a:endParaRPr/>
          </a:p>
        </p:txBody>
      </p:sp>
      <p:sp>
        <p:nvSpPr>
          <p:cNvPr id="97" name="Google Shape;97;p19"/>
          <p:cNvSpPr txBox="1"/>
          <p:nvPr>
            <p:ph idx="1" type="body"/>
          </p:nvPr>
        </p:nvSpPr>
        <p:spPr>
          <a:xfrm>
            <a:off x="286225" y="961225"/>
            <a:ext cx="8660700" cy="3455400"/>
          </a:xfrm>
          <a:prstGeom prst="rect">
            <a:avLst/>
          </a:prstGeom>
        </p:spPr>
        <p:txBody>
          <a:bodyPr anchorCtr="0" anchor="t" bIns="91425" lIns="91425" spcFirstLastPara="1" rIns="91425" wrap="square" tIns="91425">
            <a:noAutofit/>
          </a:bodyPr>
          <a:lstStyle/>
          <a:p>
            <a:pPr indent="-332105" lvl="0" marL="457200" rtl="0" algn="l">
              <a:lnSpc>
                <a:spcPct val="125000"/>
              </a:lnSpc>
              <a:spcBef>
                <a:spcPts val="0"/>
              </a:spcBef>
              <a:spcAft>
                <a:spcPts val="0"/>
              </a:spcAft>
              <a:buSzPts val="1630"/>
              <a:buChar char="●"/>
            </a:pPr>
            <a:r>
              <a:rPr lang="en" sz="1829"/>
              <a:t>Used ‘auk’ R package for data cleaning</a:t>
            </a:r>
            <a:endParaRPr sz="1829"/>
          </a:p>
          <a:p>
            <a:pPr indent="-332105" lvl="1" marL="914400" rtl="0" algn="l">
              <a:lnSpc>
                <a:spcPct val="125000"/>
              </a:lnSpc>
              <a:spcBef>
                <a:spcPts val="0"/>
              </a:spcBef>
              <a:spcAft>
                <a:spcPts val="0"/>
              </a:spcAft>
              <a:buSzPts val="1630"/>
              <a:buChar char="○"/>
            </a:pPr>
            <a:r>
              <a:rPr lang="en" sz="1629"/>
              <a:t>Removed duplicate group entries</a:t>
            </a:r>
            <a:endParaRPr sz="1629"/>
          </a:p>
          <a:p>
            <a:pPr indent="-332105" lvl="1" marL="914400" rtl="0" algn="l">
              <a:lnSpc>
                <a:spcPct val="125000"/>
              </a:lnSpc>
              <a:spcBef>
                <a:spcPts val="0"/>
              </a:spcBef>
              <a:spcAft>
                <a:spcPts val="0"/>
              </a:spcAft>
              <a:buSzPts val="1630"/>
              <a:buChar char="○"/>
            </a:pPr>
            <a:r>
              <a:rPr lang="en" sz="1629"/>
              <a:t>Filtered data to ensure quality: complete checklist, time &amp; distance thresholds, etc.</a:t>
            </a:r>
            <a:endParaRPr sz="1629"/>
          </a:p>
          <a:p>
            <a:pPr indent="-332105" lvl="0" marL="457200" rtl="0" algn="l">
              <a:lnSpc>
                <a:spcPct val="125000"/>
              </a:lnSpc>
              <a:spcBef>
                <a:spcPts val="0"/>
              </a:spcBef>
              <a:spcAft>
                <a:spcPts val="0"/>
              </a:spcAft>
              <a:buSzPts val="1630"/>
              <a:buChar char="●"/>
            </a:pPr>
            <a:r>
              <a:rPr lang="en" sz="1829"/>
              <a:t>Data transformation: </a:t>
            </a:r>
            <a:endParaRPr sz="1829"/>
          </a:p>
          <a:p>
            <a:pPr indent="-332105" lvl="1" marL="914400" rtl="0" algn="l">
              <a:lnSpc>
                <a:spcPct val="125000"/>
              </a:lnSpc>
              <a:spcBef>
                <a:spcPts val="0"/>
              </a:spcBef>
              <a:spcAft>
                <a:spcPts val="0"/>
              </a:spcAft>
              <a:buSzPts val="1630"/>
              <a:buChar char="○"/>
            </a:pPr>
            <a:r>
              <a:rPr lang="en" sz="1629"/>
              <a:t>Aggregated</a:t>
            </a:r>
            <a:r>
              <a:rPr lang="en" sz="1629"/>
              <a:t> bird sightings to weekly intervals by county</a:t>
            </a:r>
            <a:endParaRPr sz="1629"/>
          </a:p>
          <a:p>
            <a:pPr indent="-332105" lvl="1" marL="914400" rtl="0" algn="l">
              <a:lnSpc>
                <a:spcPct val="125000"/>
              </a:lnSpc>
              <a:spcBef>
                <a:spcPts val="0"/>
              </a:spcBef>
              <a:spcAft>
                <a:spcPts val="0"/>
              </a:spcAft>
              <a:buSzPts val="1630"/>
              <a:buChar char="○"/>
            </a:pPr>
            <a:r>
              <a:rPr lang="en" sz="1629"/>
              <a:t>Detection rate = Number of checklists with the </a:t>
            </a:r>
            <a:r>
              <a:rPr lang="en" sz="1629"/>
              <a:t>specific</a:t>
            </a:r>
            <a:r>
              <a:rPr lang="en" sz="1629"/>
              <a:t> species/ Total checklists for that week and county</a:t>
            </a:r>
            <a:endParaRPr sz="1629"/>
          </a:p>
          <a:p>
            <a:pPr indent="-332105" lvl="1" marL="914400" rtl="0" algn="l">
              <a:lnSpc>
                <a:spcPct val="125000"/>
              </a:lnSpc>
              <a:spcBef>
                <a:spcPts val="0"/>
              </a:spcBef>
              <a:spcAft>
                <a:spcPts val="0"/>
              </a:spcAft>
              <a:buSzPts val="1630"/>
              <a:buChar char="○"/>
            </a:pPr>
            <a:r>
              <a:rPr lang="en" sz="1629"/>
              <a:t>Imputed null detection rates in weeks without checklists </a:t>
            </a:r>
            <a:endParaRPr sz="1629"/>
          </a:p>
          <a:p>
            <a:pPr indent="0" lvl="0" marL="457200" rtl="0" algn="l">
              <a:spcBef>
                <a:spcPts val="0"/>
              </a:spcBef>
              <a:spcAft>
                <a:spcPts val="0"/>
              </a:spcAft>
              <a:buSzPts val="935"/>
              <a:buNone/>
            </a:pPr>
            <a:r>
              <a:t/>
            </a:r>
            <a:endParaRPr sz="1829"/>
          </a:p>
          <a:p>
            <a:pPr indent="0" lvl="0" marL="457200" rtl="0" algn="l">
              <a:lnSpc>
                <a:spcPct val="115000"/>
              </a:lnSpc>
              <a:spcBef>
                <a:spcPts val="1200"/>
              </a:spcBef>
              <a:spcAft>
                <a:spcPts val="1200"/>
              </a:spcAft>
              <a:buSzPts val="935"/>
              <a:buNone/>
            </a:pPr>
            <a:r>
              <a:t/>
            </a:r>
            <a:endParaRPr sz="1829"/>
          </a:p>
        </p:txBody>
      </p:sp>
      <p:sp>
        <p:nvSpPr>
          <p:cNvPr id="98" name="Google Shape;98;p19"/>
          <p:cNvSpPr txBox="1"/>
          <p:nvPr/>
        </p:nvSpPr>
        <p:spPr>
          <a:xfrm>
            <a:off x="2506625" y="3936225"/>
            <a:ext cx="3241200" cy="8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99" name="Google Shape;99;p19"/>
          <p:cNvPicPr preferRelativeResize="0"/>
          <p:nvPr/>
        </p:nvPicPr>
        <p:blipFill>
          <a:blip r:embed="rId3">
            <a:alphaModFix/>
          </a:blip>
          <a:stretch>
            <a:fillRect/>
          </a:stretch>
        </p:blipFill>
        <p:spPr>
          <a:xfrm>
            <a:off x="2266550" y="3849350"/>
            <a:ext cx="4391025" cy="866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t>
            </a:r>
            <a:r>
              <a:rPr lang="en"/>
              <a:t>Processing - Geolocation</a:t>
            </a:r>
            <a:endParaRPr/>
          </a:p>
        </p:txBody>
      </p:sp>
      <p:sp>
        <p:nvSpPr>
          <p:cNvPr id="105" name="Google Shape;105;p20"/>
          <p:cNvSpPr txBox="1"/>
          <p:nvPr>
            <p:ph idx="1" type="body"/>
          </p:nvPr>
        </p:nvSpPr>
        <p:spPr>
          <a:xfrm>
            <a:off x="353225" y="951675"/>
            <a:ext cx="8339700" cy="3416400"/>
          </a:xfrm>
          <a:prstGeom prst="rect">
            <a:avLst/>
          </a:prstGeom>
        </p:spPr>
        <p:txBody>
          <a:bodyPr anchorCtr="0" anchor="t" bIns="91425" lIns="91425" spcFirstLastPara="1" rIns="91425" wrap="square" tIns="91425">
            <a:noAutofit/>
          </a:bodyPr>
          <a:lstStyle/>
          <a:p>
            <a:pPr indent="-330200" lvl="0" marL="457200" rtl="0" algn="l">
              <a:lnSpc>
                <a:spcPct val="130000"/>
              </a:lnSpc>
              <a:spcBef>
                <a:spcPts val="0"/>
              </a:spcBef>
              <a:spcAft>
                <a:spcPts val="0"/>
              </a:spcAft>
              <a:buSzPts val="1600"/>
              <a:buChar char="●"/>
            </a:pPr>
            <a:r>
              <a:rPr lang="en" sz="1829"/>
              <a:t>Data includes 3500+ hotspots and 110,000+ user-input locations</a:t>
            </a:r>
            <a:endParaRPr sz="1829"/>
          </a:p>
          <a:p>
            <a:pPr indent="-330200" lvl="0" marL="457200" rtl="0" algn="l">
              <a:lnSpc>
                <a:spcPct val="130000"/>
              </a:lnSpc>
              <a:spcBef>
                <a:spcPts val="0"/>
              </a:spcBef>
              <a:spcAft>
                <a:spcPts val="0"/>
              </a:spcAft>
              <a:buSzPts val="1600"/>
              <a:buChar char="●"/>
            </a:pPr>
            <a:r>
              <a:rPr lang="en" sz="1829"/>
              <a:t>Combined KDTree for spatial and Levenshtein ratio for textual accuracy in matching locations</a:t>
            </a:r>
            <a:endParaRPr sz="1829"/>
          </a:p>
          <a:p>
            <a:pPr indent="-336550" lvl="1" marL="914400" rtl="0" algn="l">
              <a:lnSpc>
                <a:spcPct val="130000"/>
              </a:lnSpc>
              <a:spcBef>
                <a:spcPts val="0"/>
              </a:spcBef>
              <a:spcAft>
                <a:spcPts val="0"/>
              </a:spcAft>
              <a:buSzPts val="1700"/>
              <a:buChar char="○"/>
            </a:pPr>
            <a:r>
              <a:rPr lang="en" sz="1700"/>
              <a:t>Criteria: spatial proximity </a:t>
            </a:r>
            <a:r>
              <a:rPr lang="en" sz="1700">
                <a:solidFill>
                  <a:srgbClr val="343541"/>
                </a:solidFill>
              </a:rPr>
              <a:t>≤ </a:t>
            </a:r>
            <a:r>
              <a:rPr lang="en" sz="1700"/>
              <a:t>0.8km and name similarity score </a:t>
            </a:r>
            <a:r>
              <a:rPr lang="en" sz="1700">
                <a:solidFill>
                  <a:srgbClr val="343541"/>
                </a:solidFill>
              </a:rPr>
              <a:t>≥ </a:t>
            </a:r>
            <a:r>
              <a:rPr lang="en" sz="1700"/>
              <a:t>0.65</a:t>
            </a:r>
            <a:endParaRPr sz="1700"/>
          </a:p>
          <a:p>
            <a:pPr indent="-330200" lvl="0" marL="457200" rtl="0" algn="l">
              <a:lnSpc>
                <a:spcPct val="130000"/>
              </a:lnSpc>
              <a:spcBef>
                <a:spcPts val="0"/>
              </a:spcBef>
              <a:spcAft>
                <a:spcPts val="0"/>
              </a:spcAft>
              <a:buSzPts val="1600"/>
              <a:buChar char="●"/>
            </a:pPr>
            <a:r>
              <a:rPr lang="en" sz="1829"/>
              <a:t>Successfully aligned 10% of user entries with established hotspots</a:t>
            </a:r>
            <a:endParaRPr sz="1829"/>
          </a:p>
        </p:txBody>
      </p:sp>
      <p:pic>
        <p:nvPicPr>
          <p:cNvPr id="106" name="Google Shape;106;p20"/>
          <p:cNvPicPr preferRelativeResize="0"/>
          <p:nvPr/>
        </p:nvPicPr>
        <p:blipFill>
          <a:blip r:embed="rId3">
            <a:alphaModFix/>
          </a:blip>
          <a:stretch>
            <a:fillRect/>
          </a:stretch>
        </p:blipFill>
        <p:spPr>
          <a:xfrm>
            <a:off x="1226425" y="3028650"/>
            <a:ext cx="6593300" cy="1753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Forecast Models</a:t>
            </a:r>
            <a:endParaRPr/>
          </a:p>
        </p:txBody>
      </p:sp>
      <p:sp>
        <p:nvSpPr>
          <p:cNvPr id="112" name="Google Shape;112;p21"/>
          <p:cNvSpPr txBox="1"/>
          <p:nvPr>
            <p:ph idx="1" type="body"/>
          </p:nvPr>
        </p:nvSpPr>
        <p:spPr>
          <a:xfrm>
            <a:off x="353225" y="1027875"/>
            <a:ext cx="8339700" cy="3416400"/>
          </a:xfrm>
          <a:prstGeom prst="rect">
            <a:avLst/>
          </a:prstGeom>
        </p:spPr>
        <p:txBody>
          <a:bodyPr anchorCtr="0" anchor="t" bIns="91425" lIns="91425" spcFirstLastPara="1" rIns="91425" wrap="square" tIns="91425">
            <a:noAutofit/>
          </a:bodyPr>
          <a:lstStyle/>
          <a:p>
            <a:pPr indent="-330200" lvl="0" marL="457200" rtl="0" algn="l">
              <a:lnSpc>
                <a:spcPct val="140000"/>
              </a:lnSpc>
              <a:spcBef>
                <a:spcPts val="0"/>
              </a:spcBef>
              <a:spcAft>
                <a:spcPts val="0"/>
              </a:spcAft>
              <a:buSzPts val="1600"/>
              <a:buChar char="●"/>
            </a:pPr>
            <a:r>
              <a:rPr lang="en" sz="1829"/>
              <a:t>Assessed ARIMA/SARIMAX, Gaussian Processes, Prophet, and Greykite. </a:t>
            </a:r>
            <a:endParaRPr sz="1829"/>
          </a:p>
          <a:p>
            <a:pPr indent="-330200" lvl="0" marL="457200" rtl="0" algn="l">
              <a:lnSpc>
                <a:spcPct val="140000"/>
              </a:lnSpc>
              <a:spcBef>
                <a:spcPts val="0"/>
              </a:spcBef>
              <a:spcAft>
                <a:spcPts val="0"/>
              </a:spcAft>
              <a:buSzPts val="1600"/>
              <a:buChar char="●"/>
            </a:pPr>
            <a:r>
              <a:rPr lang="en" sz="1829"/>
              <a:t>Prophet and Greykite outperformed in accuracy and scalability                 </a:t>
            </a:r>
            <a:r>
              <a:rPr lang="en" sz="1829"/>
              <a:t>     → Implemented </a:t>
            </a:r>
            <a:r>
              <a:rPr lang="en" sz="1829"/>
              <a:t>700 models for 50 species using each model.</a:t>
            </a:r>
            <a:endParaRPr sz="1829"/>
          </a:p>
          <a:p>
            <a:pPr indent="-323850" lvl="1" marL="914400" rtl="0" algn="l">
              <a:lnSpc>
                <a:spcPct val="140000"/>
              </a:lnSpc>
              <a:spcBef>
                <a:spcPts val="0"/>
              </a:spcBef>
              <a:spcAft>
                <a:spcPts val="0"/>
              </a:spcAft>
              <a:buSzPts val="1500"/>
              <a:buChar char="○"/>
            </a:pPr>
            <a:r>
              <a:rPr lang="en" sz="1729"/>
              <a:t>Splitted data into training set (2013-2021) and testing set (2022)</a:t>
            </a:r>
            <a:endParaRPr sz="1729"/>
          </a:p>
          <a:p>
            <a:pPr indent="-323850" lvl="1" marL="914400" rtl="0" algn="l">
              <a:lnSpc>
                <a:spcPct val="140000"/>
              </a:lnSpc>
              <a:spcBef>
                <a:spcPts val="0"/>
              </a:spcBef>
              <a:spcAft>
                <a:spcPts val="0"/>
              </a:spcAft>
              <a:buSzPts val="1500"/>
              <a:buChar char="○"/>
            </a:pPr>
            <a:r>
              <a:rPr lang="en" sz="1729"/>
              <a:t>Employed smoothing techniques for more stable data patterns</a:t>
            </a:r>
            <a:endParaRPr sz="1729"/>
          </a:p>
          <a:p>
            <a:pPr indent="-323850" lvl="1" marL="914400" rtl="0" algn="l">
              <a:lnSpc>
                <a:spcPct val="140000"/>
              </a:lnSpc>
              <a:spcBef>
                <a:spcPts val="0"/>
              </a:spcBef>
              <a:spcAft>
                <a:spcPts val="0"/>
              </a:spcAft>
              <a:buSzPts val="1500"/>
              <a:buChar char="○"/>
            </a:pPr>
            <a:r>
              <a:rPr lang="en" sz="1729"/>
              <a:t>Evaluation metrics: RMSE and MAE for performance, model runtime for scalability</a:t>
            </a:r>
            <a:endParaRPr sz="1729"/>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