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8"/>
  </p:notesMasterIdLst>
  <p:sldIdLst>
    <p:sldId id="257" r:id="rId5"/>
    <p:sldId id="301" r:id="rId6"/>
    <p:sldId id="307" r:id="rId7"/>
    <p:sldId id="279" r:id="rId8"/>
    <p:sldId id="278" r:id="rId9"/>
    <p:sldId id="280" r:id="rId10"/>
    <p:sldId id="295" r:id="rId11"/>
    <p:sldId id="304" r:id="rId12"/>
    <p:sldId id="283" r:id="rId13"/>
    <p:sldId id="291" r:id="rId14"/>
    <p:sldId id="281" r:id="rId15"/>
    <p:sldId id="310" r:id="rId16"/>
    <p:sldId id="284" r:id="rId17"/>
    <p:sldId id="293" r:id="rId18"/>
    <p:sldId id="289" r:id="rId19"/>
    <p:sldId id="311" r:id="rId20"/>
    <p:sldId id="296" r:id="rId21"/>
    <p:sldId id="306" r:id="rId22"/>
    <p:sldId id="297" r:id="rId23"/>
    <p:sldId id="299" r:id="rId24"/>
    <p:sldId id="298" r:id="rId25"/>
    <p:sldId id="300" r:id="rId26"/>
    <p:sldId id="303" r:id="rId27"/>
    <p:sldId id="302" r:id="rId28"/>
    <p:sldId id="308" r:id="rId29"/>
    <p:sldId id="282" r:id="rId30"/>
    <p:sldId id="309" r:id="rId31"/>
    <p:sldId id="287" r:id="rId32"/>
    <p:sldId id="286" r:id="rId33"/>
    <p:sldId id="285" r:id="rId34"/>
    <p:sldId id="292" r:id="rId35"/>
    <p:sldId id="290" r:id="rId36"/>
    <p:sldId id="27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p15:clr>
            <a:srgbClr val="A4A3A4"/>
          </p15:clr>
        </p15:guide>
        <p15:guide id="2" pos="380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FC4"/>
    <a:srgbClr val="84C9EC"/>
    <a:srgbClr val="D2DFE1"/>
    <a:srgbClr val="A0BBC0"/>
    <a:srgbClr val="ECF1F3"/>
    <a:srgbClr val="517ABA"/>
    <a:srgbClr val="B4CACD"/>
    <a:srgbClr val="000000"/>
    <a:srgbClr val="BDD0D3"/>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77"/>
      </p:cViewPr>
      <p:guideLst>
        <p:guide orient="horz" pos="2128"/>
        <p:guide pos="3803"/>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D2CAD-098A-4D06-871E-6B132E7F7608}"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4AFD5-644C-4827-B84E-BB2B19A1407E}" type="slidenum">
              <a:rPr lang="en-US" smtClean="0"/>
              <a:t>‹#›</a:t>
            </a:fld>
            <a:endParaRPr lang="en-US"/>
          </a:p>
        </p:txBody>
      </p:sp>
    </p:spTree>
    <p:extLst>
      <p:ext uri="{BB962C8B-B14F-4D97-AF65-F5344CB8AC3E}">
        <p14:creationId xmlns:p14="http://schemas.microsoft.com/office/powerpoint/2010/main" val="229339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11</a:t>
            </a:fld>
            <a:endParaRPr lang="en-US"/>
          </a:p>
        </p:txBody>
      </p:sp>
    </p:spTree>
    <p:extLst>
      <p:ext uri="{BB962C8B-B14F-4D97-AF65-F5344CB8AC3E}">
        <p14:creationId xmlns:p14="http://schemas.microsoft.com/office/powerpoint/2010/main" val="3793140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16</a:t>
            </a:fld>
            <a:endParaRPr lang="en-US"/>
          </a:p>
        </p:txBody>
      </p:sp>
    </p:spTree>
    <p:extLst>
      <p:ext uri="{BB962C8B-B14F-4D97-AF65-F5344CB8AC3E}">
        <p14:creationId xmlns:p14="http://schemas.microsoft.com/office/powerpoint/2010/main" val="429025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17</a:t>
            </a:fld>
            <a:endParaRPr lang="en-US"/>
          </a:p>
        </p:txBody>
      </p:sp>
    </p:spTree>
    <p:extLst>
      <p:ext uri="{BB962C8B-B14F-4D97-AF65-F5344CB8AC3E}">
        <p14:creationId xmlns:p14="http://schemas.microsoft.com/office/powerpoint/2010/main" val="113511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21</a:t>
            </a:fld>
            <a:endParaRPr lang="en-US"/>
          </a:p>
        </p:txBody>
      </p:sp>
    </p:spTree>
    <p:extLst>
      <p:ext uri="{BB962C8B-B14F-4D97-AF65-F5344CB8AC3E}">
        <p14:creationId xmlns:p14="http://schemas.microsoft.com/office/powerpoint/2010/main" val="117049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22</a:t>
            </a:fld>
            <a:endParaRPr lang="en-US"/>
          </a:p>
        </p:txBody>
      </p:sp>
    </p:spTree>
    <p:extLst>
      <p:ext uri="{BB962C8B-B14F-4D97-AF65-F5344CB8AC3E}">
        <p14:creationId xmlns:p14="http://schemas.microsoft.com/office/powerpoint/2010/main" val="385782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28</a:t>
            </a:fld>
            <a:endParaRPr lang="en-US"/>
          </a:p>
        </p:txBody>
      </p:sp>
    </p:spTree>
    <p:extLst>
      <p:ext uri="{BB962C8B-B14F-4D97-AF65-F5344CB8AC3E}">
        <p14:creationId xmlns:p14="http://schemas.microsoft.com/office/powerpoint/2010/main" val="330843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29</a:t>
            </a:fld>
            <a:endParaRPr lang="en-US"/>
          </a:p>
        </p:txBody>
      </p:sp>
    </p:spTree>
    <p:extLst>
      <p:ext uri="{BB962C8B-B14F-4D97-AF65-F5344CB8AC3E}">
        <p14:creationId xmlns:p14="http://schemas.microsoft.com/office/powerpoint/2010/main" val="267333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30</a:t>
            </a:fld>
            <a:endParaRPr lang="en-US"/>
          </a:p>
        </p:txBody>
      </p:sp>
    </p:spTree>
    <p:extLst>
      <p:ext uri="{BB962C8B-B14F-4D97-AF65-F5344CB8AC3E}">
        <p14:creationId xmlns:p14="http://schemas.microsoft.com/office/powerpoint/2010/main" val="1893775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4AFD5-644C-4827-B84E-BB2B19A1407E}" type="slidenum">
              <a:rPr lang="en-US" smtClean="0"/>
              <a:t>31</a:t>
            </a:fld>
            <a:endParaRPr lang="en-US"/>
          </a:p>
        </p:txBody>
      </p:sp>
    </p:spTree>
    <p:extLst>
      <p:ext uri="{BB962C8B-B14F-4D97-AF65-F5344CB8AC3E}">
        <p14:creationId xmlns:p14="http://schemas.microsoft.com/office/powerpoint/2010/main" val="3463468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2021/11/17</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2021/11/17</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6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vn.spoj.com/problems/VMMTFIVE/"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9.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6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www.spoj.com/PTIT/problems/BCTSP/"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7" name="文本框 36"/>
          <p:cNvSpPr txBox="1"/>
          <p:nvPr/>
        </p:nvSpPr>
        <p:spPr>
          <a:xfrm>
            <a:off x="828356" y="2206442"/>
            <a:ext cx="10535285" cy="1323439"/>
          </a:xfrm>
          <a:prstGeom prst="rect">
            <a:avLst/>
          </a:prstGeom>
          <a:noFill/>
        </p:spPr>
        <p:txBody>
          <a:bodyPr wrap="square" rtlCol="0">
            <a:spAutoFit/>
          </a:bodyPr>
          <a:lstStyle/>
          <a:p>
            <a:pPr algn="ctr"/>
            <a:r>
              <a:rPr lang="vi-VN" altLang="zh-CN" sz="8000">
                <a:solidFill>
                  <a:schemeClr val="bg1"/>
                </a:solidFill>
                <a:latin typeface="Algerian" panose="04020705040A02060702" charset="0"/>
                <a:cs typeface="Algerian" panose="04020705040A02060702" charset="0"/>
              </a:rPr>
              <a:t>BRANCH AND BOUND</a:t>
            </a:r>
            <a:endParaRPr lang="en-US" altLang="zh-CN" sz="8000">
              <a:solidFill>
                <a:schemeClr val="bg1"/>
              </a:solidFill>
              <a:latin typeface="Algerian" panose="04020705040A02060702" charset="0"/>
              <a:cs typeface="Algerian" panose="04020705040A02060702" charset="0"/>
            </a:endParaRPr>
          </a:p>
        </p:txBody>
      </p:sp>
      <p:sp>
        <p:nvSpPr>
          <p:cNvPr id="39" name="文本框 38"/>
          <p:cNvSpPr txBox="1"/>
          <p:nvPr/>
        </p:nvSpPr>
        <p:spPr>
          <a:xfrm>
            <a:off x="2332354" y="3529881"/>
            <a:ext cx="7527290" cy="523220"/>
          </a:xfrm>
          <a:prstGeom prst="rect">
            <a:avLst/>
          </a:prstGeom>
          <a:noFill/>
        </p:spPr>
        <p:txBody>
          <a:bodyPr wrap="square" rtlCol="0">
            <a:spAutoFit/>
          </a:bodyPr>
          <a:lstStyle/>
          <a:p>
            <a:pPr algn="ctr"/>
            <a:r>
              <a:rPr lang="vi-VN" altLang="zh-CN" sz="2800" b="1">
                <a:latin typeface="Cambria" panose="02040503050406030204" pitchFamily="18" charset="0"/>
                <a:ea typeface="Cambria" panose="02040503050406030204" pitchFamily="18" charset="0"/>
                <a:cs typeface="Algerian" panose="04020705040A02060702" charset="0"/>
              </a:rPr>
              <a:t>GIẢI THUẬT NHÁNH CẬN</a:t>
            </a:r>
            <a:endParaRPr lang="en-US" altLang="zh-CN" sz="2800" b="1">
              <a:latin typeface="Cambria" panose="02040503050406030204" pitchFamily="18" charset="0"/>
              <a:ea typeface="Cambria" panose="02040503050406030204" pitchFamily="18" charset="0"/>
              <a:cs typeface="Algerian" panose="04020705040A02060702" charset="0"/>
            </a:endParaRPr>
          </a:p>
        </p:txBody>
      </p:sp>
      <p:grpSp>
        <p:nvGrpSpPr>
          <p:cNvPr id="4" name="组合 3"/>
          <p:cNvGrpSpPr/>
          <p:nvPr/>
        </p:nvGrpSpPr>
        <p:grpSpPr>
          <a:xfrm>
            <a:off x="133985" y="95250"/>
            <a:ext cx="12165330" cy="6623685"/>
            <a:chOff x="211" y="150"/>
            <a:chExt cx="19158" cy="10431"/>
          </a:xfrm>
        </p:grpSpPr>
        <p:grpSp>
          <p:nvGrpSpPr>
            <p:cNvPr id="43" name="组合 42"/>
            <p:cNvGrpSpPr/>
            <p:nvPr/>
          </p:nvGrpSpPr>
          <p:grpSpPr>
            <a:xfrm>
              <a:off x="211" y="150"/>
              <a:ext cx="19158" cy="10431"/>
              <a:chOff x="211" y="150"/>
              <a:chExt cx="19158" cy="10431"/>
            </a:xfrm>
          </p:grpSpPr>
          <p:pic>
            <p:nvPicPr>
              <p:cNvPr id="40" name="图片 39" descr="6"/>
              <p:cNvPicPr>
                <a:picLocks noChangeAspect="1"/>
              </p:cNvPicPr>
              <p:nvPr/>
            </p:nvPicPr>
            <p:blipFill>
              <a:blip r:embed="rId4"/>
              <a:stretch>
                <a:fillRect/>
              </a:stretch>
            </p:blipFill>
            <p:spPr>
              <a:xfrm>
                <a:off x="392" y="7021"/>
                <a:ext cx="3805" cy="3560"/>
              </a:xfrm>
              <a:prstGeom prst="rect">
                <a:avLst/>
              </a:prstGeom>
            </p:spPr>
          </p:pic>
          <p:pic>
            <p:nvPicPr>
              <p:cNvPr id="41" name="图片 40" descr="4"/>
              <p:cNvPicPr>
                <a:picLocks noChangeAspect="1"/>
              </p:cNvPicPr>
              <p:nvPr/>
            </p:nvPicPr>
            <p:blipFill>
              <a:blip r:embed="rId5"/>
              <a:stretch>
                <a:fillRect/>
              </a:stretch>
            </p:blipFill>
            <p:spPr>
              <a:xfrm>
                <a:off x="14518" y="7077"/>
                <a:ext cx="4851" cy="3414"/>
              </a:xfrm>
              <a:prstGeom prst="rect">
                <a:avLst/>
              </a:prstGeom>
            </p:spPr>
          </p:pic>
          <p:pic>
            <p:nvPicPr>
              <p:cNvPr id="42" name="图片 41" descr="7"/>
              <p:cNvPicPr>
                <a:picLocks noChangeAspect="1"/>
              </p:cNvPicPr>
              <p:nvPr/>
            </p:nvPicPr>
            <p:blipFill>
              <a:blip r:embed="rId6"/>
              <a:stretch>
                <a:fillRect/>
              </a:stretch>
            </p:blipFill>
            <p:spPr>
              <a:xfrm>
                <a:off x="211" y="150"/>
                <a:ext cx="3302" cy="2408"/>
              </a:xfrm>
              <a:prstGeom prst="rect">
                <a:avLst/>
              </a:prstGeom>
            </p:spPr>
          </p:pic>
        </p:grpSp>
        <p:pic>
          <p:nvPicPr>
            <p:cNvPr id="2" name="图片 1" descr="4"/>
            <p:cNvPicPr>
              <a:picLocks noChangeAspect="1"/>
            </p:cNvPicPr>
            <p:nvPr/>
          </p:nvPicPr>
          <p:blipFill>
            <a:blip r:embed="rId5"/>
            <a:srcRect r="77798" b="58787"/>
            <a:stretch>
              <a:fillRect/>
            </a:stretch>
          </p:blipFill>
          <p:spPr>
            <a:xfrm>
              <a:off x="7419" y="7933"/>
              <a:ext cx="1077" cy="1407"/>
            </a:xfrm>
            <a:prstGeom prst="rect">
              <a:avLst/>
            </a:prstGeom>
          </p:spPr>
        </p:pic>
        <p:pic>
          <p:nvPicPr>
            <p:cNvPr id="3" name="图片 2" descr="4"/>
            <p:cNvPicPr>
              <a:picLocks noChangeAspect="1"/>
            </p:cNvPicPr>
            <p:nvPr/>
          </p:nvPicPr>
          <p:blipFill>
            <a:blip r:embed="rId5"/>
            <a:srcRect l="67740" t="22672" r="7399" b="36028"/>
            <a:stretch>
              <a:fillRect/>
            </a:stretch>
          </p:blipFill>
          <p:spPr>
            <a:xfrm>
              <a:off x="8998" y="7930"/>
              <a:ext cx="1206" cy="1410"/>
            </a:xfrm>
            <a:prstGeom prst="rect">
              <a:avLst/>
            </a:prstGeom>
          </p:spPr>
        </p:pic>
      </p:grpSp>
      <p:sp>
        <p:nvSpPr>
          <p:cNvPr id="5" name="圆角矩形 4"/>
          <p:cNvSpPr/>
          <p:nvPr/>
        </p:nvSpPr>
        <p:spPr>
          <a:xfrm>
            <a:off x="9860280" y="528320"/>
            <a:ext cx="2710815" cy="61087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sz="2400">
                <a:solidFill>
                  <a:srgbClr val="517ABA"/>
                </a:solidFill>
                <a:latin typeface="Algerian" panose="04020705040A02060702" charset="0"/>
                <a:cs typeface="Algerian" panose="04020705040A02060702" charset="0"/>
                <a:sym typeface="+mn-ea"/>
              </a:rPr>
              <a:t>NHÓM 12</a:t>
            </a:r>
            <a:endParaRPr lang="en-US" altLang="zh-CN" sz="2400">
              <a:solidFill>
                <a:srgbClr val="517ABA"/>
              </a:solidFill>
              <a:latin typeface="Algerian" panose="04020705040A02060702" charset="0"/>
              <a:cs typeface="Algerian" panose="04020705040A02060702" charset="0"/>
              <a:sym typeface="+mn-ea"/>
            </a:endParaRPr>
          </a:p>
        </p:txBody>
      </p:sp>
      <p:grpSp>
        <p:nvGrpSpPr>
          <p:cNvPr id="9" name="组合 8"/>
          <p:cNvGrpSpPr/>
          <p:nvPr/>
        </p:nvGrpSpPr>
        <p:grpSpPr>
          <a:xfrm>
            <a:off x="3077210" y="403225"/>
            <a:ext cx="5774055" cy="6099810"/>
            <a:chOff x="4846" y="635"/>
            <a:chExt cx="9093" cy="9606"/>
          </a:xfrm>
        </p:grpSpPr>
        <p:pic>
          <p:nvPicPr>
            <p:cNvPr id="7" name="图片 6" descr="形状点缀 (1)"/>
            <p:cNvPicPr>
              <a:picLocks noChangeAspect="1"/>
            </p:cNvPicPr>
            <p:nvPr/>
          </p:nvPicPr>
          <p:blipFill>
            <a:blip r:embed="rId7"/>
            <a:srcRect t="66367"/>
            <a:stretch>
              <a:fillRect/>
            </a:stretch>
          </p:blipFill>
          <p:spPr>
            <a:xfrm>
              <a:off x="4846" y="635"/>
              <a:ext cx="3000" cy="1009"/>
            </a:xfrm>
            <a:prstGeom prst="rect">
              <a:avLst/>
            </a:prstGeom>
          </p:spPr>
        </p:pic>
        <p:pic>
          <p:nvPicPr>
            <p:cNvPr id="8" name="图片 7" descr="形状点缀 (1)"/>
            <p:cNvPicPr>
              <a:picLocks noChangeAspect="1"/>
            </p:cNvPicPr>
            <p:nvPr/>
          </p:nvPicPr>
          <p:blipFill>
            <a:blip r:embed="rId7"/>
            <a:srcRect t="66367"/>
            <a:stretch>
              <a:fillRect/>
            </a:stretch>
          </p:blipFill>
          <p:spPr>
            <a:xfrm flipV="1">
              <a:off x="10939" y="9233"/>
              <a:ext cx="3000" cy="1009"/>
            </a:xfrm>
            <a:prstGeom prst="rect">
              <a:avLst/>
            </a:prstGeom>
          </p:spPr>
        </p:pic>
      </p:grpSp>
      <p:pic>
        <p:nvPicPr>
          <p:cNvPr id="16" name="Picture 2">
            <a:extLst>
              <a:ext uri="{FF2B5EF4-FFF2-40B4-BE49-F238E27FC236}">
                <a16:creationId xmlns:a16="http://schemas.microsoft.com/office/drawing/2014/main" id="{D32C0E36-521C-4474-A83C-CD059FF3D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3444" y="723582"/>
            <a:ext cx="1010442" cy="5440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909104-BBDE-47AA-A92A-CAC531D9E4B8}"/>
              </a:ext>
            </a:extLst>
          </p:cNvPr>
          <p:cNvSpPr txBox="1"/>
          <p:nvPr/>
        </p:nvSpPr>
        <p:spPr>
          <a:xfrm>
            <a:off x="3613437" y="4229797"/>
            <a:ext cx="5732206" cy="923330"/>
          </a:xfrm>
          <a:prstGeom prst="rect">
            <a:avLst/>
          </a:prstGeom>
          <a:noFill/>
        </p:spPr>
        <p:txBody>
          <a:bodyPr wrap="square" rtlCol="0">
            <a:spAutoFit/>
          </a:bodyPr>
          <a:lstStyle/>
          <a:p>
            <a:r>
              <a:rPr lang="en-US" b="1">
                <a:solidFill>
                  <a:schemeClr val="bg2"/>
                </a:solidFill>
                <a:latin typeface="Cambria" panose="02040503050406030204" pitchFamily="18" charset="0"/>
                <a:ea typeface="Cambria" panose="02040503050406030204" pitchFamily="18" charset="0"/>
              </a:rPr>
              <a:t>Thực hiện: </a:t>
            </a:r>
          </a:p>
          <a:p>
            <a:r>
              <a:rPr lang="en-US" b="1">
                <a:solidFill>
                  <a:schemeClr val="bg2"/>
                </a:solidFill>
                <a:latin typeface="Cambria" panose="02040503050406030204" pitchFamily="18" charset="0"/>
                <a:ea typeface="Cambria" panose="02040503050406030204" pitchFamily="18" charset="0"/>
              </a:rPr>
              <a:t>	Lê Nhật Huy - 20520056</a:t>
            </a:r>
          </a:p>
          <a:p>
            <a:r>
              <a:rPr lang="en-US" b="1">
                <a:solidFill>
                  <a:schemeClr val="bg2"/>
                </a:solidFill>
                <a:latin typeface="Cambria" panose="02040503050406030204" pitchFamily="18" charset="0"/>
                <a:ea typeface="Cambria" panose="02040503050406030204" pitchFamily="18" charset="0"/>
              </a:rPr>
              <a:t>	Nguyễn Tư Thành Nhân - 20520079</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0">
        <p15:prstTrans prst="drape"/>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ox(in)">
                                      <p:cBhvr>
                                        <p:cTn id="20" dur="750"/>
                                        <p:tgtEl>
                                          <p:spTgt spid="4"/>
                                        </p:tgtEl>
                                      </p:cBhvr>
                                    </p:animEffect>
                                  </p:childTnLst>
                                </p:cTn>
                              </p:par>
                              <p:par>
                                <p:cTn id="21" presetID="4" presetClass="entr" presetSubtype="16"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par>
                          <p:cTn id="24" fill="hold">
                            <p:stCondLst>
                              <p:cond delay="750"/>
                            </p:stCondLst>
                            <p:childTnLst>
                              <p:par>
                                <p:cTn id="25" presetID="6" presetClass="entr" presetSubtype="16"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9" grpId="0"/>
      <p:bldP spid="39" grpId="1"/>
      <p:bldP spid="5" grpId="0" animBg="1"/>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BÀI TẬP – TSP</a:t>
            </a:r>
          </a:p>
        </p:txBody>
      </p:sp>
      <p:sp>
        <p:nvSpPr>
          <p:cNvPr id="9" name="Hộp Văn bản 3">
            <a:extLst>
              <a:ext uri="{FF2B5EF4-FFF2-40B4-BE49-F238E27FC236}">
                <a16:creationId xmlns:a16="http://schemas.microsoft.com/office/drawing/2014/main" id="{6F59AFE3-4FEB-476C-B9DC-54538A731D1C}"/>
              </a:ext>
            </a:extLst>
          </p:cNvPr>
          <p:cNvSpPr txBox="1"/>
          <p:nvPr/>
        </p:nvSpPr>
        <p:spPr>
          <a:xfrm>
            <a:off x="1356996" y="1627227"/>
            <a:ext cx="10337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solidFill>
                  <a:schemeClr val="accent1"/>
                </a:solidFill>
                <a:latin typeface="Cambria" panose="02040503050406030204" pitchFamily="18" charset="0"/>
                <a:ea typeface="Cambria" panose="02040503050406030204" pitchFamily="18" charset="0"/>
                <a:cs typeface="Arial"/>
              </a:rPr>
              <a:t>Ví dụ:</a:t>
            </a:r>
            <a:endParaRPr lang="vi-VN" sz="2200" b="1" u="sng">
              <a:solidFill>
                <a:schemeClr val="accent1"/>
              </a:solidFill>
              <a:latin typeface="Cambria" panose="02040503050406030204" pitchFamily="18" charset="0"/>
              <a:ea typeface="Cambria" panose="02040503050406030204" pitchFamily="18" charset="0"/>
              <a:cs typeface="Arial"/>
            </a:endParaRPr>
          </a:p>
        </p:txBody>
      </p:sp>
      <p:sp>
        <p:nvSpPr>
          <p:cNvPr id="6" name="TextBox 5">
            <a:extLst>
              <a:ext uri="{FF2B5EF4-FFF2-40B4-BE49-F238E27FC236}">
                <a16:creationId xmlns:a16="http://schemas.microsoft.com/office/drawing/2014/main" id="{FF95AC23-9004-4C5E-A0C3-8C473A48BA6A}"/>
              </a:ext>
            </a:extLst>
          </p:cNvPr>
          <p:cNvSpPr txBox="1"/>
          <p:nvPr/>
        </p:nvSpPr>
        <p:spPr>
          <a:xfrm>
            <a:off x="3611332" y="5131007"/>
            <a:ext cx="5638800" cy="430887"/>
          </a:xfrm>
          <a:prstGeom prst="rect">
            <a:avLst/>
          </a:prstGeom>
          <a:noFill/>
        </p:spPr>
        <p:txBody>
          <a:bodyPr wrap="square" rtlCol="0">
            <a:spAutoFit/>
          </a:bodyPr>
          <a:lstStyle/>
          <a:p>
            <a:r>
              <a:rPr lang="en-US" sz="2200">
                <a:latin typeface="Cambria" panose="02040503050406030204" pitchFamily="18" charset="0"/>
                <a:ea typeface="Cambria" panose="02040503050406030204" pitchFamily="18" charset="0"/>
              </a:rPr>
              <a:t>Đường đi tốt nhất: 1</a:t>
            </a:r>
            <a:r>
              <a:rPr lang="en-US"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rPr>
              <a:t> 3 </a:t>
            </a:r>
            <a:r>
              <a:rPr lang="en-US"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rPr>
              <a:t>2 </a:t>
            </a:r>
            <a:r>
              <a:rPr lang="en-US"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rPr>
              <a:t>4</a:t>
            </a:r>
            <a:r>
              <a:rPr lang="en-US"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rPr>
              <a:t> 1</a:t>
            </a:r>
          </a:p>
        </p:txBody>
      </p:sp>
      <p:sp>
        <p:nvSpPr>
          <p:cNvPr id="2" name="Oval 1">
            <a:extLst>
              <a:ext uri="{FF2B5EF4-FFF2-40B4-BE49-F238E27FC236}">
                <a16:creationId xmlns:a16="http://schemas.microsoft.com/office/drawing/2014/main" id="{C10AB651-A766-4165-B047-F95D24902A41}"/>
              </a:ext>
            </a:extLst>
          </p:cNvPr>
          <p:cNvSpPr/>
          <p:nvPr/>
        </p:nvSpPr>
        <p:spPr>
          <a:xfrm>
            <a:off x="3101911" y="1909592"/>
            <a:ext cx="655708"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1</a:t>
            </a:r>
            <a:endParaRPr lang="en-US" sz="2200">
              <a:latin typeface="Cambria" panose="02040503050406030204" pitchFamily="18" charset="0"/>
              <a:ea typeface="Cambria" panose="02040503050406030204" pitchFamily="18" charset="0"/>
            </a:endParaRPr>
          </a:p>
        </p:txBody>
      </p:sp>
      <p:sp>
        <p:nvSpPr>
          <p:cNvPr id="10" name="Oval 9">
            <a:extLst>
              <a:ext uri="{FF2B5EF4-FFF2-40B4-BE49-F238E27FC236}">
                <a16:creationId xmlns:a16="http://schemas.microsoft.com/office/drawing/2014/main" id="{181B4C18-F5B0-4B46-8097-F313A37368B3}"/>
              </a:ext>
            </a:extLst>
          </p:cNvPr>
          <p:cNvSpPr/>
          <p:nvPr/>
        </p:nvSpPr>
        <p:spPr>
          <a:xfrm>
            <a:off x="5193049" y="1909592"/>
            <a:ext cx="631071"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2</a:t>
            </a:r>
            <a:endParaRPr lang="en-US" sz="2200">
              <a:latin typeface="Cambria" panose="02040503050406030204" pitchFamily="18" charset="0"/>
              <a:ea typeface="Cambria" panose="02040503050406030204" pitchFamily="18" charset="0"/>
            </a:endParaRPr>
          </a:p>
        </p:txBody>
      </p:sp>
      <p:sp>
        <p:nvSpPr>
          <p:cNvPr id="11" name="Oval 10">
            <a:extLst>
              <a:ext uri="{FF2B5EF4-FFF2-40B4-BE49-F238E27FC236}">
                <a16:creationId xmlns:a16="http://schemas.microsoft.com/office/drawing/2014/main" id="{BF754FED-8733-4741-A07D-DF1E8EDAFCBD}"/>
              </a:ext>
            </a:extLst>
          </p:cNvPr>
          <p:cNvSpPr/>
          <p:nvPr/>
        </p:nvSpPr>
        <p:spPr>
          <a:xfrm>
            <a:off x="3087158" y="3719638"/>
            <a:ext cx="649939"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4</a:t>
            </a:r>
            <a:endParaRPr lang="en-US" sz="2200">
              <a:latin typeface="Cambria" panose="02040503050406030204" pitchFamily="18" charset="0"/>
              <a:ea typeface="Cambria" panose="02040503050406030204" pitchFamily="18" charset="0"/>
            </a:endParaRPr>
          </a:p>
        </p:txBody>
      </p:sp>
      <p:sp>
        <p:nvSpPr>
          <p:cNvPr id="12" name="Oval 11">
            <a:extLst>
              <a:ext uri="{FF2B5EF4-FFF2-40B4-BE49-F238E27FC236}">
                <a16:creationId xmlns:a16="http://schemas.microsoft.com/office/drawing/2014/main" id="{FE1ECEC9-2FD9-44FB-AF45-3FD2AB34E6CA}"/>
              </a:ext>
            </a:extLst>
          </p:cNvPr>
          <p:cNvSpPr/>
          <p:nvPr/>
        </p:nvSpPr>
        <p:spPr>
          <a:xfrm>
            <a:off x="5178297" y="3719637"/>
            <a:ext cx="631071"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3</a:t>
            </a:r>
            <a:endParaRPr lang="en-US" sz="220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69B6EAC8-BBC3-4208-ADA3-B7FA71F66FA0}"/>
              </a:ext>
            </a:extLst>
          </p:cNvPr>
          <p:cNvCxnSpPr>
            <a:cxnSpLocks/>
            <a:stCxn id="2" idx="6"/>
            <a:endCxn id="10" idx="2"/>
          </p:cNvCxnSpPr>
          <p:nvPr/>
        </p:nvCxnSpPr>
        <p:spPr>
          <a:xfrm>
            <a:off x="3757619" y="2205820"/>
            <a:ext cx="1435430" cy="0"/>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DB56FC-49E9-4F27-AFE3-8E6A696728B3}"/>
              </a:ext>
            </a:extLst>
          </p:cNvPr>
          <p:cNvCxnSpPr>
            <a:cxnSpLocks/>
            <a:endCxn id="12" idx="2"/>
          </p:cNvCxnSpPr>
          <p:nvPr/>
        </p:nvCxnSpPr>
        <p:spPr>
          <a:xfrm flipV="1">
            <a:off x="3659432" y="4015865"/>
            <a:ext cx="1518865" cy="28366"/>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4021539-3582-420A-94D5-D369D3B6C19A}"/>
              </a:ext>
            </a:extLst>
          </p:cNvPr>
          <p:cNvCxnSpPr>
            <a:cxnSpLocks/>
            <a:stCxn id="2" idx="4"/>
            <a:endCxn id="11" idx="0"/>
          </p:cNvCxnSpPr>
          <p:nvPr/>
        </p:nvCxnSpPr>
        <p:spPr>
          <a:xfrm flipH="1">
            <a:off x="3412128" y="2502047"/>
            <a:ext cx="17637" cy="121759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E7E058-6A6E-4F86-855F-8D76AEF0CA07}"/>
              </a:ext>
            </a:extLst>
          </p:cNvPr>
          <p:cNvCxnSpPr>
            <a:cxnSpLocks/>
            <a:stCxn id="10" idx="4"/>
            <a:endCxn id="12" idx="0"/>
          </p:cNvCxnSpPr>
          <p:nvPr/>
        </p:nvCxnSpPr>
        <p:spPr>
          <a:xfrm flipH="1">
            <a:off x="5493833" y="2502047"/>
            <a:ext cx="14752" cy="121759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C363E3C-3B24-4273-B733-2F75E654D48D}"/>
              </a:ext>
            </a:extLst>
          </p:cNvPr>
          <p:cNvCxnSpPr>
            <a:cxnSpLocks/>
            <a:stCxn id="2" idx="5"/>
            <a:endCxn id="12" idx="1"/>
          </p:cNvCxnSpPr>
          <p:nvPr/>
        </p:nvCxnSpPr>
        <p:spPr>
          <a:xfrm>
            <a:off x="3661593" y="2415284"/>
            <a:ext cx="1609122" cy="139111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052F32-AFF6-4810-93A8-DE8FC77AF273}"/>
              </a:ext>
            </a:extLst>
          </p:cNvPr>
          <p:cNvCxnSpPr>
            <a:cxnSpLocks/>
            <a:stCxn id="11" idx="7"/>
            <a:endCxn id="10" idx="3"/>
          </p:cNvCxnSpPr>
          <p:nvPr/>
        </p:nvCxnSpPr>
        <p:spPr>
          <a:xfrm flipV="1">
            <a:off x="3641916" y="2415284"/>
            <a:ext cx="1643551" cy="1391117"/>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7195E42B-4DE9-446E-8D91-4C6CC30B8C88}"/>
              </a:ext>
            </a:extLst>
          </p:cNvPr>
          <p:cNvGraphicFramePr>
            <a:graphicFrameLocks noGrp="1"/>
          </p:cNvGraphicFramePr>
          <p:nvPr>
            <p:extLst>
              <p:ext uri="{D42A27DB-BD31-4B8C-83A1-F6EECF244321}">
                <p14:modId xmlns:p14="http://schemas.microsoft.com/office/powerpoint/2010/main" val="2165552018"/>
              </p:ext>
            </p:extLst>
          </p:nvPr>
        </p:nvGraphicFramePr>
        <p:xfrm>
          <a:off x="7242056" y="1653377"/>
          <a:ext cx="2861216" cy="2681185"/>
        </p:xfrm>
        <a:graphic>
          <a:graphicData uri="http://schemas.openxmlformats.org/drawingml/2006/table">
            <a:tbl>
              <a:tblPr>
                <a:tableStyleId>{5C22544A-7EE6-4342-B048-85BDC9FD1C3A}</a:tableStyleId>
              </a:tblPr>
              <a:tblGrid>
                <a:gridCol w="579487">
                  <a:extLst>
                    <a:ext uri="{9D8B030D-6E8A-4147-A177-3AD203B41FA5}">
                      <a16:colId xmlns:a16="http://schemas.microsoft.com/office/drawing/2014/main" val="2026187724"/>
                    </a:ext>
                  </a:extLst>
                </a:gridCol>
                <a:gridCol w="579487">
                  <a:extLst>
                    <a:ext uri="{9D8B030D-6E8A-4147-A177-3AD203B41FA5}">
                      <a16:colId xmlns:a16="http://schemas.microsoft.com/office/drawing/2014/main" val="4241747266"/>
                    </a:ext>
                  </a:extLst>
                </a:gridCol>
                <a:gridCol w="579487">
                  <a:extLst>
                    <a:ext uri="{9D8B030D-6E8A-4147-A177-3AD203B41FA5}">
                      <a16:colId xmlns:a16="http://schemas.microsoft.com/office/drawing/2014/main" val="1213212980"/>
                    </a:ext>
                  </a:extLst>
                </a:gridCol>
                <a:gridCol w="579487">
                  <a:extLst>
                    <a:ext uri="{9D8B030D-6E8A-4147-A177-3AD203B41FA5}">
                      <a16:colId xmlns:a16="http://schemas.microsoft.com/office/drawing/2014/main" val="1781720271"/>
                    </a:ext>
                  </a:extLst>
                </a:gridCol>
                <a:gridCol w="543268">
                  <a:extLst>
                    <a:ext uri="{9D8B030D-6E8A-4147-A177-3AD203B41FA5}">
                      <a16:colId xmlns:a16="http://schemas.microsoft.com/office/drawing/2014/main" val="2643751759"/>
                    </a:ext>
                  </a:extLst>
                </a:gridCol>
              </a:tblGrid>
              <a:tr h="536237">
                <a:tc>
                  <a:txBody>
                    <a:bodyPr/>
                    <a:lstStyle/>
                    <a:p>
                      <a:pPr algn="ctr" fontAlgn="b"/>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1</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3</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4</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059690998"/>
                  </a:ext>
                </a:extLst>
              </a:tr>
              <a:tr h="536237">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1</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0</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4</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1</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3</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extLst>
                  <a:ext uri="{0D108BD9-81ED-4DB2-BD59-A6C34878D82A}">
                    <a16:rowId xmlns:a16="http://schemas.microsoft.com/office/drawing/2014/main" val="3889081564"/>
                  </a:ext>
                </a:extLst>
              </a:tr>
              <a:tr h="536237">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2</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4</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0</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2</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1</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extLst>
                  <a:ext uri="{0D108BD9-81ED-4DB2-BD59-A6C34878D82A}">
                    <a16:rowId xmlns:a16="http://schemas.microsoft.com/office/drawing/2014/main" val="1774489533"/>
                  </a:ext>
                </a:extLst>
              </a:tr>
              <a:tr h="536237">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3</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1</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2</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0</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5</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extLst>
                  <a:ext uri="{0D108BD9-81ED-4DB2-BD59-A6C34878D82A}">
                    <a16:rowId xmlns:a16="http://schemas.microsoft.com/office/drawing/2014/main" val="2902860941"/>
                  </a:ext>
                </a:extLst>
              </a:tr>
              <a:tr h="536237">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4</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3</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1</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5</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tc>
                  <a:txBody>
                    <a:bodyPr/>
                    <a:lstStyle/>
                    <a:p>
                      <a:pPr algn="ctr" fontAlgn="b"/>
                      <a:r>
                        <a:rPr lang="vi-VN" sz="2200" u="none" strike="noStrike">
                          <a:effectLst/>
                          <a:latin typeface="Cambria" panose="02040503050406030204" pitchFamily="18" charset="0"/>
                          <a:ea typeface="Cambria" panose="02040503050406030204" pitchFamily="18" charset="0"/>
                          <a:cs typeface="Calibri" panose="020F0502020204030204" pitchFamily="34" charset="0"/>
                        </a:rPr>
                        <a:t>0</a:t>
                      </a:r>
                      <a:endParaRPr lang="en-US" sz="22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rgbClr val="ECF1F3"/>
                    </a:solidFill>
                  </a:tcPr>
                </a:tc>
                <a:extLst>
                  <a:ext uri="{0D108BD9-81ED-4DB2-BD59-A6C34878D82A}">
                    <a16:rowId xmlns:a16="http://schemas.microsoft.com/office/drawing/2014/main" val="158754715"/>
                  </a:ext>
                </a:extLst>
              </a:tr>
            </a:tbl>
          </a:graphicData>
        </a:graphic>
      </p:graphicFrame>
      <p:sp>
        <p:nvSpPr>
          <p:cNvPr id="30" name="TextBox 29">
            <a:extLst>
              <a:ext uri="{FF2B5EF4-FFF2-40B4-BE49-F238E27FC236}">
                <a16:creationId xmlns:a16="http://schemas.microsoft.com/office/drawing/2014/main" id="{1E132089-60C2-4365-91FE-35167EA9237C}"/>
              </a:ext>
            </a:extLst>
          </p:cNvPr>
          <p:cNvSpPr txBox="1"/>
          <p:nvPr/>
        </p:nvSpPr>
        <p:spPr>
          <a:xfrm>
            <a:off x="4305255" y="1770004"/>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4</a:t>
            </a:r>
            <a:endParaRPr lang="en-US" sz="2200">
              <a:latin typeface="Cambria" panose="02040503050406030204" pitchFamily="18" charset="0"/>
              <a:ea typeface="Cambria" panose="02040503050406030204" pitchFamily="18" charset="0"/>
            </a:endParaRPr>
          </a:p>
        </p:txBody>
      </p:sp>
      <p:sp>
        <p:nvSpPr>
          <p:cNvPr id="33" name="TextBox 32">
            <a:extLst>
              <a:ext uri="{FF2B5EF4-FFF2-40B4-BE49-F238E27FC236}">
                <a16:creationId xmlns:a16="http://schemas.microsoft.com/office/drawing/2014/main" id="{3A534FF8-F27B-4EB4-B908-75BED1724C7A}"/>
              </a:ext>
            </a:extLst>
          </p:cNvPr>
          <p:cNvSpPr txBox="1"/>
          <p:nvPr/>
        </p:nvSpPr>
        <p:spPr>
          <a:xfrm>
            <a:off x="4290502" y="4015965"/>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5</a:t>
            </a:r>
            <a:endParaRPr lang="en-US" sz="2200">
              <a:latin typeface="Cambria" panose="02040503050406030204" pitchFamily="18" charset="0"/>
              <a:ea typeface="Cambria" panose="02040503050406030204" pitchFamily="18" charset="0"/>
            </a:endParaRPr>
          </a:p>
        </p:txBody>
      </p:sp>
      <p:sp>
        <p:nvSpPr>
          <p:cNvPr id="34" name="TextBox 33">
            <a:extLst>
              <a:ext uri="{FF2B5EF4-FFF2-40B4-BE49-F238E27FC236}">
                <a16:creationId xmlns:a16="http://schemas.microsoft.com/office/drawing/2014/main" id="{ED2D920D-BC64-4F29-9127-B7D34072AFC7}"/>
              </a:ext>
            </a:extLst>
          </p:cNvPr>
          <p:cNvSpPr txBox="1"/>
          <p:nvPr/>
        </p:nvSpPr>
        <p:spPr>
          <a:xfrm>
            <a:off x="5632746" y="2917884"/>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2</a:t>
            </a:r>
            <a:endParaRPr lang="en-US" sz="2200">
              <a:latin typeface="Cambria" panose="02040503050406030204" pitchFamily="18" charset="0"/>
              <a:ea typeface="Cambria" panose="02040503050406030204" pitchFamily="18" charset="0"/>
            </a:endParaRPr>
          </a:p>
        </p:txBody>
      </p:sp>
      <p:sp>
        <p:nvSpPr>
          <p:cNvPr id="35" name="TextBox 34">
            <a:extLst>
              <a:ext uri="{FF2B5EF4-FFF2-40B4-BE49-F238E27FC236}">
                <a16:creationId xmlns:a16="http://schemas.microsoft.com/office/drawing/2014/main" id="{A9EEEDC9-869B-4C48-B0F1-E8EF01CBE3F6}"/>
              </a:ext>
            </a:extLst>
          </p:cNvPr>
          <p:cNvSpPr txBox="1"/>
          <p:nvPr/>
        </p:nvSpPr>
        <p:spPr>
          <a:xfrm>
            <a:off x="2980313" y="2825498"/>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3</a:t>
            </a:r>
            <a:endParaRPr lang="en-US" sz="2200">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CECAD80E-1B02-43A9-BE90-18F4B97EEA4D}"/>
              </a:ext>
            </a:extLst>
          </p:cNvPr>
          <p:cNvSpPr txBox="1"/>
          <p:nvPr/>
        </p:nvSpPr>
        <p:spPr>
          <a:xfrm>
            <a:off x="3950344" y="2354769"/>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1</a:t>
            </a:r>
            <a:endParaRPr lang="en-US" sz="2200">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CC4B4E74-2250-4653-9057-6AB55D749389}"/>
              </a:ext>
            </a:extLst>
          </p:cNvPr>
          <p:cNvSpPr txBox="1"/>
          <p:nvPr/>
        </p:nvSpPr>
        <p:spPr>
          <a:xfrm>
            <a:off x="3913147" y="3348771"/>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1</a:t>
            </a:r>
            <a:endParaRPr lang="en-US" sz="22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082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2" grpId="0" animBg="1"/>
      <p:bldP spid="10" grpId="0" animBg="1"/>
      <p:bldP spid="11" grpId="0" animBg="1"/>
      <p:bldP spid="12" grpId="0" animBg="1"/>
      <p:bldP spid="30" grpId="0"/>
      <p:bldP spid="33" grpId="0"/>
      <p:bldP spid="34"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TSP – PHÂN NHÁNH</a:t>
            </a:r>
          </a:p>
        </p:txBody>
      </p:sp>
      <p:sp>
        <p:nvSpPr>
          <p:cNvPr id="5" name="Hộp Văn bản 3">
            <a:extLst>
              <a:ext uri="{FF2B5EF4-FFF2-40B4-BE49-F238E27FC236}">
                <a16:creationId xmlns:a16="http://schemas.microsoft.com/office/drawing/2014/main" id="{11A0944D-A545-4B2A-9E04-BE74E2EFBCD0}"/>
              </a:ext>
            </a:extLst>
          </p:cNvPr>
          <p:cNvSpPr txBox="1"/>
          <p:nvPr/>
        </p:nvSpPr>
        <p:spPr>
          <a:xfrm>
            <a:off x="1288728" y="1085850"/>
            <a:ext cx="9386616" cy="4727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200" b="1" err="1">
                <a:solidFill>
                  <a:schemeClr val="accent1"/>
                </a:solidFill>
                <a:latin typeface="Cambria"/>
                <a:ea typeface="Cambria"/>
                <a:cs typeface="Arial"/>
              </a:rPr>
              <a:t>Xây</a:t>
            </a:r>
            <a:r>
              <a:rPr lang="en-US" sz="2200" b="1">
                <a:solidFill>
                  <a:schemeClr val="accent1"/>
                </a:solidFill>
                <a:latin typeface="Cambria"/>
                <a:ea typeface="Cambria"/>
                <a:cs typeface="Arial"/>
              </a:rPr>
              <a:t> </a:t>
            </a:r>
            <a:r>
              <a:rPr lang="en-US" sz="2200" b="1" err="1">
                <a:solidFill>
                  <a:schemeClr val="accent1"/>
                </a:solidFill>
                <a:latin typeface="Cambria"/>
                <a:ea typeface="Cambria"/>
                <a:cs typeface="Arial"/>
              </a:rPr>
              <a:t>dựng</a:t>
            </a:r>
            <a:r>
              <a:rPr lang="en-US" sz="2200" b="1">
                <a:solidFill>
                  <a:schemeClr val="accent1"/>
                </a:solidFill>
                <a:latin typeface="Cambria"/>
                <a:ea typeface="Cambria"/>
                <a:cs typeface="Arial"/>
              </a:rPr>
              <a:t> </a:t>
            </a:r>
            <a:r>
              <a:rPr lang="en-US" sz="2200" b="1" err="1">
                <a:solidFill>
                  <a:schemeClr val="accent1"/>
                </a:solidFill>
                <a:latin typeface="Cambria"/>
                <a:ea typeface="Cambria"/>
                <a:cs typeface="Arial"/>
              </a:rPr>
              <a:t>cây</a:t>
            </a:r>
            <a:r>
              <a:rPr lang="en-US" sz="2200" b="1">
                <a:solidFill>
                  <a:schemeClr val="accent1"/>
                </a:solidFill>
                <a:latin typeface="Cambria"/>
                <a:ea typeface="Cambria"/>
                <a:cs typeface="Arial"/>
              </a:rPr>
              <a:t> </a:t>
            </a:r>
            <a:r>
              <a:rPr lang="en-US" sz="2200" b="1" err="1">
                <a:solidFill>
                  <a:schemeClr val="accent1"/>
                </a:solidFill>
                <a:latin typeface="Cambria"/>
                <a:ea typeface="Cambria"/>
                <a:cs typeface="Arial"/>
              </a:rPr>
              <a:t>phân</a:t>
            </a:r>
            <a:r>
              <a:rPr lang="en-US" sz="2200" b="1">
                <a:solidFill>
                  <a:schemeClr val="accent1"/>
                </a:solidFill>
                <a:latin typeface="Cambria"/>
                <a:ea typeface="Cambria"/>
                <a:cs typeface="Arial"/>
              </a:rPr>
              <a:t> </a:t>
            </a:r>
            <a:r>
              <a:rPr lang="en-US" sz="2200" b="1" err="1">
                <a:solidFill>
                  <a:schemeClr val="accent1"/>
                </a:solidFill>
                <a:latin typeface="Cambria"/>
                <a:ea typeface="Cambria"/>
                <a:cs typeface="Arial"/>
              </a:rPr>
              <a:t>nhánh</a:t>
            </a:r>
            <a:r>
              <a:rPr lang="en-US" sz="2200" b="1">
                <a:solidFill>
                  <a:schemeClr val="accent1"/>
                </a:solidFill>
                <a:latin typeface="Cambria"/>
                <a:ea typeface="Cambria"/>
                <a:cs typeface="Arial"/>
              </a:rPr>
              <a:t>:</a:t>
            </a:r>
            <a:endParaRPr lang="vi-VN" sz="2200" b="1">
              <a:solidFill>
                <a:schemeClr val="accent1"/>
              </a:solidFill>
              <a:latin typeface="Cambria"/>
              <a:ea typeface="Cambria"/>
              <a:cs typeface="Arial"/>
            </a:endParaRPr>
          </a:p>
          <a:p>
            <a:pPr marL="285750" indent="-285750">
              <a:lnSpc>
                <a:spcPct val="200000"/>
              </a:lnSpc>
              <a:buFont typeface="Wingdings" panose="05000000000000000000" pitchFamily="2" charset="2"/>
              <a:buChar char="§"/>
            </a:pPr>
            <a:r>
              <a:rPr lang="vi-VN" sz="2200">
                <a:latin typeface="Cambria"/>
                <a:ea typeface="Cambria"/>
                <a:cs typeface="Arial"/>
              </a:rPr>
              <a:t>N</a:t>
            </a:r>
            <a:r>
              <a:rPr lang="en-US" sz="2200">
                <a:latin typeface="Cambria"/>
                <a:ea typeface="Cambria"/>
                <a:cs typeface="Arial"/>
              </a:rPr>
              <a:t>ode</a:t>
            </a:r>
            <a:r>
              <a:rPr lang="vi-VN" sz="2200">
                <a:latin typeface="Cambria"/>
                <a:ea typeface="Cambria"/>
                <a:cs typeface="Arial"/>
              </a:rPr>
              <a:t> </a:t>
            </a:r>
            <a:r>
              <a:rPr lang="vi-VN" sz="2200" err="1">
                <a:latin typeface="Cambria"/>
                <a:ea typeface="Cambria"/>
                <a:cs typeface="Arial"/>
              </a:rPr>
              <a:t>gốc</a:t>
            </a:r>
            <a:r>
              <a:rPr lang="en-US" sz="2200">
                <a:latin typeface="Cambria"/>
                <a:ea typeface="Cambria"/>
                <a:cs typeface="Arial"/>
              </a:rPr>
              <a:t> (</a:t>
            </a:r>
            <a:r>
              <a:rPr lang="en-US" sz="2200" err="1">
                <a:latin typeface="Cambria"/>
                <a:ea typeface="Cambria"/>
                <a:cs typeface="Arial"/>
              </a:rPr>
              <a:t>bậc</a:t>
            </a:r>
            <a:r>
              <a:rPr lang="en-US" sz="2200">
                <a:latin typeface="Cambria"/>
                <a:ea typeface="Cambria"/>
                <a:cs typeface="Arial"/>
              </a:rPr>
              <a:t> 0): </a:t>
            </a:r>
            <a:r>
              <a:rPr lang="en-US" sz="2200" err="1">
                <a:latin typeface="Cambria"/>
                <a:ea typeface="Cambria"/>
                <a:cs typeface="Arial"/>
              </a:rPr>
              <a:t>thành</a:t>
            </a:r>
            <a:r>
              <a:rPr lang="en-US" sz="2200">
                <a:latin typeface="Cambria"/>
                <a:ea typeface="Cambria"/>
                <a:cs typeface="Arial"/>
              </a:rPr>
              <a:t> </a:t>
            </a:r>
            <a:r>
              <a:rPr lang="en-US" sz="2200" err="1">
                <a:latin typeface="Cambria"/>
                <a:ea typeface="Cambria"/>
                <a:cs typeface="Arial"/>
              </a:rPr>
              <a:t>phố</a:t>
            </a:r>
            <a:r>
              <a:rPr lang="en-US" sz="2200">
                <a:latin typeface="Cambria"/>
                <a:ea typeface="Cambria"/>
                <a:cs typeface="Arial"/>
              </a:rPr>
              <a:t> </a:t>
            </a:r>
            <a:r>
              <a:rPr lang="en-US" sz="2200" err="1">
                <a:latin typeface="Cambria"/>
                <a:ea typeface="Cambria"/>
                <a:cs typeface="Arial"/>
              </a:rPr>
              <a:t>xuất</a:t>
            </a:r>
            <a:r>
              <a:rPr lang="en-US" sz="2200">
                <a:latin typeface="Cambria"/>
                <a:ea typeface="Cambria"/>
                <a:cs typeface="Arial"/>
              </a:rPr>
              <a:t> </a:t>
            </a:r>
            <a:r>
              <a:rPr lang="en-US" sz="2200" err="1">
                <a:latin typeface="Cambria"/>
                <a:ea typeface="Cambria"/>
                <a:cs typeface="Arial"/>
              </a:rPr>
              <a:t>phát</a:t>
            </a:r>
            <a:r>
              <a:rPr lang="en-US" sz="2200">
                <a:latin typeface="Cambria"/>
                <a:ea typeface="Cambria"/>
                <a:cs typeface="Arial"/>
              </a:rPr>
              <a:t> – </a:t>
            </a:r>
            <a:r>
              <a:rPr lang="en-US" sz="2200" err="1">
                <a:latin typeface="Cambria"/>
                <a:ea typeface="Cambria"/>
                <a:cs typeface="Arial"/>
              </a:rPr>
              <a:t>thành</a:t>
            </a:r>
            <a:r>
              <a:rPr lang="en-US" sz="2200">
                <a:latin typeface="Cambria"/>
                <a:ea typeface="Cambria"/>
                <a:cs typeface="Arial"/>
              </a:rPr>
              <a:t> </a:t>
            </a:r>
            <a:r>
              <a:rPr lang="en-US" sz="2200" err="1">
                <a:latin typeface="Cambria"/>
                <a:ea typeface="Cambria"/>
                <a:cs typeface="Arial"/>
              </a:rPr>
              <a:t>phố</a:t>
            </a:r>
            <a:r>
              <a:rPr lang="en-US" sz="2200">
                <a:latin typeface="Cambria"/>
                <a:ea typeface="Cambria"/>
                <a:cs typeface="Arial"/>
              </a:rPr>
              <a:t> 1</a:t>
            </a:r>
          </a:p>
          <a:p>
            <a:pPr marL="285750" indent="-285750">
              <a:lnSpc>
                <a:spcPct val="200000"/>
              </a:lnSpc>
              <a:buFont typeface="Wingdings" panose="05000000000000000000" pitchFamily="2" charset="2"/>
              <a:buChar char="§"/>
            </a:pPr>
            <a:r>
              <a:rPr lang="en-US" sz="2200">
                <a:latin typeface="Cambria"/>
                <a:ea typeface="Cambria"/>
                <a:cs typeface="Arial"/>
              </a:rPr>
              <a:t>Các node con </a:t>
            </a:r>
            <a:r>
              <a:rPr lang="en-US" sz="2200" err="1">
                <a:latin typeface="Cambria"/>
                <a:ea typeface="Cambria"/>
                <a:cs typeface="Arial"/>
              </a:rPr>
              <a:t>của</a:t>
            </a:r>
            <a:r>
              <a:rPr lang="en-US" sz="2200">
                <a:latin typeface="Cambria"/>
                <a:ea typeface="Cambria"/>
                <a:cs typeface="Arial"/>
              </a:rPr>
              <a:t> node </a:t>
            </a:r>
            <a:r>
              <a:rPr lang="en-US" sz="2200" err="1">
                <a:latin typeface="Cambria"/>
                <a:ea typeface="Cambria"/>
                <a:cs typeface="Arial"/>
              </a:rPr>
              <a:t>gốc</a:t>
            </a:r>
            <a:r>
              <a:rPr lang="en-US" sz="2200">
                <a:latin typeface="Cambria"/>
                <a:ea typeface="Cambria"/>
                <a:cs typeface="Arial"/>
              </a:rPr>
              <a:t> (</a:t>
            </a:r>
            <a:r>
              <a:rPr lang="en-US" sz="2200" err="1">
                <a:latin typeface="Cambria"/>
                <a:ea typeface="Cambria"/>
                <a:cs typeface="Arial"/>
              </a:rPr>
              <a:t>bậc</a:t>
            </a:r>
            <a:r>
              <a:rPr lang="en-US" sz="2200">
                <a:latin typeface="Cambria"/>
                <a:ea typeface="Cambria"/>
                <a:cs typeface="Arial"/>
              </a:rPr>
              <a:t> 1), </a:t>
            </a:r>
            <a:r>
              <a:rPr lang="en-US" sz="2200" err="1">
                <a:latin typeface="Cambria"/>
                <a:ea typeface="Cambria"/>
                <a:cs typeface="Arial"/>
              </a:rPr>
              <a:t>tương</a:t>
            </a:r>
            <a:r>
              <a:rPr lang="en-US" sz="2200">
                <a:latin typeface="Cambria"/>
                <a:ea typeface="Cambria"/>
                <a:cs typeface="Arial"/>
              </a:rPr>
              <a:t> </a:t>
            </a:r>
            <a:r>
              <a:rPr lang="en-US" sz="2200" err="1">
                <a:latin typeface="Cambria"/>
                <a:ea typeface="Cambria"/>
                <a:cs typeface="Arial"/>
              </a:rPr>
              <a:t>ứng</a:t>
            </a:r>
            <a:r>
              <a:rPr lang="en-US" sz="2200">
                <a:latin typeface="Cambria"/>
                <a:ea typeface="Cambria"/>
                <a:cs typeface="Arial"/>
              </a:rPr>
              <a:t> </a:t>
            </a:r>
            <a:r>
              <a:rPr lang="en-US" sz="2200" err="1">
                <a:latin typeface="Cambria"/>
                <a:ea typeface="Cambria"/>
                <a:cs typeface="Arial"/>
              </a:rPr>
              <a:t>với</a:t>
            </a:r>
            <a:r>
              <a:rPr lang="en-US" sz="2200">
                <a:latin typeface="Cambria"/>
                <a:ea typeface="Cambria"/>
                <a:cs typeface="Arial"/>
              </a:rPr>
              <a:t> </a:t>
            </a:r>
            <a:r>
              <a:rPr lang="en-US" sz="2200" err="1">
                <a:latin typeface="Cambria"/>
                <a:ea typeface="Cambria"/>
                <a:cs typeface="Arial"/>
              </a:rPr>
              <a:t>khả</a:t>
            </a:r>
            <a:r>
              <a:rPr lang="en-US" sz="2200">
                <a:latin typeface="Cambria"/>
                <a:ea typeface="Cambria"/>
                <a:cs typeface="Arial"/>
              </a:rPr>
              <a:t> </a:t>
            </a:r>
            <a:r>
              <a:rPr lang="en-US" sz="2200" err="1">
                <a:latin typeface="Cambria"/>
                <a:ea typeface="Cambria"/>
                <a:cs typeface="Arial"/>
              </a:rPr>
              <a:t>năng</a:t>
            </a:r>
            <a:r>
              <a:rPr lang="en-US" sz="2200">
                <a:latin typeface="Cambria"/>
                <a:ea typeface="Cambria"/>
                <a:cs typeface="Arial"/>
              </a:rPr>
              <a:t> </a:t>
            </a:r>
            <a:r>
              <a:rPr lang="en-US" sz="2200" err="1">
                <a:latin typeface="Cambria"/>
                <a:ea typeface="Cambria"/>
                <a:cs typeface="Arial"/>
              </a:rPr>
              <a:t>đi</a:t>
            </a:r>
            <a:r>
              <a:rPr lang="en-US" sz="2200">
                <a:latin typeface="Cambria"/>
                <a:ea typeface="Cambria"/>
                <a:cs typeface="Arial"/>
              </a:rPr>
              <a:t> ra </a:t>
            </a:r>
            <a:r>
              <a:rPr lang="en-US" sz="2200" err="1">
                <a:latin typeface="Cambria"/>
                <a:ea typeface="Cambria"/>
                <a:cs typeface="Arial"/>
              </a:rPr>
              <a:t>từ</a:t>
            </a:r>
            <a:r>
              <a:rPr lang="en-US" sz="2200">
                <a:latin typeface="Cambria"/>
                <a:ea typeface="Cambria"/>
                <a:cs typeface="Arial"/>
              </a:rPr>
              <a:t> </a:t>
            </a:r>
            <a:r>
              <a:rPr lang="en-US" sz="2200" err="1">
                <a:latin typeface="Cambria"/>
                <a:ea typeface="Cambria"/>
                <a:cs typeface="Arial"/>
              </a:rPr>
              <a:t>thành</a:t>
            </a:r>
            <a:r>
              <a:rPr lang="en-US" sz="2200">
                <a:latin typeface="Cambria"/>
                <a:ea typeface="Cambria"/>
                <a:cs typeface="Arial"/>
              </a:rPr>
              <a:t> </a:t>
            </a:r>
            <a:r>
              <a:rPr lang="en-US" sz="2200" err="1">
                <a:latin typeface="Cambria"/>
                <a:ea typeface="Cambria"/>
                <a:cs typeface="Arial"/>
              </a:rPr>
              <a:t>phố</a:t>
            </a:r>
            <a:r>
              <a:rPr lang="en-US" sz="2200">
                <a:latin typeface="Cambria"/>
                <a:ea typeface="Cambria"/>
                <a:cs typeface="Arial"/>
              </a:rPr>
              <a:t> </a:t>
            </a:r>
            <a:r>
              <a:rPr lang="en-US" sz="2200" err="1">
                <a:latin typeface="Cambria"/>
                <a:ea typeface="Cambria"/>
                <a:cs typeface="Arial"/>
              </a:rPr>
              <a:t>bậc</a:t>
            </a:r>
            <a:r>
              <a:rPr lang="en-US" sz="2200">
                <a:latin typeface="Cambria"/>
                <a:ea typeface="Cambria"/>
                <a:cs typeface="Arial"/>
              </a:rPr>
              <a:t> 0</a:t>
            </a:r>
          </a:p>
          <a:p>
            <a:pPr marL="285750" indent="-285750">
              <a:lnSpc>
                <a:spcPct val="200000"/>
              </a:lnSpc>
              <a:buFont typeface="Wingdings" panose="05000000000000000000" pitchFamily="2" charset="2"/>
              <a:buChar char="§"/>
            </a:pPr>
            <a:r>
              <a:rPr lang="en-US" sz="2200">
                <a:latin typeface="Cambria"/>
                <a:ea typeface="Cambria"/>
                <a:cs typeface="Arial"/>
              </a:rPr>
              <a:t>Các node con </a:t>
            </a:r>
            <a:r>
              <a:rPr lang="en-US" sz="2200" err="1">
                <a:latin typeface="Cambria"/>
                <a:ea typeface="Cambria"/>
                <a:cs typeface="Arial"/>
              </a:rPr>
              <a:t>bậc</a:t>
            </a:r>
            <a:r>
              <a:rPr lang="en-US" sz="2200">
                <a:latin typeface="Cambria"/>
                <a:ea typeface="Cambria"/>
                <a:cs typeface="Arial"/>
              </a:rPr>
              <a:t> 2, </a:t>
            </a:r>
            <a:r>
              <a:rPr lang="en-US" sz="2200" err="1">
                <a:latin typeface="Cambria"/>
                <a:ea typeface="Cambria"/>
                <a:cs typeface="Arial"/>
              </a:rPr>
              <a:t>tương</a:t>
            </a:r>
            <a:r>
              <a:rPr lang="en-US" sz="2200">
                <a:latin typeface="Cambria"/>
                <a:ea typeface="Cambria"/>
                <a:cs typeface="Arial"/>
              </a:rPr>
              <a:t> </a:t>
            </a:r>
            <a:r>
              <a:rPr lang="en-US" sz="2200" err="1">
                <a:latin typeface="Cambria"/>
                <a:ea typeface="Cambria"/>
                <a:cs typeface="Arial"/>
              </a:rPr>
              <a:t>ứng</a:t>
            </a:r>
            <a:r>
              <a:rPr lang="en-US" sz="2200">
                <a:latin typeface="Cambria"/>
                <a:ea typeface="Cambria"/>
                <a:cs typeface="Arial"/>
              </a:rPr>
              <a:t> </a:t>
            </a:r>
            <a:r>
              <a:rPr lang="en-US" sz="2200" err="1">
                <a:latin typeface="Cambria"/>
                <a:ea typeface="Cambria"/>
                <a:cs typeface="Arial"/>
              </a:rPr>
              <a:t>với</a:t>
            </a:r>
            <a:r>
              <a:rPr lang="en-US" sz="2200">
                <a:latin typeface="Cambria"/>
                <a:ea typeface="Cambria"/>
                <a:cs typeface="Arial"/>
              </a:rPr>
              <a:t> </a:t>
            </a:r>
            <a:r>
              <a:rPr lang="en-US" sz="2200" err="1">
                <a:latin typeface="Cambria"/>
                <a:ea typeface="Cambria"/>
                <a:cs typeface="Arial"/>
              </a:rPr>
              <a:t>khả</a:t>
            </a:r>
            <a:r>
              <a:rPr lang="en-US" sz="2200">
                <a:latin typeface="Cambria"/>
                <a:ea typeface="Cambria"/>
                <a:cs typeface="Arial"/>
              </a:rPr>
              <a:t> </a:t>
            </a:r>
            <a:r>
              <a:rPr lang="en-US" sz="2200" err="1">
                <a:latin typeface="Cambria"/>
                <a:ea typeface="Cambria"/>
                <a:cs typeface="Arial"/>
              </a:rPr>
              <a:t>năng</a:t>
            </a:r>
            <a:r>
              <a:rPr lang="en-US" sz="2200">
                <a:latin typeface="Cambria"/>
                <a:ea typeface="Cambria"/>
                <a:cs typeface="Arial"/>
              </a:rPr>
              <a:t> </a:t>
            </a:r>
            <a:r>
              <a:rPr lang="en-US" sz="2200" err="1">
                <a:latin typeface="Cambria"/>
                <a:ea typeface="Cambria"/>
                <a:cs typeface="Arial"/>
              </a:rPr>
              <a:t>đi</a:t>
            </a:r>
            <a:r>
              <a:rPr lang="en-US" sz="2200">
                <a:latin typeface="Cambria"/>
                <a:ea typeface="Cambria"/>
                <a:cs typeface="Arial"/>
              </a:rPr>
              <a:t> ra </a:t>
            </a:r>
            <a:r>
              <a:rPr lang="en-US" sz="2200" err="1">
                <a:latin typeface="Cambria"/>
                <a:ea typeface="Cambria"/>
                <a:cs typeface="Arial"/>
              </a:rPr>
              <a:t>từ</a:t>
            </a:r>
            <a:r>
              <a:rPr lang="en-US" sz="2200">
                <a:latin typeface="Cambria"/>
                <a:ea typeface="Cambria"/>
                <a:cs typeface="Arial"/>
              </a:rPr>
              <a:t> </a:t>
            </a:r>
            <a:r>
              <a:rPr lang="en-US" sz="2200" err="1">
                <a:latin typeface="Cambria"/>
                <a:ea typeface="Cambria"/>
                <a:cs typeface="Arial"/>
              </a:rPr>
              <a:t>các</a:t>
            </a:r>
            <a:r>
              <a:rPr lang="en-US" sz="2200">
                <a:latin typeface="Cambria"/>
                <a:ea typeface="Cambria"/>
                <a:cs typeface="Arial"/>
              </a:rPr>
              <a:t> </a:t>
            </a:r>
            <a:r>
              <a:rPr lang="en-US" sz="2200" err="1">
                <a:latin typeface="Cambria"/>
                <a:ea typeface="Cambria"/>
                <a:cs typeface="Arial"/>
              </a:rPr>
              <a:t>thành</a:t>
            </a:r>
            <a:r>
              <a:rPr lang="en-US" sz="2200">
                <a:latin typeface="Cambria"/>
                <a:ea typeface="Cambria"/>
                <a:cs typeface="Arial"/>
              </a:rPr>
              <a:t> </a:t>
            </a:r>
            <a:r>
              <a:rPr lang="en-US" sz="2200" err="1">
                <a:latin typeface="Cambria"/>
                <a:ea typeface="Cambria"/>
                <a:cs typeface="Arial"/>
              </a:rPr>
              <a:t>phố</a:t>
            </a:r>
            <a:r>
              <a:rPr lang="en-US" sz="2200">
                <a:latin typeface="Cambria"/>
                <a:ea typeface="Cambria"/>
                <a:cs typeface="Arial"/>
              </a:rPr>
              <a:t> </a:t>
            </a:r>
            <a:r>
              <a:rPr lang="en-US" sz="2200" err="1">
                <a:latin typeface="Cambria"/>
                <a:ea typeface="Cambria"/>
                <a:cs typeface="Arial"/>
              </a:rPr>
              <a:t>bậc</a:t>
            </a:r>
            <a:r>
              <a:rPr lang="en-US" sz="2200">
                <a:latin typeface="Cambria"/>
                <a:ea typeface="Cambria"/>
                <a:cs typeface="Arial"/>
              </a:rPr>
              <a:t> 1 …</a:t>
            </a:r>
          </a:p>
          <a:p>
            <a:pPr marL="285750" indent="-285750">
              <a:lnSpc>
                <a:spcPct val="200000"/>
              </a:lnSpc>
              <a:buFont typeface="Wingdings" panose="05000000000000000000" pitchFamily="2" charset="2"/>
              <a:buChar char="§"/>
            </a:pPr>
            <a:r>
              <a:rPr lang="en-US" sz="2200" err="1">
                <a:latin typeface="Cambria"/>
                <a:ea typeface="Cambria"/>
                <a:cs typeface="Arial"/>
              </a:rPr>
              <a:t>Đến</a:t>
            </a:r>
            <a:r>
              <a:rPr lang="en-US" sz="2200">
                <a:latin typeface="Cambria"/>
                <a:ea typeface="Cambria"/>
                <a:cs typeface="Arial"/>
              </a:rPr>
              <a:t> </a:t>
            </a:r>
            <a:r>
              <a:rPr lang="en-US" sz="2200" err="1">
                <a:latin typeface="Cambria"/>
                <a:ea typeface="Cambria"/>
                <a:cs typeface="Arial"/>
              </a:rPr>
              <a:t>bậc</a:t>
            </a:r>
            <a:r>
              <a:rPr lang="en-US" sz="2200">
                <a:latin typeface="Cambria"/>
                <a:ea typeface="Cambria"/>
                <a:cs typeface="Arial"/>
              </a:rPr>
              <a:t> n – 1: </a:t>
            </a:r>
            <a:r>
              <a:rPr lang="en-US" sz="2200" err="1">
                <a:latin typeface="Cambria"/>
                <a:ea typeface="Cambria"/>
                <a:cs typeface="Arial"/>
              </a:rPr>
              <a:t>tạo</a:t>
            </a:r>
            <a:r>
              <a:rPr lang="en-US" sz="2200">
                <a:latin typeface="Cambria"/>
                <a:ea typeface="Cambria"/>
                <a:cs typeface="Arial"/>
              </a:rPr>
              <a:t> </a:t>
            </a:r>
            <a:r>
              <a:rPr lang="en-US" sz="2200" err="1">
                <a:latin typeface="Cambria"/>
                <a:ea typeface="Cambria"/>
                <a:cs typeface="Arial"/>
              </a:rPr>
              <a:t>thêm</a:t>
            </a:r>
            <a:r>
              <a:rPr lang="en-US" sz="2200">
                <a:latin typeface="Cambria"/>
                <a:ea typeface="Cambria"/>
                <a:cs typeface="Arial"/>
              </a:rPr>
              <a:t> </a:t>
            </a:r>
            <a:r>
              <a:rPr lang="en-US" sz="2200" err="1">
                <a:latin typeface="Cambria"/>
                <a:ea typeface="Cambria"/>
                <a:cs typeface="Arial"/>
              </a:rPr>
              <a:t>cạnh</a:t>
            </a:r>
            <a:r>
              <a:rPr lang="en-US" sz="2200">
                <a:latin typeface="Cambria"/>
                <a:ea typeface="Cambria"/>
                <a:cs typeface="Arial"/>
              </a:rPr>
              <a:t> </a:t>
            </a:r>
            <a:r>
              <a:rPr lang="en-US" sz="2200" err="1">
                <a:latin typeface="Cambria"/>
                <a:ea typeface="Cambria"/>
                <a:cs typeface="Arial"/>
              </a:rPr>
              <a:t>cuối</a:t>
            </a:r>
            <a:r>
              <a:rPr lang="en-US" sz="2200">
                <a:latin typeface="Cambria"/>
                <a:ea typeface="Cambria"/>
                <a:cs typeface="Arial"/>
              </a:rPr>
              <a:t> </a:t>
            </a:r>
            <a:r>
              <a:rPr lang="en-US" sz="2200" err="1">
                <a:latin typeface="Cambria"/>
                <a:ea typeface="Cambria"/>
                <a:cs typeface="Arial"/>
              </a:rPr>
              <a:t>cùng</a:t>
            </a:r>
            <a:r>
              <a:rPr lang="en-US" sz="2200">
                <a:latin typeface="Cambria"/>
                <a:ea typeface="Cambria"/>
                <a:cs typeface="Arial"/>
              </a:rPr>
              <a:t> </a:t>
            </a:r>
            <a:r>
              <a:rPr lang="en-US" sz="2200" err="1">
                <a:latin typeface="Cambria"/>
                <a:ea typeface="Cambria"/>
                <a:cs typeface="Arial"/>
              </a:rPr>
              <a:t>từ</a:t>
            </a:r>
            <a:r>
              <a:rPr lang="en-US" sz="2200">
                <a:latin typeface="Cambria"/>
                <a:ea typeface="Cambria"/>
                <a:cs typeface="Arial"/>
              </a:rPr>
              <a:t> </a:t>
            </a:r>
            <a:r>
              <a:rPr lang="en-US" sz="2200" err="1">
                <a:latin typeface="Cambria"/>
                <a:ea typeface="Cambria"/>
                <a:cs typeface="Arial"/>
              </a:rPr>
              <a:t>thành</a:t>
            </a:r>
            <a:r>
              <a:rPr lang="en-US" sz="2200">
                <a:latin typeface="Cambria"/>
                <a:ea typeface="Cambria"/>
                <a:cs typeface="Arial"/>
              </a:rPr>
              <a:t> </a:t>
            </a:r>
            <a:r>
              <a:rPr lang="en-US" sz="2200" err="1">
                <a:latin typeface="Cambria"/>
                <a:ea typeface="Cambria"/>
                <a:cs typeface="Arial"/>
              </a:rPr>
              <a:t>phố</a:t>
            </a:r>
            <a:r>
              <a:rPr lang="en-US" sz="2200">
                <a:latin typeface="Cambria"/>
                <a:ea typeface="Cambria"/>
                <a:cs typeface="Arial"/>
              </a:rPr>
              <a:t> </a:t>
            </a:r>
            <a:r>
              <a:rPr lang="en-US" sz="2200" err="1">
                <a:latin typeface="Cambria"/>
                <a:ea typeface="Cambria"/>
                <a:cs typeface="Arial"/>
              </a:rPr>
              <a:t>bậc</a:t>
            </a:r>
            <a:r>
              <a:rPr lang="en-US" sz="2200">
                <a:latin typeface="Cambria"/>
                <a:ea typeface="Cambria"/>
                <a:cs typeface="Arial"/>
              </a:rPr>
              <a:t> n – 1 </a:t>
            </a:r>
            <a:r>
              <a:rPr lang="en-US" sz="2200" err="1">
                <a:latin typeface="Cambria"/>
                <a:ea typeface="Cambria"/>
                <a:cs typeface="Arial"/>
              </a:rPr>
              <a:t>đến</a:t>
            </a:r>
            <a:r>
              <a:rPr lang="en-US" sz="2200">
                <a:latin typeface="Cambria"/>
                <a:ea typeface="Cambria"/>
                <a:cs typeface="Arial"/>
              </a:rPr>
              <a:t> </a:t>
            </a:r>
            <a:r>
              <a:rPr lang="en-US" sz="2200" err="1">
                <a:latin typeface="Cambria"/>
                <a:ea typeface="Cambria"/>
                <a:cs typeface="Arial"/>
              </a:rPr>
              <a:t>thành</a:t>
            </a:r>
            <a:r>
              <a:rPr lang="en-US" sz="2200">
                <a:latin typeface="Cambria"/>
                <a:ea typeface="Cambria"/>
                <a:cs typeface="Arial"/>
              </a:rPr>
              <a:t> </a:t>
            </a:r>
            <a:r>
              <a:rPr lang="en-US" sz="2200" err="1">
                <a:latin typeface="Cambria"/>
                <a:ea typeface="Cambria"/>
                <a:cs typeface="Arial"/>
              </a:rPr>
              <a:t>phố</a:t>
            </a:r>
            <a:r>
              <a:rPr lang="en-US" sz="2200">
                <a:latin typeface="Cambria"/>
                <a:ea typeface="Cambria"/>
                <a:cs typeface="Arial"/>
              </a:rPr>
              <a:t> </a:t>
            </a:r>
            <a:r>
              <a:rPr lang="en-US" sz="2200" err="1">
                <a:latin typeface="Cambria"/>
                <a:ea typeface="Cambria"/>
                <a:cs typeface="Arial"/>
              </a:rPr>
              <a:t>xuất</a:t>
            </a:r>
            <a:r>
              <a:rPr lang="en-US" sz="2200">
                <a:latin typeface="Cambria"/>
                <a:ea typeface="Cambria"/>
                <a:cs typeface="Arial"/>
              </a:rPr>
              <a:t> </a:t>
            </a:r>
            <a:r>
              <a:rPr lang="en-US" sz="2200" err="1">
                <a:latin typeface="Cambria"/>
                <a:ea typeface="Cambria"/>
                <a:cs typeface="Arial"/>
              </a:rPr>
              <a:t>phát</a:t>
            </a:r>
            <a:r>
              <a:rPr lang="en-US" sz="2200">
                <a:latin typeface="Cambria"/>
                <a:ea typeface="Cambria"/>
                <a:cs typeface="Arial"/>
              </a:rPr>
              <a:t> (</a:t>
            </a:r>
            <a:r>
              <a:rPr lang="en-US" sz="2200" err="1">
                <a:latin typeface="Cambria"/>
                <a:ea typeface="Cambria"/>
                <a:cs typeface="Arial"/>
              </a:rPr>
              <a:t>bậc</a:t>
            </a:r>
            <a:r>
              <a:rPr lang="en-US" sz="2200">
                <a:latin typeface="Cambria"/>
                <a:ea typeface="Cambria"/>
                <a:cs typeface="Arial"/>
              </a:rPr>
              <a:t> 0), </a:t>
            </a:r>
            <a:r>
              <a:rPr lang="en-US" sz="2200" err="1">
                <a:latin typeface="Cambria"/>
                <a:ea typeface="Cambria"/>
                <a:cs typeface="Arial"/>
              </a:rPr>
              <a:t>thu</a:t>
            </a:r>
            <a:r>
              <a:rPr lang="en-US" sz="2200">
                <a:latin typeface="Cambria"/>
                <a:ea typeface="Cambria"/>
                <a:cs typeface="Arial"/>
              </a:rPr>
              <a:t> </a:t>
            </a:r>
            <a:r>
              <a:rPr lang="en-US" sz="2200" err="1">
                <a:latin typeface="Cambria"/>
                <a:ea typeface="Cambria"/>
                <a:cs typeface="Arial"/>
              </a:rPr>
              <a:t>được</a:t>
            </a:r>
            <a:r>
              <a:rPr lang="en-US" sz="2200">
                <a:latin typeface="Cambria"/>
                <a:ea typeface="Cambria"/>
                <a:cs typeface="Arial"/>
              </a:rPr>
              <a:t> </a:t>
            </a:r>
            <a:r>
              <a:rPr lang="en-US" sz="2200" err="1">
                <a:latin typeface="Cambria"/>
                <a:ea typeface="Cambria"/>
                <a:cs typeface="Arial"/>
              </a:rPr>
              <a:t>một</a:t>
            </a:r>
            <a:r>
              <a:rPr lang="en-US" sz="2200">
                <a:latin typeface="Cambria"/>
                <a:ea typeface="Cambria"/>
                <a:cs typeface="Arial"/>
              </a:rPr>
              <a:t> </a:t>
            </a:r>
            <a:r>
              <a:rPr lang="en-US" sz="2200" err="1">
                <a:latin typeface="Cambria"/>
                <a:ea typeface="Cambria"/>
                <a:cs typeface="Arial"/>
              </a:rPr>
              <a:t>phương</a:t>
            </a:r>
            <a:r>
              <a:rPr lang="en-US" sz="2200">
                <a:latin typeface="Cambria"/>
                <a:ea typeface="Cambria"/>
                <a:cs typeface="Arial"/>
              </a:rPr>
              <a:t> </a:t>
            </a:r>
            <a:r>
              <a:rPr lang="en-US" sz="2200" err="1">
                <a:latin typeface="Cambria"/>
                <a:ea typeface="Cambria"/>
                <a:cs typeface="Arial"/>
              </a:rPr>
              <a:t>án</a:t>
            </a:r>
            <a:r>
              <a:rPr lang="en-US" sz="2200">
                <a:latin typeface="Cambria"/>
                <a:ea typeface="Cambria"/>
                <a:cs typeface="Arial"/>
              </a:rPr>
              <a:t>.</a:t>
            </a:r>
          </a:p>
        </p:txBody>
      </p:sp>
    </p:spTree>
    <p:extLst>
      <p:ext uri="{BB962C8B-B14F-4D97-AF65-F5344CB8AC3E}">
        <p14:creationId xmlns:p14="http://schemas.microsoft.com/office/powerpoint/2010/main" val="67478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TSP – PHÂN NHÁNH</a:t>
            </a:r>
          </a:p>
        </p:txBody>
      </p:sp>
      <p:sp>
        <p:nvSpPr>
          <p:cNvPr id="6" name="Hộp Văn bản 3">
            <a:extLst>
              <a:ext uri="{FF2B5EF4-FFF2-40B4-BE49-F238E27FC236}">
                <a16:creationId xmlns:a16="http://schemas.microsoft.com/office/drawing/2014/main" id="{DFC0F2AC-BF00-496E-9388-B4AC5FA611C2}"/>
              </a:ext>
            </a:extLst>
          </p:cNvPr>
          <p:cNvSpPr txBox="1"/>
          <p:nvPr/>
        </p:nvSpPr>
        <p:spPr>
          <a:xfrm>
            <a:off x="1356996" y="1627227"/>
            <a:ext cx="10337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solidFill>
                  <a:schemeClr val="accent1"/>
                </a:solidFill>
                <a:latin typeface="Cambria" panose="02040503050406030204" pitchFamily="18" charset="0"/>
                <a:ea typeface="Cambria" panose="02040503050406030204" pitchFamily="18" charset="0"/>
                <a:cs typeface="Arial"/>
              </a:rPr>
              <a:t>Ví dụ</a:t>
            </a:r>
            <a:r>
              <a:rPr lang="vi-VN" sz="2200" b="1">
                <a:solidFill>
                  <a:schemeClr val="accent1"/>
                </a:solidFill>
                <a:latin typeface="Cambria" panose="02040503050406030204" pitchFamily="18" charset="0"/>
                <a:ea typeface="Cambria" panose="02040503050406030204" pitchFamily="18" charset="0"/>
                <a:cs typeface="Arial"/>
              </a:rPr>
              <a:t>.</a:t>
            </a:r>
            <a:endParaRPr lang="vi-VN" sz="2200" b="1" u="sng">
              <a:solidFill>
                <a:schemeClr val="accent1"/>
              </a:solidFill>
              <a:latin typeface="Cambria" panose="02040503050406030204" pitchFamily="18" charset="0"/>
              <a:ea typeface="Cambria" panose="02040503050406030204" pitchFamily="18" charset="0"/>
              <a:cs typeface="Arial"/>
            </a:endParaRPr>
          </a:p>
        </p:txBody>
      </p:sp>
      <p:sp>
        <p:nvSpPr>
          <p:cNvPr id="5" name="Oval 4">
            <a:extLst>
              <a:ext uri="{FF2B5EF4-FFF2-40B4-BE49-F238E27FC236}">
                <a16:creationId xmlns:a16="http://schemas.microsoft.com/office/drawing/2014/main" id="{72683FC0-89C3-4B4C-A675-7D6C38810D06}"/>
              </a:ext>
            </a:extLst>
          </p:cNvPr>
          <p:cNvSpPr/>
          <p:nvPr/>
        </p:nvSpPr>
        <p:spPr>
          <a:xfrm>
            <a:off x="5764619" y="1552422"/>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13" name="Oval 12">
            <a:extLst>
              <a:ext uri="{FF2B5EF4-FFF2-40B4-BE49-F238E27FC236}">
                <a16:creationId xmlns:a16="http://schemas.microsoft.com/office/drawing/2014/main" id="{1024B0BA-D7B6-45FE-B40E-51B892E02559}"/>
              </a:ext>
            </a:extLst>
          </p:cNvPr>
          <p:cNvSpPr/>
          <p:nvPr/>
        </p:nvSpPr>
        <p:spPr>
          <a:xfrm>
            <a:off x="5775829" y="2758762"/>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15" name="Oval 14">
            <a:extLst>
              <a:ext uri="{FF2B5EF4-FFF2-40B4-BE49-F238E27FC236}">
                <a16:creationId xmlns:a16="http://schemas.microsoft.com/office/drawing/2014/main" id="{07D1041D-2408-4CD3-9192-F0FC1C1BB43D}"/>
              </a:ext>
            </a:extLst>
          </p:cNvPr>
          <p:cNvSpPr/>
          <p:nvPr/>
        </p:nvSpPr>
        <p:spPr>
          <a:xfrm>
            <a:off x="3627463" y="2850347"/>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25" name="Oval 24">
            <a:extLst>
              <a:ext uri="{FF2B5EF4-FFF2-40B4-BE49-F238E27FC236}">
                <a16:creationId xmlns:a16="http://schemas.microsoft.com/office/drawing/2014/main" id="{8E969FC9-92B0-45BF-9808-1EC1315C6983}"/>
              </a:ext>
            </a:extLst>
          </p:cNvPr>
          <p:cNvSpPr/>
          <p:nvPr/>
        </p:nvSpPr>
        <p:spPr>
          <a:xfrm>
            <a:off x="7960671" y="2763582"/>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29" name="Oval 28">
            <a:extLst>
              <a:ext uri="{FF2B5EF4-FFF2-40B4-BE49-F238E27FC236}">
                <a16:creationId xmlns:a16="http://schemas.microsoft.com/office/drawing/2014/main" id="{B9DF4E29-B167-48B4-BC40-06F7186BD7CC}"/>
              </a:ext>
            </a:extLst>
          </p:cNvPr>
          <p:cNvSpPr/>
          <p:nvPr/>
        </p:nvSpPr>
        <p:spPr>
          <a:xfrm>
            <a:off x="2912716" y="3960111"/>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0" name="Oval 29">
            <a:extLst>
              <a:ext uri="{FF2B5EF4-FFF2-40B4-BE49-F238E27FC236}">
                <a16:creationId xmlns:a16="http://schemas.microsoft.com/office/drawing/2014/main" id="{DFECF06C-A98E-42ED-9055-150594508663}"/>
              </a:ext>
            </a:extLst>
          </p:cNvPr>
          <p:cNvSpPr/>
          <p:nvPr/>
        </p:nvSpPr>
        <p:spPr>
          <a:xfrm>
            <a:off x="4177163" y="3960110"/>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8" name="Oval 37">
            <a:extLst>
              <a:ext uri="{FF2B5EF4-FFF2-40B4-BE49-F238E27FC236}">
                <a16:creationId xmlns:a16="http://schemas.microsoft.com/office/drawing/2014/main" id="{2A71EE5C-1E4C-4447-B925-0675A5E22C49}"/>
              </a:ext>
            </a:extLst>
          </p:cNvPr>
          <p:cNvSpPr/>
          <p:nvPr/>
        </p:nvSpPr>
        <p:spPr>
          <a:xfrm>
            <a:off x="5073977" y="3965102"/>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9" name="Oval 38">
            <a:extLst>
              <a:ext uri="{FF2B5EF4-FFF2-40B4-BE49-F238E27FC236}">
                <a16:creationId xmlns:a16="http://schemas.microsoft.com/office/drawing/2014/main" id="{EFB83D7D-E2F2-432D-9818-879EFBFF73F1}"/>
              </a:ext>
            </a:extLst>
          </p:cNvPr>
          <p:cNvSpPr/>
          <p:nvPr/>
        </p:nvSpPr>
        <p:spPr>
          <a:xfrm>
            <a:off x="6380337" y="3960110"/>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40" name="Oval 39">
            <a:extLst>
              <a:ext uri="{FF2B5EF4-FFF2-40B4-BE49-F238E27FC236}">
                <a16:creationId xmlns:a16="http://schemas.microsoft.com/office/drawing/2014/main" id="{2DAB69D4-693A-452B-923E-7DB8B02FEE4C}"/>
              </a:ext>
            </a:extLst>
          </p:cNvPr>
          <p:cNvSpPr/>
          <p:nvPr/>
        </p:nvSpPr>
        <p:spPr>
          <a:xfrm>
            <a:off x="7316657" y="3960108"/>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41" name="Oval 40">
            <a:extLst>
              <a:ext uri="{FF2B5EF4-FFF2-40B4-BE49-F238E27FC236}">
                <a16:creationId xmlns:a16="http://schemas.microsoft.com/office/drawing/2014/main" id="{DD3C3938-AADF-4117-A539-30682022101E}"/>
              </a:ext>
            </a:extLst>
          </p:cNvPr>
          <p:cNvSpPr/>
          <p:nvPr/>
        </p:nvSpPr>
        <p:spPr>
          <a:xfrm>
            <a:off x="8835439" y="3960109"/>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cxnSp>
        <p:nvCxnSpPr>
          <p:cNvPr id="45" name="Straight Arrow Connector 44">
            <a:extLst>
              <a:ext uri="{FF2B5EF4-FFF2-40B4-BE49-F238E27FC236}">
                <a16:creationId xmlns:a16="http://schemas.microsoft.com/office/drawing/2014/main" id="{DBE21CA2-9E15-4012-ACC0-547968BD751E}"/>
              </a:ext>
            </a:extLst>
          </p:cNvPr>
          <p:cNvCxnSpPr>
            <a:stCxn id="5" idx="4"/>
            <a:endCxn id="13" idx="0"/>
          </p:cNvCxnSpPr>
          <p:nvPr/>
        </p:nvCxnSpPr>
        <p:spPr>
          <a:xfrm>
            <a:off x="6086626" y="2144877"/>
            <a:ext cx="11210" cy="613885"/>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CDC607-02A1-446D-948F-2D817BE0EAC3}"/>
              </a:ext>
            </a:extLst>
          </p:cNvPr>
          <p:cNvCxnSpPr>
            <a:cxnSpLocks/>
            <a:stCxn id="5" idx="3"/>
            <a:endCxn id="15" idx="7"/>
          </p:cNvCxnSpPr>
          <p:nvPr/>
        </p:nvCxnSpPr>
        <p:spPr>
          <a:xfrm flipH="1">
            <a:off x="4177163" y="2058114"/>
            <a:ext cx="1681770" cy="87899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E75E40A-C5F3-4ACE-ABF0-E9BDE199D0DA}"/>
              </a:ext>
            </a:extLst>
          </p:cNvPr>
          <p:cNvCxnSpPr>
            <a:cxnSpLocks/>
            <a:stCxn id="5" idx="5"/>
            <a:endCxn id="25" idx="0"/>
          </p:cNvCxnSpPr>
          <p:nvPr/>
        </p:nvCxnSpPr>
        <p:spPr>
          <a:xfrm>
            <a:off x="6314319" y="2058114"/>
            <a:ext cx="1968359" cy="705468"/>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2822D80-A69F-4C6C-B35D-46A28A5FC7A3}"/>
              </a:ext>
            </a:extLst>
          </p:cNvPr>
          <p:cNvCxnSpPr>
            <a:cxnSpLocks/>
            <a:stCxn id="15" idx="3"/>
            <a:endCxn id="29" idx="0"/>
          </p:cNvCxnSpPr>
          <p:nvPr/>
        </p:nvCxnSpPr>
        <p:spPr>
          <a:xfrm flipH="1">
            <a:off x="3234723" y="3356039"/>
            <a:ext cx="487054" cy="604072"/>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5DFFCE2-3127-4E7F-AF96-CEBC851FD676}"/>
              </a:ext>
            </a:extLst>
          </p:cNvPr>
          <p:cNvCxnSpPr>
            <a:cxnSpLocks/>
            <a:stCxn id="15" idx="5"/>
            <a:endCxn id="30" idx="0"/>
          </p:cNvCxnSpPr>
          <p:nvPr/>
        </p:nvCxnSpPr>
        <p:spPr>
          <a:xfrm>
            <a:off x="4177163" y="3356039"/>
            <a:ext cx="322007" cy="604071"/>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9190832-D78F-4BBF-BD4C-87362EA5DCC6}"/>
              </a:ext>
            </a:extLst>
          </p:cNvPr>
          <p:cNvCxnSpPr>
            <a:cxnSpLocks/>
            <a:stCxn id="13" idx="3"/>
            <a:endCxn id="38" idx="0"/>
          </p:cNvCxnSpPr>
          <p:nvPr/>
        </p:nvCxnSpPr>
        <p:spPr>
          <a:xfrm flipH="1">
            <a:off x="5395984" y="3264454"/>
            <a:ext cx="474159" cy="700648"/>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6D34C7-B266-4655-8F5A-975CD933E2CC}"/>
              </a:ext>
            </a:extLst>
          </p:cNvPr>
          <p:cNvCxnSpPr>
            <a:cxnSpLocks/>
            <a:stCxn id="13" idx="5"/>
            <a:endCxn id="39" idx="0"/>
          </p:cNvCxnSpPr>
          <p:nvPr/>
        </p:nvCxnSpPr>
        <p:spPr>
          <a:xfrm>
            <a:off x="6325529" y="3264454"/>
            <a:ext cx="376815" cy="69565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45AB3D3-BC21-43BE-A74D-15321CAFAFB9}"/>
              </a:ext>
            </a:extLst>
          </p:cNvPr>
          <p:cNvCxnSpPr>
            <a:cxnSpLocks/>
            <a:stCxn id="25" idx="3"/>
            <a:endCxn id="40" idx="0"/>
          </p:cNvCxnSpPr>
          <p:nvPr/>
        </p:nvCxnSpPr>
        <p:spPr>
          <a:xfrm flipH="1">
            <a:off x="7638664" y="3269274"/>
            <a:ext cx="416321" cy="690834"/>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9B435E1-FE69-4376-8731-EC98D0D2232B}"/>
              </a:ext>
            </a:extLst>
          </p:cNvPr>
          <p:cNvCxnSpPr>
            <a:cxnSpLocks/>
            <a:stCxn id="25" idx="5"/>
            <a:endCxn id="41" idx="0"/>
          </p:cNvCxnSpPr>
          <p:nvPr/>
        </p:nvCxnSpPr>
        <p:spPr>
          <a:xfrm>
            <a:off x="8510371" y="3269274"/>
            <a:ext cx="647075" cy="690835"/>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768224F-D0FE-4732-A88E-437072896B6B}"/>
              </a:ext>
            </a:extLst>
          </p:cNvPr>
          <p:cNvCxnSpPr>
            <a:cxnSpLocks/>
            <a:stCxn id="29" idx="4"/>
            <a:endCxn id="93" idx="0"/>
          </p:cNvCxnSpPr>
          <p:nvPr/>
        </p:nvCxnSpPr>
        <p:spPr>
          <a:xfrm flipH="1">
            <a:off x="3189102" y="4552566"/>
            <a:ext cx="45621" cy="900295"/>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16C8B6B-8088-4391-BE9B-58E5CA67DF5F}"/>
              </a:ext>
            </a:extLst>
          </p:cNvPr>
          <p:cNvCxnSpPr>
            <a:cxnSpLocks/>
            <a:stCxn id="30" idx="4"/>
            <a:endCxn id="95" idx="0"/>
          </p:cNvCxnSpPr>
          <p:nvPr/>
        </p:nvCxnSpPr>
        <p:spPr>
          <a:xfrm>
            <a:off x="4499170" y="4552565"/>
            <a:ext cx="1548" cy="867368"/>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66EF598-1622-44ED-886F-47052001E161}"/>
              </a:ext>
            </a:extLst>
          </p:cNvPr>
          <p:cNvCxnSpPr>
            <a:cxnSpLocks/>
            <a:stCxn id="38" idx="4"/>
            <a:endCxn id="97" idx="0"/>
          </p:cNvCxnSpPr>
          <p:nvPr/>
        </p:nvCxnSpPr>
        <p:spPr>
          <a:xfrm>
            <a:off x="5395984" y="4557557"/>
            <a:ext cx="21398" cy="86237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A00979C-124E-4A28-837F-E00DECC09D8B}"/>
              </a:ext>
            </a:extLst>
          </p:cNvPr>
          <p:cNvCxnSpPr>
            <a:cxnSpLocks/>
            <a:stCxn id="39" idx="4"/>
            <a:endCxn id="108" idx="0"/>
          </p:cNvCxnSpPr>
          <p:nvPr/>
        </p:nvCxnSpPr>
        <p:spPr>
          <a:xfrm>
            <a:off x="6702344" y="4552565"/>
            <a:ext cx="283" cy="905120"/>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135DCF59-5E8E-43B6-89C5-9B35BF58BD06}"/>
              </a:ext>
            </a:extLst>
          </p:cNvPr>
          <p:cNvSpPr/>
          <p:nvPr/>
        </p:nvSpPr>
        <p:spPr>
          <a:xfrm>
            <a:off x="2867095" y="5452861"/>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95" name="Oval 94">
            <a:extLst>
              <a:ext uri="{FF2B5EF4-FFF2-40B4-BE49-F238E27FC236}">
                <a16:creationId xmlns:a16="http://schemas.microsoft.com/office/drawing/2014/main" id="{D9C2CF01-A866-4FFD-80C5-EB7B0CC67C40}"/>
              </a:ext>
            </a:extLst>
          </p:cNvPr>
          <p:cNvSpPr/>
          <p:nvPr/>
        </p:nvSpPr>
        <p:spPr>
          <a:xfrm>
            <a:off x="4178711" y="5419933"/>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97" name="Oval 96">
            <a:extLst>
              <a:ext uri="{FF2B5EF4-FFF2-40B4-BE49-F238E27FC236}">
                <a16:creationId xmlns:a16="http://schemas.microsoft.com/office/drawing/2014/main" id="{2982ABF8-0A44-43FB-84F4-150AC0C660F2}"/>
              </a:ext>
            </a:extLst>
          </p:cNvPr>
          <p:cNvSpPr/>
          <p:nvPr/>
        </p:nvSpPr>
        <p:spPr>
          <a:xfrm>
            <a:off x="5095375" y="5419933"/>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108" name="Oval 107">
            <a:extLst>
              <a:ext uri="{FF2B5EF4-FFF2-40B4-BE49-F238E27FC236}">
                <a16:creationId xmlns:a16="http://schemas.microsoft.com/office/drawing/2014/main" id="{56D858B9-3AC6-41D6-B07F-8415E9EA8A5B}"/>
              </a:ext>
            </a:extLst>
          </p:cNvPr>
          <p:cNvSpPr/>
          <p:nvPr/>
        </p:nvSpPr>
        <p:spPr>
          <a:xfrm>
            <a:off x="6380620" y="5457685"/>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110" name="Oval 109">
            <a:extLst>
              <a:ext uri="{FF2B5EF4-FFF2-40B4-BE49-F238E27FC236}">
                <a16:creationId xmlns:a16="http://schemas.microsoft.com/office/drawing/2014/main" id="{FEE5F0FD-AE02-4546-973D-5A1EEE74F5B4}"/>
              </a:ext>
            </a:extLst>
          </p:cNvPr>
          <p:cNvSpPr/>
          <p:nvPr/>
        </p:nvSpPr>
        <p:spPr>
          <a:xfrm>
            <a:off x="7316657" y="5452861"/>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cxnSp>
        <p:nvCxnSpPr>
          <p:cNvPr id="111" name="Straight Arrow Connector 110">
            <a:extLst>
              <a:ext uri="{FF2B5EF4-FFF2-40B4-BE49-F238E27FC236}">
                <a16:creationId xmlns:a16="http://schemas.microsoft.com/office/drawing/2014/main" id="{BF644136-6CD5-491F-A995-0AED908DC57A}"/>
              </a:ext>
            </a:extLst>
          </p:cNvPr>
          <p:cNvCxnSpPr>
            <a:cxnSpLocks/>
            <a:stCxn id="40" idx="4"/>
            <a:endCxn id="110" idx="0"/>
          </p:cNvCxnSpPr>
          <p:nvPr/>
        </p:nvCxnSpPr>
        <p:spPr>
          <a:xfrm>
            <a:off x="7638664" y="4552563"/>
            <a:ext cx="0" cy="900298"/>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0D7039E-5FC4-4DB3-898E-34F623810B2B}"/>
              </a:ext>
            </a:extLst>
          </p:cNvPr>
          <p:cNvCxnSpPr>
            <a:cxnSpLocks/>
            <a:stCxn id="41" idx="4"/>
            <a:endCxn id="117" idx="0"/>
          </p:cNvCxnSpPr>
          <p:nvPr/>
        </p:nvCxnSpPr>
        <p:spPr>
          <a:xfrm>
            <a:off x="9157446" y="4552564"/>
            <a:ext cx="0" cy="867370"/>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1DB05465-1125-4D09-9EA8-83990D0D8FFF}"/>
              </a:ext>
            </a:extLst>
          </p:cNvPr>
          <p:cNvSpPr/>
          <p:nvPr/>
        </p:nvSpPr>
        <p:spPr>
          <a:xfrm>
            <a:off x="8835439" y="5419934"/>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139" name="TextBox 138">
            <a:extLst>
              <a:ext uri="{FF2B5EF4-FFF2-40B4-BE49-F238E27FC236}">
                <a16:creationId xmlns:a16="http://schemas.microsoft.com/office/drawing/2014/main" id="{88666137-D99D-47D6-A3A1-99D08B8C0731}"/>
              </a:ext>
            </a:extLst>
          </p:cNvPr>
          <p:cNvSpPr txBox="1"/>
          <p:nvPr/>
        </p:nvSpPr>
        <p:spPr>
          <a:xfrm>
            <a:off x="5920260" y="1663983"/>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41" name="TextBox 140">
            <a:extLst>
              <a:ext uri="{FF2B5EF4-FFF2-40B4-BE49-F238E27FC236}">
                <a16:creationId xmlns:a16="http://schemas.microsoft.com/office/drawing/2014/main" id="{E3DF0EFF-C1C9-49D7-90AA-3DFB179C2595}"/>
              </a:ext>
            </a:extLst>
          </p:cNvPr>
          <p:cNvSpPr txBox="1"/>
          <p:nvPr/>
        </p:nvSpPr>
        <p:spPr>
          <a:xfrm>
            <a:off x="3750119" y="2956219"/>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43" name="TextBox 142">
            <a:extLst>
              <a:ext uri="{FF2B5EF4-FFF2-40B4-BE49-F238E27FC236}">
                <a16:creationId xmlns:a16="http://schemas.microsoft.com/office/drawing/2014/main" id="{51A99BDD-23EC-421C-9C0E-A433E9A07298}"/>
              </a:ext>
            </a:extLst>
          </p:cNvPr>
          <p:cNvSpPr txBox="1"/>
          <p:nvPr/>
        </p:nvSpPr>
        <p:spPr>
          <a:xfrm>
            <a:off x="5835100" y="2870323"/>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44" name="TextBox 143">
            <a:extLst>
              <a:ext uri="{FF2B5EF4-FFF2-40B4-BE49-F238E27FC236}">
                <a16:creationId xmlns:a16="http://schemas.microsoft.com/office/drawing/2014/main" id="{A36CE64D-D068-4F14-B072-FFFA79376557}"/>
              </a:ext>
            </a:extLst>
          </p:cNvPr>
          <p:cNvSpPr txBox="1"/>
          <p:nvPr/>
        </p:nvSpPr>
        <p:spPr>
          <a:xfrm>
            <a:off x="8054985" y="2870323"/>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45" name="TextBox 144">
            <a:extLst>
              <a:ext uri="{FF2B5EF4-FFF2-40B4-BE49-F238E27FC236}">
                <a16:creationId xmlns:a16="http://schemas.microsoft.com/office/drawing/2014/main" id="{E5DC57AE-B422-4539-9A31-E331494BA23B}"/>
              </a:ext>
            </a:extLst>
          </p:cNvPr>
          <p:cNvSpPr txBox="1"/>
          <p:nvPr/>
        </p:nvSpPr>
        <p:spPr>
          <a:xfrm>
            <a:off x="2924642" y="4065166"/>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47" name="TextBox 146">
            <a:extLst>
              <a:ext uri="{FF2B5EF4-FFF2-40B4-BE49-F238E27FC236}">
                <a16:creationId xmlns:a16="http://schemas.microsoft.com/office/drawing/2014/main" id="{7E285A14-4E61-4E66-8E02-AB8A1DDD7FF3}"/>
              </a:ext>
            </a:extLst>
          </p:cNvPr>
          <p:cNvSpPr txBox="1"/>
          <p:nvPr/>
        </p:nvSpPr>
        <p:spPr>
          <a:xfrm>
            <a:off x="4238492" y="4065166"/>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48" name="TextBox 147">
            <a:extLst>
              <a:ext uri="{FF2B5EF4-FFF2-40B4-BE49-F238E27FC236}">
                <a16:creationId xmlns:a16="http://schemas.microsoft.com/office/drawing/2014/main" id="{05BCA348-690F-4B83-A35F-A553AC1CE03C}"/>
              </a:ext>
            </a:extLst>
          </p:cNvPr>
          <p:cNvSpPr txBox="1"/>
          <p:nvPr/>
        </p:nvSpPr>
        <p:spPr>
          <a:xfrm>
            <a:off x="5107697" y="405209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49" name="TextBox 148">
            <a:extLst>
              <a:ext uri="{FF2B5EF4-FFF2-40B4-BE49-F238E27FC236}">
                <a16:creationId xmlns:a16="http://schemas.microsoft.com/office/drawing/2014/main" id="{60E16149-4A7A-483B-962F-D84AB1EF6D26}"/>
              </a:ext>
            </a:extLst>
          </p:cNvPr>
          <p:cNvSpPr txBox="1"/>
          <p:nvPr/>
        </p:nvSpPr>
        <p:spPr>
          <a:xfrm>
            <a:off x="6393725" y="4066937"/>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50" name="TextBox 149">
            <a:extLst>
              <a:ext uri="{FF2B5EF4-FFF2-40B4-BE49-F238E27FC236}">
                <a16:creationId xmlns:a16="http://schemas.microsoft.com/office/drawing/2014/main" id="{F9E63624-CC49-4FE9-9221-E88CBC18880A}"/>
              </a:ext>
            </a:extLst>
          </p:cNvPr>
          <p:cNvSpPr txBox="1"/>
          <p:nvPr/>
        </p:nvSpPr>
        <p:spPr>
          <a:xfrm>
            <a:off x="7364778" y="4080142"/>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51" name="TextBox 150">
            <a:extLst>
              <a:ext uri="{FF2B5EF4-FFF2-40B4-BE49-F238E27FC236}">
                <a16:creationId xmlns:a16="http://schemas.microsoft.com/office/drawing/2014/main" id="{A5B79F19-7CB4-4FF3-9D95-CB0A2528E1BF}"/>
              </a:ext>
            </a:extLst>
          </p:cNvPr>
          <p:cNvSpPr txBox="1"/>
          <p:nvPr/>
        </p:nvSpPr>
        <p:spPr>
          <a:xfrm>
            <a:off x="8833908" y="4065166"/>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52" name="TextBox 151">
            <a:extLst>
              <a:ext uri="{FF2B5EF4-FFF2-40B4-BE49-F238E27FC236}">
                <a16:creationId xmlns:a16="http://schemas.microsoft.com/office/drawing/2014/main" id="{F0D8418D-C36C-48E4-A347-16AD430DE9F4}"/>
              </a:ext>
            </a:extLst>
          </p:cNvPr>
          <p:cNvSpPr txBox="1"/>
          <p:nvPr/>
        </p:nvSpPr>
        <p:spPr>
          <a:xfrm>
            <a:off x="2846461" y="5564422"/>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1234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57" name="TextBox 156">
            <a:extLst>
              <a:ext uri="{FF2B5EF4-FFF2-40B4-BE49-F238E27FC236}">
                <a16:creationId xmlns:a16="http://schemas.microsoft.com/office/drawing/2014/main" id="{8BCE6D29-495D-4A7F-99B0-BDE7707F17C6}"/>
              </a:ext>
            </a:extLst>
          </p:cNvPr>
          <p:cNvSpPr txBox="1"/>
          <p:nvPr/>
        </p:nvSpPr>
        <p:spPr>
          <a:xfrm>
            <a:off x="4159308" y="5538000"/>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1243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58" name="TextBox 157">
            <a:extLst>
              <a:ext uri="{FF2B5EF4-FFF2-40B4-BE49-F238E27FC236}">
                <a16:creationId xmlns:a16="http://schemas.microsoft.com/office/drawing/2014/main" id="{A5B9D5D4-52BC-49EB-A711-5AC2CCB2CE43}"/>
              </a:ext>
            </a:extLst>
          </p:cNvPr>
          <p:cNvSpPr txBox="1"/>
          <p:nvPr/>
        </p:nvSpPr>
        <p:spPr>
          <a:xfrm>
            <a:off x="5103296" y="5538000"/>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1324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59" name="TextBox 158">
            <a:extLst>
              <a:ext uri="{FF2B5EF4-FFF2-40B4-BE49-F238E27FC236}">
                <a16:creationId xmlns:a16="http://schemas.microsoft.com/office/drawing/2014/main" id="{EA93A01B-59B6-4495-BBC9-79C3BE4CFC2D}"/>
              </a:ext>
            </a:extLst>
          </p:cNvPr>
          <p:cNvSpPr txBox="1"/>
          <p:nvPr/>
        </p:nvSpPr>
        <p:spPr>
          <a:xfrm>
            <a:off x="6339681" y="5538000"/>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1342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60" name="TextBox 159">
            <a:extLst>
              <a:ext uri="{FF2B5EF4-FFF2-40B4-BE49-F238E27FC236}">
                <a16:creationId xmlns:a16="http://schemas.microsoft.com/office/drawing/2014/main" id="{5FE5E938-CB36-42A5-9832-00BFFA20C7A5}"/>
              </a:ext>
            </a:extLst>
          </p:cNvPr>
          <p:cNvSpPr txBox="1"/>
          <p:nvPr/>
        </p:nvSpPr>
        <p:spPr>
          <a:xfrm>
            <a:off x="7280551" y="5538000"/>
            <a:ext cx="703864"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1423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61" name="TextBox 160">
            <a:extLst>
              <a:ext uri="{FF2B5EF4-FFF2-40B4-BE49-F238E27FC236}">
                <a16:creationId xmlns:a16="http://schemas.microsoft.com/office/drawing/2014/main" id="{A946D928-F121-4370-B0D9-3A1DDAA000FC}"/>
              </a:ext>
            </a:extLst>
          </p:cNvPr>
          <p:cNvSpPr txBox="1"/>
          <p:nvPr/>
        </p:nvSpPr>
        <p:spPr>
          <a:xfrm>
            <a:off x="8833908" y="5538000"/>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1432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488091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3"/>
                                        </p:tgtEl>
                                        <p:attrNameLst>
                                          <p:attrName>style.visibility</p:attrName>
                                        </p:attrNameLst>
                                      </p:cBhvr>
                                      <p:to>
                                        <p:strVal val="visible"/>
                                      </p:to>
                                    </p:set>
                                    <p:animEffect transition="in" filter="fade">
                                      <p:cBhvr>
                                        <p:cTn id="44" dur="500"/>
                                        <p:tgtEl>
                                          <p:spTgt spid="9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7"/>
                                        </p:tgtEl>
                                        <p:attrNameLst>
                                          <p:attrName>style.visibility</p:attrName>
                                        </p:attrNameLst>
                                      </p:cBhvr>
                                      <p:to>
                                        <p:strVal val="visible"/>
                                      </p:to>
                                    </p:set>
                                    <p:animEffect transition="in" filter="fade">
                                      <p:cBhvr>
                                        <p:cTn id="50" dur="500"/>
                                        <p:tgtEl>
                                          <p:spTgt spid="9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500"/>
                                        <p:tgtEl>
                                          <p:spTgt spid="10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0"/>
                                        </p:tgtEl>
                                        <p:attrNameLst>
                                          <p:attrName>style.visibility</p:attrName>
                                        </p:attrNameLst>
                                      </p:cBhvr>
                                      <p:to>
                                        <p:strVal val="visible"/>
                                      </p:to>
                                    </p:set>
                                    <p:animEffect transition="in" filter="fade">
                                      <p:cBhvr>
                                        <p:cTn id="56" dur="500"/>
                                        <p:tgtEl>
                                          <p:spTgt spid="1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7"/>
                                        </p:tgtEl>
                                        <p:attrNameLst>
                                          <p:attrName>style.visibility</p:attrName>
                                        </p:attrNameLst>
                                      </p:cBhvr>
                                      <p:to>
                                        <p:strVal val="visible"/>
                                      </p:to>
                                    </p:set>
                                    <p:animEffect transition="in" filter="fade">
                                      <p:cBhvr>
                                        <p:cTn id="59" dur="500"/>
                                        <p:tgtEl>
                                          <p:spTgt spid="117"/>
                                        </p:tgtEl>
                                      </p:cBhvr>
                                    </p:animEffect>
                                  </p:childTnLst>
                                </p:cTn>
                              </p:par>
                              <p:par>
                                <p:cTn id="60" presetID="10" presetClass="entr" presetSubtype="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par>
                                <p:cTn id="66" presetID="10" presetClass="entr" presetSubtype="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nodeType="with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500"/>
                                        <p:tgtEl>
                                          <p:spTgt spid="55"/>
                                        </p:tgtEl>
                                      </p:cBhvr>
                                    </p:animEffect>
                                  </p:childTnLst>
                                </p:cTn>
                              </p:par>
                              <p:par>
                                <p:cTn id="75" presetID="10" presetClass="entr" presetSubtype="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500"/>
                                        <p:tgtEl>
                                          <p:spTgt spid="58"/>
                                        </p:tgtEl>
                                      </p:cBhvr>
                                    </p:animEffect>
                                  </p:childTnLst>
                                </p:cTn>
                              </p:par>
                              <p:par>
                                <p:cTn id="78" presetID="10" presetClass="entr" presetSubtype="0" fill="hold"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fade">
                                      <p:cBhvr>
                                        <p:cTn id="80" dur="500"/>
                                        <p:tgtEl>
                                          <p:spTgt spid="61"/>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par>
                                <p:cTn id="84" presetID="10" presetClass="entr" presetSubtype="0"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fade">
                                      <p:cBhvr>
                                        <p:cTn id="86" dur="500"/>
                                        <p:tgtEl>
                                          <p:spTgt spid="69"/>
                                        </p:tgtEl>
                                      </p:cBhvr>
                                    </p:animEffect>
                                  </p:childTnLst>
                                </p:cTn>
                              </p:par>
                              <p:par>
                                <p:cTn id="87" presetID="10"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childTnLst>
                                </p:cTn>
                              </p:par>
                              <p:par>
                                <p:cTn id="90" presetID="10" presetClass="entr" presetSubtype="0" fill="hold" nodeType="withEffect">
                                  <p:stCondLst>
                                    <p:cond delay="0"/>
                                  </p:stCondLst>
                                  <p:childTnLst>
                                    <p:set>
                                      <p:cBhvr>
                                        <p:cTn id="91" dur="1" fill="hold">
                                          <p:stCondLst>
                                            <p:cond delay="0"/>
                                          </p:stCondLst>
                                        </p:cTn>
                                        <p:tgtEl>
                                          <p:spTgt spid="82"/>
                                        </p:tgtEl>
                                        <p:attrNameLst>
                                          <p:attrName>style.visibility</p:attrName>
                                        </p:attrNameLst>
                                      </p:cBhvr>
                                      <p:to>
                                        <p:strVal val="visible"/>
                                      </p:to>
                                    </p:set>
                                    <p:animEffect transition="in" filter="fade">
                                      <p:cBhvr>
                                        <p:cTn id="92" dur="500"/>
                                        <p:tgtEl>
                                          <p:spTgt spid="82"/>
                                        </p:tgtEl>
                                      </p:cBhvr>
                                    </p:animEffect>
                                  </p:childTnLst>
                                </p:cTn>
                              </p:par>
                              <p:par>
                                <p:cTn id="93" presetID="10" presetClass="entr" presetSubtype="0" fill="hold" nodeType="withEffect">
                                  <p:stCondLst>
                                    <p:cond delay="0"/>
                                  </p:stCondLst>
                                  <p:childTnLst>
                                    <p:set>
                                      <p:cBhvr>
                                        <p:cTn id="94" dur="1" fill="hold">
                                          <p:stCondLst>
                                            <p:cond delay="0"/>
                                          </p:stCondLst>
                                        </p:cTn>
                                        <p:tgtEl>
                                          <p:spTgt spid="86"/>
                                        </p:tgtEl>
                                        <p:attrNameLst>
                                          <p:attrName>style.visibility</p:attrName>
                                        </p:attrNameLst>
                                      </p:cBhvr>
                                      <p:to>
                                        <p:strVal val="visible"/>
                                      </p:to>
                                    </p:set>
                                    <p:animEffect transition="in" filter="fade">
                                      <p:cBhvr>
                                        <p:cTn id="95" dur="500"/>
                                        <p:tgtEl>
                                          <p:spTgt spid="86"/>
                                        </p:tgtEl>
                                      </p:cBhvr>
                                    </p:animEffect>
                                  </p:childTnLst>
                                </p:cTn>
                              </p:par>
                              <p:par>
                                <p:cTn id="96" presetID="10" presetClass="entr" presetSubtype="0" fill="hold" nodeType="with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par>
                                <p:cTn id="99" presetID="10" presetClass="entr" presetSubtype="0" fill="hold" nodeType="withEffect">
                                  <p:stCondLst>
                                    <p:cond delay="0"/>
                                  </p:stCondLst>
                                  <p:childTnLst>
                                    <p:set>
                                      <p:cBhvr>
                                        <p:cTn id="100" dur="1" fill="hold">
                                          <p:stCondLst>
                                            <p:cond delay="0"/>
                                          </p:stCondLst>
                                        </p:cTn>
                                        <p:tgtEl>
                                          <p:spTgt spid="111"/>
                                        </p:tgtEl>
                                        <p:attrNameLst>
                                          <p:attrName>style.visibility</p:attrName>
                                        </p:attrNameLst>
                                      </p:cBhvr>
                                      <p:to>
                                        <p:strVal val="visible"/>
                                      </p:to>
                                    </p:set>
                                    <p:animEffect transition="in" filter="fade">
                                      <p:cBhvr>
                                        <p:cTn id="101" dur="500"/>
                                        <p:tgtEl>
                                          <p:spTgt spid="111"/>
                                        </p:tgtEl>
                                      </p:cBhvr>
                                    </p:animEffect>
                                  </p:childTnLst>
                                </p:cTn>
                              </p:par>
                              <p:par>
                                <p:cTn id="102" presetID="10" presetClass="entr" presetSubtype="0" fill="hold" nodeType="withEffect">
                                  <p:stCondLst>
                                    <p:cond delay="0"/>
                                  </p:stCondLst>
                                  <p:childTnLst>
                                    <p:set>
                                      <p:cBhvr>
                                        <p:cTn id="103" dur="1" fill="hold">
                                          <p:stCondLst>
                                            <p:cond delay="0"/>
                                          </p:stCondLst>
                                        </p:cTn>
                                        <p:tgtEl>
                                          <p:spTgt spid="114"/>
                                        </p:tgtEl>
                                        <p:attrNameLst>
                                          <p:attrName>style.visibility</p:attrName>
                                        </p:attrNameLst>
                                      </p:cBhvr>
                                      <p:to>
                                        <p:strVal val="visible"/>
                                      </p:to>
                                    </p:set>
                                    <p:animEffect transition="in" filter="fade">
                                      <p:cBhvr>
                                        <p:cTn id="104" dur="500"/>
                                        <p:tgtEl>
                                          <p:spTgt spid="1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39"/>
                                        </p:tgtEl>
                                        <p:attrNameLst>
                                          <p:attrName>style.visibility</p:attrName>
                                        </p:attrNameLst>
                                      </p:cBhvr>
                                      <p:to>
                                        <p:strVal val="visible"/>
                                      </p:to>
                                    </p:set>
                                    <p:animEffect transition="in" filter="fade">
                                      <p:cBhvr>
                                        <p:cTn id="107" dur="500"/>
                                        <p:tgtEl>
                                          <p:spTgt spid="13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41"/>
                                        </p:tgtEl>
                                        <p:attrNameLst>
                                          <p:attrName>style.visibility</p:attrName>
                                        </p:attrNameLst>
                                      </p:cBhvr>
                                      <p:to>
                                        <p:strVal val="visible"/>
                                      </p:to>
                                    </p:set>
                                    <p:animEffect transition="in" filter="fade">
                                      <p:cBhvr>
                                        <p:cTn id="110" dur="500"/>
                                        <p:tgtEl>
                                          <p:spTgt spid="14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43"/>
                                        </p:tgtEl>
                                        <p:attrNameLst>
                                          <p:attrName>style.visibility</p:attrName>
                                        </p:attrNameLst>
                                      </p:cBhvr>
                                      <p:to>
                                        <p:strVal val="visible"/>
                                      </p:to>
                                    </p:set>
                                    <p:animEffect transition="in" filter="fade">
                                      <p:cBhvr>
                                        <p:cTn id="113" dur="500"/>
                                        <p:tgtEl>
                                          <p:spTgt spid="14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44"/>
                                        </p:tgtEl>
                                        <p:attrNameLst>
                                          <p:attrName>style.visibility</p:attrName>
                                        </p:attrNameLst>
                                      </p:cBhvr>
                                      <p:to>
                                        <p:strVal val="visible"/>
                                      </p:to>
                                    </p:set>
                                    <p:animEffect transition="in" filter="fade">
                                      <p:cBhvr>
                                        <p:cTn id="116" dur="500"/>
                                        <p:tgtEl>
                                          <p:spTgt spid="14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45"/>
                                        </p:tgtEl>
                                        <p:attrNameLst>
                                          <p:attrName>style.visibility</p:attrName>
                                        </p:attrNameLst>
                                      </p:cBhvr>
                                      <p:to>
                                        <p:strVal val="visible"/>
                                      </p:to>
                                    </p:set>
                                    <p:animEffect transition="in" filter="fade">
                                      <p:cBhvr>
                                        <p:cTn id="119" dur="500"/>
                                        <p:tgtEl>
                                          <p:spTgt spid="14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47"/>
                                        </p:tgtEl>
                                        <p:attrNameLst>
                                          <p:attrName>style.visibility</p:attrName>
                                        </p:attrNameLst>
                                      </p:cBhvr>
                                      <p:to>
                                        <p:strVal val="visible"/>
                                      </p:to>
                                    </p:set>
                                    <p:animEffect transition="in" filter="fade">
                                      <p:cBhvr>
                                        <p:cTn id="122" dur="500"/>
                                        <p:tgtEl>
                                          <p:spTgt spid="14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48"/>
                                        </p:tgtEl>
                                        <p:attrNameLst>
                                          <p:attrName>style.visibility</p:attrName>
                                        </p:attrNameLst>
                                      </p:cBhvr>
                                      <p:to>
                                        <p:strVal val="visible"/>
                                      </p:to>
                                    </p:set>
                                    <p:animEffect transition="in" filter="fade">
                                      <p:cBhvr>
                                        <p:cTn id="125" dur="500"/>
                                        <p:tgtEl>
                                          <p:spTgt spid="14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49"/>
                                        </p:tgtEl>
                                        <p:attrNameLst>
                                          <p:attrName>style.visibility</p:attrName>
                                        </p:attrNameLst>
                                      </p:cBhvr>
                                      <p:to>
                                        <p:strVal val="visible"/>
                                      </p:to>
                                    </p:set>
                                    <p:animEffect transition="in" filter="fade">
                                      <p:cBhvr>
                                        <p:cTn id="128" dur="500"/>
                                        <p:tgtEl>
                                          <p:spTgt spid="14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50"/>
                                        </p:tgtEl>
                                        <p:attrNameLst>
                                          <p:attrName>style.visibility</p:attrName>
                                        </p:attrNameLst>
                                      </p:cBhvr>
                                      <p:to>
                                        <p:strVal val="visible"/>
                                      </p:to>
                                    </p:set>
                                    <p:animEffect transition="in" filter="fade">
                                      <p:cBhvr>
                                        <p:cTn id="131" dur="500"/>
                                        <p:tgtEl>
                                          <p:spTgt spid="15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51"/>
                                        </p:tgtEl>
                                        <p:attrNameLst>
                                          <p:attrName>style.visibility</p:attrName>
                                        </p:attrNameLst>
                                      </p:cBhvr>
                                      <p:to>
                                        <p:strVal val="visible"/>
                                      </p:to>
                                    </p:set>
                                    <p:animEffect transition="in" filter="fade">
                                      <p:cBhvr>
                                        <p:cTn id="134" dur="500"/>
                                        <p:tgtEl>
                                          <p:spTgt spid="15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52"/>
                                        </p:tgtEl>
                                        <p:attrNameLst>
                                          <p:attrName>style.visibility</p:attrName>
                                        </p:attrNameLst>
                                      </p:cBhvr>
                                      <p:to>
                                        <p:strVal val="visible"/>
                                      </p:to>
                                    </p:set>
                                    <p:animEffect transition="in" filter="fade">
                                      <p:cBhvr>
                                        <p:cTn id="137" dur="500"/>
                                        <p:tgtEl>
                                          <p:spTgt spid="15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57"/>
                                        </p:tgtEl>
                                        <p:attrNameLst>
                                          <p:attrName>style.visibility</p:attrName>
                                        </p:attrNameLst>
                                      </p:cBhvr>
                                      <p:to>
                                        <p:strVal val="visible"/>
                                      </p:to>
                                    </p:set>
                                    <p:animEffect transition="in" filter="fade">
                                      <p:cBhvr>
                                        <p:cTn id="140" dur="500"/>
                                        <p:tgtEl>
                                          <p:spTgt spid="157"/>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58"/>
                                        </p:tgtEl>
                                        <p:attrNameLst>
                                          <p:attrName>style.visibility</p:attrName>
                                        </p:attrNameLst>
                                      </p:cBhvr>
                                      <p:to>
                                        <p:strVal val="visible"/>
                                      </p:to>
                                    </p:set>
                                    <p:animEffect transition="in" filter="fade">
                                      <p:cBhvr>
                                        <p:cTn id="143" dur="500"/>
                                        <p:tgtEl>
                                          <p:spTgt spid="158"/>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59"/>
                                        </p:tgtEl>
                                        <p:attrNameLst>
                                          <p:attrName>style.visibility</p:attrName>
                                        </p:attrNameLst>
                                      </p:cBhvr>
                                      <p:to>
                                        <p:strVal val="visible"/>
                                      </p:to>
                                    </p:set>
                                    <p:animEffect transition="in" filter="fade">
                                      <p:cBhvr>
                                        <p:cTn id="146" dur="500"/>
                                        <p:tgtEl>
                                          <p:spTgt spid="15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60"/>
                                        </p:tgtEl>
                                        <p:attrNameLst>
                                          <p:attrName>style.visibility</p:attrName>
                                        </p:attrNameLst>
                                      </p:cBhvr>
                                      <p:to>
                                        <p:strVal val="visible"/>
                                      </p:to>
                                    </p:set>
                                    <p:animEffect transition="in" filter="fade">
                                      <p:cBhvr>
                                        <p:cTn id="149" dur="500"/>
                                        <p:tgtEl>
                                          <p:spTgt spid="16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61"/>
                                        </p:tgtEl>
                                        <p:attrNameLst>
                                          <p:attrName>style.visibility</p:attrName>
                                        </p:attrNameLst>
                                      </p:cBhvr>
                                      <p:to>
                                        <p:strVal val="visible"/>
                                      </p:to>
                                    </p:set>
                                    <p:animEffect transition="in" filter="fade">
                                      <p:cBhvr>
                                        <p:cTn id="152"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13" grpId="0" animBg="1"/>
      <p:bldP spid="15" grpId="0" animBg="1"/>
      <p:bldP spid="25" grpId="0" animBg="1"/>
      <p:bldP spid="29" grpId="0" animBg="1"/>
      <p:bldP spid="30" grpId="0" animBg="1"/>
      <p:bldP spid="38" grpId="0" animBg="1"/>
      <p:bldP spid="39" grpId="0" animBg="1"/>
      <p:bldP spid="40" grpId="0" animBg="1"/>
      <p:bldP spid="41" grpId="0" animBg="1"/>
      <p:bldP spid="93" grpId="0" animBg="1"/>
      <p:bldP spid="95" grpId="0" animBg="1"/>
      <p:bldP spid="97" grpId="0" animBg="1"/>
      <p:bldP spid="108" grpId="0" animBg="1"/>
      <p:bldP spid="110" grpId="0" animBg="1"/>
      <p:bldP spid="117" grpId="0" animBg="1"/>
      <p:bldP spid="139" grpId="0"/>
      <p:bldP spid="141" grpId="0"/>
      <p:bldP spid="143" grpId="0"/>
      <p:bldP spid="144" grpId="0"/>
      <p:bldP spid="145" grpId="0"/>
      <p:bldP spid="147" grpId="0"/>
      <p:bldP spid="148" grpId="0"/>
      <p:bldP spid="149" grpId="0"/>
      <p:bldP spid="150" grpId="0"/>
      <p:bldP spid="151" grpId="0"/>
      <p:bldP spid="152" grpId="0"/>
      <p:bldP spid="157" grpId="0"/>
      <p:bldP spid="158" grpId="0"/>
      <p:bldP spid="159" grpId="0"/>
      <p:bldP spid="160" grpId="0"/>
      <p:bldP spid="16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TSP – TẠO CẬN</a:t>
            </a:r>
          </a:p>
        </p:txBody>
      </p:sp>
      <p:sp>
        <p:nvSpPr>
          <p:cNvPr id="6" name="Hộp Văn bản 3">
            <a:extLst>
              <a:ext uri="{FF2B5EF4-FFF2-40B4-BE49-F238E27FC236}">
                <a16:creationId xmlns:a16="http://schemas.microsoft.com/office/drawing/2014/main" id="{F9E952F1-20E8-4CB6-9A70-A9D8549FE8E9}"/>
              </a:ext>
            </a:extLst>
          </p:cNvPr>
          <p:cNvSpPr txBox="1"/>
          <p:nvPr/>
        </p:nvSpPr>
        <p:spPr>
          <a:xfrm>
            <a:off x="1168400" y="1400490"/>
            <a:ext cx="6079490" cy="2389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solidFill>
                  <a:schemeClr val="accent1"/>
                </a:solidFill>
                <a:latin typeface="Cambria" panose="02040503050406030204" pitchFamily="18" charset="0"/>
                <a:ea typeface="Cambria" panose="02040503050406030204" pitchFamily="18" charset="0"/>
                <a:cs typeface="Arial"/>
              </a:rPr>
              <a:t>Xây dựng các kí hiệu:</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X: cấu hình đang được xây dựng hiện tại</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F(X): tổng độ dài đường đi trên cấu hình X</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LOWER_BOUND(X): giá trị cận dưới cho cấu hình X</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BESTCONFIG: giá trị tốt nhất đến hiện tại</a:t>
            </a:r>
          </a:p>
        </p:txBody>
      </p:sp>
      <p:sp>
        <p:nvSpPr>
          <p:cNvPr id="7" name="Hộp Văn bản 3">
            <a:extLst>
              <a:ext uri="{FF2B5EF4-FFF2-40B4-BE49-F238E27FC236}">
                <a16:creationId xmlns:a16="http://schemas.microsoft.com/office/drawing/2014/main" id="{2448D90E-0C59-47BC-A8E9-CB652174054A}"/>
              </a:ext>
            </a:extLst>
          </p:cNvPr>
          <p:cNvSpPr txBox="1"/>
          <p:nvPr/>
        </p:nvSpPr>
        <p:spPr>
          <a:xfrm>
            <a:off x="7247890" y="1400490"/>
            <a:ext cx="4088765" cy="1928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solidFill>
                  <a:schemeClr val="accent1"/>
                </a:solidFill>
                <a:latin typeface="Cambria" panose="02040503050406030204" pitchFamily="18" charset="0"/>
                <a:ea typeface="Cambria" panose="02040503050406030204" pitchFamily="18" charset="0"/>
                <a:cs typeface="Arial"/>
              </a:rPr>
              <a:t>Đặc điểm bài toán ?</a:t>
            </a:r>
          </a:p>
          <a:p>
            <a:pPr>
              <a:lnSpc>
                <a:spcPct val="150000"/>
              </a:lnSpc>
            </a:pPr>
            <a:r>
              <a:rPr lang="en-US" sz="2000">
                <a:latin typeface="Cambria" panose="02040503050406030204" pitchFamily="18" charset="0"/>
                <a:ea typeface="Cambria" panose="02040503050406030204" pitchFamily="18" charset="0"/>
                <a:cs typeface="Arial"/>
              </a:rPr>
              <a:t>Bài toán yêu cầu tìm </a:t>
            </a:r>
            <a:r>
              <a:rPr lang="en-US" sz="2000" b="1">
                <a:latin typeface="Cambria" panose="02040503050406030204" pitchFamily="18" charset="0"/>
                <a:ea typeface="Cambria" panose="02040503050406030204" pitchFamily="18" charset="0"/>
                <a:cs typeface="Arial"/>
              </a:rPr>
              <a:t>giá trị nhỏ nhất</a:t>
            </a:r>
          </a:p>
          <a:p>
            <a:pPr>
              <a:lnSpc>
                <a:spcPct val="150000"/>
              </a:lnSpc>
            </a:pPr>
            <a:r>
              <a:rPr lang="en-US" sz="2000">
                <a:latin typeface="Cambria" panose="02040503050406030204" pitchFamily="18" charset="0"/>
                <a:ea typeface="Cambria" panose="02040503050406030204" pitchFamily="18" charset="0"/>
                <a:cs typeface="Arial"/>
              </a:rPr>
              <a:t>→ Tạo cận dưới cho mỗi cấu hình</a:t>
            </a:r>
          </a:p>
        </p:txBody>
      </p:sp>
      <mc:AlternateContent xmlns:mc="http://schemas.openxmlformats.org/markup-compatibility/2006" xmlns:a14="http://schemas.microsoft.com/office/drawing/2010/main">
        <mc:Choice Requires="a14">
          <p:sp>
            <p:nvSpPr>
              <p:cNvPr id="9" name="Hộp Văn bản 3">
                <a:extLst>
                  <a:ext uri="{FF2B5EF4-FFF2-40B4-BE49-F238E27FC236}">
                    <a16:creationId xmlns:a16="http://schemas.microsoft.com/office/drawing/2014/main" id="{D588BB0A-83E3-46F2-93DC-EFC2F3C9085F}"/>
                  </a:ext>
                </a:extLst>
              </p:cNvPr>
              <p:cNvSpPr txBox="1"/>
              <p:nvPr/>
            </p:nvSpPr>
            <p:spPr>
              <a:xfrm>
                <a:off x="1080264" y="3802316"/>
                <a:ext cx="5761211" cy="2431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solidFill>
                      <a:schemeClr val="accent1"/>
                    </a:solidFill>
                    <a:latin typeface="Cambria" panose="02040503050406030204" pitchFamily="18" charset="0"/>
                    <a:ea typeface="Cambria" panose="02040503050406030204" pitchFamily="18" charset="0"/>
                    <a:cs typeface="Arial"/>
                  </a:rPr>
                  <a:t>Cách tính giá trị cho các biến ?</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BESTCONFIG: khởi tạo bằng ∞</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LOWER_BOUND = F(X) + (n – deg) </a:t>
                </a:r>
                <a14:m>
                  <m:oMath xmlns:m="http://schemas.openxmlformats.org/officeDocument/2006/math">
                    <m:r>
                      <a:rPr lang="vi-VN" sz="2000" i="1">
                        <a:latin typeface="Cambria Math" panose="02040503050406030204" pitchFamily="18" charset="0"/>
                        <a:ea typeface="Cambria" panose="02040503050406030204" pitchFamily="18" charset="0"/>
                        <a:cs typeface="Arial"/>
                      </a:rPr>
                      <m:t>×</m:t>
                    </m:r>
                    <m:sSub>
                      <m:sSubPr>
                        <m:ctrlPr>
                          <a:rPr lang="vi-VN" sz="2000" b="0" i="1" smtClean="0">
                            <a:latin typeface="Cambria Math" panose="02040503050406030204" pitchFamily="18" charset="0"/>
                            <a:ea typeface="Cambria" panose="02040503050406030204" pitchFamily="18" charset="0"/>
                            <a:cs typeface="Arial"/>
                          </a:rPr>
                        </m:ctrlPr>
                      </m:sSubPr>
                      <m:e>
                        <m:r>
                          <m:rPr>
                            <m:sty m:val="p"/>
                          </m:rPr>
                          <a:rPr lang="vi-VN" sz="2000" b="0" i="0" smtClean="0">
                            <a:latin typeface="Cambria Math" panose="02040503050406030204" pitchFamily="18" charset="0"/>
                            <a:ea typeface="Cambria" panose="02040503050406030204" pitchFamily="18" charset="0"/>
                            <a:cs typeface="Arial"/>
                          </a:rPr>
                          <m:t>C</m:t>
                        </m:r>
                      </m:e>
                      <m:sub>
                        <m:r>
                          <m:rPr>
                            <m:sty m:val="p"/>
                          </m:rPr>
                          <a:rPr lang="vi-VN" sz="2000" b="0" i="1" smtClean="0">
                            <a:latin typeface="Cambria Math" panose="02040503050406030204" pitchFamily="18" charset="0"/>
                            <a:ea typeface="Cambria" panose="02040503050406030204" pitchFamily="18" charset="0"/>
                            <a:cs typeface="Arial"/>
                          </a:rPr>
                          <m:t>min</m:t>
                        </m:r>
                      </m:sub>
                    </m:sSub>
                  </m:oMath>
                </a14:m>
                <a:endParaRPr lang="en-US" sz="2000">
                  <a:latin typeface="Cambria" panose="02040503050406030204" pitchFamily="18" charset="0"/>
                  <a:ea typeface="Cambria" panose="02040503050406030204" pitchFamily="18" charset="0"/>
                  <a:cs typeface="Arial"/>
                </a:endParaRPr>
              </a:p>
              <a:p>
                <a:pPr>
                  <a:lnSpc>
                    <a:spcPct val="150000"/>
                  </a:lnSpc>
                </a:pPr>
                <a:r>
                  <a:rPr lang="en-US" sz="2000">
                    <a:latin typeface="Cambria" panose="02040503050406030204" pitchFamily="18" charset="0"/>
                    <a:ea typeface="Cambria" panose="02040503050406030204" pitchFamily="18" charset="0"/>
                    <a:cs typeface="Arial"/>
                  </a:rPr>
                  <a:t>	(Với C_min là trọng số cạnh nhỏ nhất chưa</a:t>
                </a:r>
                <a:r>
                  <a:rPr lang="vi-VN" sz="2000">
                    <a:latin typeface="Cambria" panose="02040503050406030204" pitchFamily="18" charset="0"/>
                    <a:ea typeface="Cambria" panose="02040503050406030204" pitchFamily="18" charset="0"/>
                    <a:cs typeface="Arial"/>
                  </a:rPr>
                  <a:t> 	</a:t>
                </a:r>
                <a:r>
                  <a:rPr lang="en-US" sz="2000">
                    <a:latin typeface="Cambria" panose="02040503050406030204" pitchFamily="18" charset="0"/>
                    <a:ea typeface="Cambria" panose="02040503050406030204" pitchFamily="18" charset="0"/>
                    <a:cs typeface="Arial"/>
                  </a:rPr>
                  <a:t>có trong đường đi của cấu hình hiện tại)</a:t>
                </a:r>
              </a:p>
            </p:txBody>
          </p:sp>
        </mc:Choice>
        <mc:Fallback xmlns="">
          <p:sp>
            <p:nvSpPr>
              <p:cNvPr id="9" name="Hộp Văn bản 3">
                <a:extLst>
                  <a:ext uri="{FF2B5EF4-FFF2-40B4-BE49-F238E27FC236}">
                    <a16:creationId xmlns:a16="http://schemas.microsoft.com/office/drawing/2014/main" id="{D588BB0A-83E3-46F2-93DC-EFC2F3C9085F}"/>
                  </a:ext>
                </a:extLst>
              </p:cNvPr>
              <p:cNvSpPr txBox="1">
                <a:spLocks noRot="1" noChangeAspect="1" noMove="1" noResize="1" noEditPoints="1" noAdjustHandles="1" noChangeArrowheads="1" noChangeShapeType="1" noTextEdit="1"/>
              </p:cNvSpPr>
              <p:nvPr/>
            </p:nvSpPr>
            <p:spPr>
              <a:xfrm>
                <a:off x="1080264" y="3802316"/>
                <a:ext cx="5761211" cy="2431050"/>
              </a:xfrm>
              <a:prstGeom prst="rect">
                <a:avLst/>
              </a:prstGeom>
              <a:blipFill>
                <a:blip r:embed="rId3"/>
                <a:stretch>
                  <a:fillRect l="-1376" b="-1754"/>
                </a:stretch>
              </a:blipFill>
            </p:spPr>
            <p:txBody>
              <a:bodyPr/>
              <a:lstStyle/>
              <a:p>
                <a:r>
                  <a:rPr lang="en-US">
                    <a:noFill/>
                  </a:rPr>
                  <a:t> </a:t>
                </a:r>
              </a:p>
            </p:txBody>
          </p:sp>
        </mc:Fallback>
      </mc:AlternateContent>
    </p:spTree>
    <p:extLst>
      <p:ext uri="{BB962C8B-B14F-4D97-AF65-F5344CB8AC3E}">
        <p14:creationId xmlns:p14="http://schemas.microsoft.com/office/powerpoint/2010/main" val="27611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TSP – TẠO CẬN</a:t>
            </a:r>
          </a:p>
        </p:txBody>
      </p:sp>
      <p:sp>
        <p:nvSpPr>
          <p:cNvPr id="10" name="Hộp Văn bản 3">
            <a:extLst>
              <a:ext uri="{FF2B5EF4-FFF2-40B4-BE49-F238E27FC236}">
                <a16:creationId xmlns:a16="http://schemas.microsoft.com/office/drawing/2014/main" id="{77DDE05B-B08A-4732-AF22-16D6759A5A7B}"/>
              </a:ext>
            </a:extLst>
          </p:cNvPr>
          <p:cNvSpPr txBox="1"/>
          <p:nvPr/>
        </p:nvSpPr>
        <p:spPr>
          <a:xfrm>
            <a:off x="1356996" y="1627227"/>
            <a:ext cx="10337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solidFill>
                  <a:schemeClr val="accent1"/>
                </a:solidFill>
                <a:latin typeface="Cambria" panose="02040503050406030204" pitchFamily="18" charset="0"/>
                <a:ea typeface="Cambria" panose="02040503050406030204" pitchFamily="18" charset="0"/>
                <a:cs typeface="Arial"/>
              </a:rPr>
              <a:t>Ví dụ</a:t>
            </a:r>
            <a:r>
              <a:rPr lang="vi-VN" sz="2200" b="1">
                <a:solidFill>
                  <a:schemeClr val="accent1"/>
                </a:solidFill>
                <a:latin typeface="Cambria" panose="02040503050406030204" pitchFamily="18" charset="0"/>
                <a:ea typeface="Cambria" panose="02040503050406030204" pitchFamily="18" charset="0"/>
                <a:cs typeface="Arial"/>
              </a:rPr>
              <a:t>.</a:t>
            </a:r>
            <a:endParaRPr lang="vi-VN" sz="2200" b="1" u="sng">
              <a:solidFill>
                <a:schemeClr val="accent1"/>
              </a:solidFill>
              <a:latin typeface="Cambria" panose="02040503050406030204" pitchFamily="18" charset="0"/>
              <a:ea typeface="Cambria" panose="02040503050406030204" pitchFamily="18" charset="0"/>
              <a:cs typeface="Aria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13310A-98F0-4717-8FD4-90E71036FF88}"/>
                  </a:ext>
                </a:extLst>
              </p:cNvPr>
              <p:cNvSpPr txBox="1"/>
              <p:nvPr/>
            </p:nvSpPr>
            <p:spPr>
              <a:xfrm>
                <a:off x="1164460" y="2374777"/>
                <a:ext cx="5638800" cy="1476879"/>
              </a:xfrm>
              <a:prstGeom prst="rect">
                <a:avLst/>
              </a:prstGeom>
              <a:noFill/>
            </p:spPr>
            <p:txBody>
              <a:bodyPr wrap="square" rtlCol="0">
                <a:spAutoFit/>
              </a:bodyPr>
              <a:lstStyle/>
              <a:p>
                <a:r>
                  <a:rPr lang="en-US" sz="2200">
                    <a:latin typeface="Cambria" panose="02040503050406030204" pitchFamily="18" charset="0"/>
                    <a:ea typeface="Cambria" panose="02040503050406030204" pitchFamily="18" charset="0"/>
                  </a:rPr>
                  <a:t>Cấu hình hiện tại: X = 1 4 (bậc đánh số từ 0)</a:t>
                </a:r>
              </a:p>
              <a:p>
                <a:r>
                  <a:rPr lang="en-US" sz="2200">
                    <a:latin typeface="Cambria" panose="02040503050406030204" pitchFamily="18" charset="0"/>
                    <a:ea typeface="Cambria" panose="02040503050406030204" pitchFamily="18" charset="0"/>
                    <a:cs typeface="Arial"/>
                  </a:rPr>
                  <a:t>→ LOWER_BOUND = F(X) + (n – deg) </a:t>
                </a:r>
                <a14:m>
                  <m:oMath xmlns:m="http://schemas.openxmlformats.org/officeDocument/2006/math">
                    <m:r>
                      <a:rPr lang="vi-VN" sz="2200" i="1">
                        <a:latin typeface="Cambria Math" panose="02040503050406030204" pitchFamily="18" charset="0"/>
                        <a:ea typeface="Cambria" panose="02040503050406030204" pitchFamily="18" charset="0"/>
                        <a:cs typeface="Arial"/>
                      </a:rPr>
                      <m:t>×</m:t>
                    </m:r>
                    <m:sSub>
                      <m:sSubPr>
                        <m:ctrlPr>
                          <a:rPr lang="vi-VN" sz="2200" b="0" i="1" smtClean="0">
                            <a:latin typeface="Cambria Math" panose="02040503050406030204" pitchFamily="18" charset="0"/>
                            <a:ea typeface="Cambria" panose="02040503050406030204" pitchFamily="18" charset="0"/>
                            <a:cs typeface="Arial"/>
                          </a:rPr>
                        </m:ctrlPr>
                      </m:sSubPr>
                      <m:e>
                        <m:r>
                          <m:rPr>
                            <m:sty m:val="p"/>
                          </m:rPr>
                          <a:rPr lang="vi-VN" sz="2200" b="0" i="0" smtClean="0">
                            <a:latin typeface="Cambria Math" panose="02040503050406030204" pitchFamily="18" charset="0"/>
                            <a:ea typeface="Cambria" panose="02040503050406030204" pitchFamily="18" charset="0"/>
                            <a:cs typeface="Arial"/>
                          </a:rPr>
                          <m:t>C</m:t>
                        </m:r>
                      </m:e>
                      <m:sub>
                        <m:r>
                          <m:rPr>
                            <m:sty m:val="p"/>
                          </m:rPr>
                          <a:rPr lang="vi-VN" sz="2200" b="0" i="1" smtClean="0">
                            <a:latin typeface="Cambria Math" panose="02040503050406030204" pitchFamily="18" charset="0"/>
                            <a:ea typeface="Cambria" panose="02040503050406030204" pitchFamily="18" charset="0"/>
                            <a:cs typeface="Arial"/>
                          </a:rPr>
                          <m:t>min</m:t>
                        </m:r>
                      </m:sub>
                    </m:sSub>
                  </m:oMath>
                </a14:m>
                <a:endParaRPr lang="en-US" sz="2200">
                  <a:latin typeface="Cambria" panose="02040503050406030204" pitchFamily="18" charset="0"/>
                  <a:ea typeface="Cambria" panose="02040503050406030204" pitchFamily="18" charset="0"/>
                  <a:cs typeface="Arial"/>
                </a:endParaRPr>
              </a:p>
              <a:p>
                <a:r>
                  <a:rPr lang="en-US" sz="2200">
                    <a:latin typeface="Cambria" panose="02040503050406030204" pitchFamily="18" charset="0"/>
                    <a:ea typeface="Cambria" panose="02040503050406030204" pitchFamily="18" charset="0"/>
                    <a:cs typeface="Arial"/>
                  </a:rPr>
                  <a:t>		</a:t>
                </a:r>
                <a:r>
                  <a:rPr lang="vi-VN"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cs typeface="Arial"/>
                  </a:rPr>
                  <a:t>     = C(1, 4) + (n – 1) </a:t>
                </a:r>
                <a14:m>
                  <m:oMath xmlns:m="http://schemas.openxmlformats.org/officeDocument/2006/math">
                    <m:r>
                      <a:rPr lang="vi-VN" sz="2200" b="0" i="1" smtClean="0">
                        <a:latin typeface="Cambria Math" panose="02040503050406030204" pitchFamily="18" charset="0"/>
                        <a:ea typeface="Cambria" panose="02040503050406030204" pitchFamily="18" charset="0"/>
                        <a:cs typeface="Arial"/>
                      </a:rPr>
                      <m:t>×</m:t>
                    </m:r>
                  </m:oMath>
                </a14:m>
                <a:r>
                  <a:rPr lang="en-US" sz="2200">
                    <a:latin typeface="Cambria" panose="02040503050406030204" pitchFamily="18" charset="0"/>
                    <a:ea typeface="Cambria" panose="02040503050406030204" pitchFamily="18" charset="0"/>
                    <a:cs typeface="Arial"/>
                  </a:rPr>
                  <a:t> 1</a:t>
                </a:r>
              </a:p>
              <a:p>
                <a:r>
                  <a:rPr lang="en-US" sz="2200">
                    <a:latin typeface="Cambria" panose="02040503050406030204" pitchFamily="18" charset="0"/>
                    <a:ea typeface="Cambria" panose="02040503050406030204" pitchFamily="18" charset="0"/>
                    <a:cs typeface="Arial"/>
                  </a:rPr>
                  <a:t>		 </a:t>
                </a:r>
                <a:r>
                  <a:rPr lang="vi-VN"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cs typeface="Arial"/>
                  </a:rPr>
                  <a:t>    = 6</a:t>
                </a:r>
                <a:endParaRPr lang="en-US" sz="2200">
                  <a:latin typeface="Cambria" panose="02040503050406030204" pitchFamily="18" charset="0"/>
                  <a:ea typeface="Cambria" panose="02040503050406030204" pitchFamily="18" charset="0"/>
                </a:endParaRPr>
              </a:p>
            </p:txBody>
          </p:sp>
        </mc:Choice>
        <mc:Fallback xmlns="">
          <p:sp>
            <p:nvSpPr>
              <p:cNvPr id="11" name="TextBox 10">
                <a:extLst>
                  <a:ext uri="{FF2B5EF4-FFF2-40B4-BE49-F238E27FC236}">
                    <a16:creationId xmlns:a16="http://schemas.microsoft.com/office/drawing/2014/main" id="{4913310A-98F0-4717-8FD4-90E71036FF88}"/>
                  </a:ext>
                </a:extLst>
              </p:cNvPr>
              <p:cNvSpPr txBox="1">
                <a:spLocks noRot="1" noChangeAspect="1" noMove="1" noResize="1" noEditPoints="1" noAdjustHandles="1" noChangeArrowheads="1" noChangeShapeType="1" noTextEdit="1"/>
              </p:cNvSpPr>
              <p:nvPr/>
            </p:nvSpPr>
            <p:spPr>
              <a:xfrm>
                <a:off x="1164460" y="2374777"/>
                <a:ext cx="5638800" cy="1476879"/>
              </a:xfrm>
              <a:prstGeom prst="rect">
                <a:avLst/>
              </a:prstGeom>
              <a:blipFill>
                <a:blip r:embed="rId3"/>
                <a:stretch>
                  <a:fillRect l="-1405" t="-2893" b="-53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9A44C0-FC14-4011-A321-006B8403894A}"/>
                  </a:ext>
                </a:extLst>
              </p:cNvPr>
              <p:cNvSpPr txBox="1"/>
              <p:nvPr/>
            </p:nvSpPr>
            <p:spPr>
              <a:xfrm>
                <a:off x="1164460" y="3996543"/>
                <a:ext cx="6238875" cy="1446550"/>
              </a:xfrm>
              <a:prstGeom prst="rect">
                <a:avLst/>
              </a:prstGeom>
              <a:noFill/>
            </p:spPr>
            <p:txBody>
              <a:bodyPr wrap="square" rtlCol="0">
                <a:spAutoFit/>
              </a:bodyPr>
              <a:lstStyle/>
              <a:p>
                <a:r>
                  <a:rPr lang="en-US" sz="2200">
                    <a:latin typeface="Cambria" panose="02040503050406030204" pitchFamily="18" charset="0"/>
                    <a:ea typeface="Cambria" panose="02040503050406030204" pitchFamily="18" charset="0"/>
                  </a:rPr>
                  <a:t>Cấu hình hiện tại: X = 1 3 2</a:t>
                </a:r>
              </a:p>
              <a:p>
                <a:r>
                  <a:rPr lang="en-US" sz="2200">
                    <a:latin typeface="Cambria" panose="02040503050406030204" pitchFamily="18" charset="0"/>
                    <a:ea typeface="Cambria" panose="02040503050406030204" pitchFamily="18" charset="0"/>
                    <a:cs typeface="Arial"/>
                  </a:rPr>
                  <a:t>→ LOWER_BOUND = F(X) + (n – deg)</a:t>
                </a:r>
                <a14:m>
                  <m:oMath xmlns:m="http://schemas.openxmlformats.org/officeDocument/2006/math">
                    <m:r>
                      <a:rPr lang="vi-VN" sz="2200" i="1">
                        <a:latin typeface="Cambria Math" panose="02040503050406030204" pitchFamily="18" charset="0"/>
                        <a:ea typeface="Cambria" panose="02040503050406030204" pitchFamily="18" charset="0"/>
                        <a:cs typeface="Arial"/>
                      </a:rPr>
                      <m:t>×</m:t>
                    </m:r>
                  </m:oMath>
                </a14:m>
                <a:r>
                  <a:rPr lang="vi-VN" sz="2200">
                    <a:ea typeface="Cambria" panose="02040503050406030204" pitchFamily="18" charset="0"/>
                    <a:cs typeface="Arial"/>
                  </a:rPr>
                  <a:t> </a:t>
                </a:r>
                <a14:m>
                  <m:oMath xmlns:m="http://schemas.openxmlformats.org/officeDocument/2006/math">
                    <m:sSub>
                      <m:sSubPr>
                        <m:ctrlPr>
                          <a:rPr lang="vi-VN" sz="2200" i="1">
                            <a:latin typeface="Cambria Math" panose="02040503050406030204" pitchFamily="18" charset="0"/>
                            <a:ea typeface="Cambria" panose="02040503050406030204" pitchFamily="18" charset="0"/>
                            <a:cs typeface="Arial"/>
                          </a:rPr>
                        </m:ctrlPr>
                      </m:sSubPr>
                      <m:e>
                        <m:r>
                          <m:rPr>
                            <m:sty m:val="p"/>
                          </m:rPr>
                          <a:rPr lang="vi-VN" sz="2200">
                            <a:latin typeface="Cambria Math" panose="02040503050406030204" pitchFamily="18" charset="0"/>
                            <a:ea typeface="Cambria" panose="02040503050406030204" pitchFamily="18" charset="0"/>
                            <a:cs typeface="Arial"/>
                          </a:rPr>
                          <m:t>C</m:t>
                        </m:r>
                      </m:e>
                      <m:sub>
                        <m:r>
                          <m:rPr>
                            <m:sty m:val="p"/>
                          </m:rPr>
                          <a:rPr lang="vi-VN" sz="2200" i="1">
                            <a:latin typeface="Cambria Math" panose="02040503050406030204" pitchFamily="18" charset="0"/>
                            <a:ea typeface="Cambria" panose="02040503050406030204" pitchFamily="18" charset="0"/>
                            <a:cs typeface="Arial"/>
                          </a:rPr>
                          <m:t>min</m:t>
                        </m:r>
                      </m:sub>
                    </m:sSub>
                  </m:oMath>
                </a14:m>
                <a:endParaRPr lang="en-US" sz="2200">
                  <a:latin typeface="Cambria" panose="02040503050406030204" pitchFamily="18" charset="0"/>
                  <a:ea typeface="Cambria" panose="02040503050406030204" pitchFamily="18" charset="0"/>
                  <a:cs typeface="Arial"/>
                </a:endParaRPr>
              </a:p>
              <a:p>
                <a:r>
                  <a:rPr lang="en-US" sz="2200">
                    <a:latin typeface="Cambria" panose="02040503050406030204" pitchFamily="18" charset="0"/>
                    <a:ea typeface="Cambria" panose="02040503050406030204" pitchFamily="18" charset="0"/>
                    <a:cs typeface="Arial"/>
                  </a:rPr>
                  <a:t>		 </a:t>
                </a:r>
                <a:r>
                  <a:rPr lang="vi-VN"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cs typeface="Arial"/>
                  </a:rPr>
                  <a:t>   = C(1, 3) + C(3, 2) + (n – 2) </a:t>
                </a:r>
                <a14:m>
                  <m:oMath xmlns:m="http://schemas.openxmlformats.org/officeDocument/2006/math">
                    <m:r>
                      <a:rPr lang="vi-VN" sz="2200" i="1">
                        <a:latin typeface="Cambria Math" panose="02040503050406030204" pitchFamily="18" charset="0"/>
                        <a:ea typeface="Cambria" panose="02040503050406030204" pitchFamily="18" charset="0"/>
                        <a:cs typeface="Arial"/>
                      </a:rPr>
                      <m:t>× </m:t>
                    </m:r>
                  </m:oMath>
                </a14:m>
                <a:r>
                  <a:rPr lang="en-US" sz="2200">
                    <a:latin typeface="Cambria" panose="02040503050406030204" pitchFamily="18" charset="0"/>
                    <a:ea typeface="Cambria" panose="02040503050406030204" pitchFamily="18" charset="0"/>
                    <a:cs typeface="Arial"/>
                  </a:rPr>
                  <a:t>3</a:t>
                </a:r>
              </a:p>
              <a:p>
                <a:r>
                  <a:rPr lang="en-US" sz="2200">
                    <a:latin typeface="Cambria" panose="02040503050406030204" pitchFamily="18" charset="0"/>
                    <a:ea typeface="Cambria" panose="02040503050406030204" pitchFamily="18" charset="0"/>
                    <a:cs typeface="Arial"/>
                  </a:rPr>
                  <a:t>		   </a:t>
                </a:r>
                <a:r>
                  <a:rPr lang="vi-VN" sz="2200">
                    <a:latin typeface="Cambria" panose="02040503050406030204" pitchFamily="18" charset="0"/>
                    <a:ea typeface="Cambria" panose="02040503050406030204" pitchFamily="18" charset="0"/>
                    <a:cs typeface="Arial"/>
                  </a:rPr>
                  <a:t>  </a:t>
                </a:r>
                <a:r>
                  <a:rPr lang="en-US" sz="2200">
                    <a:latin typeface="Cambria" panose="02040503050406030204" pitchFamily="18" charset="0"/>
                    <a:ea typeface="Cambria" panose="02040503050406030204" pitchFamily="18" charset="0"/>
                    <a:cs typeface="Arial"/>
                  </a:rPr>
                  <a:t>  = 9</a:t>
                </a:r>
                <a:endParaRPr lang="en-US" sz="2200">
                  <a:latin typeface="Cambria" panose="02040503050406030204" pitchFamily="18" charset="0"/>
                  <a:ea typeface="Cambria" panose="02040503050406030204" pitchFamily="18" charset="0"/>
                </a:endParaRPr>
              </a:p>
            </p:txBody>
          </p:sp>
        </mc:Choice>
        <mc:Fallback xmlns="">
          <p:sp>
            <p:nvSpPr>
              <p:cNvPr id="13" name="TextBox 12">
                <a:extLst>
                  <a:ext uri="{FF2B5EF4-FFF2-40B4-BE49-F238E27FC236}">
                    <a16:creationId xmlns:a16="http://schemas.microsoft.com/office/drawing/2014/main" id="{D59A44C0-FC14-4011-A321-006B8403894A}"/>
                  </a:ext>
                </a:extLst>
              </p:cNvPr>
              <p:cNvSpPr txBox="1">
                <a:spLocks noRot="1" noChangeAspect="1" noMove="1" noResize="1" noEditPoints="1" noAdjustHandles="1" noChangeArrowheads="1" noChangeShapeType="1" noTextEdit="1"/>
              </p:cNvSpPr>
              <p:nvPr/>
            </p:nvSpPr>
            <p:spPr>
              <a:xfrm>
                <a:off x="1164460" y="3996543"/>
                <a:ext cx="6238875" cy="1446550"/>
              </a:xfrm>
              <a:prstGeom prst="rect">
                <a:avLst/>
              </a:prstGeom>
              <a:blipFill>
                <a:blip r:embed="rId4"/>
                <a:stretch>
                  <a:fillRect l="-1271" t="-2954" b="-7595"/>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BD0C89D8-B1F2-4B1E-91FF-2EE8FF37CA1F}"/>
              </a:ext>
            </a:extLst>
          </p:cNvPr>
          <p:cNvSpPr/>
          <p:nvPr/>
        </p:nvSpPr>
        <p:spPr>
          <a:xfrm>
            <a:off x="8070133" y="1792152"/>
            <a:ext cx="655708"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1</a:t>
            </a:r>
            <a:endParaRPr lang="en-US" sz="2200">
              <a:latin typeface="Cambria" panose="02040503050406030204" pitchFamily="18" charset="0"/>
              <a:ea typeface="Cambria" panose="02040503050406030204" pitchFamily="18" charset="0"/>
            </a:endParaRPr>
          </a:p>
        </p:txBody>
      </p:sp>
      <p:sp>
        <p:nvSpPr>
          <p:cNvPr id="9" name="Oval 8">
            <a:extLst>
              <a:ext uri="{FF2B5EF4-FFF2-40B4-BE49-F238E27FC236}">
                <a16:creationId xmlns:a16="http://schemas.microsoft.com/office/drawing/2014/main" id="{3EEF61BB-7854-4FB4-8888-21CE06CE9A63}"/>
              </a:ext>
            </a:extLst>
          </p:cNvPr>
          <p:cNvSpPr/>
          <p:nvPr/>
        </p:nvSpPr>
        <p:spPr>
          <a:xfrm>
            <a:off x="10231123" y="1754354"/>
            <a:ext cx="631071"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2</a:t>
            </a:r>
            <a:endParaRPr lang="en-US" sz="2200">
              <a:latin typeface="Cambria" panose="02040503050406030204" pitchFamily="18" charset="0"/>
              <a:ea typeface="Cambria" panose="02040503050406030204" pitchFamily="18" charset="0"/>
            </a:endParaRPr>
          </a:p>
        </p:txBody>
      </p:sp>
      <p:sp>
        <p:nvSpPr>
          <p:cNvPr id="12" name="Oval 11">
            <a:extLst>
              <a:ext uri="{FF2B5EF4-FFF2-40B4-BE49-F238E27FC236}">
                <a16:creationId xmlns:a16="http://schemas.microsoft.com/office/drawing/2014/main" id="{275B047C-5E73-41B5-968A-6BAC4C34C002}"/>
              </a:ext>
            </a:extLst>
          </p:cNvPr>
          <p:cNvSpPr/>
          <p:nvPr/>
        </p:nvSpPr>
        <p:spPr>
          <a:xfrm>
            <a:off x="7649047" y="3663623"/>
            <a:ext cx="649939"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4</a:t>
            </a:r>
            <a:endParaRPr lang="en-US" sz="2200">
              <a:latin typeface="Cambria" panose="02040503050406030204" pitchFamily="18" charset="0"/>
              <a:ea typeface="Cambria" panose="02040503050406030204" pitchFamily="18" charset="0"/>
            </a:endParaRPr>
          </a:p>
        </p:txBody>
      </p:sp>
      <p:sp>
        <p:nvSpPr>
          <p:cNvPr id="14" name="Oval 13">
            <a:extLst>
              <a:ext uri="{FF2B5EF4-FFF2-40B4-BE49-F238E27FC236}">
                <a16:creationId xmlns:a16="http://schemas.microsoft.com/office/drawing/2014/main" id="{372A3E74-BA15-4A60-AAF4-7319A670EA91}"/>
              </a:ext>
            </a:extLst>
          </p:cNvPr>
          <p:cNvSpPr/>
          <p:nvPr/>
        </p:nvSpPr>
        <p:spPr>
          <a:xfrm>
            <a:off x="10681611" y="3606837"/>
            <a:ext cx="631071"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latin typeface="Cambria" panose="02040503050406030204" pitchFamily="18" charset="0"/>
                <a:ea typeface="Cambria" panose="02040503050406030204" pitchFamily="18" charset="0"/>
              </a:rPr>
              <a:t>3</a:t>
            </a:r>
            <a:endParaRPr lang="en-US" sz="2200">
              <a:latin typeface="Cambria" panose="02040503050406030204" pitchFamily="18" charset="0"/>
              <a:ea typeface="Cambria" panose="02040503050406030204" pitchFamily="18" charset="0"/>
            </a:endParaRPr>
          </a:p>
        </p:txBody>
      </p:sp>
      <p:cxnSp>
        <p:nvCxnSpPr>
          <p:cNvPr id="15" name="Straight Connector 14">
            <a:extLst>
              <a:ext uri="{FF2B5EF4-FFF2-40B4-BE49-F238E27FC236}">
                <a16:creationId xmlns:a16="http://schemas.microsoft.com/office/drawing/2014/main" id="{571DF63C-B7EB-422D-A0CE-19885BE08D92}"/>
              </a:ext>
            </a:extLst>
          </p:cNvPr>
          <p:cNvCxnSpPr>
            <a:cxnSpLocks/>
            <a:stCxn id="7" idx="6"/>
            <a:endCxn id="9" idx="2"/>
          </p:cNvCxnSpPr>
          <p:nvPr/>
        </p:nvCxnSpPr>
        <p:spPr>
          <a:xfrm flipV="1">
            <a:off x="8725841" y="2050582"/>
            <a:ext cx="1505282" cy="37798"/>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8EC5E1-3C36-4D19-9119-F3E3D58D6658}"/>
              </a:ext>
            </a:extLst>
          </p:cNvPr>
          <p:cNvCxnSpPr>
            <a:cxnSpLocks/>
            <a:stCxn id="12" idx="6"/>
            <a:endCxn id="14" idx="2"/>
          </p:cNvCxnSpPr>
          <p:nvPr/>
        </p:nvCxnSpPr>
        <p:spPr>
          <a:xfrm flipV="1">
            <a:off x="8298986" y="3903065"/>
            <a:ext cx="2382625" cy="56786"/>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714377-38F8-454B-ACAA-C38CCE1B3074}"/>
              </a:ext>
            </a:extLst>
          </p:cNvPr>
          <p:cNvCxnSpPr>
            <a:cxnSpLocks/>
            <a:stCxn id="7" idx="4"/>
            <a:endCxn id="12" idx="0"/>
          </p:cNvCxnSpPr>
          <p:nvPr/>
        </p:nvCxnSpPr>
        <p:spPr>
          <a:xfrm flipH="1">
            <a:off x="7974017" y="2384607"/>
            <a:ext cx="423970" cy="1279016"/>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B130D4-E21D-41DE-AEB9-12B56EB1F370}"/>
              </a:ext>
            </a:extLst>
          </p:cNvPr>
          <p:cNvCxnSpPr>
            <a:cxnSpLocks/>
            <a:stCxn id="9" idx="4"/>
            <a:endCxn id="14" idx="0"/>
          </p:cNvCxnSpPr>
          <p:nvPr/>
        </p:nvCxnSpPr>
        <p:spPr>
          <a:xfrm>
            <a:off x="10546659" y="2346809"/>
            <a:ext cx="450488" cy="1260028"/>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A47E9-779A-468C-A228-C63BE86079E5}"/>
              </a:ext>
            </a:extLst>
          </p:cNvPr>
          <p:cNvCxnSpPr>
            <a:cxnSpLocks/>
            <a:stCxn id="7" idx="5"/>
            <a:endCxn id="14" idx="1"/>
          </p:cNvCxnSpPr>
          <p:nvPr/>
        </p:nvCxnSpPr>
        <p:spPr>
          <a:xfrm>
            <a:off x="8629815" y="2297844"/>
            <a:ext cx="2144214" cy="1395756"/>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93D08CA-A6F4-4D2C-9B9E-2369BE9C3154}"/>
              </a:ext>
            </a:extLst>
          </p:cNvPr>
          <p:cNvCxnSpPr>
            <a:cxnSpLocks/>
            <a:stCxn id="12" idx="7"/>
            <a:endCxn id="9" idx="3"/>
          </p:cNvCxnSpPr>
          <p:nvPr/>
        </p:nvCxnSpPr>
        <p:spPr>
          <a:xfrm flipV="1">
            <a:off x="8203805" y="2260046"/>
            <a:ext cx="2119736" cy="1490340"/>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B93C43-044C-4932-9378-9338888DB227}"/>
              </a:ext>
            </a:extLst>
          </p:cNvPr>
          <p:cNvSpPr txBox="1"/>
          <p:nvPr/>
        </p:nvSpPr>
        <p:spPr>
          <a:xfrm>
            <a:off x="9250911" y="1627227"/>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4</a:t>
            </a:r>
            <a:endParaRPr lang="en-US" sz="2200">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5D4035AB-B7FB-4711-8F4B-A4264E62F37B}"/>
              </a:ext>
            </a:extLst>
          </p:cNvPr>
          <p:cNvSpPr txBox="1"/>
          <p:nvPr/>
        </p:nvSpPr>
        <p:spPr>
          <a:xfrm>
            <a:off x="9319469" y="3983849"/>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5</a:t>
            </a:r>
            <a:endParaRPr lang="en-US" sz="2200">
              <a:latin typeface="Cambria" panose="02040503050406030204" pitchFamily="18" charset="0"/>
              <a:ea typeface="Cambria" panose="02040503050406030204" pitchFamily="18" charset="0"/>
            </a:endParaRPr>
          </a:p>
        </p:txBody>
      </p:sp>
      <p:sp>
        <p:nvSpPr>
          <p:cNvPr id="23" name="TextBox 22">
            <a:extLst>
              <a:ext uri="{FF2B5EF4-FFF2-40B4-BE49-F238E27FC236}">
                <a16:creationId xmlns:a16="http://schemas.microsoft.com/office/drawing/2014/main" id="{9C670D28-B9BA-488C-B885-87A442B60703}"/>
              </a:ext>
            </a:extLst>
          </p:cNvPr>
          <p:cNvSpPr txBox="1"/>
          <p:nvPr/>
        </p:nvSpPr>
        <p:spPr>
          <a:xfrm>
            <a:off x="10715509" y="2558722"/>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2</a:t>
            </a:r>
            <a:endParaRPr lang="en-US" sz="2200">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id="{4A132BC3-A041-4559-9DE4-F94CF21CA8BD}"/>
              </a:ext>
            </a:extLst>
          </p:cNvPr>
          <p:cNvSpPr txBox="1"/>
          <p:nvPr/>
        </p:nvSpPr>
        <p:spPr>
          <a:xfrm>
            <a:off x="7841001" y="2707664"/>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3</a:t>
            </a:r>
            <a:endParaRPr lang="en-US" sz="2200">
              <a:latin typeface="Cambria" panose="02040503050406030204" pitchFamily="18" charset="0"/>
              <a:ea typeface="Cambria" panose="02040503050406030204" pitchFamily="18" charset="0"/>
            </a:endParaRPr>
          </a:p>
        </p:txBody>
      </p:sp>
      <p:sp>
        <p:nvSpPr>
          <p:cNvPr id="25" name="TextBox 24">
            <a:extLst>
              <a:ext uri="{FF2B5EF4-FFF2-40B4-BE49-F238E27FC236}">
                <a16:creationId xmlns:a16="http://schemas.microsoft.com/office/drawing/2014/main" id="{3C45ACF4-A49C-4118-9445-51E5ECC53E31}"/>
              </a:ext>
            </a:extLst>
          </p:cNvPr>
          <p:cNvSpPr txBox="1"/>
          <p:nvPr/>
        </p:nvSpPr>
        <p:spPr>
          <a:xfrm>
            <a:off x="8936640" y="2206387"/>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1</a:t>
            </a:r>
            <a:endParaRPr lang="en-US" sz="2200">
              <a:latin typeface="Cambria" panose="02040503050406030204" pitchFamily="18" charset="0"/>
              <a:ea typeface="Cambria" panose="02040503050406030204" pitchFamily="18" charset="0"/>
            </a:endParaRPr>
          </a:p>
        </p:txBody>
      </p:sp>
      <p:sp>
        <p:nvSpPr>
          <p:cNvPr id="26" name="TextBox 25">
            <a:extLst>
              <a:ext uri="{FF2B5EF4-FFF2-40B4-BE49-F238E27FC236}">
                <a16:creationId xmlns:a16="http://schemas.microsoft.com/office/drawing/2014/main" id="{D553ACFE-BAE3-4150-87B8-B9DF6AEE18B1}"/>
              </a:ext>
            </a:extLst>
          </p:cNvPr>
          <p:cNvSpPr txBox="1"/>
          <p:nvPr/>
        </p:nvSpPr>
        <p:spPr>
          <a:xfrm>
            <a:off x="8878742" y="3105168"/>
            <a:ext cx="340158" cy="430887"/>
          </a:xfrm>
          <a:prstGeom prst="rect">
            <a:avLst/>
          </a:prstGeom>
          <a:noFill/>
        </p:spPr>
        <p:txBody>
          <a:bodyPr wrap="none" rtlCol="0">
            <a:spAutoFit/>
          </a:bodyPr>
          <a:lstStyle/>
          <a:p>
            <a:r>
              <a:rPr lang="vi-VN" sz="2200">
                <a:latin typeface="Cambria" panose="02040503050406030204" pitchFamily="18" charset="0"/>
                <a:ea typeface="Cambria" panose="02040503050406030204" pitchFamily="18" charset="0"/>
              </a:rPr>
              <a:t>3</a:t>
            </a:r>
            <a:endParaRPr lang="en-US" sz="22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6356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xEl>
                                              <p:pRg st="0" end="0"/>
                                            </p:txEl>
                                          </p:spTgt>
                                        </p:tgtEl>
                                        <p:attrNameLst>
                                          <p:attrName>style.visibility</p:attrName>
                                        </p:attrNameLst>
                                      </p:cBhvr>
                                      <p:to>
                                        <p:strVal val="visible"/>
                                      </p:to>
                                    </p:set>
                                    <p:animEffect transition="in" filter="fade">
                                      <p:cBhvr>
                                        <p:cTn id="67" dur="500"/>
                                        <p:tgtEl>
                                          <p:spTgt spid="1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xEl>
                                              <p:pRg st="1" end="1"/>
                                            </p:txEl>
                                          </p:spTgt>
                                        </p:tgtEl>
                                        <p:attrNameLst>
                                          <p:attrName>style.visibility</p:attrName>
                                        </p:attrNameLst>
                                      </p:cBhvr>
                                      <p:to>
                                        <p:strVal val="visible"/>
                                      </p:to>
                                    </p:set>
                                    <p:animEffect transition="in" filter="fade">
                                      <p:cBhvr>
                                        <p:cTn id="72" dur="500"/>
                                        <p:tgtEl>
                                          <p:spTgt spid="13">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
                                            <p:txEl>
                                              <p:pRg st="2" end="2"/>
                                            </p:txEl>
                                          </p:spTgt>
                                        </p:tgtEl>
                                        <p:attrNameLst>
                                          <p:attrName>style.visibility</p:attrName>
                                        </p:attrNameLst>
                                      </p:cBhvr>
                                      <p:to>
                                        <p:strVal val="visible"/>
                                      </p:to>
                                    </p:set>
                                    <p:animEffect transition="in" filter="fade">
                                      <p:cBhvr>
                                        <p:cTn id="77" dur="500"/>
                                        <p:tgtEl>
                                          <p:spTgt spid="1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
                                            <p:txEl>
                                              <p:pRg st="3" end="3"/>
                                            </p:txEl>
                                          </p:spTgt>
                                        </p:tgtEl>
                                        <p:attrNameLst>
                                          <p:attrName>style.visibility</p:attrName>
                                        </p:attrNameLst>
                                      </p:cBhvr>
                                      <p:to>
                                        <p:strVal val="visible"/>
                                      </p:to>
                                    </p:set>
                                    <p:animEffect transition="in" filter="fade">
                                      <p:cBhvr>
                                        <p:cTn id="8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animBg="1"/>
      <p:bldP spid="9" grpId="0" animBg="1"/>
      <p:bldP spid="12" grpId="0" animBg="1"/>
      <p:bldP spid="14" grpId="0" animBg="1"/>
      <p:bldP spid="21" grpId="0"/>
      <p:bldP spid="22" grpId="0"/>
      <p:bldP spid="23"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TSP – GIẢI THUẬT</a:t>
            </a:r>
          </a:p>
        </p:txBody>
      </p:sp>
      <p:sp>
        <p:nvSpPr>
          <p:cNvPr id="9" name="Hộp Văn bản 3">
            <a:extLst>
              <a:ext uri="{FF2B5EF4-FFF2-40B4-BE49-F238E27FC236}">
                <a16:creationId xmlns:a16="http://schemas.microsoft.com/office/drawing/2014/main" id="{0F9DF2E3-2070-4577-868E-4823CADFC1E3}"/>
              </a:ext>
            </a:extLst>
          </p:cNvPr>
          <p:cNvSpPr txBox="1"/>
          <p:nvPr/>
        </p:nvSpPr>
        <p:spPr>
          <a:xfrm>
            <a:off x="5252721" y="915523"/>
            <a:ext cx="6078854" cy="54424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atin typeface="Cambria" panose="02040503050406030204" pitchFamily="18" charset="0"/>
                <a:ea typeface="Cambria" panose="02040503050406030204" pitchFamily="18" charset="0"/>
                <a:cs typeface="Arial"/>
              </a:rPr>
              <a:t>#G = (V, E)</a:t>
            </a:r>
          </a:p>
          <a:p>
            <a:pPr>
              <a:lnSpc>
                <a:spcPct val="150000"/>
              </a:lnSpc>
            </a:pPr>
            <a:r>
              <a:rPr lang="en-US" b="1">
                <a:latin typeface="Cambria" panose="02040503050406030204" pitchFamily="18" charset="0"/>
                <a:ea typeface="Cambria" panose="02040503050406030204" pitchFamily="18" charset="0"/>
                <a:cs typeface="Arial"/>
              </a:rPr>
              <a:t>BESTCONFIG</a:t>
            </a:r>
            <a:r>
              <a:rPr lang="en-US">
                <a:latin typeface="Cambria" panose="02040503050406030204" pitchFamily="18" charset="0"/>
                <a:ea typeface="Cambria" panose="02040503050406030204" pitchFamily="18" charset="0"/>
                <a:cs typeface="Arial"/>
              </a:rPr>
              <a:t>  := ∞;</a:t>
            </a:r>
          </a:p>
          <a:p>
            <a:pPr>
              <a:lnSpc>
                <a:spcPct val="150000"/>
              </a:lnSpc>
            </a:pPr>
            <a:r>
              <a:rPr lang="en-US">
                <a:latin typeface="Cambria" panose="02040503050406030204" pitchFamily="18" charset="0"/>
                <a:ea typeface="Cambria" panose="02040503050406030204" pitchFamily="18" charset="0"/>
                <a:cs typeface="Arial"/>
              </a:rPr>
              <a:t>X[0] := 1;</a:t>
            </a:r>
            <a:endParaRPr lang="vi-VN">
              <a:latin typeface="Cambria" panose="02040503050406030204" pitchFamily="18" charset="0"/>
              <a:ea typeface="Cambria" panose="02040503050406030204" pitchFamily="18" charset="0"/>
              <a:cs typeface="Arial"/>
            </a:endParaRPr>
          </a:p>
          <a:p>
            <a:pPr>
              <a:lnSpc>
                <a:spcPct val="150000"/>
              </a:lnSpc>
            </a:pPr>
            <a:r>
              <a:rPr lang="vi-VN" i="1">
                <a:latin typeface="Cambria" panose="02040503050406030204" pitchFamily="18" charset="0"/>
                <a:ea typeface="Cambria" panose="02040503050406030204" pitchFamily="18" charset="0"/>
                <a:cs typeface="Arial"/>
              </a:rPr>
              <a:t>def </a:t>
            </a:r>
            <a:r>
              <a:rPr lang="en-US" b="1">
                <a:latin typeface="Cambria" panose="02040503050406030204" pitchFamily="18" charset="0"/>
                <a:ea typeface="Cambria" panose="02040503050406030204" pitchFamily="18" charset="0"/>
                <a:cs typeface="Arial"/>
              </a:rPr>
              <a:t>Visit</a:t>
            </a:r>
            <a:r>
              <a:rPr lang="vi-VN">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cs typeface="Arial"/>
              </a:rPr>
              <a:t>deg, F(X), U</a:t>
            </a:r>
            <a:r>
              <a:rPr lang="vi-VN">
                <a:latin typeface="Cambria" panose="02040503050406030204" pitchFamily="18" charset="0"/>
                <a:ea typeface="Cambria" panose="02040503050406030204" pitchFamily="18" charset="0"/>
                <a:cs typeface="Arial"/>
              </a:rPr>
              <a:t>):</a:t>
            </a: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for </a:t>
            </a:r>
            <a:r>
              <a:rPr lang="en-US">
                <a:latin typeface="Cambria" panose="02040503050406030204" pitchFamily="18" charset="0"/>
                <a:ea typeface="Cambria" panose="02040503050406030204" pitchFamily="18" charset="0"/>
                <a:cs typeface="Arial"/>
              </a:rPr>
              <a:t>&lt;V : </a:t>
            </a:r>
            <a:r>
              <a:rPr lang="vi-VN">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cs typeface="Arial"/>
              </a:rPr>
              <a:t>(U, V) ∈ E, V ∉ X&gt; {</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en-US">
                <a:latin typeface="Cambria" panose="02040503050406030204" pitchFamily="18" charset="0"/>
                <a:ea typeface="Cambria" panose="02040503050406030204" pitchFamily="18" charset="0"/>
                <a:cs typeface="Arial"/>
              </a:rPr>
              <a:t>X[deg] := V;</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if</a:t>
            </a:r>
            <a:r>
              <a:rPr lang="vi-VN">
                <a:latin typeface="Cambria" panose="02040503050406030204" pitchFamily="18" charset="0"/>
                <a:ea typeface="Cambria" panose="02040503050406030204" pitchFamily="18" charset="0"/>
                <a:cs typeface="Arial"/>
              </a:rPr>
              <a:t> </a:t>
            </a:r>
            <a:r>
              <a:rPr lang="en-US" b="1">
                <a:latin typeface="Cambria" panose="02040503050406030204" pitchFamily="18" charset="0"/>
                <a:ea typeface="Cambria" panose="02040503050406030204" pitchFamily="18" charset="0"/>
                <a:cs typeface="Arial"/>
              </a:rPr>
              <a:t>LOWER_BOUND</a:t>
            </a:r>
            <a:r>
              <a:rPr lang="en-US">
                <a:latin typeface="Cambria" panose="02040503050406030204" pitchFamily="18" charset="0"/>
                <a:ea typeface="Cambria" panose="02040503050406030204" pitchFamily="18" charset="0"/>
                <a:cs typeface="Arial"/>
              </a:rPr>
              <a:t>(X) &lt; </a:t>
            </a:r>
            <a:r>
              <a:rPr lang="en-US" b="1">
                <a:latin typeface="Cambria" panose="02040503050406030204" pitchFamily="18" charset="0"/>
                <a:ea typeface="Cambria" panose="02040503050406030204" pitchFamily="18" charset="0"/>
                <a:cs typeface="Arial"/>
              </a:rPr>
              <a:t>BESTCONFIG</a:t>
            </a:r>
            <a:r>
              <a:rPr lang="vi-VN">
                <a:latin typeface="Cambria" panose="02040503050406030204" pitchFamily="18" charset="0"/>
                <a:ea typeface="Cambria" panose="02040503050406030204" pitchFamily="18" charset="0"/>
                <a:cs typeface="Arial"/>
              </a:rPr>
              <a:t> {</a:t>
            </a:r>
          </a:p>
          <a:p>
            <a:pPr>
              <a:lnSpc>
                <a:spcPct val="150000"/>
              </a:lnSpc>
            </a:pPr>
            <a:r>
              <a:rPr lang="vi-VN" i="1">
                <a:latin typeface="Cambria" panose="02040503050406030204" pitchFamily="18" charset="0"/>
                <a:ea typeface="Cambria" panose="02040503050406030204" pitchFamily="18" charset="0"/>
                <a:cs typeface="Arial"/>
              </a:rPr>
              <a:t>            if </a:t>
            </a:r>
            <a:r>
              <a:rPr lang="en-US">
                <a:latin typeface="Cambria" panose="02040503050406030204" pitchFamily="18" charset="0"/>
                <a:ea typeface="Cambria" panose="02040503050406030204" pitchFamily="18" charset="0"/>
                <a:cs typeface="Arial"/>
              </a:rPr>
              <a:t>(deg = n – 1)</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en-US" i="1">
                <a:latin typeface="Cambria" panose="02040503050406030204" pitchFamily="18" charset="0"/>
                <a:ea typeface="Cambria" panose="02040503050406030204" pitchFamily="18" charset="0"/>
                <a:cs typeface="Arial"/>
              </a:rPr>
              <a:t>minimize</a:t>
            </a:r>
            <a:r>
              <a:rPr lang="en-US">
                <a:latin typeface="Cambria" panose="02040503050406030204" pitchFamily="18" charset="0"/>
                <a:ea typeface="Cambria" panose="02040503050406030204" pitchFamily="18" charset="0"/>
                <a:cs typeface="Arial"/>
              </a:rPr>
              <a:t>(</a:t>
            </a:r>
            <a:r>
              <a:rPr lang="en-US" b="1">
                <a:latin typeface="Cambria" panose="02040503050406030204" pitchFamily="18" charset="0"/>
                <a:ea typeface="Cambria" panose="02040503050406030204" pitchFamily="18" charset="0"/>
                <a:cs typeface="Arial"/>
              </a:rPr>
              <a:t>BESTCONFIG</a:t>
            </a:r>
            <a:r>
              <a:rPr lang="en-US">
                <a:latin typeface="Cambria" panose="02040503050406030204" pitchFamily="18" charset="0"/>
                <a:ea typeface="Cambria" panose="02040503050406030204" pitchFamily="18" charset="0"/>
                <a:cs typeface="Arial"/>
              </a:rPr>
              <a:t>, F(X) + C(U, V) + C(V, X[0]));</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else </a:t>
            </a:r>
          </a:p>
          <a:p>
            <a:pPr>
              <a:lnSpc>
                <a:spcPct val="150000"/>
              </a:lnSpc>
            </a:pPr>
            <a:r>
              <a:rPr lang="en-US">
                <a:latin typeface="Cambria" panose="02040503050406030204" pitchFamily="18" charset="0"/>
                <a:ea typeface="Cambria" panose="02040503050406030204" pitchFamily="18" charset="0"/>
                <a:cs typeface="Arial"/>
              </a:rPr>
              <a:t>                </a:t>
            </a:r>
            <a:r>
              <a:rPr lang="en-US" b="1">
                <a:latin typeface="Cambria" panose="02040503050406030204" pitchFamily="18" charset="0"/>
                <a:ea typeface="Cambria" panose="02040503050406030204" pitchFamily="18" charset="0"/>
                <a:cs typeface="Arial"/>
              </a:rPr>
              <a:t>Visit</a:t>
            </a:r>
            <a:r>
              <a:rPr lang="en-US">
                <a:latin typeface="Cambria" panose="02040503050406030204" pitchFamily="18" charset="0"/>
                <a:ea typeface="Cambria" panose="02040503050406030204" pitchFamily="18" charset="0"/>
                <a:cs typeface="Arial"/>
              </a:rPr>
              <a:t>(deg+1, F(X) + C(U, V), V);</a:t>
            </a:r>
          </a:p>
          <a:p>
            <a:pPr>
              <a:lnSpc>
                <a:spcPct val="150000"/>
              </a:lnSpc>
            </a:pPr>
            <a:r>
              <a:rPr lang="en-US">
                <a:latin typeface="Cambria" panose="02040503050406030204" pitchFamily="18" charset="0"/>
                <a:ea typeface="Cambria" panose="02040503050406030204" pitchFamily="18" charset="0"/>
                <a:cs typeface="Arial"/>
              </a:rPr>
              <a:t>        </a:t>
            </a:r>
            <a:r>
              <a:rPr lang="vi-VN">
                <a:latin typeface="Cambria" panose="02040503050406030204" pitchFamily="18" charset="0"/>
                <a:ea typeface="Cambria" panose="02040503050406030204" pitchFamily="18" charset="0"/>
                <a:cs typeface="Arial"/>
              </a:rPr>
              <a:t> }</a:t>
            </a:r>
          </a:p>
          <a:p>
            <a:pPr>
              <a:lnSpc>
                <a:spcPct val="150000"/>
              </a:lnSpc>
            </a:pPr>
            <a:r>
              <a:rPr lang="vi-VN">
                <a:latin typeface="Cambria" panose="02040503050406030204" pitchFamily="18" charset="0"/>
                <a:ea typeface="Cambria" panose="02040503050406030204" pitchFamily="18" charset="0"/>
                <a:cs typeface="Arial"/>
              </a:rPr>
              <a:t>    }</a:t>
            </a:r>
          </a:p>
        </p:txBody>
      </p:sp>
      <p:sp>
        <p:nvSpPr>
          <p:cNvPr id="10" name="TextBox 9">
            <a:extLst>
              <a:ext uri="{FF2B5EF4-FFF2-40B4-BE49-F238E27FC236}">
                <a16:creationId xmlns:a16="http://schemas.microsoft.com/office/drawing/2014/main" id="{54295A0D-A82A-4C00-96B8-034572D5D3ED}"/>
              </a:ext>
            </a:extLst>
          </p:cNvPr>
          <p:cNvSpPr txBox="1"/>
          <p:nvPr/>
        </p:nvSpPr>
        <p:spPr>
          <a:xfrm>
            <a:off x="1077595" y="4922907"/>
            <a:ext cx="3921125" cy="707886"/>
          </a:xfrm>
          <a:prstGeom prst="rect">
            <a:avLst/>
          </a:prstGeom>
          <a:noFill/>
        </p:spPr>
        <p:txBody>
          <a:bodyPr wrap="square" rtlCol="0">
            <a:spAutoFit/>
          </a:bodyPr>
          <a:lstStyle/>
          <a:p>
            <a:r>
              <a:rPr lang="en-US" sz="2000" b="1">
                <a:solidFill>
                  <a:schemeClr val="accent1"/>
                </a:solidFill>
                <a:latin typeface="Cambria" panose="02040503050406030204" pitchFamily="18" charset="0"/>
                <a:ea typeface="Cambria" panose="02040503050406030204" pitchFamily="18" charset="0"/>
              </a:rPr>
              <a:t>Dựa theo phương pháp chung, xây dựng giải thuật cho TSP ?</a:t>
            </a:r>
          </a:p>
        </p:txBody>
      </p:sp>
      <p:pic>
        <p:nvPicPr>
          <p:cNvPr id="6" name="Picture 4">
            <a:extLst>
              <a:ext uri="{FF2B5EF4-FFF2-40B4-BE49-F238E27FC236}">
                <a16:creationId xmlns:a16="http://schemas.microsoft.com/office/drawing/2014/main" id="{27320CAB-13F4-4417-8886-E444D0FC4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890" y="1322635"/>
            <a:ext cx="7651289" cy="430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64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TSP – </a:t>
            </a:r>
            <a:r>
              <a:rPr lang="vi-VN"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GIẢI THUẬT</a:t>
            </a:r>
            <a:endPar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endParaRPr>
          </a:p>
        </p:txBody>
      </p:sp>
      <p:sp>
        <p:nvSpPr>
          <p:cNvPr id="7" name="Oval 6">
            <a:extLst>
              <a:ext uri="{FF2B5EF4-FFF2-40B4-BE49-F238E27FC236}">
                <a16:creationId xmlns:a16="http://schemas.microsoft.com/office/drawing/2014/main" id="{BD0C89D8-B1F2-4B1E-91FF-2EE8FF37CA1F}"/>
              </a:ext>
            </a:extLst>
          </p:cNvPr>
          <p:cNvSpPr/>
          <p:nvPr/>
        </p:nvSpPr>
        <p:spPr>
          <a:xfrm>
            <a:off x="8373077" y="453682"/>
            <a:ext cx="655708"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Cambria" panose="02040503050406030204" pitchFamily="18" charset="0"/>
                <a:ea typeface="Cambria" panose="02040503050406030204" pitchFamily="18" charset="0"/>
              </a:rPr>
              <a:t>1</a:t>
            </a:r>
            <a:endParaRPr lang="en-US">
              <a:latin typeface="Cambria" panose="02040503050406030204" pitchFamily="18" charset="0"/>
              <a:ea typeface="Cambria" panose="02040503050406030204" pitchFamily="18" charset="0"/>
            </a:endParaRPr>
          </a:p>
        </p:txBody>
      </p:sp>
      <p:sp>
        <p:nvSpPr>
          <p:cNvPr id="9" name="Oval 8">
            <a:extLst>
              <a:ext uri="{FF2B5EF4-FFF2-40B4-BE49-F238E27FC236}">
                <a16:creationId xmlns:a16="http://schemas.microsoft.com/office/drawing/2014/main" id="{3EEF61BB-7854-4FB4-8888-21CE06CE9A63}"/>
              </a:ext>
            </a:extLst>
          </p:cNvPr>
          <p:cNvSpPr/>
          <p:nvPr/>
        </p:nvSpPr>
        <p:spPr>
          <a:xfrm>
            <a:off x="10230965" y="467991"/>
            <a:ext cx="631071"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Cambria" panose="02040503050406030204" pitchFamily="18" charset="0"/>
                <a:ea typeface="Cambria" panose="02040503050406030204" pitchFamily="18" charset="0"/>
              </a:rPr>
              <a:t>2</a:t>
            </a:r>
            <a:endParaRPr lang="en-US">
              <a:latin typeface="Cambria" panose="02040503050406030204" pitchFamily="18" charset="0"/>
              <a:ea typeface="Cambria" panose="02040503050406030204" pitchFamily="18" charset="0"/>
            </a:endParaRPr>
          </a:p>
        </p:txBody>
      </p:sp>
      <p:sp>
        <p:nvSpPr>
          <p:cNvPr id="12" name="Oval 11">
            <a:extLst>
              <a:ext uri="{FF2B5EF4-FFF2-40B4-BE49-F238E27FC236}">
                <a16:creationId xmlns:a16="http://schemas.microsoft.com/office/drawing/2014/main" id="{275B047C-5E73-41B5-968A-6BAC4C34C002}"/>
              </a:ext>
            </a:extLst>
          </p:cNvPr>
          <p:cNvSpPr/>
          <p:nvPr/>
        </p:nvSpPr>
        <p:spPr>
          <a:xfrm>
            <a:off x="7974249" y="2139396"/>
            <a:ext cx="649939"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Cambria" panose="02040503050406030204" pitchFamily="18" charset="0"/>
                <a:ea typeface="Cambria" panose="02040503050406030204" pitchFamily="18" charset="0"/>
              </a:rPr>
              <a:t>4</a:t>
            </a:r>
            <a:endParaRPr lang="en-US">
              <a:latin typeface="Cambria" panose="02040503050406030204" pitchFamily="18" charset="0"/>
              <a:ea typeface="Cambria" panose="02040503050406030204" pitchFamily="18" charset="0"/>
            </a:endParaRPr>
          </a:p>
        </p:txBody>
      </p:sp>
      <p:sp>
        <p:nvSpPr>
          <p:cNvPr id="14" name="Oval 13">
            <a:extLst>
              <a:ext uri="{FF2B5EF4-FFF2-40B4-BE49-F238E27FC236}">
                <a16:creationId xmlns:a16="http://schemas.microsoft.com/office/drawing/2014/main" id="{372A3E74-BA15-4A60-AAF4-7319A670EA91}"/>
              </a:ext>
            </a:extLst>
          </p:cNvPr>
          <p:cNvSpPr/>
          <p:nvPr/>
        </p:nvSpPr>
        <p:spPr>
          <a:xfrm>
            <a:off x="10498190" y="2139396"/>
            <a:ext cx="631071"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Cambria" panose="02040503050406030204" pitchFamily="18" charset="0"/>
                <a:ea typeface="Cambria" panose="02040503050406030204" pitchFamily="18" charset="0"/>
              </a:rPr>
              <a:t>3</a:t>
            </a:r>
            <a:endParaRPr lang="en-US">
              <a:latin typeface="Cambria" panose="02040503050406030204" pitchFamily="18" charset="0"/>
              <a:ea typeface="Cambria" panose="02040503050406030204" pitchFamily="18" charset="0"/>
            </a:endParaRPr>
          </a:p>
        </p:txBody>
      </p:sp>
      <p:cxnSp>
        <p:nvCxnSpPr>
          <p:cNvPr id="15" name="Straight Connector 14">
            <a:extLst>
              <a:ext uri="{FF2B5EF4-FFF2-40B4-BE49-F238E27FC236}">
                <a16:creationId xmlns:a16="http://schemas.microsoft.com/office/drawing/2014/main" id="{571DF63C-B7EB-422D-A0CE-19885BE08D92}"/>
              </a:ext>
            </a:extLst>
          </p:cNvPr>
          <p:cNvCxnSpPr>
            <a:cxnSpLocks/>
            <a:stCxn id="7" idx="6"/>
            <a:endCxn id="9" idx="2"/>
          </p:cNvCxnSpPr>
          <p:nvPr/>
        </p:nvCxnSpPr>
        <p:spPr>
          <a:xfrm>
            <a:off x="9028785" y="749910"/>
            <a:ext cx="1202180" cy="14309"/>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8EC5E1-3C36-4D19-9119-F3E3D58D6658}"/>
              </a:ext>
            </a:extLst>
          </p:cNvPr>
          <p:cNvCxnSpPr>
            <a:cxnSpLocks/>
            <a:stCxn id="12" idx="6"/>
            <a:endCxn id="14" idx="2"/>
          </p:cNvCxnSpPr>
          <p:nvPr/>
        </p:nvCxnSpPr>
        <p:spPr>
          <a:xfrm>
            <a:off x="8624188" y="2435624"/>
            <a:ext cx="1874002" cy="0"/>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714377-38F8-454B-ACAA-C38CCE1B3074}"/>
              </a:ext>
            </a:extLst>
          </p:cNvPr>
          <p:cNvCxnSpPr>
            <a:cxnSpLocks/>
            <a:stCxn id="7" idx="4"/>
            <a:endCxn id="12" idx="0"/>
          </p:cNvCxnSpPr>
          <p:nvPr/>
        </p:nvCxnSpPr>
        <p:spPr>
          <a:xfrm flipH="1">
            <a:off x="8299219" y="1046137"/>
            <a:ext cx="401712" cy="1093259"/>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B130D4-E21D-41DE-AEB9-12B56EB1F370}"/>
              </a:ext>
            </a:extLst>
          </p:cNvPr>
          <p:cNvCxnSpPr>
            <a:cxnSpLocks/>
            <a:stCxn id="9" idx="4"/>
            <a:endCxn id="14" idx="0"/>
          </p:cNvCxnSpPr>
          <p:nvPr/>
        </p:nvCxnSpPr>
        <p:spPr>
          <a:xfrm>
            <a:off x="10546501" y="1060446"/>
            <a:ext cx="267225" cy="1078950"/>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A47E9-779A-468C-A228-C63BE86079E5}"/>
              </a:ext>
            </a:extLst>
          </p:cNvPr>
          <p:cNvCxnSpPr>
            <a:cxnSpLocks/>
            <a:stCxn id="7" idx="5"/>
            <a:endCxn id="14" idx="1"/>
          </p:cNvCxnSpPr>
          <p:nvPr/>
        </p:nvCxnSpPr>
        <p:spPr>
          <a:xfrm>
            <a:off x="8932759" y="959374"/>
            <a:ext cx="1657849" cy="1266785"/>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93D08CA-A6F4-4D2C-9B9E-2369BE9C3154}"/>
              </a:ext>
            </a:extLst>
          </p:cNvPr>
          <p:cNvCxnSpPr>
            <a:cxnSpLocks/>
            <a:stCxn id="12" idx="7"/>
            <a:endCxn id="9" idx="3"/>
          </p:cNvCxnSpPr>
          <p:nvPr/>
        </p:nvCxnSpPr>
        <p:spPr>
          <a:xfrm flipV="1">
            <a:off x="8529007" y="973683"/>
            <a:ext cx="1794376" cy="1252476"/>
          </a:xfrm>
          <a:prstGeom prst="line">
            <a:avLst/>
          </a:prstGeom>
          <a:ln w="28575">
            <a:solidFill>
              <a:srgbClr val="A6BFC4"/>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B93C43-044C-4932-9378-9338888DB227}"/>
              </a:ext>
            </a:extLst>
          </p:cNvPr>
          <p:cNvSpPr txBox="1"/>
          <p:nvPr/>
        </p:nvSpPr>
        <p:spPr>
          <a:xfrm>
            <a:off x="9454150" y="340503"/>
            <a:ext cx="312906" cy="369332"/>
          </a:xfrm>
          <a:prstGeom prst="rect">
            <a:avLst/>
          </a:prstGeom>
          <a:noFill/>
        </p:spPr>
        <p:txBody>
          <a:bodyPr wrap="none" rtlCol="0">
            <a:spAutoFit/>
          </a:bodyPr>
          <a:lstStyle/>
          <a:p>
            <a:r>
              <a:rPr lang="vi-VN">
                <a:latin typeface="Cambria" panose="02040503050406030204" pitchFamily="18" charset="0"/>
                <a:ea typeface="Cambria" panose="02040503050406030204" pitchFamily="18" charset="0"/>
              </a:rPr>
              <a:t>4</a:t>
            </a:r>
            <a:endParaRPr lang="en-US">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5D4035AB-B7FB-4711-8F4B-A4264E62F37B}"/>
              </a:ext>
            </a:extLst>
          </p:cNvPr>
          <p:cNvSpPr txBox="1"/>
          <p:nvPr/>
        </p:nvSpPr>
        <p:spPr>
          <a:xfrm>
            <a:off x="9477004" y="2421011"/>
            <a:ext cx="312906" cy="369332"/>
          </a:xfrm>
          <a:prstGeom prst="rect">
            <a:avLst/>
          </a:prstGeom>
          <a:noFill/>
        </p:spPr>
        <p:txBody>
          <a:bodyPr wrap="none" rtlCol="0">
            <a:spAutoFit/>
          </a:bodyPr>
          <a:lstStyle/>
          <a:p>
            <a:r>
              <a:rPr lang="vi-VN">
                <a:latin typeface="Cambria" panose="02040503050406030204" pitchFamily="18" charset="0"/>
                <a:ea typeface="Cambria" panose="02040503050406030204" pitchFamily="18" charset="0"/>
              </a:rPr>
              <a:t>5</a:t>
            </a:r>
            <a:endParaRPr lang="en-US">
              <a:latin typeface="Cambria" panose="02040503050406030204" pitchFamily="18" charset="0"/>
              <a:ea typeface="Cambria" panose="02040503050406030204" pitchFamily="18" charset="0"/>
            </a:endParaRPr>
          </a:p>
        </p:txBody>
      </p:sp>
      <p:sp>
        <p:nvSpPr>
          <p:cNvPr id="23" name="TextBox 22">
            <a:extLst>
              <a:ext uri="{FF2B5EF4-FFF2-40B4-BE49-F238E27FC236}">
                <a16:creationId xmlns:a16="http://schemas.microsoft.com/office/drawing/2014/main" id="{9C670D28-B9BA-488C-B885-87A442B60703}"/>
              </a:ext>
            </a:extLst>
          </p:cNvPr>
          <p:cNvSpPr txBox="1"/>
          <p:nvPr/>
        </p:nvSpPr>
        <p:spPr>
          <a:xfrm>
            <a:off x="10708062" y="1299453"/>
            <a:ext cx="312906" cy="369332"/>
          </a:xfrm>
          <a:prstGeom prst="rect">
            <a:avLst/>
          </a:prstGeom>
          <a:noFill/>
        </p:spPr>
        <p:txBody>
          <a:bodyPr wrap="none" rtlCol="0">
            <a:spAutoFit/>
          </a:bodyPr>
          <a:lstStyle/>
          <a:p>
            <a:r>
              <a:rPr lang="vi-VN">
                <a:latin typeface="Cambria" panose="02040503050406030204" pitchFamily="18" charset="0"/>
                <a:ea typeface="Cambria" panose="02040503050406030204" pitchFamily="18" charset="0"/>
              </a:rPr>
              <a:t>2</a:t>
            </a:r>
            <a:endParaRPr lang="en-US">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id="{4A132BC3-A041-4559-9DE4-F94CF21CA8BD}"/>
              </a:ext>
            </a:extLst>
          </p:cNvPr>
          <p:cNvSpPr txBox="1"/>
          <p:nvPr/>
        </p:nvSpPr>
        <p:spPr>
          <a:xfrm>
            <a:off x="8100906" y="1299453"/>
            <a:ext cx="312906" cy="369332"/>
          </a:xfrm>
          <a:prstGeom prst="rect">
            <a:avLst/>
          </a:prstGeom>
          <a:noFill/>
        </p:spPr>
        <p:txBody>
          <a:bodyPr wrap="none" rtlCol="0">
            <a:spAutoFit/>
          </a:bodyPr>
          <a:lstStyle/>
          <a:p>
            <a:r>
              <a:rPr lang="vi-VN">
                <a:latin typeface="Cambria" panose="02040503050406030204" pitchFamily="18" charset="0"/>
                <a:ea typeface="Cambria" panose="02040503050406030204" pitchFamily="18" charset="0"/>
              </a:rPr>
              <a:t>3</a:t>
            </a:r>
            <a:endParaRPr lang="en-US">
              <a:latin typeface="Cambria" panose="02040503050406030204" pitchFamily="18" charset="0"/>
              <a:ea typeface="Cambria" panose="02040503050406030204" pitchFamily="18" charset="0"/>
            </a:endParaRPr>
          </a:p>
        </p:txBody>
      </p:sp>
      <p:sp>
        <p:nvSpPr>
          <p:cNvPr id="25" name="TextBox 24">
            <a:extLst>
              <a:ext uri="{FF2B5EF4-FFF2-40B4-BE49-F238E27FC236}">
                <a16:creationId xmlns:a16="http://schemas.microsoft.com/office/drawing/2014/main" id="{3C45ACF4-A49C-4118-9445-51E5ECC53E31}"/>
              </a:ext>
            </a:extLst>
          </p:cNvPr>
          <p:cNvSpPr txBox="1"/>
          <p:nvPr/>
        </p:nvSpPr>
        <p:spPr>
          <a:xfrm>
            <a:off x="9258573" y="932653"/>
            <a:ext cx="312906" cy="369332"/>
          </a:xfrm>
          <a:prstGeom prst="rect">
            <a:avLst/>
          </a:prstGeom>
          <a:noFill/>
        </p:spPr>
        <p:txBody>
          <a:bodyPr wrap="none" rtlCol="0">
            <a:spAutoFit/>
          </a:bodyPr>
          <a:lstStyle/>
          <a:p>
            <a:r>
              <a:rPr lang="vi-VN">
                <a:latin typeface="Cambria" panose="02040503050406030204" pitchFamily="18" charset="0"/>
                <a:ea typeface="Cambria" panose="02040503050406030204" pitchFamily="18" charset="0"/>
              </a:rPr>
              <a:t>1</a:t>
            </a:r>
            <a:endParaRPr lang="en-US">
              <a:latin typeface="Cambria" panose="02040503050406030204" pitchFamily="18" charset="0"/>
              <a:ea typeface="Cambria" panose="02040503050406030204" pitchFamily="18" charset="0"/>
            </a:endParaRPr>
          </a:p>
        </p:txBody>
      </p:sp>
      <p:sp>
        <p:nvSpPr>
          <p:cNvPr id="26" name="TextBox 25">
            <a:extLst>
              <a:ext uri="{FF2B5EF4-FFF2-40B4-BE49-F238E27FC236}">
                <a16:creationId xmlns:a16="http://schemas.microsoft.com/office/drawing/2014/main" id="{D553ACFE-BAE3-4150-87B8-B9DF6AEE18B1}"/>
              </a:ext>
            </a:extLst>
          </p:cNvPr>
          <p:cNvSpPr txBox="1"/>
          <p:nvPr/>
        </p:nvSpPr>
        <p:spPr>
          <a:xfrm>
            <a:off x="8949158" y="1773109"/>
            <a:ext cx="312906" cy="369332"/>
          </a:xfrm>
          <a:prstGeom prst="rect">
            <a:avLst/>
          </a:prstGeom>
          <a:noFill/>
        </p:spPr>
        <p:txBody>
          <a:bodyPr wrap="none" rtlCol="0">
            <a:spAutoFit/>
          </a:bodyPr>
          <a:lstStyle/>
          <a:p>
            <a:r>
              <a:rPr lang="vi-VN">
                <a:latin typeface="Cambria" panose="02040503050406030204" pitchFamily="18" charset="0"/>
                <a:ea typeface="Cambria" panose="02040503050406030204" pitchFamily="18" charset="0"/>
              </a:rPr>
              <a:t>3</a:t>
            </a:r>
            <a:endParaRPr lang="en-US">
              <a:latin typeface="Cambria" panose="02040503050406030204" pitchFamily="18" charset="0"/>
              <a:ea typeface="Cambria" panose="02040503050406030204" pitchFamily="18" charset="0"/>
            </a:endParaRPr>
          </a:p>
        </p:txBody>
      </p:sp>
      <p:sp>
        <p:nvSpPr>
          <p:cNvPr id="28" name="Oval 27">
            <a:extLst>
              <a:ext uri="{FF2B5EF4-FFF2-40B4-BE49-F238E27FC236}">
                <a16:creationId xmlns:a16="http://schemas.microsoft.com/office/drawing/2014/main" id="{21CB31E6-0617-4706-9A00-98E1D17D4C88}"/>
              </a:ext>
            </a:extLst>
          </p:cNvPr>
          <p:cNvSpPr/>
          <p:nvPr/>
        </p:nvSpPr>
        <p:spPr>
          <a:xfrm>
            <a:off x="4067577" y="1028219"/>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29" name="Oval 28">
            <a:extLst>
              <a:ext uri="{FF2B5EF4-FFF2-40B4-BE49-F238E27FC236}">
                <a16:creationId xmlns:a16="http://schemas.microsoft.com/office/drawing/2014/main" id="{744108B3-8E38-4B69-969A-0583FE7B9AC5}"/>
              </a:ext>
            </a:extLst>
          </p:cNvPr>
          <p:cNvSpPr/>
          <p:nvPr/>
        </p:nvSpPr>
        <p:spPr>
          <a:xfrm>
            <a:off x="4078787" y="2234559"/>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0" name="Oval 29">
            <a:extLst>
              <a:ext uri="{FF2B5EF4-FFF2-40B4-BE49-F238E27FC236}">
                <a16:creationId xmlns:a16="http://schemas.microsoft.com/office/drawing/2014/main" id="{AA04E82F-7619-4F0C-8234-5F73264A064E}"/>
              </a:ext>
            </a:extLst>
          </p:cNvPr>
          <p:cNvSpPr/>
          <p:nvPr/>
        </p:nvSpPr>
        <p:spPr>
          <a:xfrm>
            <a:off x="1930421" y="2326144"/>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1" name="Oval 30">
            <a:extLst>
              <a:ext uri="{FF2B5EF4-FFF2-40B4-BE49-F238E27FC236}">
                <a16:creationId xmlns:a16="http://schemas.microsoft.com/office/drawing/2014/main" id="{465E217B-D190-4A97-8CF6-A327071631EA}"/>
              </a:ext>
            </a:extLst>
          </p:cNvPr>
          <p:cNvSpPr/>
          <p:nvPr/>
        </p:nvSpPr>
        <p:spPr>
          <a:xfrm>
            <a:off x="6263629" y="2239379"/>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2" name="Oval 31">
            <a:extLst>
              <a:ext uri="{FF2B5EF4-FFF2-40B4-BE49-F238E27FC236}">
                <a16:creationId xmlns:a16="http://schemas.microsoft.com/office/drawing/2014/main" id="{2A62259A-A82B-42DE-A352-A0623D482D7C}"/>
              </a:ext>
            </a:extLst>
          </p:cNvPr>
          <p:cNvSpPr/>
          <p:nvPr/>
        </p:nvSpPr>
        <p:spPr>
          <a:xfrm>
            <a:off x="1215674" y="3435908"/>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3" name="Oval 32">
            <a:extLst>
              <a:ext uri="{FF2B5EF4-FFF2-40B4-BE49-F238E27FC236}">
                <a16:creationId xmlns:a16="http://schemas.microsoft.com/office/drawing/2014/main" id="{E38DDD8B-6C34-4B5E-B1A7-CA1C85ACAA85}"/>
              </a:ext>
            </a:extLst>
          </p:cNvPr>
          <p:cNvSpPr/>
          <p:nvPr/>
        </p:nvSpPr>
        <p:spPr>
          <a:xfrm>
            <a:off x="2480121" y="3435907"/>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4" name="Oval 33">
            <a:extLst>
              <a:ext uri="{FF2B5EF4-FFF2-40B4-BE49-F238E27FC236}">
                <a16:creationId xmlns:a16="http://schemas.microsoft.com/office/drawing/2014/main" id="{08575531-9C31-461F-97E4-404399EC0C21}"/>
              </a:ext>
            </a:extLst>
          </p:cNvPr>
          <p:cNvSpPr/>
          <p:nvPr/>
        </p:nvSpPr>
        <p:spPr>
          <a:xfrm>
            <a:off x="3376935" y="3440899"/>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5" name="Oval 34">
            <a:extLst>
              <a:ext uri="{FF2B5EF4-FFF2-40B4-BE49-F238E27FC236}">
                <a16:creationId xmlns:a16="http://schemas.microsoft.com/office/drawing/2014/main" id="{CA60062E-1FB7-45B9-AA4B-02D685CFF40B}"/>
              </a:ext>
            </a:extLst>
          </p:cNvPr>
          <p:cNvSpPr/>
          <p:nvPr/>
        </p:nvSpPr>
        <p:spPr>
          <a:xfrm>
            <a:off x="4683295" y="3435907"/>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6" name="Oval 35">
            <a:extLst>
              <a:ext uri="{FF2B5EF4-FFF2-40B4-BE49-F238E27FC236}">
                <a16:creationId xmlns:a16="http://schemas.microsoft.com/office/drawing/2014/main" id="{18636F92-E0A8-4433-A55F-F6F9C6BE4A77}"/>
              </a:ext>
            </a:extLst>
          </p:cNvPr>
          <p:cNvSpPr/>
          <p:nvPr/>
        </p:nvSpPr>
        <p:spPr>
          <a:xfrm>
            <a:off x="5619615" y="3435905"/>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37" name="Oval 36">
            <a:extLst>
              <a:ext uri="{FF2B5EF4-FFF2-40B4-BE49-F238E27FC236}">
                <a16:creationId xmlns:a16="http://schemas.microsoft.com/office/drawing/2014/main" id="{0BB1C163-631E-4C56-8555-0647243ABEB6}"/>
              </a:ext>
            </a:extLst>
          </p:cNvPr>
          <p:cNvSpPr/>
          <p:nvPr/>
        </p:nvSpPr>
        <p:spPr>
          <a:xfrm>
            <a:off x="7138397" y="3435906"/>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cxnSp>
        <p:nvCxnSpPr>
          <p:cNvPr id="38" name="Straight Arrow Connector 37">
            <a:extLst>
              <a:ext uri="{FF2B5EF4-FFF2-40B4-BE49-F238E27FC236}">
                <a16:creationId xmlns:a16="http://schemas.microsoft.com/office/drawing/2014/main" id="{DE72C1FE-1491-42F5-9572-D343A8E69B99}"/>
              </a:ext>
            </a:extLst>
          </p:cNvPr>
          <p:cNvCxnSpPr>
            <a:stCxn id="28" idx="4"/>
            <a:endCxn id="29" idx="0"/>
          </p:cNvCxnSpPr>
          <p:nvPr/>
        </p:nvCxnSpPr>
        <p:spPr>
          <a:xfrm>
            <a:off x="4389584" y="1620674"/>
            <a:ext cx="11210" cy="613885"/>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6B21F6-FFD9-41DE-9C03-7EF2662A2AEC}"/>
              </a:ext>
            </a:extLst>
          </p:cNvPr>
          <p:cNvCxnSpPr>
            <a:cxnSpLocks/>
            <a:stCxn id="28" idx="3"/>
            <a:endCxn id="30" idx="7"/>
          </p:cNvCxnSpPr>
          <p:nvPr/>
        </p:nvCxnSpPr>
        <p:spPr>
          <a:xfrm flipH="1">
            <a:off x="2480121" y="1533911"/>
            <a:ext cx="1681770" cy="87899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F4E4A3F-8B43-4C65-A90E-67A5EA1E5733}"/>
              </a:ext>
            </a:extLst>
          </p:cNvPr>
          <p:cNvCxnSpPr>
            <a:cxnSpLocks/>
            <a:stCxn id="28" idx="5"/>
            <a:endCxn id="31" idx="1"/>
          </p:cNvCxnSpPr>
          <p:nvPr/>
        </p:nvCxnSpPr>
        <p:spPr>
          <a:xfrm>
            <a:off x="4617277" y="1533911"/>
            <a:ext cx="1740666" cy="792231"/>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BA6B7E0-4313-43A4-94CC-07CFDDDB242C}"/>
              </a:ext>
            </a:extLst>
          </p:cNvPr>
          <p:cNvCxnSpPr>
            <a:cxnSpLocks/>
            <a:stCxn id="30" idx="3"/>
            <a:endCxn id="32" idx="0"/>
          </p:cNvCxnSpPr>
          <p:nvPr/>
        </p:nvCxnSpPr>
        <p:spPr>
          <a:xfrm flipH="1">
            <a:off x="1537681" y="2831836"/>
            <a:ext cx="487054" cy="604072"/>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C62A-C862-4A3A-AECC-C5CCCAA3F417}"/>
              </a:ext>
            </a:extLst>
          </p:cNvPr>
          <p:cNvCxnSpPr>
            <a:cxnSpLocks/>
            <a:stCxn id="30" idx="5"/>
            <a:endCxn id="33" idx="0"/>
          </p:cNvCxnSpPr>
          <p:nvPr/>
        </p:nvCxnSpPr>
        <p:spPr>
          <a:xfrm>
            <a:off x="2480121" y="2831836"/>
            <a:ext cx="322007" cy="604071"/>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0BAFBC-F541-45AE-AC89-74F0E91B5329}"/>
              </a:ext>
            </a:extLst>
          </p:cNvPr>
          <p:cNvCxnSpPr>
            <a:cxnSpLocks/>
            <a:stCxn id="29" idx="3"/>
            <a:endCxn id="34" idx="0"/>
          </p:cNvCxnSpPr>
          <p:nvPr/>
        </p:nvCxnSpPr>
        <p:spPr>
          <a:xfrm flipH="1">
            <a:off x="3698942" y="2740251"/>
            <a:ext cx="474159" cy="700648"/>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E46C2EE-069E-4B5B-AEFA-FFB231BAD918}"/>
              </a:ext>
            </a:extLst>
          </p:cNvPr>
          <p:cNvCxnSpPr>
            <a:cxnSpLocks/>
            <a:stCxn id="29" idx="5"/>
            <a:endCxn id="35" idx="0"/>
          </p:cNvCxnSpPr>
          <p:nvPr/>
        </p:nvCxnSpPr>
        <p:spPr>
          <a:xfrm>
            <a:off x="4628487" y="2740251"/>
            <a:ext cx="376815" cy="69565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35FC5BE-B84A-4B4E-96E9-E8842C03354F}"/>
              </a:ext>
            </a:extLst>
          </p:cNvPr>
          <p:cNvCxnSpPr>
            <a:cxnSpLocks/>
            <a:stCxn id="31" idx="3"/>
            <a:endCxn id="36" idx="0"/>
          </p:cNvCxnSpPr>
          <p:nvPr/>
        </p:nvCxnSpPr>
        <p:spPr>
          <a:xfrm flipH="1">
            <a:off x="5941622" y="2745071"/>
            <a:ext cx="416321" cy="690834"/>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7AAB56E-3597-48DD-B55F-24D0B8628ACF}"/>
              </a:ext>
            </a:extLst>
          </p:cNvPr>
          <p:cNvCxnSpPr>
            <a:cxnSpLocks/>
            <a:stCxn id="31" idx="5"/>
            <a:endCxn id="37" idx="0"/>
          </p:cNvCxnSpPr>
          <p:nvPr/>
        </p:nvCxnSpPr>
        <p:spPr>
          <a:xfrm>
            <a:off x="6813329" y="2745071"/>
            <a:ext cx="647075" cy="690835"/>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8349DF9-3323-4BF9-96E5-A233C03FB62D}"/>
              </a:ext>
            </a:extLst>
          </p:cNvPr>
          <p:cNvCxnSpPr>
            <a:cxnSpLocks/>
            <a:stCxn id="32" idx="4"/>
            <a:endCxn id="51" idx="0"/>
          </p:cNvCxnSpPr>
          <p:nvPr/>
        </p:nvCxnSpPr>
        <p:spPr>
          <a:xfrm flipH="1">
            <a:off x="1517746" y="4028363"/>
            <a:ext cx="19935" cy="593914"/>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4D97988-44B8-41FC-A28C-D3DDCFF3EF85}"/>
              </a:ext>
            </a:extLst>
          </p:cNvPr>
          <p:cNvCxnSpPr>
            <a:cxnSpLocks/>
            <a:stCxn id="33" idx="4"/>
            <a:endCxn id="52" idx="0"/>
          </p:cNvCxnSpPr>
          <p:nvPr/>
        </p:nvCxnSpPr>
        <p:spPr>
          <a:xfrm>
            <a:off x="2802128" y="4028362"/>
            <a:ext cx="1548" cy="607388"/>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E28C98-B374-4D8C-BC66-F5AA9D7D1259}"/>
              </a:ext>
            </a:extLst>
          </p:cNvPr>
          <p:cNvCxnSpPr>
            <a:cxnSpLocks/>
            <a:stCxn id="34" idx="4"/>
            <a:endCxn id="53" idx="0"/>
          </p:cNvCxnSpPr>
          <p:nvPr/>
        </p:nvCxnSpPr>
        <p:spPr>
          <a:xfrm>
            <a:off x="3698942" y="4033354"/>
            <a:ext cx="21398" cy="574292"/>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3EA9BD2-BC30-41CE-BDD2-2F3E4D9540DC}"/>
              </a:ext>
            </a:extLst>
          </p:cNvPr>
          <p:cNvCxnSpPr>
            <a:cxnSpLocks/>
            <a:stCxn id="35" idx="4"/>
            <a:endCxn id="54" idx="0"/>
          </p:cNvCxnSpPr>
          <p:nvPr/>
        </p:nvCxnSpPr>
        <p:spPr>
          <a:xfrm>
            <a:off x="5005302" y="4028362"/>
            <a:ext cx="283" cy="61703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FE72D9E0-A0AE-4D0E-A426-0F169A8941C5}"/>
              </a:ext>
            </a:extLst>
          </p:cNvPr>
          <p:cNvSpPr/>
          <p:nvPr/>
        </p:nvSpPr>
        <p:spPr>
          <a:xfrm>
            <a:off x="1195739" y="4622277"/>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52" name="Oval 51">
            <a:extLst>
              <a:ext uri="{FF2B5EF4-FFF2-40B4-BE49-F238E27FC236}">
                <a16:creationId xmlns:a16="http://schemas.microsoft.com/office/drawing/2014/main" id="{67192EB9-1878-4EA1-87D1-0C54C4F359B4}"/>
              </a:ext>
            </a:extLst>
          </p:cNvPr>
          <p:cNvSpPr/>
          <p:nvPr/>
        </p:nvSpPr>
        <p:spPr>
          <a:xfrm>
            <a:off x="2481669" y="4635750"/>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53" name="Oval 52">
            <a:extLst>
              <a:ext uri="{FF2B5EF4-FFF2-40B4-BE49-F238E27FC236}">
                <a16:creationId xmlns:a16="http://schemas.microsoft.com/office/drawing/2014/main" id="{FF7D824F-FCBA-48C0-A871-54018B7C6D63}"/>
              </a:ext>
            </a:extLst>
          </p:cNvPr>
          <p:cNvSpPr/>
          <p:nvPr/>
        </p:nvSpPr>
        <p:spPr>
          <a:xfrm>
            <a:off x="3398333" y="4607646"/>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54" name="Oval 53">
            <a:extLst>
              <a:ext uri="{FF2B5EF4-FFF2-40B4-BE49-F238E27FC236}">
                <a16:creationId xmlns:a16="http://schemas.microsoft.com/office/drawing/2014/main" id="{128DECB8-B029-4BEF-88E1-B29C1762D4D9}"/>
              </a:ext>
            </a:extLst>
          </p:cNvPr>
          <p:cNvSpPr/>
          <p:nvPr/>
        </p:nvSpPr>
        <p:spPr>
          <a:xfrm>
            <a:off x="4683578" y="4645398"/>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55" name="Oval 54">
            <a:extLst>
              <a:ext uri="{FF2B5EF4-FFF2-40B4-BE49-F238E27FC236}">
                <a16:creationId xmlns:a16="http://schemas.microsoft.com/office/drawing/2014/main" id="{FDD5429D-C5EF-4207-BCBB-B94A57DFAC2E}"/>
              </a:ext>
            </a:extLst>
          </p:cNvPr>
          <p:cNvSpPr/>
          <p:nvPr/>
        </p:nvSpPr>
        <p:spPr>
          <a:xfrm>
            <a:off x="5619615" y="4640574"/>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cxnSp>
        <p:nvCxnSpPr>
          <p:cNvPr id="56" name="Straight Arrow Connector 55">
            <a:extLst>
              <a:ext uri="{FF2B5EF4-FFF2-40B4-BE49-F238E27FC236}">
                <a16:creationId xmlns:a16="http://schemas.microsoft.com/office/drawing/2014/main" id="{945FBEE9-98F2-4BC2-8EA8-BBFF8A50E7AC}"/>
              </a:ext>
            </a:extLst>
          </p:cNvPr>
          <p:cNvCxnSpPr>
            <a:cxnSpLocks/>
            <a:stCxn id="36" idx="4"/>
            <a:endCxn id="55" idx="0"/>
          </p:cNvCxnSpPr>
          <p:nvPr/>
        </p:nvCxnSpPr>
        <p:spPr>
          <a:xfrm>
            <a:off x="5941622" y="4028360"/>
            <a:ext cx="0" cy="612214"/>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C0599A4-9BB5-40ED-BAB9-5B9AA0C83D21}"/>
              </a:ext>
            </a:extLst>
          </p:cNvPr>
          <p:cNvCxnSpPr>
            <a:cxnSpLocks/>
            <a:stCxn id="37" idx="4"/>
            <a:endCxn id="58" idx="0"/>
          </p:cNvCxnSpPr>
          <p:nvPr/>
        </p:nvCxnSpPr>
        <p:spPr>
          <a:xfrm>
            <a:off x="7460404" y="4028361"/>
            <a:ext cx="0" cy="57928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C253AA85-3930-4D18-B75F-0014DB6E51AD}"/>
              </a:ext>
            </a:extLst>
          </p:cNvPr>
          <p:cNvSpPr/>
          <p:nvPr/>
        </p:nvSpPr>
        <p:spPr>
          <a:xfrm>
            <a:off x="7138397" y="4607647"/>
            <a:ext cx="644014" cy="592455"/>
          </a:xfrm>
          <a:prstGeom prst="ellipse">
            <a:avLst/>
          </a:prstGeom>
          <a:solidFill>
            <a:srgbClr val="A0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ambria" panose="02040503050406030204" pitchFamily="18" charset="0"/>
              <a:ea typeface="Cambria" panose="02040503050406030204" pitchFamily="18" charset="0"/>
            </a:endParaRPr>
          </a:p>
        </p:txBody>
      </p:sp>
      <p:sp>
        <p:nvSpPr>
          <p:cNvPr id="59" name="TextBox 58">
            <a:extLst>
              <a:ext uri="{FF2B5EF4-FFF2-40B4-BE49-F238E27FC236}">
                <a16:creationId xmlns:a16="http://schemas.microsoft.com/office/drawing/2014/main" id="{8B6267CA-8DDD-4A71-96C0-219524F97422}"/>
              </a:ext>
            </a:extLst>
          </p:cNvPr>
          <p:cNvSpPr txBox="1"/>
          <p:nvPr/>
        </p:nvSpPr>
        <p:spPr>
          <a:xfrm>
            <a:off x="4223218" y="1139780"/>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0" name="TextBox 59">
            <a:extLst>
              <a:ext uri="{FF2B5EF4-FFF2-40B4-BE49-F238E27FC236}">
                <a16:creationId xmlns:a16="http://schemas.microsoft.com/office/drawing/2014/main" id="{D4C1B440-227F-4162-8222-9B87E9E4CC70}"/>
              </a:ext>
            </a:extLst>
          </p:cNvPr>
          <p:cNvSpPr txBox="1"/>
          <p:nvPr/>
        </p:nvSpPr>
        <p:spPr>
          <a:xfrm>
            <a:off x="2053077" y="2432016"/>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1" name="TextBox 60">
            <a:extLst>
              <a:ext uri="{FF2B5EF4-FFF2-40B4-BE49-F238E27FC236}">
                <a16:creationId xmlns:a16="http://schemas.microsoft.com/office/drawing/2014/main" id="{FD504C01-337E-468C-8AE4-2ADD85452A42}"/>
              </a:ext>
            </a:extLst>
          </p:cNvPr>
          <p:cNvSpPr txBox="1"/>
          <p:nvPr/>
        </p:nvSpPr>
        <p:spPr>
          <a:xfrm>
            <a:off x="4138058" y="2346120"/>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2" name="TextBox 61">
            <a:extLst>
              <a:ext uri="{FF2B5EF4-FFF2-40B4-BE49-F238E27FC236}">
                <a16:creationId xmlns:a16="http://schemas.microsoft.com/office/drawing/2014/main" id="{4A56A661-5A0F-429A-98D6-6414145EE363}"/>
              </a:ext>
            </a:extLst>
          </p:cNvPr>
          <p:cNvSpPr txBox="1"/>
          <p:nvPr/>
        </p:nvSpPr>
        <p:spPr>
          <a:xfrm>
            <a:off x="6357943" y="2346120"/>
            <a:ext cx="488373"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3" name="TextBox 62">
            <a:extLst>
              <a:ext uri="{FF2B5EF4-FFF2-40B4-BE49-F238E27FC236}">
                <a16:creationId xmlns:a16="http://schemas.microsoft.com/office/drawing/2014/main" id="{8BCC0A95-7C9C-4653-A71A-9811F6E0D36B}"/>
              </a:ext>
            </a:extLst>
          </p:cNvPr>
          <p:cNvSpPr txBox="1"/>
          <p:nvPr/>
        </p:nvSpPr>
        <p:spPr>
          <a:xfrm>
            <a:off x="1227600" y="354096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4" name="TextBox 63">
            <a:extLst>
              <a:ext uri="{FF2B5EF4-FFF2-40B4-BE49-F238E27FC236}">
                <a16:creationId xmlns:a16="http://schemas.microsoft.com/office/drawing/2014/main" id="{99D2BBED-31C8-4BA7-9B9E-30E5E1BA551C}"/>
              </a:ext>
            </a:extLst>
          </p:cNvPr>
          <p:cNvSpPr txBox="1"/>
          <p:nvPr/>
        </p:nvSpPr>
        <p:spPr>
          <a:xfrm>
            <a:off x="2541450" y="354096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5" name="TextBox 64">
            <a:extLst>
              <a:ext uri="{FF2B5EF4-FFF2-40B4-BE49-F238E27FC236}">
                <a16:creationId xmlns:a16="http://schemas.microsoft.com/office/drawing/2014/main" id="{AC250839-8AA1-4876-B763-8870EEC96F20}"/>
              </a:ext>
            </a:extLst>
          </p:cNvPr>
          <p:cNvSpPr txBox="1"/>
          <p:nvPr/>
        </p:nvSpPr>
        <p:spPr>
          <a:xfrm>
            <a:off x="3410655" y="3527890"/>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6" name="TextBox 65">
            <a:extLst>
              <a:ext uri="{FF2B5EF4-FFF2-40B4-BE49-F238E27FC236}">
                <a16:creationId xmlns:a16="http://schemas.microsoft.com/office/drawing/2014/main" id="{2E9A5E0D-C951-47AE-9AE9-4800ED30325B}"/>
              </a:ext>
            </a:extLst>
          </p:cNvPr>
          <p:cNvSpPr txBox="1"/>
          <p:nvPr/>
        </p:nvSpPr>
        <p:spPr>
          <a:xfrm>
            <a:off x="4696683" y="3542734"/>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7" name="TextBox 66">
            <a:extLst>
              <a:ext uri="{FF2B5EF4-FFF2-40B4-BE49-F238E27FC236}">
                <a16:creationId xmlns:a16="http://schemas.microsoft.com/office/drawing/2014/main" id="{84A384BF-5DB6-4366-AD36-F97FCA77F343}"/>
              </a:ext>
            </a:extLst>
          </p:cNvPr>
          <p:cNvSpPr txBox="1"/>
          <p:nvPr/>
        </p:nvSpPr>
        <p:spPr>
          <a:xfrm>
            <a:off x="5667736" y="3555939"/>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8" name="TextBox 67">
            <a:extLst>
              <a:ext uri="{FF2B5EF4-FFF2-40B4-BE49-F238E27FC236}">
                <a16:creationId xmlns:a16="http://schemas.microsoft.com/office/drawing/2014/main" id="{65A43602-F818-4993-AB53-FC03FCDC4EDC}"/>
              </a:ext>
            </a:extLst>
          </p:cNvPr>
          <p:cNvSpPr txBox="1"/>
          <p:nvPr/>
        </p:nvSpPr>
        <p:spPr>
          <a:xfrm>
            <a:off x="7136866" y="354096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69" name="TextBox 68">
            <a:extLst>
              <a:ext uri="{FF2B5EF4-FFF2-40B4-BE49-F238E27FC236}">
                <a16:creationId xmlns:a16="http://schemas.microsoft.com/office/drawing/2014/main" id="{CAD5ECA8-0F95-493D-A7CD-B2A402AA0716}"/>
              </a:ext>
            </a:extLst>
          </p:cNvPr>
          <p:cNvSpPr txBox="1"/>
          <p:nvPr/>
        </p:nvSpPr>
        <p:spPr>
          <a:xfrm>
            <a:off x="1175105" y="4733838"/>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1234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70" name="TextBox 69">
            <a:extLst>
              <a:ext uri="{FF2B5EF4-FFF2-40B4-BE49-F238E27FC236}">
                <a16:creationId xmlns:a16="http://schemas.microsoft.com/office/drawing/2014/main" id="{4FF3639F-4345-48B3-B3F4-F7414D753C9B}"/>
              </a:ext>
            </a:extLst>
          </p:cNvPr>
          <p:cNvSpPr txBox="1"/>
          <p:nvPr/>
        </p:nvSpPr>
        <p:spPr>
          <a:xfrm>
            <a:off x="2462266" y="472571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1243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71" name="TextBox 70">
            <a:extLst>
              <a:ext uri="{FF2B5EF4-FFF2-40B4-BE49-F238E27FC236}">
                <a16:creationId xmlns:a16="http://schemas.microsoft.com/office/drawing/2014/main" id="{0D2063DB-3CA6-4E22-B299-D297C9741155}"/>
              </a:ext>
            </a:extLst>
          </p:cNvPr>
          <p:cNvSpPr txBox="1"/>
          <p:nvPr/>
        </p:nvSpPr>
        <p:spPr>
          <a:xfrm>
            <a:off x="3406254" y="472571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1324</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72" name="TextBox 71">
            <a:extLst>
              <a:ext uri="{FF2B5EF4-FFF2-40B4-BE49-F238E27FC236}">
                <a16:creationId xmlns:a16="http://schemas.microsoft.com/office/drawing/2014/main" id="{CF7A4E26-5C10-40ED-996C-FF85DAC24327}"/>
              </a:ext>
            </a:extLst>
          </p:cNvPr>
          <p:cNvSpPr txBox="1"/>
          <p:nvPr/>
        </p:nvSpPr>
        <p:spPr>
          <a:xfrm>
            <a:off x="4642639" y="472571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1342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73" name="TextBox 72">
            <a:extLst>
              <a:ext uri="{FF2B5EF4-FFF2-40B4-BE49-F238E27FC236}">
                <a16:creationId xmlns:a16="http://schemas.microsoft.com/office/drawing/2014/main" id="{451E4D2B-25D2-4136-8005-6A63A937D061}"/>
              </a:ext>
            </a:extLst>
          </p:cNvPr>
          <p:cNvSpPr txBox="1"/>
          <p:nvPr/>
        </p:nvSpPr>
        <p:spPr>
          <a:xfrm>
            <a:off x="5583509" y="4725713"/>
            <a:ext cx="703864"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1423</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74" name="TextBox 73">
            <a:extLst>
              <a:ext uri="{FF2B5EF4-FFF2-40B4-BE49-F238E27FC236}">
                <a16:creationId xmlns:a16="http://schemas.microsoft.com/office/drawing/2014/main" id="{74BBDFBC-8229-4C75-8F57-556B6F8BFA1F}"/>
              </a:ext>
            </a:extLst>
          </p:cNvPr>
          <p:cNvSpPr txBox="1"/>
          <p:nvPr/>
        </p:nvSpPr>
        <p:spPr>
          <a:xfrm>
            <a:off x="7136866" y="4725713"/>
            <a:ext cx="760398" cy="369332"/>
          </a:xfrm>
          <a:prstGeom prst="rect">
            <a:avLst/>
          </a:prstGeom>
          <a:noFill/>
        </p:spPr>
        <p:txBody>
          <a:bodyPr wrap="square" rtlCol="0">
            <a:spAutoFit/>
          </a:bodyPr>
          <a:lstStyle/>
          <a:p>
            <a:r>
              <a:rPr lang="vi-VN">
                <a:solidFill>
                  <a:schemeClr val="bg1"/>
                </a:solidFill>
                <a:latin typeface="Cambria" panose="02040503050406030204" pitchFamily="18" charset="0"/>
                <a:ea typeface="Cambria" panose="02040503050406030204" pitchFamily="18" charset="0"/>
                <a:cs typeface="Calibri" panose="020F0502020204030204" pitchFamily="34" charset="0"/>
              </a:rPr>
              <a:t>1432</a:t>
            </a:r>
            <a:endParaRPr lang="en-US">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
        <p:nvSpPr>
          <p:cNvPr id="109" name="TextBox 108">
            <a:extLst>
              <a:ext uri="{FF2B5EF4-FFF2-40B4-BE49-F238E27FC236}">
                <a16:creationId xmlns:a16="http://schemas.microsoft.com/office/drawing/2014/main" id="{754B1A0A-A60E-47FB-B648-989B6E6EBB96}"/>
              </a:ext>
            </a:extLst>
          </p:cNvPr>
          <p:cNvSpPr txBox="1"/>
          <p:nvPr/>
        </p:nvSpPr>
        <p:spPr>
          <a:xfrm>
            <a:off x="1859688" y="1991667"/>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 7</a:t>
            </a:r>
            <a:endParaRPr lang="en-US"/>
          </a:p>
        </p:txBody>
      </p:sp>
      <p:sp>
        <p:nvSpPr>
          <p:cNvPr id="112" name="TextBox 111">
            <a:extLst>
              <a:ext uri="{FF2B5EF4-FFF2-40B4-BE49-F238E27FC236}">
                <a16:creationId xmlns:a16="http://schemas.microsoft.com/office/drawing/2014/main" id="{FA0A4D44-BF92-4D0B-A250-C1CED0C06F5B}"/>
              </a:ext>
            </a:extLst>
          </p:cNvPr>
          <p:cNvSpPr txBox="1"/>
          <p:nvPr/>
        </p:nvSpPr>
        <p:spPr>
          <a:xfrm>
            <a:off x="4374453" y="1900202"/>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 7</a:t>
            </a:r>
            <a:endParaRPr lang="en-US"/>
          </a:p>
        </p:txBody>
      </p:sp>
      <p:sp>
        <p:nvSpPr>
          <p:cNvPr id="113" name="TextBox 112">
            <a:extLst>
              <a:ext uri="{FF2B5EF4-FFF2-40B4-BE49-F238E27FC236}">
                <a16:creationId xmlns:a16="http://schemas.microsoft.com/office/drawing/2014/main" id="{62D81768-664D-4D8B-B593-742DE4B0D928}"/>
              </a:ext>
            </a:extLst>
          </p:cNvPr>
          <p:cNvSpPr txBox="1"/>
          <p:nvPr/>
        </p:nvSpPr>
        <p:spPr>
          <a:xfrm>
            <a:off x="813731" y="3054731"/>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 8</a:t>
            </a:r>
            <a:endParaRPr lang="en-US"/>
          </a:p>
        </p:txBody>
      </p:sp>
      <p:sp>
        <p:nvSpPr>
          <p:cNvPr id="114" name="TextBox 113">
            <a:extLst>
              <a:ext uri="{FF2B5EF4-FFF2-40B4-BE49-F238E27FC236}">
                <a16:creationId xmlns:a16="http://schemas.microsoft.com/office/drawing/2014/main" id="{7CD6C1B3-7E79-4332-9FB4-45AFA9EF1F39}"/>
              </a:ext>
            </a:extLst>
          </p:cNvPr>
          <p:cNvSpPr txBox="1"/>
          <p:nvPr/>
        </p:nvSpPr>
        <p:spPr>
          <a:xfrm>
            <a:off x="651986" y="4236797"/>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=12 </a:t>
            </a:r>
            <a:endParaRPr lang="en-US"/>
          </a:p>
        </p:txBody>
      </p:sp>
      <p:cxnSp>
        <p:nvCxnSpPr>
          <p:cNvPr id="133" name="Straight Arrow Connector 132">
            <a:extLst>
              <a:ext uri="{FF2B5EF4-FFF2-40B4-BE49-F238E27FC236}">
                <a16:creationId xmlns:a16="http://schemas.microsoft.com/office/drawing/2014/main" id="{F2DFAA02-43E2-4A80-A669-71F7BC995571}"/>
              </a:ext>
            </a:extLst>
          </p:cNvPr>
          <p:cNvCxnSpPr>
            <a:cxnSpLocks/>
            <a:stCxn id="51" idx="4"/>
          </p:cNvCxnSpPr>
          <p:nvPr/>
        </p:nvCxnSpPr>
        <p:spPr>
          <a:xfrm>
            <a:off x="1517746" y="5214732"/>
            <a:ext cx="0" cy="480674"/>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CDB79B5A-1F0B-455D-A999-304307A379B7}"/>
              </a:ext>
            </a:extLst>
          </p:cNvPr>
          <p:cNvSpPr txBox="1"/>
          <p:nvPr/>
        </p:nvSpPr>
        <p:spPr>
          <a:xfrm>
            <a:off x="1163902" y="5718274"/>
            <a:ext cx="981780" cy="646331"/>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F =14</a:t>
            </a:r>
          </a:p>
          <a:p>
            <a:r>
              <a:rPr lang="vi-VN">
                <a:latin typeface="Cambria" panose="02040503050406030204" pitchFamily="18" charset="0"/>
                <a:ea typeface="Cambria" panose="02040503050406030204" pitchFamily="18" charset="0"/>
                <a:cs typeface="Arial"/>
              </a:rPr>
              <a:t>BC=14</a:t>
            </a:r>
            <a:endParaRPr lang="en-US"/>
          </a:p>
        </p:txBody>
      </p:sp>
      <p:sp>
        <p:nvSpPr>
          <p:cNvPr id="137" name="TextBox 136">
            <a:extLst>
              <a:ext uri="{FF2B5EF4-FFF2-40B4-BE49-F238E27FC236}">
                <a16:creationId xmlns:a16="http://schemas.microsoft.com/office/drawing/2014/main" id="{EEBA3C18-D192-41BB-B1EC-805E9A7E2465}"/>
              </a:ext>
            </a:extLst>
          </p:cNvPr>
          <p:cNvSpPr txBox="1"/>
          <p:nvPr/>
        </p:nvSpPr>
        <p:spPr>
          <a:xfrm>
            <a:off x="2007323" y="3108363"/>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=9 </a:t>
            </a:r>
            <a:endParaRPr lang="en-US"/>
          </a:p>
        </p:txBody>
      </p:sp>
      <p:sp>
        <p:nvSpPr>
          <p:cNvPr id="138" name="TextBox 137">
            <a:extLst>
              <a:ext uri="{FF2B5EF4-FFF2-40B4-BE49-F238E27FC236}">
                <a16:creationId xmlns:a16="http://schemas.microsoft.com/office/drawing/2014/main" id="{029A7BE3-6B97-4A98-A22C-FD951307FA9A}"/>
              </a:ext>
            </a:extLst>
          </p:cNvPr>
          <p:cNvSpPr txBox="1"/>
          <p:nvPr/>
        </p:nvSpPr>
        <p:spPr>
          <a:xfrm>
            <a:off x="1903498" y="4292527"/>
            <a:ext cx="103497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=13 </a:t>
            </a:r>
            <a:endParaRPr lang="en-US"/>
          </a:p>
        </p:txBody>
      </p:sp>
      <p:cxnSp>
        <p:nvCxnSpPr>
          <p:cNvPr id="139" name="Straight Arrow Connector 138">
            <a:extLst>
              <a:ext uri="{FF2B5EF4-FFF2-40B4-BE49-F238E27FC236}">
                <a16:creationId xmlns:a16="http://schemas.microsoft.com/office/drawing/2014/main" id="{26903C4D-AB48-4B4B-A873-65CDF4A703CF}"/>
              </a:ext>
            </a:extLst>
          </p:cNvPr>
          <p:cNvCxnSpPr>
            <a:cxnSpLocks/>
            <a:stCxn id="52" idx="4"/>
            <a:endCxn id="140" idx="0"/>
          </p:cNvCxnSpPr>
          <p:nvPr/>
        </p:nvCxnSpPr>
        <p:spPr>
          <a:xfrm flipH="1">
            <a:off x="2780013" y="5228205"/>
            <a:ext cx="23663" cy="467201"/>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F7D41B07-E097-487E-AD66-47661696AFD9}"/>
              </a:ext>
            </a:extLst>
          </p:cNvPr>
          <p:cNvSpPr txBox="1"/>
          <p:nvPr/>
        </p:nvSpPr>
        <p:spPr>
          <a:xfrm>
            <a:off x="2357942" y="5695406"/>
            <a:ext cx="844141" cy="646331"/>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F =13</a:t>
            </a:r>
          </a:p>
          <a:p>
            <a:r>
              <a:rPr lang="vi-VN">
                <a:latin typeface="Cambria" panose="02040503050406030204" pitchFamily="18" charset="0"/>
                <a:ea typeface="Cambria" panose="02040503050406030204" pitchFamily="18" charset="0"/>
                <a:cs typeface="Arial"/>
              </a:rPr>
              <a:t>BC=13</a:t>
            </a:r>
            <a:endParaRPr lang="en-US"/>
          </a:p>
        </p:txBody>
      </p:sp>
      <p:sp>
        <p:nvSpPr>
          <p:cNvPr id="141" name="TextBox 140">
            <a:extLst>
              <a:ext uri="{FF2B5EF4-FFF2-40B4-BE49-F238E27FC236}">
                <a16:creationId xmlns:a16="http://schemas.microsoft.com/office/drawing/2014/main" id="{F291F04A-A0CD-4A69-83A0-0FD8C47065BB}"/>
              </a:ext>
            </a:extLst>
          </p:cNvPr>
          <p:cNvSpPr txBox="1"/>
          <p:nvPr/>
        </p:nvSpPr>
        <p:spPr>
          <a:xfrm>
            <a:off x="8711702" y="3239865"/>
            <a:ext cx="2844299" cy="1287532"/>
          </a:xfrm>
          <a:prstGeom prst="rect">
            <a:avLst/>
          </a:prstGeom>
          <a:noFill/>
        </p:spPr>
        <p:txBody>
          <a:bodyPr wrap="square">
            <a:spAutoFit/>
          </a:bodyPr>
          <a:lstStyle/>
          <a:p>
            <a:pPr>
              <a:lnSpc>
                <a:spcPct val="150000"/>
              </a:lnSpc>
            </a:pPr>
            <a:r>
              <a:rPr lang="vi-VN" sz="1800">
                <a:latin typeface="Cambria" panose="02040503050406030204" pitchFamily="18" charset="0"/>
                <a:ea typeface="Cambria" panose="02040503050406030204" pitchFamily="18" charset="0"/>
                <a:cs typeface="Arial"/>
              </a:rPr>
              <a:t>LB</a:t>
            </a:r>
            <a:r>
              <a:rPr lang="vi-VN">
                <a:latin typeface="Cambria" panose="02040503050406030204" pitchFamily="18" charset="0"/>
                <a:ea typeface="Cambria" panose="02040503050406030204" pitchFamily="18" charset="0"/>
                <a:cs typeface="Arial"/>
              </a:rPr>
              <a:t>:</a:t>
            </a:r>
            <a:r>
              <a:rPr lang="vi-VN" sz="1800">
                <a:latin typeface="Cambria" panose="02040503050406030204" pitchFamily="18" charset="0"/>
                <a:ea typeface="Cambria" panose="02040503050406030204" pitchFamily="18" charset="0"/>
                <a:cs typeface="Arial"/>
              </a:rPr>
              <a:t> Lower</a:t>
            </a:r>
            <a:r>
              <a:rPr lang="vi-VN">
                <a:latin typeface="Cambria" panose="02040503050406030204" pitchFamily="18" charset="0"/>
                <a:ea typeface="Cambria" panose="02040503050406030204" pitchFamily="18" charset="0"/>
                <a:cs typeface="Arial"/>
              </a:rPr>
              <a:t>_</a:t>
            </a:r>
            <a:r>
              <a:rPr lang="vi-VN" sz="1800">
                <a:latin typeface="Cambria" panose="02040503050406030204" pitchFamily="18" charset="0"/>
                <a:ea typeface="Cambria" panose="02040503050406030204" pitchFamily="18" charset="0"/>
                <a:cs typeface="Arial"/>
              </a:rPr>
              <a:t>bound</a:t>
            </a:r>
          </a:p>
          <a:p>
            <a:pPr>
              <a:lnSpc>
                <a:spcPct val="150000"/>
              </a:lnSpc>
            </a:pPr>
            <a:r>
              <a:rPr lang="vi-VN">
                <a:latin typeface="Cambria" panose="02040503050406030204" pitchFamily="18" charset="0"/>
                <a:ea typeface="Cambria" panose="02040503050406030204" pitchFamily="18" charset="0"/>
                <a:cs typeface="Arial"/>
              </a:rPr>
              <a:t>BC: BESTCONFIG</a:t>
            </a:r>
          </a:p>
          <a:p>
            <a:pPr>
              <a:lnSpc>
                <a:spcPct val="150000"/>
              </a:lnSpc>
            </a:pPr>
            <a:r>
              <a:rPr lang="vi-VN">
                <a:latin typeface="Cambria" panose="02040503050406030204" pitchFamily="18" charset="0"/>
                <a:ea typeface="Cambria" panose="02040503050406030204" pitchFamily="18" charset="0"/>
                <a:cs typeface="Arial"/>
              </a:rPr>
              <a:t>F: Chi phí đi được</a:t>
            </a:r>
            <a:endParaRPr lang="en-US"/>
          </a:p>
        </p:txBody>
      </p:sp>
      <p:sp>
        <p:nvSpPr>
          <p:cNvPr id="142" name="TextBox 141">
            <a:extLst>
              <a:ext uri="{FF2B5EF4-FFF2-40B4-BE49-F238E27FC236}">
                <a16:creationId xmlns:a16="http://schemas.microsoft.com/office/drawing/2014/main" id="{AC200B2F-2CC6-4166-B43A-0E5210FE2AB3}"/>
              </a:ext>
            </a:extLst>
          </p:cNvPr>
          <p:cNvSpPr txBox="1"/>
          <p:nvPr/>
        </p:nvSpPr>
        <p:spPr>
          <a:xfrm>
            <a:off x="3011699" y="3114967"/>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=9 </a:t>
            </a:r>
            <a:endParaRPr lang="en-US"/>
          </a:p>
        </p:txBody>
      </p:sp>
      <p:sp>
        <p:nvSpPr>
          <p:cNvPr id="143" name="TextBox 142">
            <a:extLst>
              <a:ext uri="{FF2B5EF4-FFF2-40B4-BE49-F238E27FC236}">
                <a16:creationId xmlns:a16="http://schemas.microsoft.com/office/drawing/2014/main" id="{3B9451F1-5F85-4D63-9874-B8CFA3818042}"/>
              </a:ext>
            </a:extLst>
          </p:cNvPr>
          <p:cNvSpPr txBox="1"/>
          <p:nvPr/>
        </p:nvSpPr>
        <p:spPr>
          <a:xfrm>
            <a:off x="2860284" y="4263134"/>
            <a:ext cx="1078289"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=9 </a:t>
            </a:r>
            <a:endParaRPr lang="en-US"/>
          </a:p>
        </p:txBody>
      </p:sp>
      <p:cxnSp>
        <p:nvCxnSpPr>
          <p:cNvPr id="151" name="Straight Arrow Connector 150">
            <a:extLst>
              <a:ext uri="{FF2B5EF4-FFF2-40B4-BE49-F238E27FC236}">
                <a16:creationId xmlns:a16="http://schemas.microsoft.com/office/drawing/2014/main" id="{E7CE3FCB-3888-480E-BDDA-C680E5354518}"/>
              </a:ext>
            </a:extLst>
          </p:cNvPr>
          <p:cNvCxnSpPr>
            <a:cxnSpLocks/>
            <a:stCxn id="53" idx="4"/>
            <a:endCxn id="152" idx="0"/>
          </p:cNvCxnSpPr>
          <p:nvPr/>
        </p:nvCxnSpPr>
        <p:spPr>
          <a:xfrm flipH="1">
            <a:off x="3715988" y="5200101"/>
            <a:ext cx="4352" cy="508316"/>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A3220564-5A58-413A-8E61-A920B3D9F9B1}"/>
              </a:ext>
            </a:extLst>
          </p:cNvPr>
          <p:cNvSpPr txBox="1"/>
          <p:nvPr/>
        </p:nvSpPr>
        <p:spPr>
          <a:xfrm>
            <a:off x="3293917" y="5708417"/>
            <a:ext cx="844141" cy="646331"/>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F =9</a:t>
            </a:r>
          </a:p>
          <a:p>
            <a:r>
              <a:rPr lang="vi-VN">
                <a:latin typeface="Cambria" panose="02040503050406030204" pitchFamily="18" charset="0"/>
                <a:ea typeface="Cambria" panose="02040503050406030204" pitchFamily="18" charset="0"/>
                <a:cs typeface="Arial"/>
              </a:rPr>
              <a:t>BC=9</a:t>
            </a:r>
            <a:endParaRPr lang="en-US"/>
          </a:p>
        </p:txBody>
      </p:sp>
      <p:sp>
        <p:nvSpPr>
          <p:cNvPr id="154" name="TextBox 153">
            <a:extLst>
              <a:ext uri="{FF2B5EF4-FFF2-40B4-BE49-F238E27FC236}">
                <a16:creationId xmlns:a16="http://schemas.microsoft.com/office/drawing/2014/main" id="{952F7ACD-BBAC-45E7-B06A-6F503E368BEC}"/>
              </a:ext>
            </a:extLst>
          </p:cNvPr>
          <p:cNvSpPr txBox="1"/>
          <p:nvPr/>
        </p:nvSpPr>
        <p:spPr>
          <a:xfrm>
            <a:off x="3985132" y="3181268"/>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=10 </a:t>
            </a:r>
            <a:endParaRPr lang="en-US"/>
          </a:p>
        </p:txBody>
      </p:sp>
      <p:sp>
        <p:nvSpPr>
          <p:cNvPr id="160" name="TextBox 159">
            <a:extLst>
              <a:ext uri="{FF2B5EF4-FFF2-40B4-BE49-F238E27FC236}">
                <a16:creationId xmlns:a16="http://schemas.microsoft.com/office/drawing/2014/main" id="{D5C71EFA-E93E-43CF-A9B8-528CC06D0151}"/>
              </a:ext>
            </a:extLst>
          </p:cNvPr>
          <p:cNvSpPr txBox="1"/>
          <p:nvPr/>
        </p:nvSpPr>
        <p:spPr>
          <a:xfrm>
            <a:off x="6250935" y="1869917"/>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 6</a:t>
            </a:r>
            <a:endParaRPr lang="en-US"/>
          </a:p>
        </p:txBody>
      </p:sp>
      <p:sp>
        <p:nvSpPr>
          <p:cNvPr id="161" name="TextBox 160">
            <a:extLst>
              <a:ext uri="{FF2B5EF4-FFF2-40B4-BE49-F238E27FC236}">
                <a16:creationId xmlns:a16="http://schemas.microsoft.com/office/drawing/2014/main" id="{FAF72B33-2CF1-42E4-932E-63915E81354D}"/>
              </a:ext>
            </a:extLst>
          </p:cNvPr>
          <p:cNvSpPr txBox="1"/>
          <p:nvPr/>
        </p:nvSpPr>
        <p:spPr>
          <a:xfrm>
            <a:off x="7448549" y="3123075"/>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=10</a:t>
            </a:r>
            <a:endParaRPr lang="en-US"/>
          </a:p>
        </p:txBody>
      </p:sp>
      <p:sp>
        <p:nvSpPr>
          <p:cNvPr id="162" name="TextBox 161">
            <a:extLst>
              <a:ext uri="{FF2B5EF4-FFF2-40B4-BE49-F238E27FC236}">
                <a16:creationId xmlns:a16="http://schemas.microsoft.com/office/drawing/2014/main" id="{B95C2152-E9BA-495B-BB60-E5385FAF8DBE}"/>
              </a:ext>
            </a:extLst>
          </p:cNvPr>
          <p:cNvSpPr txBox="1"/>
          <p:nvPr/>
        </p:nvSpPr>
        <p:spPr>
          <a:xfrm>
            <a:off x="5941520" y="4320500"/>
            <a:ext cx="78372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=9</a:t>
            </a:r>
            <a:endParaRPr lang="en-US"/>
          </a:p>
        </p:txBody>
      </p:sp>
      <p:cxnSp>
        <p:nvCxnSpPr>
          <p:cNvPr id="163" name="Straight Arrow Connector 162">
            <a:extLst>
              <a:ext uri="{FF2B5EF4-FFF2-40B4-BE49-F238E27FC236}">
                <a16:creationId xmlns:a16="http://schemas.microsoft.com/office/drawing/2014/main" id="{EA65E341-4BFB-4C43-A8CC-908564A0244D}"/>
              </a:ext>
            </a:extLst>
          </p:cNvPr>
          <p:cNvCxnSpPr>
            <a:cxnSpLocks/>
            <a:stCxn id="55" idx="4"/>
          </p:cNvCxnSpPr>
          <p:nvPr/>
        </p:nvCxnSpPr>
        <p:spPr>
          <a:xfrm flipH="1">
            <a:off x="5935873" y="5233029"/>
            <a:ext cx="5749" cy="475387"/>
          </a:xfrm>
          <a:prstGeom prst="straightConnector1">
            <a:avLst/>
          </a:prstGeom>
          <a:ln w="25400">
            <a:solidFill>
              <a:srgbClr val="84C9EC"/>
            </a:solidFill>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10AE926C-C939-4457-868F-F76DE445EA98}"/>
              </a:ext>
            </a:extLst>
          </p:cNvPr>
          <p:cNvSpPr txBox="1"/>
          <p:nvPr/>
        </p:nvSpPr>
        <p:spPr>
          <a:xfrm>
            <a:off x="6150452" y="3261902"/>
            <a:ext cx="6093912" cy="369332"/>
          </a:xfrm>
          <a:prstGeom prst="rect">
            <a:avLst/>
          </a:prstGeom>
          <a:noFill/>
        </p:spPr>
        <p:txBody>
          <a:bodyPr wrap="square">
            <a:spAutoFit/>
          </a:bodyPr>
          <a:lstStyle/>
          <a:p>
            <a:r>
              <a:rPr lang="vi-VN" sz="1800">
                <a:latin typeface="Cambria" panose="02040503050406030204" pitchFamily="18" charset="0"/>
                <a:ea typeface="Cambria" panose="02040503050406030204" pitchFamily="18" charset="0"/>
                <a:cs typeface="Arial"/>
              </a:rPr>
              <a:t>LB =8</a:t>
            </a:r>
            <a:endParaRPr lang="en-US"/>
          </a:p>
        </p:txBody>
      </p:sp>
      <p:sp>
        <p:nvSpPr>
          <p:cNvPr id="170" name="Multiplication Sign 169">
            <a:extLst>
              <a:ext uri="{FF2B5EF4-FFF2-40B4-BE49-F238E27FC236}">
                <a16:creationId xmlns:a16="http://schemas.microsoft.com/office/drawing/2014/main" id="{1D90018F-F8DA-45A3-B841-639B8FA41CC2}"/>
              </a:ext>
            </a:extLst>
          </p:cNvPr>
          <p:cNvSpPr/>
          <p:nvPr/>
        </p:nvSpPr>
        <p:spPr>
          <a:xfrm>
            <a:off x="7205761" y="4025638"/>
            <a:ext cx="509286" cy="532119"/>
          </a:xfrm>
          <a:prstGeom prst="mathMultiply">
            <a:avLst/>
          </a:prstGeom>
          <a:solidFill>
            <a:srgbClr val="A6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Multiplication Sign 170">
            <a:extLst>
              <a:ext uri="{FF2B5EF4-FFF2-40B4-BE49-F238E27FC236}">
                <a16:creationId xmlns:a16="http://schemas.microsoft.com/office/drawing/2014/main" id="{8560ECD5-50DB-4D6E-A63B-9A47CDA54717}"/>
              </a:ext>
            </a:extLst>
          </p:cNvPr>
          <p:cNvSpPr/>
          <p:nvPr/>
        </p:nvSpPr>
        <p:spPr>
          <a:xfrm>
            <a:off x="4751452" y="4019128"/>
            <a:ext cx="509286" cy="532119"/>
          </a:xfrm>
          <a:prstGeom prst="mathMultiply">
            <a:avLst/>
          </a:prstGeom>
          <a:solidFill>
            <a:srgbClr val="A6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Multiplication Sign 171">
            <a:extLst>
              <a:ext uri="{FF2B5EF4-FFF2-40B4-BE49-F238E27FC236}">
                <a16:creationId xmlns:a16="http://schemas.microsoft.com/office/drawing/2014/main" id="{8C002C08-38DF-4E20-822B-14DD6A95D8C7}"/>
              </a:ext>
            </a:extLst>
          </p:cNvPr>
          <p:cNvSpPr/>
          <p:nvPr/>
        </p:nvSpPr>
        <p:spPr>
          <a:xfrm>
            <a:off x="5680798" y="5509320"/>
            <a:ext cx="509286" cy="532119"/>
          </a:xfrm>
          <a:prstGeom prst="mathMultiply">
            <a:avLst/>
          </a:prstGeom>
          <a:solidFill>
            <a:srgbClr val="A6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831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1"/>
                                        </p:tgtEl>
                                        <p:attrNameLst>
                                          <p:attrName>style.visibility</p:attrName>
                                        </p:attrNameLst>
                                      </p:cBhvr>
                                      <p:to>
                                        <p:strVal val="visible"/>
                                      </p:to>
                                    </p:set>
                                    <p:animEffect transition="in" filter="fade">
                                      <p:cBhvr>
                                        <p:cTn id="57" dur="500"/>
                                        <p:tgtEl>
                                          <p:spTgt spid="1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fade">
                                      <p:cBhvr>
                                        <p:cTn id="104" dur="500"/>
                                        <p:tgtEl>
                                          <p:spTgt spid="55"/>
                                        </p:tgtEl>
                                      </p:cBhvr>
                                    </p:animEffect>
                                  </p:childTnLst>
                                </p:cTn>
                              </p:par>
                              <p:par>
                                <p:cTn id="105" presetID="10" presetClass="entr" presetSubtype="0"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nodeType="with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par>
                                <p:cTn id="114" presetID="10" presetClass="entr" presetSubtype="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500"/>
                                        <p:tgtEl>
                                          <p:spTgt spid="41"/>
                                        </p:tgtEl>
                                      </p:cBhvr>
                                    </p:animEffect>
                                  </p:childTnLst>
                                </p:cTn>
                              </p:par>
                              <p:par>
                                <p:cTn id="117" presetID="10" presetClass="entr" presetSubtype="0"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par>
                                <p:cTn id="120" presetID="10" presetClass="entr" presetSubtype="0" fill="hold"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fade">
                                      <p:cBhvr>
                                        <p:cTn id="122" dur="500"/>
                                        <p:tgtEl>
                                          <p:spTgt spid="43"/>
                                        </p:tgtEl>
                                      </p:cBhvr>
                                    </p:animEffect>
                                  </p:childTnLst>
                                </p:cTn>
                              </p:par>
                              <p:par>
                                <p:cTn id="123" presetID="10" presetClass="entr" presetSubtype="0" fill="hold"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fade">
                                      <p:cBhvr>
                                        <p:cTn id="125" dur="500"/>
                                        <p:tgtEl>
                                          <p:spTgt spid="44"/>
                                        </p:tgtEl>
                                      </p:cBhvr>
                                    </p:animEffect>
                                  </p:childTnLst>
                                </p:cTn>
                              </p:par>
                              <p:par>
                                <p:cTn id="126" presetID="10"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fade">
                                      <p:cBhvr>
                                        <p:cTn id="128" dur="500"/>
                                        <p:tgtEl>
                                          <p:spTgt spid="45"/>
                                        </p:tgtEl>
                                      </p:cBhvr>
                                    </p:animEffect>
                                  </p:childTnLst>
                                </p:cTn>
                              </p:par>
                              <p:par>
                                <p:cTn id="129" presetID="10" presetClass="entr" presetSubtype="0" fill="hold"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par>
                                <p:cTn id="132" presetID="10" presetClass="entr" presetSubtype="0" fill="hold" nodeType="withEffect">
                                  <p:stCondLst>
                                    <p:cond delay="0"/>
                                  </p:stCondLst>
                                  <p:childTnLst>
                                    <p:set>
                                      <p:cBhvr>
                                        <p:cTn id="133" dur="1" fill="hold">
                                          <p:stCondLst>
                                            <p:cond delay="0"/>
                                          </p:stCondLst>
                                        </p:cTn>
                                        <p:tgtEl>
                                          <p:spTgt spid="47"/>
                                        </p:tgtEl>
                                        <p:attrNameLst>
                                          <p:attrName>style.visibility</p:attrName>
                                        </p:attrNameLst>
                                      </p:cBhvr>
                                      <p:to>
                                        <p:strVal val="visible"/>
                                      </p:to>
                                    </p:set>
                                    <p:animEffect transition="in" filter="fade">
                                      <p:cBhvr>
                                        <p:cTn id="134" dur="500"/>
                                        <p:tgtEl>
                                          <p:spTgt spid="47"/>
                                        </p:tgtEl>
                                      </p:cBhvr>
                                    </p:animEffect>
                                  </p:childTnLst>
                                </p:cTn>
                              </p:par>
                              <p:par>
                                <p:cTn id="135" presetID="10" presetClass="entr" presetSubtype="0" fill="hold"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fade">
                                      <p:cBhvr>
                                        <p:cTn id="137" dur="500"/>
                                        <p:tgtEl>
                                          <p:spTgt spid="48"/>
                                        </p:tgtEl>
                                      </p:cBhvr>
                                    </p:animEffect>
                                  </p:childTnLst>
                                </p:cTn>
                              </p:par>
                              <p:par>
                                <p:cTn id="138" presetID="10" presetClass="entr" presetSubtype="0" fill="hold" nodeType="with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fade">
                                      <p:cBhvr>
                                        <p:cTn id="140" dur="500"/>
                                        <p:tgtEl>
                                          <p:spTgt spid="49"/>
                                        </p:tgtEl>
                                      </p:cBhvr>
                                    </p:animEffect>
                                  </p:childTnLst>
                                </p:cTn>
                              </p:par>
                              <p:par>
                                <p:cTn id="141" presetID="10" presetClass="entr" presetSubtype="0" fill="hold"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fade">
                                      <p:cBhvr>
                                        <p:cTn id="143" dur="500"/>
                                        <p:tgtEl>
                                          <p:spTgt spid="50"/>
                                        </p:tgtEl>
                                      </p:cBhvr>
                                    </p:animEffect>
                                  </p:childTnLst>
                                </p:cTn>
                              </p:par>
                              <p:par>
                                <p:cTn id="144" presetID="10" presetClass="entr" presetSubtype="0" fill="hold" nodeType="with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fade">
                                      <p:cBhvr>
                                        <p:cTn id="146" dur="500"/>
                                        <p:tgtEl>
                                          <p:spTgt spid="5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animEffect transition="in" filter="fade">
                                      <p:cBhvr>
                                        <p:cTn id="149" dur="500"/>
                                        <p:tgtEl>
                                          <p:spTgt spid="5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500"/>
                                        <p:tgtEl>
                                          <p:spTgt spid="6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fade">
                                      <p:cBhvr>
                                        <p:cTn id="155" dur="500"/>
                                        <p:tgtEl>
                                          <p:spTgt spid="61"/>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fade">
                                      <p:cBhvr>
                                        <p:cTn id="158" dur="500"/>
                                        <p:tgtEl>
                                          <p:spTgt spid="6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fade">
                                      <p:cBhvr>
                                        <p:cTn id="161" dur="500"/>
                                        <p:tgtEl>
                                          <p:spTgt spid="63"/>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fade">
                                      <p:cBhvr>
                                        <p:cTn id="164" dur="500"/>
                                        <p:tgtEl>
                                          <p:spTgt spid="6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fade">
                                      <p:cBhvr>
                                        <p:cTn id="167" dur="500"/>
                                        <p:tgtEl>
                                          <p:spTgt spid="6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fade">
                                      <p:cBhvr>
                                        <p:cTn id="170" dur="500"/>
                                        <p:tgtEl>
                                          <p:spTgt spid="6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7"/>
                                        </p:tgtEl>
                                        <p:attrNameLst>
                                          <p:attrName>style.visibility</p:attrName>
                                        </p:attrNameLst>
                                      </p:cBhvr>
                                      <p:to>
                                        <p:strVal val="visible"/>
                                      </p:to>
                                    </p:set>
                                    <p:animEffect transition="in" filter="fade">
                                      <p:cBhvr>
                                        <p:cTn id="173" dur="500"/>
                                        <p:tgtEl>
                                          <p:spTgt spid="6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8"/>
                                        </p:tgtEl>
                                        <p:attrNameLst>
                                          <p:attrName>style.visibility</p:attrName>
                                        </p:attrNameLst>
                                      </p:cBhvr>
                                      <p:to>
                                        <p:strVal val="visible"/>
                                      </p:to>
                                    </p:set>
                                    <p:animEffect transition="in" filter="fade">
                                      <p:cBhvr>
                                        <p:cTn id="176" dur="500"/>
                                        <p:tgtEl>
                                          <p:spTgt spid="68"/>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9"/>
                                        </p:tgtEl>
                                        <p:attrNameLst>
                                          <p:attrName>style.visibility</p:attrName>
                                        </p:attrNameLst>
                                      </p:cBhvr>
                                      <p:to>
                                        <p:strVal val="visible"/>
                                      </p:to>
                                    </p:set>
                                    <p:animEffect transition="in" filter="fade">
                                      <p:cBhvr>
                                        <p:cTn id="179" dur="500"/>
                                        <p:tgtEl>
                                          <p:spTgt spid="69"/>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fade">
                                      <p:cBhvr>
                                        <p:cTn id="182" dur="500"/>
                                        <p:tgtEl>
                                          <p:spTgt spid="70"/>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71"/>
                                        </p:tgtEl>
                                        <p:attrNameLst>
                                          <p:attrName>style.visibility</p:attrName>
                                        </p:attrNameLst>
                                      </p:cBhvr>
                                      <p:to>
                                        <p:strVal val="visible"/>
                                      </p:to>
                                    </p:set>
                                    <p:animEffect transition="in" filter="fade">
                                      <p:cBhvr>
                                        <p:cTn id="185" dur="500"/>
                                        <p:tgtEl>
                                          <p:spTgt spid="71"/>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72"/>
                                        </p:tgtEl>
                                        <p:attrNameLst>
                                          <p:attrName>style.visibility</p:attrName>
                                        </p:attrNameLst>
                                      </p:cBhvr>
                                      <p:to>
                                        <p:strVal val="visible"/>
                                      </p:to>
                                    </p:set>
                                    <p:animEffect transition="in" filter="fade">
                                      <p:cBhvr>
                                        <p:cTn id="188" dur="500"/>
                                        <p:tgtEl>
                                          <p:spTgt spid="72"/>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animEffect transition="in" filter="fade">
                                      <p:cBhvr>
                                        <p:cTn id="191" dur="500"/>
                                        <p:tgtEl>
                                          <p:spTgt spid="73"/>
                                        </p:tgtEl>
                                      </p:cBhvr>
                                    </p:animEffect>
                                  </p:childTnLst>
                                </p:cTn>
                              </p:par>
                              <p:par>
                                <p:cTn id="192" presetID="10" presetClass="entr" presetSubtype="0" fill="hold" nodeType="withEffect">
                                  <p:stCondLst>
                                    <p:cond delay="0"/>
                                  </p:stCondLst>
                                  <p:childTnLst>
                                    <p:set>
                                      <p:cBhvr>
                                        <p:cTn id="193" dur="1" fill="hold">
                                          <p:stCondLst>
                                            <p:cond delay="0"/>
                                          </p:stCondLst>
                                        </p:cTn>
                                        <p:tgtEl>
                                          <p:spTgt spid="133"/>
                                        </p:tgtEl>
                                        <p:attrNameLst>
                                          <p:attrName>style.visibility</p:attrName>
                                        </p:attrNameLst>
                                      </p:cBhvr>
                                      <p:to>
                                        <p:strVal val="visible"/>
                                      </p:to>
                                    </p:set>
                                    <p:animEffect transition="in" filter="fade">
                                      <p:cBhvr>
                                        <p:cTn id="194" dur="500"/>
                                        <p:tgtEl>
                                          <p:spTgt spid="133"/>
                                        </p:tgtEl>
                                      </p:cBhvr>
                                    </p:animEffect>
                                  </p:childTnLst>
                                </p:cTn>
                              </p:par>
                              <p:par>
                                <p:cTn id="195" presetID="10" presetClass="entr" presetSubtype="0" fill="hold" nodeType="withEffect">
                                  <p:stCondLst>
                                    <p:cond delay="0"/>
                                  </p:stCondLst>
                                  <p:childTnLst>
                                    <p:set>
                                      <p:cBhvr>
                                        <p:cTn id="196" dur="1" fill="hold">
                                          <p:stCondLst>
                                            <p:cond delay="0"/>
                                          </p:stCondLst>
                                        </p:cTn>
                                        <p:tgtEl>
                                          <p:spTgt spid="139"/>
                                        </p:tgtEl>
                                        <p:attrNameLst>
                                          <p:attrName>style.visibility</p:attrName>
                                        </p:attrNameLst>
                                      </p:cBhvr>
                                      <p:to>
                                        <p:strVal val="visible"/>
                                      </p:to>
                                    </p:set>
                                    <p:animEffect transition="in" filter="fade">
                                      <p:cBhvr>
                                        <p:cTn id="197" dur="500"/>
                                        <p:tgtEl>
                                          <p:spTgt spid="139"/>
                                        </p:tgtEl>
                                      </p:cBhvr>
                                    </p:animEffect>
                                  </p:childTnLst>
                                </p:cTn>
                              </p:par>
                              <p:par>
                                <p:cTn id="198" presetID="10" presetClass="entr" presetSubtype="0" fill="hold" nodeType="withEffect">
                                  <p:stCondLst>
                                    <p:cond delay="0"/>
                                  </p:stCondLst>
                                  <p:childTnLst>
                                    <p:set>
                                      <p:cBhvr>
                                        <p:cTn id="199" dur="1" fill="hold">
                                          <p:stCondLst>
                                            <p:cond delay="0"/>
                                          </p:stCondLst>
                                        </p:cTn>
                                        <p:tgtEl>
                                          <p:spTgt spid="151"/>
                                        </p:tgtEl>
                                        <p:attrNameLst>
                                          <p:attrName>style.visibility</p:attrName>
                                        </p:attrNameLst>
                                      </p:cBhvr>
                                      <p:to>
                                        <p:strVal val="visible"/>
                                      </p:to>
                                    </p:set>
                                    <p:animEffect transition="in" filter="fade">
                                      <p:cBhvr>
                                        <p:cTn id="200" dur="500"/>
                                        <p:tgtEl>
                                          <p:spTgt spid="151"/>
                                        </p:tgtEl>
                                      </p:cBhvr>
                                    </p:animEffect>
                                  </p:childTnLst>
                                </p:cTn>
                              </p:par>
                              <p:par>
                                <p:cTn id="201" presetID="10" presetClass="entr" presetSubtype="0" fill="hold" nodeType="withEffect">
                                  <p:stCondLst>
                                    <p:cond delay="0"/>
                                  </p:stCondLst>
                                  <p:childTnLst>
                                    <p:set>
                                      <p:cBhvr>
                                        <p:cTn id="202" dur="1" fill="hold">
                                          <p:stCondLst>
                                            <p:cond delay="0"/>
                                          </p:stCondLst>
                                        </p:cTn>
                                        <p:tgtEl>
                                          <p:spTgt spid="163"/>
                                        </p:tgtEl>
                                        <p:attrNameLst>
                                          <p:attrName>style.visibility</p:attrName>
                                        </p:attrNameLst>
                                      </p:cBhvr>
                                      <p:to>
                                        <p:strVal val="visible"/>
                                      </p:to>
                                    </p:set>
                                    <p:animEffect transition="in" filter="fade">
                                      <p:cBhvr>
                                        <p:cTn id="203" dur="500"/>
                                        <p:tgtEl>
                                          <p:spTgt spid="163"/>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70"/>
                                        </p:tgtEl>
                                        <p:attrNameLst>
                                          <p:attrName>style.visibility</p:attrName>
                                        </p:attrNameLst>
                                      </p:cBhvr>
                                      <p:to>
                                        <p:strVal val="visible"/>
                                      </p:to>
                                    </p:set>
                                    <p:animEffect transition="in" filter="fade">
                                      <p:cBhvr>
                                        <p:cTn id="206" dur="500"/>
                                        <p:tgtEl>
                                          <p:spTgt spid="170"/>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09"/>
                                        </p:tgtEl>
                                        <p:attrNameLst>
                                          <p:attrName>style.visibility</p:attrName>
                                        </p:attrNameLst>
                                      </p:cBhvr>
                                      <p:to>
                                        <p:strVal val="visible"/>
                                      </p:to>
                                    </p:set>
                                    <p:animEffect transition="in" filter="fade">
                                      <p:cBhvr>
                                        <p:cTn id="209" dur="500"/>
                                        <p:tgtEl>
                                          <p:spTgt spid="109"/>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113"/>
                                        </p:tgtEl>
                                        <p:attrNameLst>
                                          <p:attrName>style.visibility</p:attrName>
                                        </p:attrNameLst>
                                      </p:cBhvr>
                                      <p:to>
                                        <p:strVal val="visible"/>
                                      </p:to>
                                    </p:set>
                                    <p:animEffect transition="in" filter="fade">
                                      <p:cBhvr>
                                        <p:cTn id="212" dur="500"/>
                                        <p:tgtEl>
                                          <p:spTgt spid="113"/>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14"/>
                                        </p:tgtEl>
                                        <p:attrNameLst>
                                          <p:attrName>style.visibility</p:attrName>
                                        </p:attrNameLst>
                                      </p:cBhvr>
                                      <p:to>
                                        <p:strVal val="visible"/>
                                      </p:to>
                                    </p:set>
                                    <p:animEffect transition="in" filter="fade">
                                      <p:cBhvr>
                                        <p:cTn id="215" dur="500"/>
                                        <p:tgtEl>
                                          <p:spTgt spid="114"/>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36"/>
                                        </p:tgtEl>
                                        <p:attrNameLst>
                                          <p:attrName>style.visibility</p:attrName>
                                        </p:attrNameLst>
                                      </p:cBhvr>
                                      <p:to>
                                        <p:strVal val="visible"/>
                                      </p:to>
                                    </p:set>
                                    <p:animEffect transition="in" filter="fade">
                                      <p:cBhvr>
                                        <p:cTn id="218" dur="500"/>
                                        <p:tgtEl>
                                          <p:spTgt spid="136"/>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137"/>
                                        </p:tgtEl>
                                        <p:attrNameLst>
                                          <p:attrName>style.visibility</p:attrName>
                                        </p:attrNameLst>
                                      </p:cBhvr>
                                      <p:to>
                                        <p:strVal val="visible"/>
                                      </p:to>
                                    </p:set>
                                    <p:animEffect transition="in" filter="fade">
                                      <p:cBhvr>
                                        <p:cTn id="221" dur="500"/>
                                        <p:tgtEl>
                                          <p:spTgt spid="137"/>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138"/>
                                        </p:tgtEl>
                                        <p:attrNameLst>
                                          <p:attrName>style.visibility</p:attrName>
                                        </p:attrNameLst>
                                      </p:cBhvr>
                                      <p:to>
                                        <p:strVal val="visible"/>
                                      </p:to>
                                    </p:set>
                                    <p:animEffect transition="in" filter="fade">
                                      <p:cBhvr>
                                        <p:cTn id="224" dur="500"/>
                                        <p:tgtEl>
                                          <p:spTgt spid="138"/>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40"/>
                                        </p:tgtEl>
                                        <p:attrNameLst>
                                          <p:attrName>style.visibility</p:attrName>
                                        </p:attrNameLst>
                                      </p:cBhvr>
                                      <p:to>
                                        <p:strVal val="visible"/>
                                      </p:to>
                                    </p:set>
                                    <p:animEffect transition="in" filter="fade">
                                      <p:cBhvr>
                                        <p:cTn id="227" dur="500"/>
                                        <p:tgtEl>
                                          <p:spTgt spid="140"/>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52"/>
                                        </p:tgtEl>
                                        <p:attrNameLst>
                                          <p:attrName>style.visibility</p:attrName>
                                        </p:attrNameLst>
                                      </p:cBhvr>
                                      <p:to>
                                        <p:strVal val="visible"/>
                                      </p:to>
                                    </p:set>
                                    <p:animEffect transition="in" filter="fade">
                                      <p:cBhvr>
                                        <p:cTn id="230" dur="500"/>
                                        <p:tgtEl>
                                          <p:spTgt spid="152"/>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61"/>
                                        </p:tgtEl>
                                        <p:attrNameLst>
                                          <p:attrName>style.visibility</p:attrName>
                                        </p:attrNameLst>
                                      </p:cBhvr>
                                      <p:to>
                                        <p:strVal val="visible"/>
                                      </p:to>
                                    </p:set>
                                    <p:animEffect transition="in" filter="fade">
                                      <p:cBhvr>
                                        <p:cTn id="233" dur="500"/>
                                        <p:tgtEl>
                                          <p:spTgt spid="161"/>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160"/>
                                        </p:tgtEl>
                                        <p:attrNameLst>
                                          <p:attrName>style.visibility</p:attrName>
                                        </p:attrNameLst>
                                      </p:cBhvr>
                                      <p:to>
                                        <p:strVal val="visible"/>
                                      </p:to>
                                    </p:set>
                                    <p:animEffect transition="in" filter="fade">
                                      <p:cBhvr>
                                        <p:cTn id="236" dur="500"/>
                                        <p:tgtEl>
                                          <p:spTgt spid="160"/>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2"/>
                                        </p:tgtEl>
                                        <p:attrNameLst>
                                          <p:attrName>style.visibility</p:attrName>
                                        </p:attrNameLst>
                                      </p:cBhvr>
                                      <p:to>
                                        <p:strVal val="visible"/>
                                      </p:to>
                                    </p:set>
                                    <p:animEffect transition="in" filter="fade">
                                      <p:cBhvr>
                                        <p:cTn id="239" dur="500"/>
                                        <p:tgtEl>
                                          <p:spTgt spid="112"/>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54"/>
                                        </p:tgtEl>
                                        <p:attrNameLst>
                                          <p:attrName>style.visibility</p:attrName>
                                        </p:attrNameLst>
                                      </p:cBhvr>
                                      <p:to>
                                        <p:strVal val="visible"/>
                                      </p:to>
                                    </p:set>
                                    <p:animEffect transition="in" filter="fade">
                                      <p:cBhvr>
                                        <p:cTn id="242" dur="500"/>
                                        <p:tgtEl>
                                          <p:spTgt spid="154"/>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42"/>
                                        </p:tgtEl>
                                        <p:attrNameLst>
                                          <p:attrName>style.visibility</p:attrName>
                                        </p:attrNameLst>
                                      </p:cBhvr>
                                      <p:to>
                                        <p:strVal val="visible"/>
                                      </p:to>
                                    </p:set>
                                    <p:animEffect transition="in" filter="fade">
                                      <p:cBhvr>
                                        <p:cTn id="245" dur="500"/>
                                        <p:tgtEl>
                                          <p:spTgt spid="142"/>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168"/>
                                        </p:tgtEl>
                                        <p:attrNameLst>
                                          <p:attrName>style.visibility</p:attrName>
                                        </p:attrNameLst>
                                      </p:cBhvr>
                                      <p:to>
                                        <p:strVal val="visible"/>
                                      </p:to>
                                    </p:set>
                                    <p:animEffect transition="in" filter="fade">
                                      <p:cBhvr>
                                        <p:cTn id="248" dur="500"/>
                                        <p:tgtEl>
                                          <p:spTgt spid="16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43"/>
                                        </p:tgtEl>
                                        <p:attrNameLst>
                                          <p:attrName>style.visibility</p:attrName>
                                        </p:attrNameLst>
                                      </p:cBhvr>
                                      <p:to>
                                        <p:strVal val="visible"/>
                                      </p:to>
                                    </p:set>
                                    <p:animEffect transition="in" filter="fade">
                                      <p:cBhvr>
                                        <p:cTn id="251" dur="500"/>
                                        <p:tgtEl>
                                          <p:spTgt spid="143"/>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62"/>
                                        </p:tgtEl>
                                        <p:attrNameLst>
                                          <p:attrName>style.visibility</p:attrName>
                                        </p:attrNameLst>
                                      </p:cBhvr>
                                      <p:to>
                                        <p:strVal val="visible"/>
                                      </p:to>
                                    </p:set>
                                    <p:animEffect transition="in" filter="fade">
                                      <p:cBhvr>
                                        <p:cTn id="254" dur="500"/>
                                        <p:tgtEl>
                                          <p:spTgt spid="162"/>
                                        </p:tgtEl>
                                      </p:cBhvr>
                                    </p:animEffect>
                                  </p:childTnLst>
                                </p:cTn>
                              </p:par>
                              <p:par>
                                <p:cTn id="255" presetID="10" presetClass="entr" presetSubtype="0" fill="hold" nodeType="withEffect">
                                  <p:stCondLst>
                                    <p:cond delay="0"/>
                                  </p:stCondLst>
                                  <p:childTnLst>
                                    <p:set>
                                      <p:cBhvr>
                                        <p:cTn id="256" dur="1" fill="hold">
                                          <p:stCondLst>
                                            <p:cond delay="0"/>
                                          </p:stCondLst>
                                        </p:cTn>
                                        <p:tgtEl>
                                          <p:spTgt spid="57"/>
                                        </p:tgtEl>
                                        <p:attrNameLst>
                                          <p:attrName>style.visibility</p:attrName>
                                        </p:attrNameLst>
                                      </p:cBhvr>
                                      <p:to>
                                        <p:strVal val="visible"/>
                                      </p:to>
                                    </p:set>
                                    <p:animEffect transition="in" filter="fade">
                                      <p:cBhvr>
                                        <p:cTn id="257" dur="500"/>
                                        <p:tgtEl>
                                          <p:spTgt spid="57"/>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58"/>
                                        </p:tgtEl>
                                        <p:attrNameLst>
                                          <p:attrName>style.visibility</p:attrName>
                                        </p:attrNameLst>
                                      </p:cBhvr>
                                      <p:to>
                                        <p:strVal val="visible"/>
                                      </p:to>
                                    </p:set>
                                    <p:animEffect transition="in" filter="fade">
                                      <p:cBhvr>
                                        <p:cTn id="260" dur="500"/>
                                        <p:tgtEl>
                                          <p:spTgt spid="58"/>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74"/>
                                        </p:tgtEl>
                                        <p:attrNameLst>
                                          <p:attrName>style.visibility</p:attrName>
                                        </p:attrNameLst>
                                      </p:cBhvr>
                                      <p:to>
                                        <p:strVal val="visible"/>
                                      </p:to>
                                    </p:set>
                                    <p:animEffect transition="in" filter="fade">
                                      <p:cBhvr>
                                        <p:cTn id="263" dur="500"/>
                                        <p:tgtEl>
                                          <p:spTgt spid="74"/>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171"/>
                                        </p:tgtEl>
                                        <p:attrNameLst>
                                          <p:attrName>style.visibility</p:attrName>
                                        </p:attrNameLst>
                                      </p:cBhvr>
                                      <p:to>
                                        <p:strVal val="visible"/>
                                      </p:to>
                                    </p:set>
                                    <p:animEffect transition="in" filter="fade">
                                      <p:cBhvr>
                                        <p:cTn id="266" dur="500"/>
                                        <p:tgtEl>
                                          <p:spTgt spid="171"/>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172"/>
                                        </p:tgtEl>
                                        <p:attrNameLst>
                                          <p:attrName>style.visibility</p:attrName>
                                        </p:attrNameLst>
                                      </p:cBhvr>
                                      <p:to>
                                        <p:strVal val="visible"/>
                                      </p:to>
                                    </p:set>
                                    <p:animEffect transition="in" filter="fade">
                                      <p:cBhvr>
                                        <p:cTn id="269"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4" grpId="0" animBg="1"/>
      <p:bldP spid="21" grpId="0"/>
      <p:bldP spid="22" grpId="0"/>
      <p:bldP spid="23" grpId="0"/>
      <p:bldP spid="24" grpId="0"/>
      <p:bldP spid="25" grpId="0"/>
      <p:bldP spid="26"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51" grpId="0" animBg="1"/>
      <p:bldP spid="52" grpId="0" animBg="1"/>
      <p:bldP spid="53" grpId="0" animBg="1"/>
      <p:bldP spid="54" grpId="0" animBg="1"/>
      <p:bldP spid="55" grpId="0" animBg="1"/>
      <p:bldP spid="58" grpId="0" animBg="1"/>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109" grpId="0"/>
      <p:bldP spid="112" grpId="0"/>
      <p:bldP spid="113" grpId="0"/>
      <p:bldP spid="114" grpId="0"/>
      <p:bldP spid="136" grpId="0"/>
      <p:bldP spid="137" grpId="0"/>
      <p:bldP spid="138" grpId="0"/>
      <p:bldP spid="140" grpId="0"/>
      <p:bldP spid="141" grpId="0"/>
      <p:bldP spid="142" grpId="0"/>
      <p:bldP spid="143" grpId="0"/>
      <p:bldP spid="152" grpId="0"/>
      <p:bldP spid="154" grpId="0"/>
      <p:bldP spid="160" grpId="0"/>
      <p:bldP spid="161" grpId="0"/>
      <p:bldP spid="162" grpId="0"/>
      <p:bldP spid="168" grpId="0"/>
      <p:bldP spid="170" grpId="0" animBg="1"/>
      <p:bldP spid="171" grpId="0" animBg="1"/>
      <p:bldP spid="1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TSP – ĐỘ PHỨC TẠP</a:t>
            </a:r>
          </a:p>
        </p:txBody>
      </p:sp>
      <p:sp>
        <p:nvSpPr>
          <p:cNvPr id="5" name="Hộp Văn bản 3">
            <a:extLst>
              <a:ext uri="{FF2B5EF4-FFF2-40B4-BE49-F238E27FC236}">
                <a16:creationId xmlns:a16="http://schemas.microsoft.com/office/drawing/2014/main" id="{11A0944D-A545-4B2A-9E04-BE74E2EFBCD0}"/>
              </a:ext>
            </a:extLst>
          </p:cNvPr>
          <p:cNvSpPr txBox="1"/>
          <p:nvPr/>
        </p:nvSpPr>
        <p:spPr>
          <a:xfrm>
            <a:off x="1178560" y="1799471"/>
            <a:ext cx="9834880" cy="664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200">
                <a:latin typeface="Cambria"/>
                <a:ea typeface="Cambria"/>
                <a:cs typeface="Arial"/>
              </a:rPr>
              <a:t>Trường hợp xấu nhất: số cấu hình phải duyệt lên đến </a:t>
            </a:r>
            <a:r>
              <a:rPr lang="en-US" sz="2200" b="1">
                <a:solidFill>
                  <a:schemeClr val="accent1"/>
                </a:solidFill>
                <a:latin typeface="Cambria"/>
                <a:ea typeface="Cambria"/>
                <a:cs typeface="Arial"/>
              </a:rPr>
              <a:t>(N-1)! </a:t>
            </a:r>
            <a:r>
              <a:rPr lang="en-US" sz="2200" b="1">
                <a:solidFill>
                  <a:schemeClr val="accent1"/>
                </a:solidFill>
                <a:latin typeface="Cambria" panose="02040503050406030204" pitchFamily="18" charset="0"/>
                <a:ea typeface="Cambria" panose="02040503050406030204" pitchFamily="18" charset="0"/>
                <a:cs typeface="Arial"/>
              </a:rPr>
              <a:t>→  </a:t>
            </a:r>
            <a:r>
              <a:rPr lang="en-US" sz="2200" b="1">
                <a:solidFill>
                  <a:schemeClr val="accent1"/>
                </a:solidFill>
                <a:latin typeface="Cambria"/>
                <a:ea typeface="Cambria"/>
                <a:cs typeface="Arial"/>
              </a:rPr>
              <a:t>O(N!)</a:t>
            </a:r>
          </a:p>
        </p:txBody>
      </p:sp>
      <p:sp>
        <p:nvSpPr>
          <p:cNvPr id="4" name="Hộp Văn bản 3">
            <a:extLst>
              <a:ext uri="{FF2B5EF4-FFF2-40B4-BE49-F238E27FC236}">
                <a16:creationId xmlns:a16="http://schemas.microsoft.com/office/drawing/2014/main" id="{A3866E72-D10E-4CA0-A45F-C93541B58006}"/>
              </a:ext>
            </a:extLst>
          </p:cNvPr>
          <p:cNvSpPr txBox="1"/>
          <p:nvPr/>
        </p:nvSpPr>
        <p:spPr>
          <a:xfrm>
            <a:off x="1178560" y="2591418"/>
            <a:ext cx="9834880" cy="664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200">
                <a:latin typeface="Cambria"/>
                <a:ea typeface="Cambria"/>
                <a:cs typeface="Arial"/>
              </a:rPr>
              <a:t>Thực tế: số cấu hình phải duyệt thường nhỏ hơn rất nhiều</a:t>
            </a:r>
          </a:p>
        </p:txBody>
      </p:sp>
      <mc:AlternateContent xmlns:mc="http://schemas.openxmlformats.org/markup-compatibility/2006" xmlns:a14="http://schemas.microsoft.com/office/drawing/2010/main">
        <mc:Choice Requires="a14">
          <p:sp>
            <p:nvSpPr>
              <p:cNvPr id="7" name="Hộp Văn bản 3">
                <a:extLst>
                  <a:ext uri="{FF2B5EF4-FFF2-40B4-BE49-F238E27FC236}">
                    <a16:creationId xmlns:a16="http://schemas.microsoft.com/office/drawing/2014/main" id="{F71A4B14-5C2B-45F5-8E9D-EDDC7EEE2D7D}"/>
                  </a:ext>
                </a:extLst>
              </p:cNvPr>
              <p:cNvSpPr txBox="1"/>
              <p:nvPr/>
            </p:nvSpPr>
            <p:spPr>
              <a:xfrm>
                <a:off x="1178560" y="3827058"/>
                <a:ext cx="6079490" cy="1553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solidFill>
                      <a:schemeClr val="accent1"/>
                    </a:solidFill>
                    <a:latin typeface="Cambria" panose="02040503050406030204" pitchFamily="18" charset="0"/>
                    <a:ea typeface="Cambria" panose="02040503050406030204" pitchFamily="18" charset="0"/>
                    <a:cs typeface="Arial"/>
                  </a:rPr>
                  <a:t>Một vài phương pháp khác:</a:t>
                </a:r>
              </a:p>
              <a:p>
                <a:pPr marL="285750" indent="-285750">
                  <a:lnSpc>
                    <a:spcPct val="150000"/>
                  </a:lnSpc>
                  <a:buFont typeface="Wingdings" panose="05000000000000000000" pitchFamily="2" charset="2"/>
                  <a:buChar char="§"/>
                </a:pPr>
                <a:r>
                  <a:rPr lang="en-US" sz="2200">
                    <a:latin typeface="Cambria"/>
                    <a:ea typeface="Cambria"/>
                    <a:cs typeface="Arial"/>
                  </a:rPr>
                  <a:t>Backtracking: O(N!)</a:t>
                </a:r>
              </a:p>
              <a:p>
                <a:pPr marL="285750" indent="-285750">
                  <a:lnSpc>
                    <a:spcPct val="150000"/>
                  </a:lnSpc>
                  <a:buFont typeface="Wingdings" panose="05000000000000000000" pitchFamily="2" charset="2"/>
                  <a:buChar char="§"/>
                </a:pPr>
                <a:r>
                  <a:rPr lang="en-US" sz="2200">
                    <a:latin typeface="Cambria"/>
                    <a:ea typeface="Cambria"/>
                    <a:cs typeface="Arial"/>
                  </a:rPr>
                  <a:t>Quy hoạch động trạng thái: O(N </a:t>
                </a:r>
                <a14:m>
                  <m:oMath xmlns:m="http://schemas.openxmlformats.org/officeDocument/2006/math">
                    <m:r>
                      <a:rPr lang="vi-VN" sz="2200" b="0" i="1" smtClean="0">
                        <a:latin typeface="Cambria Math" panose="02040503050406030204" pitchFamily="18" charset="0"/>
                        <a:ea typeface="Cambria"/>
                        <a:cs typeface="Arial"/>
                      </a:rPr>
                      <m:t>×</m:t>
                    </m:r>
                    <m:sSup>
                      <m:sSupPr>
                        <m:ctrlPr>
                          <a:rPr lang="vi-VN" sz="2200" b="0" i="1" smtClean="0">
                            <a:latin typeface="Cambria Math" panose="02040503050406030204" pitchFamily="18" charset="0"/>
                            <a:ea typeface="Cambria"/>
                            <a:cs typeface="Arial"/>
                          </a:rPr>
                        </m:ctrlPr>
                      </m:sSupPr>
                      <m:e>
                        <m:r>
                          <a:rPr lang="vi-VN" sz="2200" b="0" i="1" smtClean="0">
                            <a:latin typeface="Cambria Math" panose="02040503050406030204" pitchFamily="18" charset="0"/>
                            <a:ea typeface="Cambria"/>
                            <a:cs typeface="Arial"/>
                          </a:rPr>
                          <m:t>2</m:t>
                        </m:r>
                      </m:e>
                      <m:sup>
                        <m:r>
                          <m:rPr>
                            <m:sty m:val="p"/>
                          </m:rPr>
                          <a:rPr lang="vi-VN" sz="2200" b="0" i="0" smtClean="0">
                            <a:latin typeface="Cambria Math" panose="02040503050406030204" pitchFamily="18" charset="0"/>
                            <a:ea typeface="Cambria"/>
                            <a:cs typeface="Arial"/>
                          </a:rPr>
                          <m:t>N</m:t>
                        </m:r>
                      </m:sup>
                    </m:sSup>
                  </m:oMath>
                </a14:m>
                <a:r>
                  <a:rPr lang="en-US" sz="2200">
                    <a:latin typeface="Cambria"/>
                    <a:ea typeface="Cambria"/>
                    <a:cs typeface="Arial"/>
                  </a:rPr>
                  <a:t>)</a:t>
                </a:r>
                <a:endParaRPr lang="en-US" sz="2200">
                  <a:latin typeface="Cambria" panose="02040503050406030204" pitchFamily="18" charset="0"/>
                  <a:ea typeface="Cambria" panose="02040503050406030204" pitchFamily="18" charset="0"/>
                  <a:cs typeface="Arial"/>
                </a:endParaRPr>
              </a:p>
            </p:txBody>
          </p:sp>
        </mc:Choice>
        <mc:Fallback xmlns="">
          <p:sp>
            <p:nvSpPr>
              <p:cNvPr id="7" name="Hộp Văn bản 3">
                <a:extLst>
                  <a:ext uri="{FF2B5EF4-FFF2-40B4-BE49-F238E27FC236}">
                    <a16:creationId xmlns:a16="http://schemas.microsoft.com/office/drawing/2014/main" id="{F71A4B14-5C2B-45F5-8E9D-EDDC7EEE2D7D}"/>
                  </a:ext>
                </a:extLst>
              </p:cNvPr>
              <p:cNvSpPr txBox="1">
                <a:spLocks noRot="1" noChangeAspect="1" noMove="1" noResize="1" noEditPoints="1" noAdjustHandles="1" noChangeArrowheads="1" noChangeShapeType="1" noTextEdit="1"/>
              </p:cNvSpPr>
              <p:nvPr/>
            </p:nvSpPr>
            <p:spPr>
              <a:xfrm>
                <a:off x="1178560" y="3827058"/>
                <a:ext cx="6079490" cy="1553054"/>
              </a:xfrm>
              <a:prstGeom prst="rect">
                <a:avLst/>
              </a:prstGeom>
              <a:blipFill>
                <a:blip r:embed="rId4"/>
                <a:stretch>
                  <a:fillRect l="-1303" b="-7059"/>
                </a:stretch>
              </a:blipFill>
            </p:spPr>
            <p:txBody>
              <a:bodyPr/>
              <a:lstStyle/>
              <a:p>
                <a:r>
                  <a:rPr lang="en-US">
                    <a:noFill/>
                  </a:rPr>
                  <a:t> </a:t>
                </a:r>
              </a:p>
            </p:txBody>
          </p:sp>
        </mc:Fallback>
      </mc:AlternateContent>
    </p:spTree>
    <p:extLst>
      <p:ext uri="{BB962C8B-B14F-4D97-AF65-F5344CB8AC3E}">
        <p14:creationId xmlns:p14="http://schemas.microsoft.com/office/powerpoint/2010/main" val="3527679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图片 39" descr="6">
            <a:extLst>
              <a:ext uri="{FF2B5EF4-FFF2-40B4-BE49-F238E27FC236}">
                <a16:creationId xmlns:a16="http://schemas.microsoft.com/office/drawing/2014/main" id="{FF20DD18-39AA-49A9-A231-C7ADF3B67FBC}"/>
              </a:ext>
            </a:extLst>
          </p:cNvPr>
          <p:cNvPicPr>
            <a:picLocks noChangeAspect="1"/>
          </p:cNvPicPr>
          <p:nvPr/>
        </p:nvPicPr>
        <p:blipFill>
          <a:blip r:embed="rId3"/>
          <a:stretch>
            <a:fillRect/>
          </a:stretch>
        </p:blipFill>
        <p:spPr>
          <a:xfrm>
            <a:off x="248920" y="4458335"/>
            <a:ext cx="2416175" cy="2260600"/>
          </a:xfrm>
          <a:prstGeom prst="rect">
            <a:avLst/>
          </a:prstGeom>
        </p:spPr>
      </p:pic>
      <p:pic>
        <p:nvPicPr>
          <p:cNvPr id="14" name="图片 40" descr="4">
            <a:extLst>
              <a:ext uri="{FF2B5EF4-FFF2-40B4-BE49-F238E27FC236}">
                <a16:creationId xmlns:a16="http://schemas.microsoft.com/office/drawing/2014/main" id="{A38D584D-1E6C-42B2-B5FE-14392121653E}"/>
              </a:ext>
            </a:extLst>
          </p:cNvPr>
          <p:cNvPicPr>
            <a:picLocks noChangeAspect="1"/>
          </p:cNvPicPr>
          <p:nvPr/>
        </p:nvPicPr>
        <p:blipFill>
          <a:blip r:embed="rId4"/>
          <a:stretch>
            <a:fillRect/>
          </a:stretch>
        </p:blipFill>
        <p:spPr>
          <a:xfrm>
            <a:off x="9218930" y="4493895"/>
            <a:ext cx="3080385" cy="2167890"/>
          </a:xfrm>
          <a:prstGeom prst="rect">
            <a:avLst/>
          </a:prstGeom>
        </p:spPr>
      </p:pic>
      <p:pic>
        <p:nvPicPr>
          <p:cNvPr id="15" name="图片 1" descr="4">
            <a:extLst>
              <a:ext uri="{FF2B5EF4-FFF2-40B4-BE49-F238E27FC236}">
                <a16:creationId xmlns:a16="http://schemas.microsoft.com/office/drawing/2014/main" id="{5C397D30-7641-4614-955A-D9F5B24D10CF}"/>
              </a:ext>
            </a:extLst>
          </p:cNvPr>
          <p:cNvPicPr>
            <a:picLocks noChangeAspect="1"/>
          </p:cNvPicPr>
          <p:nvPr/>
        </p:nvPicPr>
        <p:blipFill>
          <a:blip r:embed="rId4"/>
          <a:srcRect r="77798" b="58787"/>
          <a:stretch>
            <a:fillRect/>
          </a:stretch>
        </p:blipFill>
        <p:spPr>
          <a:xfrm>
            <a:off x="4711065" y="5037455"/>
            <a:ext cx="683895" cy="893445"/>
          </a:xfrm>
          <a:prstGeom prst="rect">
            <a:avLst/>
          </a:prstGeom>
        </p:spPr>
      </p:pic>
      <p:pic>
        <p:nvPicPr>
          <p:cNvPr id="16" name="图片 2" descr="4">
            <a:extLst>
              <a:ext uri="{FF2B5EF4-FFF2-40B4-BE49-F238E27FC236}">
                <a16:creationId xmlns:a16="http://schemas.microsoft.com/office/drawing/2014/main" id="{09EC50BA-2A65-4A97-9160-A5072F4F1B6E}"/>
              </a:ext>
            </a:extLst>
          </p:cNvPr>
          <p:cNvPicPr>
            <a:picLocks noChangeAspect="1"/>
          </p:cNvPicPr>
          <p:nvPr/>
        </p:nvPicPr>
        <p:blipFill>
          <a:blip r:embed="rId4"/>
          <a:srcRect l="67740" t="22672" r="7399" b="36028"/>
          <a:stretch>
            <a:fillRect/>
          </a:stretch>
        </p:blipFill>
        <p:spPr>
          <a:xfrm>
            <a:off x="5713730" y="5035550"/>
            <a:ext cx="765810" cy="895350"/>
          </a:xfrm>
          <a:prstGeom prst="rect">
            <a:avLst/>
          </a:prstGeom>
        </p:spPr>
      </p:pic>
      <p:sp>
        <p:nvSpPr>
          <p:cNvPr id="17" name="文本框 36">
            <a:extLst>
              <a:ext uri="{FF2B5EF4-FFF2-40B4-BE49-F238E27FC236}">
                <a16:creationId xmlns:a16="http://schemas.microsoft.com/office/drawing/2014/main" id="{FE98D957-9D65-43A8-AF8D-3FE2B004A65B}"/>
              </a:ext>
            </a:extLst>
          </p:cNvPr>
          <p:cNvSpPr txBox="1"/>
          <p:nvPr/>
        </p:nvSpPr>
        <p:spPr>
          <a:xfrm>
            <a:off x="2374740" y="2247917"/>
            <a:ext cx="7134541" cy="1323439"/>
          </a:xfrm>
          <a:prstGeom prst="rect">
            <a:avLst/>
          </a:prstGeom>
          <a:noFill/>
        </p:spPr>
        <p:txBody>
          <a:bodyPr wrap="square" rtlCol="0">
            <a:spAutoFit/>
          </a:bodyPr>
          <a:lstStyle/>
          <a:p>
            <a:pPr algn="ctr"/>
            <a:r>
              <a:rPr lang="vi-VN" altLang="zh-CN" sz="8000">
                <a:latin typeface="Algerian" panose="04020705040A02060702" charset="0"/>
                <a:cs typeface="Algerian" panose="04020705040A02060702" charset="0"/>
              </a:rPr>
              <a:t>MATRIX</a:t>
            </a:r>
            <a:endParaRPr lang="en-US" altLang="zh-CN" sz="8000">
              <a:latin typeface="Algerian" panose="04020705040A02060702" charset="0"/>
              <a:cs typeface="Algerian" panose="04020705040A02060702" charset="0"/>
            </a:endParaRPr>
          </a:p>
        </p:txBody>
      </p:sp>
      <p:pic>
        <p:nvPicPr>
          <p:cNvPr id="18" name="图片 41" descr="7">
            <a:extLst>
              <a:ext uri="{FF2B5EF4-FFF2-40B4-BE49-F238E27FC236}">
                <a16:creationId xmlns:a16="http://schemas.microsoft.com/office/drawing/2014/main" id="{FEC985A4-0A60-4EFF-8C4E-A708B561B758}"/>
              </a:ext>
            </a:extLst>
          </p:cNvPr>
          <p:cNvPicPr>
            <a:picLocks noChangeAspect="1"/>
          </p:cNvPicPr>
          <p:nvPr/>
        </p:nvPicPr>
        <p:blipFill>
          <a:blip r:embed="rId5"/>
          <a:stretch>
            <a:fillRect/>
          </a:stretch>
        </p:blipFill>
        <p:spPr>
          <a:xfrm>
            <a:off x="133985" y="95250"/>
            <a:ext cx="2096770" cy="1529080"/>
          </a:xfrm>
          <a:prstGeom prst="rect">
            <a:avLst/>
          </a:prstGeom>
        </p:spPr>
      </p:pic>
      <p:grpSp>
        <p:nvGrpSpPr>
          <p:cNvPr id="19" name="组合 8">
            <a:extLst>
              <a:ext uri="{FF2B5EF4-FFF2-40B4-BE49-F238E27FC236}">
                <a16:creationId xmlns:a16="http://schemas.microsoft.com/office/drawing/2014/main" id="{22287EFE-74D7-4BC9-9402-90D2941683C1}"/>
              </a:ext>
            </a:extLst>
          </p:cNvPr>
          <p:cNvGrpSpPr/>
          <p:nvPr/>
        </p:nvGrpSpPr>
        <p:grpSpPr>
          <a:xfrm>
            <a:off x="3077210" y="403225"/>
            <a:ext cx="5774055" cy="6099810"/>
            <a:chOff x="4846" y="635"/>
            <a:chExt cx="9093" cy="9606"/>
          </a:xfrm>
        </p:grpSpPr>
        <p:pic>
          <p:nvPicPr>
            <p:cNvPr id="20" name="图片 6" descr="形状点缀 (1)">
              <a:extLst>
                <a:ext uri="{FF2B5EF4-FFF2-40B4-BE49-F238E27FC236}">
                  <a16:creationId xmlns:a16="http://schemas.microsoft.com/office/drawing/2014/main" id="{A9DADC3A-1354-4D3E-8342-A1FF5D55DBFB}"/>
                </a:ext>
              </a:extLst>
            </p:cNvPr>
            <p:cNvPicPr>
              <a:picLocks noChangeAspect="1"/>
            </p:cNvPicPr>
            <p:nvPr/>
          </p:nvPicPr>
          <p:blipFill>
            <a:blip r:embed="rId6"/>
            <a:srcRect t="66367"/>
            <a:stretch>
              <a:fillRect/>
            </a:stretch>
          </p:blipFill>
          <p:spPr>
            <a:xfrm>
              <a:off x="4846" y="635"/>
              <a:ext cx="3000" cy="1009"/>
            </a:xfrm>
            <a:prstGeom prst="rect">
              <a:avLst/>
            </a:prstGeom>
          </p:spPr>
        </p:pic>
        <p:pic>
          <p:nvPicPr>
            <p:cNvPr id="21" name="图片 7" descr="形状点缀 (1)">
              <a:extLst>
                <a:ext uri="{FF2B5EF4-FFF2-40B4-BE49-F238E27FC236}">
                  <a16:creationId xmlns:a16="http://schemas.microsoft.com/office/drawing/2014/main" id="{06CF57E6-8CED-4C0A-B756-D5D0459AC4B9}"/>
                </a:ext>
              </a:extLst>
            </p:cNvPr>
            <p:cNvPicPr>
              <a:picLocks noChangeAspect="1"/>
            </p:cNvPicPr>
            <p:nvPr/>
          </p:nvPicPr>
          <p:blipFill>
            <a:blip r:embed="rId6"/>
            <a:srcRect t="66367"/>
            <a:stretch>
              <a:fillRect/>
            </a:stretch>
          </p:blipFill>
          <p:spPr>
            <a:xfrm flipV="1">
              <a:off x="10939" y="9233"/>
              <a:ext cx="3000" cy="1009"/>
            </a:xfrm>
            <a:prstGeom prst="rect">
              <a:avLst/>
            </a:prstGeom>
          </p:spPr>
        </p:pic>
      </p:grpSp>
      <p:sp>
        <p:nvSpPr>
          <p:cNvPr id="22" name="矩形 59">
            <a:extLst>
              <a:ext uri="{FF2B5EF4-FFF2-40B4-BE49-F238E27FC236}">
                <a16:creationId xmlns:a16="http://schemas.microsoft.com/office/drawing/2014/main" id="{F26F017D-D076-42C2-842F-EBF3B06219E3}"/>
              </a:ext>
            </a:extLst>
          </p:cNvPr>
          <p:cNvSpPr/>
          <p:nvPr/>
        </p:nvSpPr>
        <p:spPr>
          <a:xfrm>
            <a:off x="4267834" y="3455782"/>
            <a:ext cx="3348355" cy="1060034"/>
          </a:xfrm>
          <a:prstGeom prst="rect">
            <a:avLst/>
          </a:prstGeom>
        </p:spPr>
        <p:txBody>
          <a:bodyPr wrap="square">
            <a:spAutoFit/>
          </a:bodyPr>
          <a:lstStyle/>
          <a:p>
            <a:pPr algn="ctr">
              <a:lnSpc>
                <a:spcPct val="130000"/>
              </a:lnSpc>
            </a:pPr>
            <a:r>
              <a:rPr lang="vi-VN" altLang="zh-CN" sz="5400" b="1">
                <a:solidFill>
                  <a:schemeClr val="bg1"/>
                </a:solidFill>
                <a:latin typeface="Cambria" panose="02040503050406030204" pitchFamily="18" charset="0"/>
                <a:ea typeface="Cambria" panose="02040503050406030204" pitchFamily="18" charset="0"/>
                <a:cs typeface="Calibri" panose="020F0502020204030204" pitchFamily="34" charset="0"/>
              </a:rPr>
              <a:t>BÀI TẬP</a:t>
            </a:r>
            <a:endParaRPr lang="zh-CN" altLang="en-US" sz="5400" b="1">
              <a:solidFill>
                <a:schemeClr val="bg1"/>
              </a:solidFill>
              <a:latin typeface="Cambria" panose="02040503050406030204" pitchFamily="18" charset="0"/>
              <a:ea typeface="思源黑体 CN Light" panose="020B0300000000000000" charset="-122"/>
              <a:cs typeface="Calibri" panose="020F0502020204030204" pitchFamily="34" charset="0"/>
            </a:endParaRPr>
          </a:p>
        </p:txBody>
      </p:sp>
    </p:spTree>
    <p:extLst>
      <p:ext uri="{BB962C8B-B14F-4D97-AF65-F5344CB8AC3E}">
        <p14:creationId xmlns:p14="http://schemas.microsoft.com/office/powerpoint/2010/main" val="14631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4"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BÀI TẬP – MATRIX</a:t>
            </a:r>
          </a:p>
        </p:txBody>
      </p:sp>
      <p:sp>
        <p:nvSpPr>
          <p:cNvPr id="5" name="Hộp Văn bản 3">
            <a:extLst>
              <a:ext uri="{FF2B5EF4-FFF2-40B4-BE49-F238E27FC236}">
                <a16:creationId xmlns:a16="http://schemas.microsoft.com/office/drawing/2014/main" id="{11A0944D-A545-4B2A-9E04-BE74E2EFBCD0}"/>
              </a:ext>
            </a:extLst>
          </p:cNvPr>
          <p:cNvSpPr txBox="1"/>
          <p:nvPr/>
        </p:nvSpPr>
        <p:spPr>
          <a:xfrm>
            <a:off x="1074627" y="1085850"/>
            <a:ext cx="10162578" cy="5011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solidFill>
                  <a:schemeClr val="accent1"/>
                </a:solidFill>
                <a:latin typeface="Cambria" panose="02040503050406030204" pitchFamily="18" charset="0"/>
                <a:ea typeface="Cambria" panose="02040503050406030204" pitchFamily="18" charset="0"/>
                <a:cs typeface="Arial"/>
              </a:rPr>
              <a:t>ĐỀ BÀI</a:t>
            </a:r>
          </a:p>
          <a:p>
            <a:pPr>
              <a:lnSpc>
                <a:spcPct val="150000"/>
              </a:lnSpc>
            </a:pPr>
            <a:r>
              <a:rPr lang="vi-VN">
                <a:latin typeface="Cambria" panose="02040503050406030204" pitchFamily="18" charset="0"/>
                <a:ea typeface="Cambria" panose="02040503050406030204" pitchFamily="18" charset="0"/>
                <a:cs typeface="Arial"/>
              </a:rPr>
              <a:t>Cho một bảng số 5x5. Nhiệm vụ của bạn là sẽ phải điền vào ma trận sao cho tổng của các phần tử trên mỗi hàng và mỗi cột bằng một số nguyên cho trước. Mỗi phần tử trong bảng số từ 1 đến 25 và không có hai phần tử bất kì nào giống nhau.</a:t>
            </a:r>
            <a:endParaRPr lang="en-US">
              <a:latin typeface="Cambria" panose="02040503050406030204" pitchFamily="18" charset="0"/>
              <a:ea typeface="Cambria" panose="02040503050406030204" pitchFamily="18" charset="0"/>
              <a:cs typeface="Arial"/>
            </a:endParaRPr>
          </a:p>
          <a:p>
            <a:pPr>
              <a:lnSpc>
                <a:spcPct val="200000"/>
              </a:lnSpc>
            </a:pPr>
            <a:r>
              <a:rPr lang="vi-VN" sz="2000" b="1">
                <a:solidFill>
                  <a:schemeClr val="accent1"/>
                </a:solidFill>
                <a:latin typeface="Cambria" panose="02040503050406030204" pitchFamily="18" charset="0"/>
                <a:ea typeface="Cambria" panose="02040503050406030204" pitchFamily="18" charset="0"/>
                <a:cs typeface="Arial"/>
              </a:rPr>
              <a:t>I</a:t>
            </a:r>
            <a:r>
              <a:rPr lang="en-US" sz="2000" b="1">
                <a:solidFill>
                  <a:schemeClr val="accent1"/>
                </a:solidFill>
                <a:latin typeface="Cambria" panose="02040503050406030204" pitchFamily="18" charset="0"/>
                <a:ea typeface="Cambria" panose="02040503050406030204" pitchFamily="18" charset="0"/>
                <a:cs typeface="Arial"/>
              </a:rPr>
              <a:t>NPUT</a:t>
            </a:r>
            <a:endParaRPr lang="vi-VN" sz="2000" b="1">
              <a:solidFill>
                <a:schemeClr val="accent1"/>
              </a:solidFill>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Dòng thứ nhất gồm 5 số là tổng của các số từ dòng thứ 1 đến dòng thứ 5 của bảng số</a:t>
            </a:r>
            <a:r>
              <a:rPr lang="en-US">
                <a:latin typeface="Cambria" panose="02040503050406030204" pitchFamily="18" charset="0"/>
                <a:ea typeface="Cambria" panose="02040503050406030204" pitchFamily="18" charset="0"/>
                <a:cs typeface="Arial"/>
              </a:rPr>
              <a:t> (Mảng D).</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Dòng thứ hai gồm 5 số là tổng của các số từ cột thứ 1 đến cột thứ 5 của bảng số</a:t>
            </a:r>
            <a:r>
              <a:rPr lang="en-US">
                <a:latin typeface="Cambria" panose="02040503050406030204" pitchFamily="18" charset="0"/>
                <a:ea typeface="Cambria" panose="02040503050406030204" pitchFamily="18" charset="0"/>
                <a:cs typeface="Arial"/>
              </a:rPr>
              <a:t> (Mảng C)</a:t>
            </a:r>
            <a:r>
              <a:rPr lang="vi-VN">
                <a:latin typeface="Cambria" panose="02040503050406030204" pitchFamily="18" charset="0"/>
                <a:ea typeface="Cambria" panose="02040503050406030204" pitchFamily="18" charset="0"/>
                <a:cs typeface="Arial"/>
              </a:rPr>
              <a:t>.</a:t>
            </a:r>
          </a:p>
          <a:p>
            <a:pPr>
              <a:lnSpc>
                <a:spcPct val="150000"/>
              </a:lnSpc>
              <a:spcBef>
                <a:spcPts val="1200"/>
              </a:spcBef>
            </a:pPr>
            <a:r>
              <a:rPr lang="en-US" sz="2000" b="1">
                <a:solidFill>
                  <a:schemeClr val="accent1"/>
                </a:solidFill>
                <a:latin typeface="Cambria" panose="02040503050406030204" pitchFamily="18" charset="0"/>
                <a:ea typeface="Cambria" panose="02040503050406030204" pitchFamily="18" charset="0"/>
                <a:cs typeface="Arial"/>
              </a:rPr>
              <a:t>OUTPUT</a:t>
            </a:r>
            <a:endParaRPr lang="vi-VN" sz="2000" b="1">
              <a:solidFill>
                <a:schemeClr val="accent1"/>
              </a:solidFill>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Gồm 5 dòng, mỗi dòng 5 số thể hiện bảng 5x5 là kết quả của bạn. Nếu có nhiều đáp án, hãy in ra một đáp án bất kì. Dữ liệu đầu vào luôn luôn có kết quả.</a:t>
            </a:r>
            <a:endParaRPr lang="en-US">
              <a:latin typeface="Cambria" panose="02040503050406030204" pitchFamily="18" charset="0"/>
              <a:ea typeface="Cambria" panose="02040503050406030204" pitchFamily="18" charset="0"/>
              <a:cs typeface="Arial"/>
            </a:endParaRPr>
          </a:p>
          <a:p>
            <a:pPr algn="r">
              <a:lnSpc>
                <a:spcPct val="150000"/>
              </a:lnSpc>
            </a:pPr>
            <a:r>
              <a:rPr lang="en-US">
                <a:solidFill>
                  <a:schemeClr val="accent1"/>
                </a:solidFill>
                <a:latin typeface="Cambria" panose="02040503050406030204" pitchFamily="18" charset="0"/>
                <a:ea typeface="Cambria" panose="02040503050406030204" pitchFamily="18" charset="0"/>
                <a:cs typeface="Arial"/>
              </a:rPr>
              <a:t>Nguồn: </a:t>
            </a:r>
            <a:r>
              <a:rPr lang="en-US">
                <a:solidFill>
                  <a:schemeClr val="accent1"/>
                </a:solidFill>
                <a:latin typeface="Cambria" panose="02040503050406030204" pitchFamily="18" charset="0"/>
                <a:ea typeface="Cambria" panose="02040503050406030204" pitchFamily="18" charset="0"/>
                <a:cs typeface="Arial"/>
                <a:hlinkClick r:id="rId3"/>
              </a:rPr>
              <a:t>https://vn.spoj.com/problems/VMMTFIVE/</a:t>
            </a:r>
            <a:endParaRPr lang="en-US">
              <a:solidFill>
                <a:srgbClr val="517ABA"/>
              </a:solidFill>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3128918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3" name="组合 42"/>
          <p:cNvGrpSpPr/>
          <p:nvPr/>
        </p:nvGrpSpPr>
        <p:grpSpPr>
          <a:xfrm>
            <a:off x="133985" y="95250"/>
            <a:ext cx="12165330" cy="6566535"/>
            <a:chOff x="211" y="150"/>
            <a:chExt cx="19158" cy="10341"/>
          </a:xfrm>
        </p:grpSpPr>
        <p:pic>
          <p:nvPicPr>
            <p:cNvPr id="41" name="图片 40" descr="4"/>
            <p:cNvPicPr>
              <a:picLocks noChangeAspect="1"/>
            </p:cNvPicPr>
            <p:nvPr/>
          </p:nvPicPr>
          <p:blipFill>
            <a:blip r:embed="rId4"/>
            <a:stretch>
              <a:fillRect/>
            </a:stretch>
          </p:blipFill>
          <p:spPr>
            <a:xfrm>
              <a:off x="14518" y="7077"/>
              <a:ext cx="4851" cy="3414"/>
            </a:xfrm>
            <a:prstGeom prst="rect">
              <a:avLst/>
            </a:prstGeom>
          </p:spPr>
        </p:pic>
        <p:pic>
          <p:nvPicPr>
            <p:cNvPr id="42" name="图片 41" descr="7"/>
            <p:cNvPicPr>
              <a:picLocks noChangeAspect="1"/>
            </p:cNvPicPr>
            <p:nvPr/>
          </p:nvPicPr>
          <p:blipFill>
            <a:blip r:embed="rId5"/>
            <a:stretch>
              <a:fillRect/>
            </a:stretch>
          </p:blipFill>
          <p:spPr>
            <a:xfrm>
              <a:off x="211" y="150"/>
              <a:ext cx="3302" cy="2408"/>
            </a:xfrm>
            <a:prstGeom prst="rect">
              <a:avLst/>
            </a:prstGeom>
          </p:spPr>
        </p:pic>
      </p:grpSp>
      <p:grpSp>
        <p:nvGrpSpPr>
          <p:cNvPr id="67" name="组合 66"/>
          <p:cNvGrpSpPr/>
          <p:nvPr/>
        </p:nvGrpSpPr>
        <p:grpSpPr>
          <a:xfrm>
            <a:off x="3077210" y="403225"/>
            <a:ext cx="5774055" cy="6099810"/>
            <a:chOff x="4846" y="635"/>
            <a:chExt cx="9093" cy="9606"/>
          </a:xfrm>
        </p:grpSpPr>
        <p:pic>
          <p:nvPicPr>
            <p:cNvPr id="68" name="图片 67" descr="形状点缀 (1)"/>
            <p:cNvPicPr>
              <a:picLocks noChangeAspect="1"/>
            </p:cNvPicPr>
            <p:nvPr/>
          </p:nvPicPr>
          <p:blipFill>
            <a:blip r:embed="rId6"/>
            <a:srcRect t="66367"/>
            <a:stretch>
              <a:fillRect/>
            </a:stretch>
          </p:blipFill>
          <p:spPr>
            <a:xfrm>
              <a:off x="4846" y="635"/>
              <a:ext cx="3000" cy="1009"/>
            </a:xfrm>
            <a:prstGeom prst="rect">
              <a:avLst/>
            </a:prstGeom>
          </p:spPr>
        </p:pic>
        <p:pic>
          <p:nvPicPr>
            <p:cNvPr id="69" name="图片 68" descr="形状点缀 (1)"/>
            <p:cNvPicPr>
              <a:picLocks noChangeAspect="1"/>
            </p:cNvPicPr>
            <p:nvPr/>
          </p:nvPicPr>
          <p:blipFill>
            <a:blip r:embed="rId6"/>
            <a:srcRect t="66367"/>
            <a:stretch>
              <a:fillRect/>
            </a:stretch>
          </p:blipFill>
          <p:spPr>
            <a:xfrm flipV="1">
              <a:off x="10939" y="9233"/>
              <a:ext cx="3000" cy="1009"/>
            </a:xfrm>
            <a:prstGeom prst="rect">
              <a:avLst/>
            </a:prstGeom>
          </p:spPr>
        </p:pic>
      </p:grpSp>
      <p:grpSp>
        <p:nvGrpSpPr>
          <p:cNvPr id="21" name="组合 56">
            <a:extLst>
              <a:ext uri="{FF2B5EF4-FFF2-40B4-BE49-F238E27FC236}">
                <a16:creationId xmlns:a16="http://schemas.microsoft.com/office/drawing/2014/main" id="{3F015FE5-6860-4F8B-8F58-02BACBC7F814}"/>
              </a:ext>
            </a:extLst>
          </p:cNvPr>
          <p:cNvGrpSpPr/>
          <p:nvPr/>
        </p:nvGrpSpPr>
        <p:grpSpPr>
          <a:xfrm>
            <a:off x="2219104" y="1427053"/>
            <a:ext cx="3348355" cy="1220470"/>
            <a:chOff x="4076" y="3284"/>
            <a:chExt cx="5273" cy="1922"/>
          </a:xfrm>
        </p:grpSpPr>
        <p:sp>
          <p:nvSpPr>
            <p:cNvPr id="22" name="矩形 52">
              <a:extLst>
                <a:ext uri="{FF2B5EF4-FFF2-40B4-BE49-F238E27FC236}">
                  <a16:creationId xmlns:a16="http://schemas.microsoft.com/office/drawing/2014/main" id="{07B69BED-CED8-4CA4-B25E-797C74474414}"/>
                </a:ext>
              </a:extLst>
            </p:cNvPr>
            <p:cNvSpPr/>
            <p:nvPr/>
          </p:nvSpPr>
          <p:spPr>
            <a:xfrm>
              <a:off x="4077" y="3284"/>
              <a:ext cx="5272" cy="933"/>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sz="2000">
                  <a:solidFill>
                    <a:schemeClr val="tx1"/>
                  </a:solidFill>
                  <a:latin typeface="Algerian" panose="04020705040A02060702" charset="0"/>
                  <a:cs typeface="Algerian" panose="04020705040A02060702" charset="0"/>
                </a:rPr>
                <a:t>OVERVIEW</a:t>
              </a:r>
              <a:endParaRPr lang="en-US" altLang="zh-CN" sz="2000">
                <a:solidFill>
                  <a:schemeClr val="tx1"/>
                </a:solidFill>
                <a:latin typeface="Algerian" panose="04020705040A02060702" charset="0"/>
                <a:cs typeface="Algerian" panose="04020705040A02060702" charset="0"/>
              </a:endParaRPr>
            </a:p>
          </p:txBody>
        </p:sp>
        <p:sp>
          <p:nvSpPr>
            <p:cNvPr id="23" name="矩形 55">
              <a:extLst>
                <a:ext uri="{FF2B5EF4-FFF2-40B4-BE49-F238E27FC236}">
                  <a16:creationId xmlns:a16="http://schemas.microsoft.com/office/drawing/2014/main" id="{1403C38A-3F76-4144-BD6E-30C4A6EF6847}"/>
                </a:ext>
              </a:extLst>
            </p:cNvPr>
            <p:cNvSpPr/>
            <p:nvPr/>
          </p:nvSpPr>
          <p:spPr>
            <a:xfrm>
              <a:off x="4076" y="4383"/>
              <a:ext cx="5273" cy="823"/>
            </a:xfrm>
            <a:prstGeom prst="rect">
              <a:avLst/>
            </a:prstGeom>
          </p:spPr>
          <p:txBody>
            <a:bodyPr wrap="square">
              <a:spAutoFit/>
            </a:bodyPr>
            <a:lstStyle/>
            <a:p>
              <a:pPr algn="ctr">
                <a:lnSpc>
                  <a:spcPct val="130000"/>
                </a:lnSpc>
              </a:pPr>
              <a:r>
                <a:rPr lang="vi-VN" altLang="zh-CN" sz="2400" b="1">
                  <a:latin typeface="Cambria" panose="02040503050406030204" pitchFamily="18" charset="0"/>
                  <a:ea typeface="Cambria" panose="02040503050406030204" pitchFamily="18" charset="0"/>
                  <a:cs typeface="Calibri" panose="020F0502020204030204" pitchFamily="34" charset="0"/>
                </a:rPr>
                <a:t>TỔNG QUAN</a:t>
              </a:r>
              <a:endParaRPr lang="zh-CN" altLang="en-US" sz="2400" b="1">
                <a:solidFill>
                  <a:schemeClr val="tx1"/>
                </a:solidFill>
                <a:latin typeface="Cambria" panose="02040503050406030204" pitchFamily="18" charset="0"/>
                <a:ea typeface="思源黑体 CN Light" panose="020B0300000000000000" charset="-122"/>
                <a:cs typeface="Calibri" panose="020F0502020204030204" pitchFamily="34" charset="0"/>
              </a:endParaRPr>
            </a:p>
          </p:txBody>
        </p:sp>
      </p:grpSp>
      <p:grpSp>
        <p:nvGrpSpPr>
          <p:cNvPr id="24" name="组合 57">
            <a:extLst>
              <a:ext uri="{FF2B5EF4-FFF2-40B4-BE49-F238E27FC236}">
                <a16:creationId xmlns:a16="http://schemas.microsoft.com/office/drawing/2014/main" id="{E55DAD46-12D1-42C3-8A77-A006229B9110}"/>
              </a:ext>
            </a:extLst>
          </p:cNvPr>
          <p:cNvGrpSpPr/>
          <p:nvPr/>
        </p:nvGrpSpPr>
        <p:grpSpPr>
          <a:xfrm>
            <a:off x="6592667" y="1367028"/>
            <a:ext cx="3348355" cy="1216660"/>
            <a:chOff x="4077" y="3284"/>
            <a:chExt cx="5273" cy="1916"/>
          </a:xfrm>
        </p:grpSpPr>
        <p:sp>
          <p:nvSpPr>
            <p:cNvPr id="25" name="矩形 58">
              <a:extLst>
                <a:ext uri="{FF2B5EF4-FFF2-40B4-BE49-F238E27FC236}">
                  <a16:creationId xmlns:a16="http://schemas.microsoft.com/office/drawing/2014/main" id="{FA71EF9C-2F1A-48A4-8E0E-562322B4169F}"/>
                </a:ext>
              </a:extLst>
            </p:cNvPr>
            <p:cNvSpPr/>
            <p:nvPr/>
          </p:nvSpPr>
          <p:spPr>
            <a:xfrm>
              <a:off x="4077" y="3284"/>
              <a:ext cx="5100" cy="933"/>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sz="2000">
                  <a:solidFill>
                    <a:schemeClr val="tx1"/>
                  </a:solidFill>
                  <a:latin typeface="Algerian" panose="04020705040A02060702" charset="0"/>
                  <a:cs typeface="Algerian" panose="04020705040A02060702" charset="0"/>
                </a:rPr>
                <a:t>TSP</a:t>
              </a:r>
              <a:endParaRPr lang="en-US" altLang="zh-CN" sz="2000">
                <a:solidFill>
                  <a:schemeClr val="tx1"/>
                </a:solidFill>
                <a:latin typeface="Algerian" panose="04020705040A02060702" charset="0"/>
                <a:cs typeface="Algerian" panose="04020705040A02060702" charset="0"/>
              </a:endParaRPr>
            </a:p>
          </p:txBody>
        </p:sp>
        <p:sp>
          <p:nvSpPr>
            <p:cNvPr id="26" name="矩形 59">
              <a:extLst>
                <a:ext uri="{FF2B5EF4-FFF2-40B4-BE49-F238E27FC236}">
                  <a16:creationId xmlns:a16="http://schemas.microsoft.com/office/drawing/2014/main" id="{455FF602-6A99-478A-9D5D-864E44D6B4B8}"/>
                </a:ext>
              </a:extLst>
            </p:cNvPr>
            <p:cNvSpPr/>
            <p:nvPr/>
          </p:nvSpPr>
          <p:spPr>
            <a:xfrm>
              <a:off x="4077" y="4377"/>
              <a:ext cx="5273" cy="823"/>
            </a:xfrm>
            <a:prstGeom prst="rect">
              <a:avLst/>
            </a:prstGeom>
          </p:spPr>
          <p:txBody>
            <a:bodyPr wrap="square">
              <a:spAutoFit/>
            </a:bodyPr>
            <a:lstStyle/>
            <a:p>
              <a:pPr algn="ctr">
                <a:lnSpc>
                  <a:spcPct val="130000"/>
                </a:lnSpc>
              </a:pPr>
              <a:r>
                <a:rPr lang="vi-VN" altLang="zh-CN" sz="2400" b="1">
                  <a:solidFill>
                    <a:schemeClr val="tx1"/>
                  </a:solidFill>
                  <a:latin typeface="Cambria" panose="02040503050406030204" pitchFamily="18" charset="0"/>
                  <a:ea typeface="Cambria" panose="02040503050406030204" pitchFamily="18" charset="0"/>
                  <a:cs typeface="Calibri" panose="020F0502020204030204" pitchFamily="34" charset="0"/>
                </a:rPr>
                <a:t>BÀI TẬP</a:t>
              </a:r>
              <a:endParaRPr lang="zh-CN" altLang="en-US" sz="2400" b="1">
                <a:solidFill>
                  <a:schemeClr val="tx1"/>
                </a:solidFill>
                <a:latin typeface="Cambria" panose="02040503050406030204" pitchFamily="18" charset="0"/>
                <a:ea typeface="思源黑体 CN Light" panose="020B0300000000000000" charset="-122"/>
                <a:cs typeface="Calibri" panose="020F0502020204030204" pitchFamily="34" charset="0"/>
              </a:endParaRPr>
            </a:p>
          </p:txBody>
        </p:sp>
      </p:grpSp>
      <p:grpSp>
        <p:nvGrpSpPr>
          <p:cNvPr id="27" name="组合 60">
            <a:extLst>
              <a:ext uri="{FF2B5EF4-FFF2-40B4-BE49-F238E27FC236}">
                <a16:creationId xmlns:a16="http://schemas.microsoft.com/office/drawing/2014/main" id="{550808FC-BAE8-432E-B01E-60066024C43B}"/>
              </a:ext>
            </a:extLst>
          </p:cNvPr>
          <p:cNvGrpSpPr/>
          <p:nvPr/>
        </p:nvGrpSpPr>
        <p:grpSpPr>
          <a:xfrm>
            <a:off x="2141952" y="3817493"/>
            <a:ext cx="3348355" cy="1220470"/>
            <a:chOff x="3868" y="3278"/>
            <a:chExt cx="5273" cy="1922"/>
          </a:xfrm>
        </p:grpSpPr>
        <p:sp>
          <p:nvSpPr>
            <p:cNvPr id="28" name="矩形 61">
              <a:extLst>
                <a:ext uri="{FF2B5EF4-FFF2-40B4-BE49-F238E27FC236}">
                  <a16:creationId xmlns:a16="http://schemas.microsoft.com/office/drawing/2014/main" id="{362E9485-449E-4CDD-96E5-9145DC074EAC}"/>
                </a:ext>
              </a:extLst>
            </p:cNvPr>
            <p:cNvSpPr/>
            <p:nvPr/>
          </p:nvSpPr>
          <p:spPr>
            <a:xfrm>
              <a:off x="3869" y="3278"/>
              <a:ext cx="5272" cy="933"/>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sz="2000">
                  <a:solidFill>
                    <a:schemeClr val="tx1"/>
                  </a:solidFill>
                  <a:latin typeface="Algerian" panose="04020705040A02060702" charset="0"/>
                  <a:cs typeface="Algerian" panose="04020705040A02060702" charset="0"/>
                </a:rPr>
                <a:t>MATRIX</a:t>
              </a:r>
              <a:endParaRPr lang="en-US" altLang="zh-CN" sz="2000">
                <a:solidFill>
                  <a:schemeClr val="tx1"/>
                </a:solidFill>
                <a:latin typeface="Algerian" panose="04020705040A02060702" charset="0"/>
                <a:cs typeface="Algerian" panose="04020705040A02060702" charset="0"/>
              </a:endParaRPr>
            </a:p>
          </p:txBody>
        </p:sp>
        <p:sp>
          <p:nvSpPr>
            <p:cNvPr id="29" name="矩形 62">
              <a:extLst>
                <a:ext uri="{FF2B5EF4-FFF2-40B4-BE49-F238E27FC236}">
                  <a16:creationId xmlns:a16="http://schemas.microsoft.com/office/drawing/2014/main" id="{1BF9C8B4-EC1E-4155-B130-D4804EBF7469}"/>
                </a:ext>
              </a:extLst>
            </p:cNvPr>
            <p:cNvSpPr/>
            <p:nvPr/>
          </p:nvSpPr>
          <p:spPr>
            <a:xfrm>
              <a:off x="3868" y="4377"/>
              <a:ext cx="5273" cy="823"/>
            </a:xfrm>
            <a:prstGeom prst="rect">
              <a:avLst/>
            </a:prstGeom>
          </p:spPr>
          <p:txBody>
            <a:bodyPr wrap="square">
              <a:spAutoFit/>
            </a:bodyPr>
            <a:lstStyle/>
            <a:p>
              <a:pPr algn="ctr">
                <a:lnSpc>
                  <a:spcPct val="130000"/>
                </a:lnSpc>
              </a:pPr>
              <a:r>
                <a:rPr lang="vi-VN" altLang="zh-CN" sz="2400" b="1">
                  <a:latin typeface="Cambria" panose="02040503050406030204" pitchFamily="18" charset="0"/>
                  <a:ea typeface="Cambria" panose="02040503050406030204" pitchFamily="18" charset="0"/>
                  <a:cs typeface="Calibri" panose="020F0502020204030204" pitchFamily="34" charset="0"/>
                </a:rPr>
                <a:t>BÀI TẬP</a:t>
              </a:r>
              <a:endParaRPr lang="zh-CN" altLang="en-US" sz="2400" b="1">
                <a:solidFill>
                  <a:schemeClr val="tx1"/>
                </a:solidFill>
                <a:latin typeface="Cambria" panose="02040503050406030204" pitchFamily="18" charset="0"/>
                <a:ea typeface="思源黑体 CN Light" panose="020B0300000000000000" charset="-122"/>
                <a:cs typeface="Calibri" panose="020F0502020204030204" pitchFamily="34" charset="0"/>
              </a:endParaRPr>
            </a:p>
          </p:txBody>
        </p:sp>
      </p:grpSp>
      <p:grpSp>
        <p:nvGrpSpPr>
          <p:cNvPr id="30" name="组合 63">
            <a:extLst>
              <a:ext uri="{FF2B5EF4-FFF2-40B4-BE49-F238E27FC236}">
                <a16:creationId xmlns:a16="http://schemas.microsoft.com/office/drawing/2014/main" id="{08D06EA3-6B78-4272-8FF1-8817B1B6B307}"/>
              </a:ext>
            </a:extLst>
          </p:cNvPr>
          <p:cNvGrpSpPr/>
          <p:nvPr/>
        </p:nvGrpSpPr>
        <p:grpSpPr>
          <a:xfrm>
            <a:off x="6592667" y="3817493"/>
            <a:ext cx="3348355" cy="1220470"/>
            <a:chOff x="3905" y="3278"/>
            <a:chExt cx="5273" cy="1922"/>
          </a:xfrm>
        </p:grpSpPr>
        <p:sp>
          <p:nvSpPr>
            <p:cNvPr id="31" name="矩形 64">
              <a:extLst>
                <a:ext uri="{FF2B5EF4-FFF2-40B4-BE49-F238E27FC236}">
                  <a16:creationId xmlns:a16="http://schemas.microsoft.com/office/drawing/2014/main" id="{35D99C19-A7F7-48FD-9026-122E22229442}"/>
                </a:ext>
              </a:extLst>
            </p:cNvPr>
            <p:cNvSpPr/>
            <p:nvPr/>
          </p:nvSpPr>
          <p:spPr>
            <a:xfrm>
              <a:off x="4076" y="3278"/>
              <a:ext cx="4929" cy="933"/>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sz="2000">
                  <a:solidFill>
                    <a:schemeClr val="tx1"/>
                  </a:solidFill>
                  <a:latin typeface="Algerian" panose="04020705040A02060702" charset="0"/>
                  <a:cs typeface="Algerian" panose="04020705040A02060702" charset="0"/>
                </a:rPr>
                <a:t>SUMMARIZE</a:t>
              </a:r>
              <a:endParaRPr lang="en-US" altLang="zh-CN">
                <a:solidFill>
                  <a:schemeClr val="tx1"/>
                </a:solidFill>
                <a:latin typeface="Algerian" panose="04020705040A02060702" charset="0"/>
                <a:cs typeface="Algerian" panose="04020705040A02060702" charset="0"/>
              </a:endParaRPr>
            </a:p>
          </p:txBody>
        </p:sp>
        <p:sp>
          <p:nvSpPr>
            <p:cNvPr id="32" name="矩形 65">
              <a:extLst>
                <a:ext uri="{FF2B5EF4-FFF2-40B4-BE49-F238E27FC236}">
                  <a16:creationId xmlns:a16="http://schemas.microsoft.com/office/drawing/2014/main" id="{F8F28441-E930-47AF-9F58-9AEAC43284FC}"/>
                </a:ext>
              </a:extLst>
            </p:cNvPr>
            <p:cNvSpPr/>
            <p:nvPr/>
          </p:nvSpPr>
          <p:spPr>
            <a:xfrm>
              <a:off x="3905" y="4377"/>
              <a:ext cx="5273" cy="823"/>
            </a:xfrm>
            <a:prstGeom prst="rect">
              <a:avLst/>
            </a:prstGeom>
          </p:spPr>
          <p:txBody>
            <a:bodyPr wrap="square">
              <a:spAutoFit/>
            </a:bodyPr>
            <a:lstStyle/>
            <a:p>
              <a:pPr algn="ctr">
                <a:lnSpc>
                  <a:spcPct val="130000"/>
                </a:lnSpc>
              </a:pPr>
              <a:r>
                <a:rPr lang="vi-VN" altLang="zh-CN" sz="2400" b="1">
                  <a:solidFill>
                    <a:schemeClr val="tx1"/>
                  </a:solidFill>
                  <a:latin typeface="Cambria" panose="02040503050406030204" pitchFamily="18" charset="0"/>
                  <a:ea typeface="Cambria" panose="02040503050406030204" pitchFamily="18" charset="0"/>
                  <a:cs typeface="Calibri" panose="020F0502020204030204" pitchFamily="34" charset="0"/>
                </a:rPr>
                <a:t>TÓM TẮT</a:t>
              </a:r>
              <a:endParaRPr lang="zh-CN" altLang="en-US" sz="2400" b="1">
                <a:solidFill>
                  <a:schemeClr val="tx1"/>
                </a:solidFill>
                <a:latin typeface="Cambria" panose="02040503050406030204" pitchFamily="18" charset="0"/>
                <a:ea typeface="思源黑体 CN Light" panose="020B0300000000000000" charset="-122"/>
                <a:cs typeface="Calibri" panose="020F0502020204030204" pitchFamily="34" charset="0"/>
              </a:endParaRPr>
            </a:p>
          </p:txBody>
        </p:sp>
      </p:grpSp>
    </p:spTree>
    <p:custDataLst>
      <p:tags r:id="rId1"/>
    </p:custDataLst>
    <p:extLst>
      <p:ext uri="{BB962C8B-B14F-4D97-AF65-F5344CB8AC3E}">
        <p14:creationId xmlns:p14="http://schemas.microsoft.com/office/powerpoint/2010/main" val="290181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BÀI TẬP – MATRIX</a:t>
            </a:r>
          </a:p>
        </p:txBody>
      </p:sp>
      <p:sp>
        <p:nvSpPr>
          <p:cNvPr id="3" name="AutoShape 6" descr="Travelling Salesman Problem (TSP)">
            <a:extLst>
              <a:ext uri="{FF2B5EF4-FFF2-40B4-BE49-F238E27FC236}">
                <a16:creationId xmlns:a16="http://schemas.microsoft.com/office/drawing/2014/main" id="{F03BBE91-A7C9-427F-AF2E-2BCEE42D65A7}"/>
              </a:ext>
            </a:extLst>
          </p:cNvPr>
          <p:cNvSpPr>
            <a:spLocks noChangeAspect="1" noChangeArrowheads="1"/>
          </p:cNvSpPr>
          <p:nvPr/>
        </p:nvSpPr>
        <p:spPr bwMode="auto">
          <a:xfrm>
            <a:off x="3390900" y="2238375"/>
            <a:ext cx="5410200"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Hộp Văn bản 3">
            <a:extLst>
              <a:ext uri="{FF2B5EF4-FFF2-40B4-BE49-F238E27FC236}">
                <a16:creationId xmlns:a16="http://schemas.microsoft.com/office/drawing/2014/main" id="{6F59AFE3-4FEB-476C-B9DC-54538A731D1C}"/>
              </a:ext>
            </a:extLst>
          </p:cNvPr>
          <p:cNvSpPr txBox="1"/>
          <p:nvPr/>
        </p:nvSpPr>
        <p:spPr>
          <a:xfrm>
            <a:off x="1356996" y="1627227"/>
            <a:ext cx="10337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solidFill>
                  <a:schemeClr val="accent1"/>
                </a:solidFill>
                <a:latin typeface="Cambria" panose="02040503050406030204" pitchFamily="18" charset="0"/>
                <a:ea typeface="Cambria" panose="02040503050406030204" pitchFamily="18" charset="0"/>
                <a:cs typeface="Arial"/>
              </a:rPr>
              <a:t>Ví dụ</a:t>
            </a:r>
            <a:r>
              <a:rPr lang="vi-VN" sz="2200" b="1">
                <a:solidFill>
                  <a:schemeClr val="accent1"/>
                </a:solidFill>
                <a:latin typeface="Cambria" panose="02040503050406030204" pitchFamily="18" charset="0"/>
                <a:ea typeface="Cambria" panose="02040503050406030204" pitchFamily="18" charset="0"/>
                <a:cs typeface="Arial"/>
              </a:rPr>
              <a:t>.</a:t>
            </a:r>
            <a:endParaRPr lang="vi-VN" sz="2200" b="1" u="sng">
              <a:solidFill>
                <a:schemeClr val="accent1"/>
              </a:solidFill>
              <a:latin typeface="Cambria" panose="02040503050406030204" pitchFamily="18" charset="0"/>
              <a:ea typeface="Cambria" panose="02040503050406030204" pitchFamily="18" charset="0"/>
              <a:cs typeface="Arial"/>
            </a:endParaRPr>
          </a:p>
        </p:txBody>
      </p:sp>
      <p:sp>
        <p:nvSpPr>
          <p:cNvPr id="6" name="TextBox 5">
            <a:extLst>
              <a:ext uri="{FF2B5EF4-FFF2-40B4-BE49-F238E27FC236}">
                <a16:creationId xmlns:a16="http://schemas.microsoft.com/office/drawing/2014/main" id="{FF95AC23-9004-4C5E-A0C3-8C473A48BA6A}"/>
              </a:ext>
            </a:extLst>
          </p:cNvPr>
          <p:cNvSpPr txBox="1"/>
          <p:nvPr/>
        </p:nvSpPr>
        <p:spPr>
          <a:xfrm>
            <a:off x="2390776" y="2033855"/>
            <a:ext cx="3275965" cy="1215717"/>
          </a:xfrm>
          <a:prstGeom prst="rect">
            <a:avLst/>
          </a:prstGeom>
          <a:noFill/>
        </p:spPr>
        <p:txBody>
          <a:bodyPr wrap="square" rtlCol="0">
            <a:spAutoFit/>
          </a:bodyPr>
          <a:lstStyle/>
          <a:p>
            <a:pPr>
              <a:lnSpc>
                <a:spcPct val="150000"/>
              </a:lnSpc>
            </a:pPr>
            <a:r>
              <a:rPr lang="vi-VN" sz="2200" b="1">
                <a:solidFill>
                  <a:schemeClr val="accent1"/>
                </a:solidFill>
                <a:latin typeface="Cambria" panose="02040503050406030204" pitchFamily="18" charset="0"/>
                <a:ea typeface="Cambria" panose="02040503050406030204" pitchFamily="18" charset="0"/>
                <a:cs typeface="Arial"/>
              </a:rPr>
              <a:t>I</a:t>
            </a:r>
            <a:r>
              <a:rPr lang="en-US" sz="2200" b="1">
                <a:solidFill>
                  <a:schemeClr val="accent1"/>
                </a:solidFill>
                <a:latin typeface="Cambria" panose="02040503050406030204" pitchFamily="18" charset="0"/>
                <a:ea typeface="Cambria" panose="02040503050406030204" pitchFamily="18" charset="0"/>
                <a:cs typeface="Arial"/>
              </a:rPr>
              <a:t>NPUT</a:t>
            </a:r>
            <a:endParaRPr lang="vi-VN" sz="2200" b="1">
              <a:solidFill>
                <a:schemeClr val="accent1"/>
              </a:solidFill>
              <a:latin typeface="Cambria" panose="02040503050406030204" pitchFamily="18" charset="0"/>
              <a:ea typeface="Cambria" panose="02040503050406030204" pitchFamily="18" charset="0"/>
              <a:cs typeface="Arial"/>
            </a:endParaRPr>
          </a:p>
          <a:p>
            <a:r>
              <a:rPr lang="en-US" sz="2000">
                <a:latin typeface="Cambria" panose="02040503050406030204" pitchFamily="18" charset="0"/>
                <a:ea typeface="Cambria" panose="02040503050406030204" pitchFamily="18" charset="0"/>
              </a:rPr>
              <a:t>60  86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59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38</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82 </a:t>
            </a:r>
          </a:p>
          <a:p>
            <a:r>
              <a:rPr lang="en-US" sz="2000">
                <a:latin typeface="Cambria" panose="02040503050406030204" pitchFamily="18" charset="0"/>
                <a:ea typeface="Cambria" panose="02040503050406030204" pitchFamily="18" charset="0"/>
              </a:rPr>
              <a:t>61  59  57  89  59</a:t>
            </a:r>
          </a:p>
        </p:txBody>
      </p:sp>
      <p:sp>
        <p:nvSpPr>
          <p:cNvPr id="7" name="TextBox 6">
            <a:extLst>
              <a:ext uri="{FF2B5EF4-FFF2-40B4-BE49-F238E27FC236}">
                <a16:creationId xmlns:a16="http://schemas.microsoft.com/office/drawing/2014/main" id="{866B860F-6EE1-4B86-B3A0-8B0C575F2BE7}"/>
              </a:ext>
            </a:extLst>
          </p:cNvPr>
          <p:cNvSpPr txBox="1"/>
          <p:nvPr/>
        </p:nvSpPr>
        <p:spPr>
          <a:xfrm>
            <a:off x="2390775" y="3608429"/>
            <a:ext cx="3275965" cy="1969770"/>
          </a:xfrm>
          <a:prstGeom prst="rect">
            <a:avLst/>
          </a:prstGeom>
          <a:noFill/>
        </p:spPr>
        <p:txBody>
          <a:bodyPr wrap="square" rtlCol="0">
            <a:spAutoFit/>
          </a:bodyPr>
          <a:lstStyle/>
          <a:p>
            <a:r>
              <a:rPr lang="en-US" sz="2200" b="1">
                <a:solidFill>
                  <a:schemeClr val="accent1"/>
                </a:solidFill>
                <a:latin typeface="Cambria" panose="02040503050406030204" pitchFamily="18" charset="0"/>
                <a:ea typeface="Cambria" panose="02040503050406030204" pitchFamily="18" charset="0"/>
                <a:cs typeface="Arial"/>
              </a:rPr>
              <a:t>OUTPUT</a:t>
            </a:r>
            <a:endParaRPr lang="en-US" sz="2200">
              <a:latin typeface="Cambria" panose="02040503050406030204" pitchFamily="18" charset="0"/>
              <a:ea typeface="Cambria" panose="02040503050406030204" pitchFamily="18" charset="0"/>
            </a:endParaRPr>
          </a:p>
          <a:p>
            <a:r>
              <a:rPr lang="en-US" sz="2000">
                <a:latin typeface="Cambria" panose="02040503050406030204" pitchFamily="18" charset="0"/>
                <a:ea typeface="Cambria" panose="02040503050406030204" pitchFamily="18" charset="0"/>
              </a:rPr>
              <a:t>15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5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9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25</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6 </a:t>
            </a:r>
          </a:p>
          <a:p>
            <a:r>
              <a:rPr lang="en-US" sz="2000">
                <a:latin typeface="Cambria" panose="02040503050406030204" pitchFamily="18" charset="0"/>
                <a:ea typeface="Cambria" panose="02040503050406030204" pitchFamily="18" charset="0"/>
              </a:rPr>
              <a:t>17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10</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23</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20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16 </a:t>
            </a:r>
          </a:p>
          <a:p>
            <a:r>
              <a:rPr lang="en-US" sz="2000">
                <a:latin typeface="Cambria" panose="02040503050406030204" pitchFamily="18" charset="0"/>
                <a:ea typeface="Cambria" panose="02040503050406030204" pitchFamily="18" charset="0"/>
              </a:rPr>
              <a:t>12</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19</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3</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18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7 </a:t>
            </a:r>
          </a:p>
          <a:p>
            <a:r>
              <a:rPr lang="en-US" sz="2000">
                <a:latin typeface="Cambria" panose="02040503050406030204" pitchFamily="18" charset="0"/>
                <a:ea typeface="Cambria" panose="02040503050406030204" pitchFamily="18" charset="0"/>
              </a:rPr>
              <a:t>13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14</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1</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2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8 </a:t>
            </a:r>
          </a:p>
          <a:p>
            <a:r>
              <a:rPr lang="en-US" sz="2000">
                <a:latin typeface="Cambria" panose="02040503050406030204" pitchFamily="18" charset="0"/>
                <a:ea typeface="Cambria" panose="02040503050406030204" pitchFamily="18" charset="0"/>
              </a:rPr>
              <a:t>4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11</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 21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24 </a:t>
            </a:r>
            <a:r>
              <a:rPr lang="vi-VN" sz="200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22 </a:t>
            </a:r>
          </a:p>
        </p:txBody>
      </p:sp>
      <p:graphicFrame>
        <p:nvGraphicFramePr>
          <p:cNvPr id="2" name="Table 1">
            <a:extLst>
              <a:ext uri="{FF2B5EF4-FFF2-40B4-BE49-F238E27FC236}">
                <a16:creationId xmlns:a16="http://schemas.microsoft.com/office/drawing/2014/main" id="{E58E828B-7547-46E3-85CE-9B5A603E8DE6}"/>
              </a:ext>
            </a:extLst>
          </p:cNvPr>
          <p:cNvGraphicFramePr>
            <a:graphicFrameLocks noGrp="1"/>
          </p:cNvGraphicFramePr>
          <p:nvPr>
            <p:extLst>
              <p:ext uri="{D42A27DB-BD31-4B8C-83A1-F6EECF244321}">
                <p14:modId xmlns:p14="http://schemas.microsoft.com/office/powerpoint/2010/main" val="1817872859"/>
              </p:ext>
            </p:extLst>
          </p:nvPr>
        </p:nvGraphicFramePr>
        <p:xfrm>
          <a:off x="7096949" y="1540322"/>
          <a:ext cx="2884334" cy="2797746"/>
        </p:xfrm>
        <a:graphic>
          <a:graphicData uri="http://schemas.openxmlformats.org/drawingml/2006/table">
            <a:tbl>
              <a:tblPr>
                <a:tableStyleId>{5C22544A-7EE6-4342-B048-85BDC9FD1C3A}</a:tableStyleId>
              </a:tblPr>
              <a:tblGrid>
                <a:gridCol w="490951">
                  <a:extLst>
                    <a:ext uri="{9D8B030D-6E8A-4147-A177-3AD203B41FA5}">
                      <a16:colId xmlns:a16="http://schemas.microsoft.com/office/drawing/2014/main" val="3951897394"/>
                    </a:ext>
                  </a:extLst>
                </a:gridCol>
                <a:gridCol w="490951">
                  <a:extLst>
                    <a:ext uri="{9D8B030D-6E8A-4147-A177-3AD203B41FA5}">
                      <a16:colId xmlns:a16="http://schemas.microsoft.com/office/drawing/2014/main" val="2272102535"/>
                    </a:ext>
                  </a:extLst>
                </a:gridCol>
                <a:gridCol w="490951">
                  <a:extLst>
                    <a:ext uri="{9D8B030D-6E8A-4147-A177-3AD203B41FA5}">
                      <a16:colId xmlns:a16="http://schemas.microsoft.com/office/drawing/2014/main" val="992719539"/>
                    </a:ext>
                  </a:extLst>
                </a:gridCol>
                <a:gridCol w="490951">
                  <a:extLst>
                    <a:ext uri="{9D8B030D-6E8A-4147-A177-3AD203B41FA5}">
                      <a16:colId xmlns:a16="http://schemas.microsoft.com/office/drawing/2014/main" val="475710818"/>
                    </a:ext>
                  </a:extLst>
                </a:gridCol>
                <a:gridCol w="460265">
                  <a:extLst>
                    <a:ext uri="{9D8B030D-6E8A-4147-A177-3AD203B41FA5}">
                      <a16:colId xmlns:a16="http://schemas.microsoft.com/office/drawing/2014/main" val="3449145444"/>
                    </a:ext>
                  </a:extLst>
                </a:gridCol>
                <a:gridCol w="460265">
                  <a:extLst>
                    <a:ext uri="{9D8B030D-6E8A-4147-A177-3AD203B41FA5}">
                      <a16:colId xmlns:a16="http://schemas.microsoft.com/office/drawing/2014/main" val="3456920296"/>
                    </a:ext>
                  </a:extLst>
                </a:gridCol>
              </a:tblGrid>
              <a:tr h="466291">
                <a:tc>
                  <a:txBody>
                    <a:bodyPr/>
                    <a:lstStyle/>
                    <a:p>
                      <a:pPr algn="ctr" fontAlgn="b"/>
                      <a:r>
                        <a:rPr lang="en-US" sz="2000" u="none" strike="noStrike">
                          <a:effectLst/>
                          <a:latin typeface="Cambria" panose="02040503050406030204" pitchFamily="18" charset="0"/>
                          <a:ea typeface="Cambria" panose="02040503050406030204" pitchFamily="18" charset="0"/>
                          <a:cs typeface="Calibri" panose="020F0502020204030204" pitchFamily="34" charset="0"/>
                        </a:rPr>
                        <a:t>15</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5</a:t>
                      </a:r>
                    </a:p>
                  </a:txBody>
                  <a:tcPr marL="7620" marR="7620" marT="7620" marB="0" anchor="b"/>
                </a:tc>
                <a:tc>
                  <a:txBody>
                    <a:bodyPr/>
                    <a:lstStyle/>
                    <a:p>
                      <a:pPr algn="ctr" fontAlgn="b"/>
                      <a:r>
                        <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9</a:t>
                      </a:r>
                    </a:p>
                  </a:txBody>
                  <a:tcPr marL="7620" marR="7620" marT="7620" marB="0" anchor="b"/>
                </a:tc>
                <a:tc>
                  <a:txBody>
                    <a:bodyPr/>
                    <a:lstStyle/>
                    <a:p>
                      <a:pPr algn="ctr" fontAlgn="b"/>
                      <a:r>
                        <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25</a:t>
                      </a:r>
                    </a:p>
                  </a:txBody>
                  <a:tcPr marL="7620" marR="7620" marT="7620" marB="0" anchor="b"/>
                </a:tc>
                <a:tc>
                  <a:txBody>
                    <a:bodyPr/>
                    <a:lstStyle/>
                    <a:p>
                      <a:pPr algn="ctr" fontAlgn="b"/>
                      <a:r>
                        <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6</a:t>
                      </a:r>
                    </a:p>
                  </a:txBody>
                  <a:tcPr marL="7620" marR="7620" marT="7620" marB="0" anchor="b"/>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60</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584907003"/>
                  </a:ext>
                </a:extLst>
              </a:tr>
              <a:tr h="466291">
                <a:tc>
                  <a:txBody>
                    <a:bodyPr/>
                    <a:lstStyle/>
                    <a:p>
                      <a:pPr algn="ctr" fontAlgn="b"/>
                      <a:r>
                        <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17</a:t>
                      </a:r>
                    </a:p>
                  </a:txBody>
                  <a:tcPr marL="7620" marR="7620" marT="7620" marB="0" anchor="b"/>
                </a:tc>
                <a:tc>
                  <a:txBody>
                    <a:bodyPr/>
                    <a:lstStyle/>
                    <a:p>
                      <a:pPr algn="ctr" fontAlgn="b"/>
                      <a:r>
                        <a:rPr lang="en-US" sz="2000" u="none" strike="noStrike">
                          <a:effectLst/>
                          <a:latin typeface="Cambria" panose="02040503050406030204" pitchFamily="18" charset="0"/>
                          <a:ea typeface="Cambria" panose="02040503050406030204" pitchFamily="18" charset="0"/>
                          <a:cs typeface="Calibri" panose="020F0502020204030204" pitchFamily="34" charset="0"/>
                        </a:rPr>
                        <a:t>10</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23</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20</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16</a:t>
                      </a:r>
                    </a:p>
                  </a:txBody>
                  <a:tcPr marL="7620" marR="7620" marT="7620" marB="0" anchor="b"/>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86</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704714637"/>
                  </a:ext>
                </a:extLst>
              </a:tr>
              <a:tr h="466291">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12</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19</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3</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18</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7</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69</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561925046"/>
                  </a:ext>
                </a:extLst>
              </a:tr>
              <a:tr h="466291">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13</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14</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1</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2</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8</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38</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443216276"/>
                  </a:ext>
                </a:extLst>
              </a:tr>
              <a:tr h="466291">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4</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11</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21</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24</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u="none" strike="noStrike">
                          <a:effectLst/>
                          <a:latin typeface="Cambria" panose="02040503050406030204" pitchFamily="18" charset="0"/>
                          <a:ea typeface="Cambria" panose="02040503050406030204" pitchFamily="18" charset="0"/>
                          <a:cs typeface="Calibri" panose="020F0502020204030204" pitchFamily="34" charset="0"/>
                        </a:rPr>
                        <a:t>22</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82</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191842032"/>
                  </a:ext>
                </a:extLst>
              </a:tr>
              <a:tr h="466291">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61</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noFill/>
                  </a:tcPr>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59</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noFill/>
                  </a:tcPr>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57</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noFill/>
                  </a:tcPr>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89</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noFill/>
                  </a:tcPr>
                </a:tc>
                <a:tc>
                  <a:txBody>
                    <a:bodyPr/>
                    <a:lstStyle/>
                    <a:p>
                      <a:pPr algn="ctr" fontAlgn="b"/>
                      <a:r>
                        <a:rPr lang="vi-VN"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59</a:t>
                      </a:r>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noFill/>
                  </a:tcPr>
                </a:tc>
                <a:tc>
                  <a:txBody>
                    <a:bodyPr/>
                    <a:lstStyle/>
                    <a:p>
                      <a:pPr algn="ctr" fontAlgn="b"/>
                      <a:endParaRPr lang="en-US" sz="20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noFill/>
                  </a:tcPr>
                </a:tc>
                <a:extLst>
                  <a:ext uri="{0D108BD9-81ED-4DB2-BD59-A6C34878D82A}">
                    <a16:rowId xmlns:a16="http://schemas.microsoft.com/office/drawing/2014/main" val="190772058"/>
                  </a:ext>
                </a:extLst>
              </a:tr>
            </a:tbl>
          </a:graphicData>
        </a:graphic>
      </p:graphicFrame>
      <p:sp>
        <p:nvSpPr>
          <p:cNvPr id="4" name="TextBox 3">
            <a:extLst>
              <a:ext uri="{FF2B5EF4-FFF2-40B4-BE49-F238E27FC236}">
                <a16:creationId xmlns:a16="http://schemas.microsoft.com/office/drawing/2014/main" id="{A32FF5B2-E46E-405A-8B6E-53B0EE8E0135}"/>
              </a:ext>
            </a:extLst>
          </p:cNvPr>
          <p:cNvSpPr txBox="1"/>
          <p:nvPr/>
        </p:nvSpPr>
        <p:spPr>
          <a:xfrm>
            <a:off x="6431998" y="4017181"/>
            <a:ext cx="949406" cy="461665"/>
          </a:xfrm>
          <a:prstGeom prst="rect">
            <a:avLst/>
          </a:prstGeom>
          <a:noFill/>
        </p:spPr>
        <p:txBody>
          <a:bodyPr wrap="square" rtlCol="0">
            <a:spAutoFit/>
          </a:bodyPr>
          <a:lstStyle/>
          <a:p>
            <a:r>
              <a:rPr lang="en-US" sz="2400" b="1">
                <a:solidFill>
                  <a:schemeClr val="accent1"/>
                </a:solidFill>
                <a:latin typeface="Cambria" panose="02040503050406030204" pitchFamily="18" charset="0"/>
                <a:ea typeface="Cambria" panose="02040503050406030204" pitchFamily="18" charset="0"/>
              </a:rPr>
              <a:t>C[] </a:t>
            </a:r>
          </a:p>
        </p:txBody>
      </p:sp>
      <p:sp>
        <p:nvSpPr>
          <p:cNvPr id="10" name="TextBox 9">
            <a:extLst>
              <a:ext uri="{FF2B5EF4-FFF2-40B4-BE49-F238E27FC236}">
                <a16:creationId xmlns:a16="http://schemas.microsoft.com/office/drawing/2014/main" id="{1C0E603B-4651-40F3-BA21-DB4FFB0AC8C6}"/>
              </a:ext>
            </a:extLst>
          </p:cNvPr>
          <p:cNvSpPr txBox="1"/>
          <p:nvPr/>
        </p:nvSpPr>
        <p:spPr>
          <a:xfrm>
            <a:off x="9435752" y="937879"/>
            <a:ext cx="949406" cy="461665"/>
          </a:xfrm>
          <a:prstGeom prst="rect">
            <a:avLst/>
          </a:prstGeom>
          <a:noFill/>
        </p:spPr>
        <p:txBody>
          <a:bodyPr wrap="square" rtlCol="0">
            <a:spAutoFit/>
          </a:bodyPr>
          <a:lstStyle/>
          <a:p>
            <a:r>
              <a:rPr lang="en-US" sz="2400" b="1">
                <a:solidFill>
                  <a:schemeClr val="accent1"/>
                </a:solidFill>
                <a:latin typeface="Cambria" panose="02040503050406030204" pitchFamily="18" charset="0"/>
                <a:ea typeface="Cambria" panose="02040503050406030204" pitchFamily="18" charset="0"/>
              </a:rPr>
              <a:t>D[] </a:t>
            </a:r>
          </a:p>
        </p:txBody>
      </p:sp>
    </p:spTree>
    <p:extLst>
      <p:ext uri="{BB962C8B-B14F-4D97-AF65-F5344CB8AC3E}">
        <p14:creationId xmlns:p14="http://schemas.microsoft.com/office/powerpoint/2010/main" val="1081788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MATRIX – PHÂN NHÁNH</a:t>
            </a:r>
          </a:p>
        </p:txBody>
      </p:sp>
      <p:sp>
        <p:nvSpPr>
          <p:cNvPr id="7" name="Hộp Văn bản 3">
            <a:extLst>
              <a:ext uri="{FF2B5EF4-FFF2-40B4-BE49-F238E27FC236}">
                <a16:creationId xmlns:a16="http://schemas.microsoft.com/office/drawing/2014/main" id="{FD2CDAF2-B94A-438B-B89D-5BFD8B0A78D9}"/>
              </a:ext>
            </a:extLst>
          </p:cNvPr>
          <p:cNvSpPr txBox="1"/>
          <p:nvPr/>
        </p:nvSpPr>
        <p:spPr>
          <a:xfrm>
            <a:off x="1168400" y="1457640"/>
            <a:ext cx="9594850" cy="9585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latin typeface="Cambria" panose="02040503050406030204" pitchFamily="18" charset="0"/>
                <a:ea typeface="Cambria" panose="02040503050406030204" pitchFamily="18" charset="0"/>
                <a:cs typeface="Arial"/>
              </a:rPr>
              <a:t>Duyệt lần lượt theo từng vị trí trên bảng từ ô [1, 1] đến [5, 5]:</a:t>
            </a:r>
          </a:p>
          <a:p>
            <a:pPr marL="742950" lvl="1"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rPr>
              <a:t>1,1 </a:t>
            </a:r>
            <a:r>
              <a:rPr lang="en-US" sz="2000">
                <a:latin typeface="Cambria" panose="02040503050406030204" pitchFamily="18" charset="0"/>
                <a:ea typeface="Cambria" panose="02040503050406030204" pitchFamily="18" charset="0"/>
                <a:cs typeface="Arial"/>
              </a:rPr>
              <a:t>→</a:t>
            </a:r>
            <a:r>
              <a:rPr lang="en-US" sz="2000">
                <a:latin typeface="Cambria" panose="02040503050406030204" pitchFamily="18" charset="0"/>
                <a:ea typeface="Cambria" panose="02040503050406030204" pitchFamily="18" charset="0"/>
              </a:rPr>
              <a:t> 1,2 </a:t>
            </a:r>
            <a:r>
              <a:rPr lang="en-US" sz="2000">
                <a:latin typeface="Cambria" panose="02040503050406030204" pitchFamily="18" charset="0"/>
                <a:ea typeface="Cambria" panose="02040503050406030204" pitchFamily="18" charset="0"/>
                <a:cs typeface="Arial"/>
              </a:rPr>
              <a:t>→</a:t>
            </a:r>
            <a:r>
              <a:rPr lang="en-US" sz="2000">
                <a:latin typeface="Cambria" panose="02040503050406030204" pitchFamily="18" charset="0"/>
                <a:ea typeface="Cambria" panose="02040503050406030204" pitchFamily="18" charset="0"/>
              </a:rPr>
              <a:t> 1,3</a:t>
            </a:r>
            <a:r>
              <a:rPr lang="en-US" sz="2000">
                <a:latin typeface="Cambria" panose="02040503050406030204" pitchFamily="18" charset="0"/>
                <a:ea typeface="Cambria" panose="02040503050406030204" pitchFamily="18" charset="0"/>
                <a:cs typeface="Arial"/>
              </a:rPr>
              <a:t> → </a:t>
            </a:r>
            <a:r>
              <a:rPr lang="en-US" sz="2000">
                <a:latin typeface="Cambria" panose="02040503050406030204" pitchFamily="18" charset="0"/>
                <a:ea typeface="Cambria" panose="02040503050406030204" pitchFamily="18" charset="0"/>
              </a:rPr>
              <a:t>1,4 </a:t>
            </a:r>
            <a:r>
              <a:rPr lang="en-US" sz="2000">
                <a:latin typeface="Cambria" panose="02040503050406030204" pitchFamily="18" charset="0"/>
                <a:ea typeface="Cambria" panose="02040503050406030204" pitchFamily="18" charset="0"/>
                <a:cs typeface="Arial"/>
              </a:rPr>
              <a:t>→</a:t>
            </a:r>
            <a:r>
              <a:rPr lang="en-US" sz="2000">
                <a:latin typeface="Cambria" panose="02040503050406030204" pitchFamily="18" charset="0"/>
                <a:ea typeface="Cambria" panose="02040503050406030204" pitchFamily="18" charset="0"/>
              </a:rPr>
              <a:t> 1,5 </a:t>
            </a:r>
            <a:r>
              <a:rPr lang="en-US" sz="2000">
                <a:latin typeface="Cambria" panose="02040503050406030204" pitchFamily="18" charset="0"/>
                <a:ea typeface="Cambria" panose="02040503050406030204" pitchFamily="18" charset="0"/>
                <a:cs typeface="Arial"/>
              </a:rPr>
              <a:t>→</a:t>
            </a:r>
            <a:r>
              <a:rPr lang="en-US" sz="2000">
                <a:latin typeface="Cambria" panose="02040503050406030204" pitchFamily="18" charset="0"/>
                <a:ea typeface="Cambria" panose="02040503050406030204" pitchFamily="18" charset="0"/>
              </a:rPr>
              <a:t> 2,1 </a:t>
            </a:r>
            <a:r>
              <a:rPr lang="en-US" sz="2000">
                <a:latin typeface="Cambria" panose="02040503050406030204" pitchFamily="18" charset="0"/>
                <a:ea typeface="Cambria" panose="02040503050406030204" pitchFamily="18" charset="0"/>
                <a:cs typeface="Arial"/>
              </a:rPr>
              <a:t>→ </a:t>
            </a:r>
            <a:r>
              <a:rPr lang="en-US" sz="2000">
                <a:latin typeface="Cambria" panose="02040503050406030204" pitchFamily="18" charset="0"/>
                <a:ea typeface="Cambria" panose="02040503050406030204" pitchFamily="18" charset="0"/>
              </a:rPr>
              <a:t>2,2</a:t>
            </a:r>
            <a:r>
              <a:rPr lang="en-US" sz="2000">
                <a:latin typeface="Cambria" panose="02040503050406030204" pitchFamily="18" charset="0"/>
                <a:ea typeface="Cambria" panose="02040503050406030204" pitchFamily="18" charset="0"/>
                <a:cs typeface="Arial"/>
              </a:rPr>
              <a:t> → </a:t>
            </a:r>
            <a:r>
              <a:rPr lang="vi-VN" sz="2000">
                <a:latin typeface="Cambria" panose="02040503050406030204" pitchFamily="18" charset="0"/>
                <a:ea typeface="Cambria" panose="02040503050406030204" pitchFamily="18" charset="0"/>
                <a:cs typeface="Arial"/>
              </a:rPr>
              <a:t>...</a:t>
            </a:r>
            <a:r>
              <a:rPr lang="en-US" sz="2000">
                <a:latin typeface="Cambria" panose="02040503050406030204" pitchFamily="18" charset="0"/>
                <a:ea typeface="Cambria" panose="02040503050406030204" pitchFamily="18" charset="0"/>
                <a:cs typeface="Arial"/>
              </a:rPr>
              <a:t> → </a:t>
            </a:r>
            <a:r>
              <a:rPr lang="en-US" sz="2000">
                <a:latin typeface="Cambria" panose="02040503050406030204" pitchFamily="18" charset="0"/>
                <a:ea typeface="Cambria" panose="02040503050406030204" pitchFamily="18" charset="0"/>
              </a:rPr>
              <a:t>5,5</a:t>
            </a:r>
          </a:p>
        </p:txBody>
      </p:sp>
      <p:sp>
        <p:nvSpPr>
          <p:cNvPr id="9" name="Hộp Văn bản 3">
            <a:extLst>
              <a:ext uri="{FF2B5EF4-FFF2-40B4-BE49-F238E27FC236}">
                <a16:creationId xmlns:a16="http://schemas.microsoft.com/office/drawing/2014/main" id="{0788F23E-AA88-4EDD-B226-B872D939CFBE}"/>
              </a:ext>
            </a:extLst>
          </p:cNvPr>
          <p:cNvSpPr txBox="1"/>
          <p:nvPr/>
        </p:nvSpPr>
        <p:spPr>
          <a:xfrm>
            <a:off x="1168400" y="2595040"/>
            <a:ext cx="9594850" cy="2805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solidFill>
                  <a:schemeClr val="accent1"/>
                </a:solidFill>
                <a:latin typeface="Cambria" panose="02040503050406030204" pitchFamily="18" charset="0"/>
                <a:ea typeface="Cambria" panose="02040503050406030204" pitchFamily="18" charset="0"/>
                <a:cs typeface="Arial"/>
              </a:rPr>
              <a:t>Cây phân nhánh:</a:t>
            </a:r>
          </a:p>
          <a:p>
            <a:pPr marL="342900" indent="-34290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Node gốc: trạng thái rỗng</a:t>
            </a:r>
          </a:p>
          <a:p>
            <a:pPr marL="342900" indent="-34290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Node bậc 1: X[1, 1] ∈ [1, 25]</a:t>
            </a:r>
          </a:p>
          <a:p>
            <a:pPr marL="342900" indent="-34290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Node bậc 2:  X[1, 2] ∈ [1, 25] (chưa xuất hiện trong hàng 1 và cột 2 của X)</a:t>
            </a:r>
          </a:p>
          <a:p>
            <a:pPr marL="342900" indent="-34290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Node bậc 3:  X[1, 3] ∈ [1, 25] (chưa xuất hiện trong hàng 1 và cột 3 của X) …</a:t>
            </a:r>
          </a:p>
          <a:p>
            <a:pPr marL="342900" indent="-34290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Node bậc 25: X[5, 5] → hoàn chỉnh cấu hình</a:t>
            </a:r>
            <a:endParaRPr lang="en-US"/>
          </a:p>
        </p:txBody>
      </p:sp>
    </p:spTree>
    <p:extLst>
      <p:ext uri="{BB962C8B-B14F-4D97-AF65-F5344CB8AC3E}">
        <p14:creationId xmlns:p14="http://schemas.microsoft.com/office/powerpoint/2010/main" val="3139386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MATRIX – TẠO CẬN</a:t>
            </a:r>
          </a:p>
        </p:txBody>
      </p:sp>
      <p:sp>
        <p:nvSpPr>
          <p:cNvPr id="5" name="Hộp Văn bản 3">
            <a:extLst>
              <a:ext uri="{FF2B5EF4-FFF2-40B4-BE49-F238E27FC236}">
                <a16:creationId xmlns:a16="http://schemas.microsoft.com/office/drawing/2014/main" id="{95CEE322-CCFA-41C4-8BF2-A4A563817EFD}"/>
              </a:ext>
            </a:extLst>
          </p:cNvPr>
          <p:cNvSpPr txBox="1"/>
          <p:nvPr/>
        </p:nvSpPr>
        <p:spPr>
          <a:xfrm>
            <a:off x="1530350" y="1591861"/>
            <a:ext cx="9652000" cy="1466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solidFill>
                  <a:schemeClr val="accent1"/>
                </a:solidFill>
                <a:latin typeface="Cambria" panose="02040503050406030204" pitchFamily="18" charset="0"/>
                <a:ea typeface="Cambria" panose="02040503050406030204" pitchFamily="18" charset="0"/>
                <a:cs typeface="Arial"/>
              </a:rPr>
              <a:t>Kí hiệu:</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d[i]: tổng các số đã điền trên hàng i </a:t>
            </a:r>
          </a:p>
          <a:p>
            <a:pPr marL="285750" indent="-285750">
              <a:lnSpc>
                <a:spcPct val="15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c[j]: tổng các số đã điền trên cột j</a:t>
            </a:r>
          </a:p>
        </p:txBody>
      </p:sp>
      <mc:AlternateContent xmlns:mc="http://schemas.openxmlformats.org/markup-compatibility/2006" xmlns:a14="http://schemas.microsoft.com/office/drawing/2010/main">
        <mc:Choice Requires="a14">
          <p:sp>
            <p:nvSpPr>
              <p:cNvPr id="9" name="Hộp Văn bản 3">
                <a:extLst>
                  <a:ext uri="{FF2B5EF4-FFF2-40B4-BE49-F238E27FC236}">
                    <a16:creationId xmlns:a16="http://schemas.microsoft.com/office/drawing/2014/main" id="{83BC1578-BF78-4D53-B1B6-E7D47F306C98}"/>
                  </a:ext>
                </a:extLst>
              </p:cNvPr>
              <p:cNvSpPr txBox="1"/>
              <p:nvPr/>
            </p:nvSpPr>
            <p:spPr>
              <a:xfrm>
                <a:off x="1530350" y="3564299"/>
                <a:ext cx="9652000" cy="1928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solidFill>
                      <a:schemeClr val="accent1"/>
                    </a:solidFill>
                    <a:latin typeface="Cambria" panose="02040503050406030204" pitchFamily="18" charset="0"/>
                    <a:ea typeface="Cambria" panose="02040503050406030204" pitchFamily="18" charset="0"/>
                    <a:cs typeface="Arial"/>
                  </a:rPr>
                  <a:t>Tạo các cận: </a:t>
                </a:r>
                <a:r>
                  <a:rPr lang="en-US" sz="2000">
                    <a:solidFill>
                      <a:srgbClr val="000000"/>
                    </a:solidFill>
                    <a:latin typeface="Cambria" panose="02040503050406030204" pitchFamily="18" charset="0"/>
                    <a:ea typeface="Cambria" panose="02040503050406030204" pitchFamily="18" charset="0"/>
                    <a:cs typeface="Arial"/>
                  </a:rPr>
                  <a:t>xét đến hàng i,  cột j:</a:t>
                </a:r>
                <a:endParaRPr lang="en-US" sz="2200" b="1">
                  <a:solidFill>
                    <a:schemeClr val="accent1"/>
                  </a:solidFill>
                  <a:latin typeface="Cambria" panose="02040503050406030204" pitchFamily="18" charset="0"/>
                  <a:ea typeface="Cambria" panose="02040503050406030204" pitchFamily="18" charset="0"/>
                  <a:cs typeface="Arial"/>
                </a:endParaRPr>
              </a:p>
              <a:p>
                <a:pPr marL="285750" indent="-285750">
                  <a:lnSpc>
                    <a:spcPct val="150000"/>
                  </a:lnSpc>
                  <a:buFont typeface="Wingdings" panose="05000000000000000000" pitchFamily="2" charset="2"/>
                  <a:buChar char="§"/>
                </a:pPr>
                <a:r>
                  <a:rPr lang="vi-VN" sz="2000">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sz="2000" b="0" i="1" smtClean="0">
                            <a:latin typeface="Cambria Math" panose="02040503050406030204" pitchFamily="18" charset="0"/>
                            <a:ea typeface="Cambria" panose="02040503050406030204" pitchFamily="18" charset="0"/>
                            <a:cs typeface="Arial"/>
                          </a:rPr>
                        </m:ctrlPr>
                      </m:sSubPr>
                      <m:e>
                        <m:r>
                          <m:rPr>
                            <m:sty m:val="p"/>
                          </m:rPr>
                          <a:rPr lang="vi-VN" sz="2000" b="0" i="0" smtClean="0">
                            <a:latin typeface="Cambria Math" panose="02040503050406030204" pitchFamily="18" charset="0"/>
                            <a:ea typeface="Cambria" panose="02040503050406030204" pitchFamily="18" charset="0"/>
                            <a:cs typeface="Arial"/>
                          </a:rPr>
                          <m:t>K</m:t>
                        </m:r>
                      </m:e>
                      <m:sub>
                        <m:r>
                          <m:rPr>
                            <m:sty m:val="p"/>
                          </m:rPr>
                          <a:rPr lang="vi-VN" sz="2000" b="0" i="0" smtClean="0">
                            <a:latin typeface="Cambria Math" panose="02040503050406030204" pitchFamily="18" charset="0"/>
                            <a:ea typeface="Cambria" panose="02040503050406030204" pitchFamily="18" charset="0"/>
                            <a:cs typeface="Arial"/>
                          </a:rPr>
                          <m:t>min</m:t>
                        </m:r>
                      </m:sub>
                    </m:sSub>
                  </m:oMath>
                </a14:m>
                <a:r>
                  <a:rPr lang="vi-VN" sz="2000">
                    <a:latin typeface="Cambria" panose="02040503050406030204" pitchFamily="18" charset="0"/>
                    <a:ea typeface="Cambria" panose="02040503050406030204" pitchFamily="18" charset="0"/>
                    <a:cs typeface="Arial"/>
                  </a:rPr>
                  <a:t> </a:t>
                </a:r>
                <a:r>
                  <a:rPr lang="en-US" sz="2000">
                    <a:latin typeface="Cambria" panose="02040503050406030204" pitchFamily="18" charset="0"/>
                    <a:ea typeface="Cambria" panose="02040503050406030204" pitchFamily="18" charset="0"/>
                    <a:cs typeface="Arial"/>
                  </a:rPr>
                  <a:t>× (5 – j)  </a:t>
                </a:r>
                <a:r>
                  <a:rPr lang="en-US" sz="2000">
                    <a:solidFill>
                      <a:srgbClr val="222222"/>
                    </a:solidFill>
                    <a:latin typeface="Muli"/>
                  </a:rPr>
                  <a:t>≤  </a:t>
                </a:r>
                <a:r>
                  <a:rPr lang="en-US" sz="2000">
                    <a:latin typeface="Cambria" panose="02040503050406030204" pitchFamily="18" charset="0"/>
                    <a:ea typeface="Cambria" panose="02040503050406030204" pitchFamily="18" charset="0"/>
                    <a:cs typeface="Arial"/>
                  </a:rPr>
                  <a:t>D[i] – d[i]  </a:t>
                </a:r>
                <a:r>
                  <a:rPr lang="en-US" sz="2000">
                    <a:solidFill>
                      <a:srgbClr val="222222"/>
                    </a:solidFill>
                    <a:latin typeface="Muli"/>
                  </a:rPr>
                  <a:t>≤</a:t>
                </a:r>
                <a:r>
                  <a:rPr lang="en-US" sz="2000">
                    <a:latin typeface="Cambria" panose="02040503050406030204" pitchFamily="18" charset="0"/>
                    <a:ea typeface="Cambria" panose="02040503050406030204" pitchFamily="18" charset="0"/>
                    <a:cs typeface="Arial"/>
                  </a:rPr>
                  <a:t> </a:t>
                </a:r>
                <a:r>
                  <a:rPr lang="vi-VN" sz="2000">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sz="2000" i="1">
                            <a:latin typeface="Cambria Math" panose="02040503050406030204" pitchFamily="18" charset="0"/>
                            <a:ea typeface="Cambria" panose="02040503050406030204" pitchFamily="18" charset="0"/>
                            <a:cs typeface="Arial"/>
                          </a:rPr>
                        </m:ctrlPr>
                      </m:sSubPr>
                      <m:e>
                        <m:r>
                          <m:rPr>
                            <m:sty m:val="p"/>
                          </m:rPr>
                          <a:rPr lang="vi-VN" sz="2000">
                            <a:latin typeface="Cambria Math" panose="02040503050406030204" pitchFamily="18" charset="0"/>
                            <a:ea typeface="Cambria" panose="02040503050406030204" pitchFamily="18" charset="0"/>
                            <a:cs typeface="Arial"/>
                          </a:rPr>
                          <m:t>K</m:t>
                        </m:r>
                      </m:e>
                      <m:sub>
                        <m:r>
                          <m:rPr>
                            <m:sty m:val="p"/>
                          </m:rPr>
                          <a:rPr lang="vi-VN" sz="2000">
                            <a:latin typeface="Cambria Math" panose="02040503050406030204" pitchFamily="18" charset="0"/>
                            <a:ea typeface="Cambria" panose="02040503050406030204" pitchFamily="18" charset="0"/>
                            <a:cs typeface="Arial"/>
                          </a:rPr>
                          <m:t>m</m:t>
                        </m:r>
                        <m:r>
                          <m:rPr>
                            <m:sty m:val="p"/>
                          </m:rPr>
                          <a:rPr lang="vi-VN" sz="2000" b="0" i="0" smtClean="0">
                            <a:latin typeface="Cambria Math" panose="02040503050406030204" pitchFamily="18" charset="0"/>
                            <a:ea typeface="Cambria" panose="02040503050406030204" pitchFamily="18" charset="0"/>
                            <a:cs typeface="Arial"/>
                          </a:rPr>
                          <m:t>ax</m:t>
                        </m:r>
                      </m:sub>
                    </m:sSub>
                  </m:oMath>
                </a14:m>
                <a:r>
                  <a:rPr lang="en-US" sz="2000">
                    <a:latin typeface="Cambria" panose="02040503050406030204" pitchFamily="18" charset="0"/>
                    <a:ea typeface="Cambria" panose="02040503050406030204" pitchFamily="18" charset="0"/>
                    <a:cs typeface="Arial"/>
                  </a:rPr>
                  <a:t>× (5 – j)</a:t>
                </a:r>
              </a:p>
              <a:p>
                <a:pPr marL="285750" indent="-285750">
                  <a:lnSpc>
                    <a:spcPct val="150000"/>
                  </a:lnSpc>
                  <a:buFont typeface="Wingdings" panose="05000000000000000000" pitchFamily="2" charset="2"/>
                  <a:buChar char="§"/>
                </a:pPr>
                <a:r>
                  <a:rPr lang="vi-VN" sz="2000">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sz="2000" i="1">
                            <a:latin typeface="Cambria Math" panose="02040503050406030204" pitchFamily="18" charset="0"/>
                            <a:ea typeface="Cambria" panose="02040503050406030204" pitchFamily="18" charset="0"/>
                            <a:cs typeface="Arial"/>
                          </a:rPr>
                        </m:ctrlPr>
                      </m:sSubPr>
                      <m:e>
                        <m:r>
                          <m:rPr>
                            <m:sty m:val="p"/>
                          </m:rPr>
                          <a:rPr lang="vi-VN" sz="2000">
                            <a:latin typeface="Cambria Math" panose="02040503050406030204" pitchFamily="18" charset="0"/>
                            <a:ea typeface="Cambria" panose="02040503050406030204" pitchFamily="18" charset="0"/>
                            <a:cs typeface="Arial"/>
                          </a:rPr>
                          <m:t>K</m:t>
                        </m:r>
                      </m:e>
                      <m:sub>
                        <m:r>
                          <m:rPr>
                            <m:sty m:val="p"/>
                          </m:rPr>
                          <a:rPr lang="vi-VN" sz="2000">
                            <a:latin typeface="Cambria Math" panose="02040503050406030204" pitchFamily="18" charset="0"/>
                            <a:ea typeface="Cambria" panose="02040503050406030204" pitchFamily="18" charset="0"/>
                            <a:cs typeface="Arial"/>
                          </a:rPr>
                          <m:t>min</m:t>
                        </m:r>
                      </m:sub>
                    </m:sSub>
                  </m:oMath>
                </a14:m>
                <a:r>
                  <a:rPr lang="en-US" sz="2000">
                    <a:latin typeface="Cambria" panose="02040503050406030204" pitchFamily="18" charset="0"/>
                    <a:ea typeface="Cambria" panose="02040503050406030204" pitchFamily="18" charset="0"/>
                    <a:cs typeface="Arial"/>
                  </a:rPr>
                  <a:t>× (5 – i)  </a:t>
                </a:r>
                <a:r>
                  <a:rPr lang="en-US" sz="2000">
                    <a:solidFill>
                      <a:srgbClr val="222222"/>
                    </a:solidFill>
                    <a:latin typeface="Muli"/>
                  </a:rPr>
                  <a:t>≤</a:t>
                </a:r>
                <a:r>
                  <a:rPr lang="en-US" sz="2000">
                    <a:latin typeface="Cambria" panose="02040503050406030204" pitchFamily="18" charset="0"/>
                    <a:ea typeface="Cambria" panose="02040503050406030204" pitchFamily="18" charset="0"/>
                    <a:cs typeface="Arial"/>
                  </a:rPr>
                  <a:t>  C[j] – c[j]  </a:t>
                </a:r>
                <a:r>
                  <a:rPr lang="en-US" sz="2000">
                    <a:solidFill>
                      <a:srgbClr val="222222"/>
                    </a:solidFill>
                    <a:latin typeface="Muli"/>
                  </a:rPr>
                  <a:t>≤ </a:t>
                </a:r>
                <a:r>
                  <a:rPr lang="en-US" sz="2000">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sz="2000" i="1">
                            <a:latin typeface="Cambria Math" panose="02040503050406030204" pitchFamily="18" charset="0"/>
                            <a:ea typeface="Cambria" panose="02040503050406030204" pitchFamily="18" charset="0"/>
                            <a:cs typeface="Arial"/>
                          </a:rPr>
                        </m:ctrlPr>
                      </m:sSubPr>
                      <m:e>
                        <m:r>
                          <m:rPr>
                            <m:sty m:val="p"/>
                          </m:rPr>
                          <a:rPr lang="vi-VN" sz="2000">
                            <a:latin typeface="Cambria Math" panose="02040503050406030204" pitchFamily="18" charset="0"/>
                            <a:ea typeface="Cambria" panose="02040503050406030204" pitchFamily="18" charset="0"/>
                            <a:cs typeface="Arial"/>
                          </a:rPr>
                          <m:t>K</m:t>
                        </m:r>
                      </m:e>
                      <m:sub>
                        <m:r>
                          <m:rPr>
                            <m:sty m:val="p"/>
                          </m:rPr>
                          <a:rPr lang="vi-VN" sz="2000">
                            <a:latin typeface="Cambria Math" panose="02040503050406030204" pitchFamily="18" charset="0"/>
                            <a:ea typeface="Cambria" panose="02040503050406030204" pitchFamily="18" charset="0"/>
                            <a:cs typeface="Arial"/>
                          </a:rPr>
                          <m:t>max</m:t>
                        </m:r>
                      </m:sub>
                    </m:sSub>
                    <m:r>
                      <a:rPr lang="vi-VN" sz="2000" i="1">
                        <a:latin typeface="Cambria Math" panose="02040503050406030204" pitchFamily="18" charset="0"/>
                        <a:ea typeface="Cambria" panose="02040503050406030204" pitchFamily="18" charset="0"/>
                        <a:cs typeface="Arial"/>
                      </a:rPr>
                      <m:t> </m:t>
                    </m:r>
                  </m:oMath>
                </a14:m>
                <a:r>
                  <a:rPr lang="en-US" sz="2000">
                    <a:latin typeface="Cambria" panose="02040503050406030204" pitchFamily="18" charset="0"/>
                    <a:ea typeface="Cambria" panose="02040503050406030204" pitchFamily="18" charset="0"/>
                    <a:cs typeface="Arial"/>
                  </a:rPr>
                  <a:t>× (5 – i)</a:t>
                </a:r>
              </a:p>
              <a:p>
                <a:pPr lvl="1">
                  <a:lnSpc>
                    <a:spcPct val="150000"/>
                  </a:lnSpc>
                </a:pPr>
                <a:r>
                  <a:rPr lang="en-US" sz="2000">
                    <a:latin typeface="Cambria" panose="02040503050406030204" pitchFamily="18" charset="0"/>
                    <a:ea typeface="Cambria" panose="02040503050406030204" pitchFamily="18" charset="0"/>
                    <a:cs typeface="Arial"/>
                  </a:rPr>
                  <a:t>(</a:t>
                </a:r>
                <a14:m>
                  <m:oMath xmlns:m="http://schemas.openxmlformats.org/officeDocument/2006/math">
                    <m:sSub>
                      <m:sSubPr>
                        <m:ctrlPr>
                          <a:rPr lang="vi-VN" sz="2000" i="1">
                            <a:latin typeface="Cambria Math" panose="02040503050406030204" pitchFamily="18" charset="0"/>
                            <a:ea typeface="Cambria" panose="02040503050406030204" pitchFamily="18" charset="0"/>
                            <a:cs typeface="Arial"/>
                          </a:rPr>
                        </m:ctrlPr>
                      </m:sSubPr>
                      <m:e>
                        <m:r>
                          <m:rPr>
                            <m:sty m:val="p"/>
                          </m:rPr>
                          <a:rPr lang="vi-VN" sz="2000">
                            <a:latin typeface="Cambria Math" panose="02040503050406030204" pitchFamily="18" charset="0"/>
                            <a:ea typeface="Cambria" panose="02040503050406030204" pitchFamily="18" charset="0"/>
                            <a:cs typeface="Arial"/>
                          </a:rPr>
                          <m:t>K</m:t>
                        </m:r>
                      </m:e>
                      <m:sub>
                        <m:r>
                          <m:rPr>
                            <m:sty m:val="p"/>
                          </m:rPr>
                          <a:rPr lang="vi-VN" sz="2000">
                            <a:latin typeface="Cambria Math" panose="02040503050406030204" pitchFamily="18" charset="0"/>
                            <a:ea typeface="Cambria" panose="02040503050406030204" pitchFamily="18" charset="0"/>
                            <a:cs typeface="Arial"/>
                          </a:rPr>
                          <m:t>min</m:t>
                        </m:r>
                      </m:sub>
                    </m:sSub>
                  </m:oMath>
                </a14:m>
                <a:r>
                  <a:rPr lang="en-US" sz="2000">
                    <a:latin typeface="Cambria" panose="02040503050406030204" pitchFamily="18" charset="0"/>
                    <a:ea typeface="Cambria" panose="02040503050406030204" pitchFamily="18" charset="0"/>
                    <a:cs typeface="Arial"/>
                  </a:rPr>
                  <a:t>/</a:t>
                </a:r>
                <a:r>
                  <a:rPr lang="vi-VN" sz="2000">
                    <a:ea typeface="Cambria" panose="02040503050406030204" pitchFamily="18" charset="0"/>
                    <a:cs typeface="Arial"/>
                  </a:rPr>
                  <a:t> </a:t>
                </a:r>
                <a14:m>
                  <m:oMath xmlns:m="http://schemas.openxmlformats.org/officeDocument/2006/math">
                    <m:sSub>
                      <m:sSubPr>
                        <m:ctrlPr>
                          <a:rPr lang="vi-VN" sz="2000" i="1">
                            <a:latin typeface="Cambria Math" panose="02040503050406030204" pitchFamily="18" charset="0"/>
                            <a:ea typeface="Cambria" panose="02040503050406030204" pitchFamily="18" charset="0"/>
                            <a:cs typeface="Arial"/>
                          </a:rPr>
                        </m:ctrlPr>
                      </m:sSubPr>
                      <m:e>
                        <m:r>
                          <m:rPr>
                            <m:sty m:val="p"/>
                          </m:rPr>
                          <a:rPr lang="vi-VN" sz="2000">
                            <a:latin typeface="Cambria Math" panose="02040503050406030204" pitchFamily="18" charset="0"/>
                            <a:ea typeface="Cambria" panose="02040503050406030204" pitchFamily="18" charset="0"/>
                            <a:cs typeface="Arial"/>
                          </a:rPr>
                          <m:t>K</m:t>
                        </m:r>
                      </m:e>
                      <m:sub>
                        <m:r>
                          <m:rPr>
                            <m:sty m:val="p"/>
                          </m:rPr>
                          <a:rPr lang="vi-VN" sz="2000">
                            <a:latin typeface="Cambria Math" panose="02040503050406030204" pitchFamily="18" charset="0"/>
                            <a:ea typeface="Cambria" panose="02040503050406030204" pitchFamily="18" charset="0"/>
                            <a:cs typeface="Arial"/>
                          </a:rPr>
                          <m:t>max</m:t>
                        </m:r>
                      </m:sub>
                    </m:sSub>
                    <m:r>
                      <a:rPr lang="vi-VN" sz="2000" i="1">
                        <a:latin typeface="Cambria Math" panose="02040503050406030204" pitchFamily="18" charset="0"/>
                        <a:ea typeface="Cambria" panose="02040503050406030204" pitchFamily="18" charset="0"/>
                        <a:cs typeface="Arial"/>
                      </a:rPr>
                      <m:t> </m:t>
                    </m:r>
                  </m:oMath>
                </a14:m>
                <a:r>
                  <a:rPr lang="en-US" sz="2000">
                    <a:latin typeface="Cambria" panose="02040503050406030204" pitchFamily="18" charset="0"/>
                    <a:ea typeface="Cambria" panose="02040503050406030204" pitchFamily="18" charset="0"/>
                    <a:cs typeface="Arial"/>
                  </a:rPr>
                  <a:t>là số nhỏ nhất/lớn nhất chưa được chọn vào cấu hình)</a:t>
                </a:r>
              </a:p>
            </p:txBody>
          </p:sp>
        </mc:Choice>
        <mc:Fallback xmlns="">
          <p:sp>
            <p:nvSpPr>
              <p:cNvPr id="9" name="Hộp Văn bản 3">
                <a:extLst>
                  <a:ext uri="{FF2B5EF4-FFF2-40B4-BE49-F238E27FC236}">
                    <a16:creationId xmlns:a16="http://schemas.microsoft.com/office/drawing/2014/main" id="{83BC1578-BF78-4D53-B1B6-E7D47F306C98}"/>
                  </a:ext>
                </a:extLst>
              </p:cNvPr>
              <p:cNvSpPr txBox="1">
                <a:spLocks noRot="1" noChangeAspect="1" noMove="1" noResize="1" noEditPoints="1" noAdjustHandles="1" noChangeArrowheads="1" noChangeShapeType="1" noTextEdit="1"/>
              </p:cNvSpPr>
              <p:nvPr/>
            </p:nvSpPr>
            <p:spPr>
              <a:xfrm>
                <a:off x="1530350" y="3564299"/>
                <a:ext cx="9652000" cy="1928092"/>
              </a:xfrm>
              <a:prstGeom prst="rect">
                <a:avLst/>
              </a:prstGeom>
              <a:blipFill>
                <a:blip r:embed="rId4"/>
                <a:stretch>
                  <a:fillRect l="-821" b="-4747"/>
                </a:stretch>
              </a:blipFill>
            </p:spPr>
            <p:txBody>
              <a:bodyPr/>
              <a:lstStyle/>
              <a:p>
                <a:r>
                  <a:rPr lang="en-US">
                    <a:noFill/>
                  </a:rPr>
                  <a:t> </a:t>
                </a:r>
              </a:p>
            </p:txBody>
          </p:sp>
        </mc:Fallback>
      </mc:AlternateContent>
    </p:spTree>
    <p:extLst>
      <p:ext uri="{BB962C8B-B14F-4D97-AF65-F5344CB8AC3E}">
        <p14:creationId xmlns:p14="http://schemas.microsoft.com/office/powerpoint/2010/main" val="3199161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MATRIX – TẠO CẬN</a:t>
            </a:r>
          </a:p>
        </p:txBody>
      </p:sp>
      <p:sp>
        <p:nvSpPr>
          <p:cNvPr id="10" name="Hộp Văn bản 3">
            <a:extLst>
              <a:ext uri="{FF2B5EF4-FFF2-40B4-BE49-F238E27FC236}">
                <a16:creationId xmlns:a16="http://schemas.microsoft.com/office/drawing/2014/main" id="{77DDE05B-B08A-4732-AF22-16D6759A5A7B}"/>
              </a:ext>
            </a:extLst>
          </p:cNvPr>
          <p:cNvSpPr txBox="1"/>
          <p:nvPr/>
        </p:nvSpPr>
        <p:spPr>
          <a:xfrm>
            <a:off x="1356996" y="1239218"/>
            <a:ext cx="13385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solidFill>
                  <a:schemeClr val="accent1"/>
                </a:solidFill>
                <a:latin typeface="Cambria" panose="02040503050406030204" pitchFamily="18" charset="0"/>
                <a:ea typeface="Cambria" panose="02040503050406030204" pitchFamily="18" charset="0"/>
                <a:cs typeface="Arial"/>
              </a:rPr>
              <a:t>Ví dụ:</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13310A-98F0-4717-8FD4-90E71036FF88}"/>
                  </a:ext>
                </a:extLst>
              </p:cNvPr>
              <p:cNvSpPr txBox="1"/>
              <p:nvPr/>
            </p:nvSpPr>
            <p:spPr>
              <a:xfrm>
                <a:off x="1261373" y="4336710"/>
                <a:ext cx="5549001" cy="2492990"/>
              </a:xfrm>
              <a:prstGeom prst="rect">
                <a:avLst/>
              </a:prstGeom>
              <a:noFill/>
            </p:spPr>
            <p:txBody>
              <a:bodyPr wrap="square" rtlCol="0">
                <a:spAutoFit/>
              </a:bodyPr>
              <a:lstStyle/>
              <a:p>
                <a:pPr>
                  <a:lnSpc>
                    <a:spcPct val="150000"/>
                  </a:lnSpc>
                </a:pPr>
                <a:r>
                  <a:rPr lang="en-US">
                    <a:latin typeface="Cambria" panose="02040503050406030204" pitchFamily="18" charset="0"/>
                    <a:ea typeface="Cambria" panose="02040503050406030204" pitchFamily="18" charset="0"/>
                  </a:rPr>
                  <a:t>Tính được: d[3] = 16, c[2] = 17</a:t>
                </a:r>
              </a:p>
              <a:p>
                <a:pPr>
                  <a:lnSpc>
                    <a:spcPct val="150000"/>
                  </a:lnSpc>
                </a:pPr>
                <a:r>
                  <a:rPr lang="en-US" u="sng">
                    <a:solidFill>
                      <a:schemeClr val="accent1"/>
                    </a:solidFill>
                    <a:latin typeface="Cambria" panose="02040503050406030204" pitchFamily="18" charset="0"/>
                    <a:ea typeface="Cambria" panose="02040503050406030204" pitchFamily="18" charset="0"/>
                  </a:rPr>
                  <a:t>Cận 1:</a:t>
                </a:r>
                <a:r>
                  <a:rPr lang="en-US">
                    <a:latin typeface="Cambria" panose="02040503050406030204" pitchFamily="18" charset="0"/>
                    <a:ea typeface="Cambria" panose="02040503050406030204" pitchFamily="18" charset="0"/>
                  </a:rPr>
                  <a:t> </a:t>
                </a:r>
                <a:r>
                  <a:rPr lang="vi-VN">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min</m:t>
                        </m:r>
                      </m:sub>
                    </m:sSub>
                  </m:oMath>
                </a14:m>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j) </a:t>
                </a:r>
                <a:r>
                  <a:rPr lang="en-US">
                    <a:solidFill>
                      <a:srgbClr val="222222"/>
                    </a:solidFill>
                    <a:latin typeface="Muli"/>
                  </a:rPr>
                  <a:t>≤</a:t>
                </a:r>
                <a:r>
                  <a:rPr lang="en-US">
                    <a:latin typeface="Cambria" panose="02040503050406030204" pitchFamily="18" charset="0"/>
                    <a:ea typeface="Cambria" panose="02040503050406030204" pitchFamily="18" charset="0"/>
                  </a:rPr>
                  <a:t>  D[i] – d[i] </a:t>
                </a:r>
                <a:r>
                  <a:rPr lang="en-US">
                    <a:solidFill>
                      <a:srgbClr val="222222"/>
                    </a:solidFill>
                    <a:latin typeface="Muli"/>
                  </a:rPr>
                  <a:t>≤</a:t>
                </a:r>
                <a:r>
                  <a:rPr lang="en-US">
                    <a:latin typeface="Cambria" panose="02040503050406030204" pitchFamily="18" charset="0"/>
                    <a:ea typeface="Cambria" panose="02040503050406030204" pitchFamily="18" charset="0"/>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max</m:t>
                        </m:r>
                      </m:sub>
                    </m:sSub>
                    <m:r>
                      <a:rPr lang="vi-VN" i="1">
                        <a:latin typeface="Cambria Math" panose="02040503050406030204" pitchFamily="18" charset="0"/>
                        <a:ea typeface="Cambria" panose="02040503050406030204" pitchFamily="18" charset="0"/>
                        <a:cs typeface="Arial"/>
                      </a:rPr>
                      <m:t> </m:t>
                    </m:r>
                  </m:oMath>
                </a14:m>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j)</a:t>
                </a:r>
              </a:p>
              <a:p>
                <a:pPr>
                  <a:lnSpc>
                    <a:spcPct val="150000"/>
                  </a:lnSpc>
                </a:pPr>
                <a:r>
                  <a:rPr lang="en-US">
                    <a:latin typeface="Cambria" panose="02040503050406030204" pitchFamily="18" charset="0"/>
                    <a:ea typeface="Cambria" panose="02040503050406030204" pitchFamily="18" charset="0"/>
                    <a:cs typeface="Arial"/>
                  </a:rPr>
                  <a:t>	→ 1 × 3  </a:t>
                </a:r>
                <a:r>
                  <a:rPr lang="en-US">
                    <a:solidFill>
                      <a:srgbClr val="222222"/>
                    </a:solidFill>
                    <a:latin typeface="Muli"/>
                  </a:rPr>
                  <a:t>≤</a:t>
                </a:r>
                <a:r>
                  <a:rPr lang="en-US">
                    <a:latin typeface="Cambria" panose="02040503050406030204" pitchFamily="18" charset="0"/>
                    <a:ea typeface="Cambria" panose="02040503050406030204" pitchFamily="18" charset="0"/>
                  </a:rPr>
                  <a:t>  43  </a:t>
                </a:r>
                <a:r>
                  <a:rPr lang="en-US">
                    <a:solidFill>
                      <a:srgbClr val="222222"/>
                    </a:solidFill>
                    <a:latin typeface="Muli"/>
                  </a:rPr>
                  <a:t>≤</a:t>
                </a:r>
                <a:r>
                  <a:rPr lang="en-US">
                    <a:latin typeface="Cambria" panose="02040503050406030204" pitchFamily="18" charset="0"/>
                    <a:ea typeface="Cambria" panose="02040503050406030204" pitchFamily="18" charset="0"/>
                  </a:rPr>
                  <a:t>  24 </a:t>
                </a:r>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3 (thỏa)</a:t>
                </a:r>
              </a:p>
              <a:p>
                <a:pPr>
                  <a:lnSpc>
                    <a:spcPct val="150000"/>
                  </a:lnSpc>
                </a:pPr>
                <a:r>
                  <a:rPr lang="en-US" u="sng">
                    <a:solidFill>
                      <a:schemeClr val="accent1"/>
                    </a:solidFill>
                    <a:latin typeface="Cambria" panose="02040503050406030204" pitchFamily="18" charset="0"/>
                    <a:ea typeface="Cambria" panose="02040503050406030204" pitchFamily="18" charset="0"/>
                  </a:rPr>
                  <a:t>Cận 2:</a:t>
                </a:r>
                <a:r>
                  <a:rPr lang="en-US">
                    <a:latin typeface="Cambria" panose="02040503050406030204" pitchFamily="18" charset="0"/>
                    <a:ea typeface="Cambria" panose="02040503050406030204" pitchFamily="18" charset="0"/>
                  </a:rPr>
                  <a:t> </a:t>
                </a:r>
                <a:r>
                  <a:rPr lang="vi-VN">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min</m:t>
                        </m:r>
                      </m:sub>
                    </m:sSub>
                  </m:oMath>
                </a14:m>
                <a:r>
                  <a:rPr lang="en-US">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i)  </a:t>
                </a:r>
                <a:r>
                  <a:rPr lang="en-US">
                    <a:solidFill>
                      <a:srgbClr val="222222"/>
                    </a:solidFill>
                    <a:latin typeface="Muli"/>
                  </a:rPr>
                  <a:t>≤</a:t>
                </a:r>
                <a:r>
                  <a:rPr lang="en-US">
                    <a:latin typeface="Cambria" panose="02040503050406030204" pitchFamily="18" charset="0"/>
                    <a:ea typeface="Cambria" panose="02040503050406030204" pitchFamily="18" charset="0"/>
                  </a:rPr>
                  <a:t>  C[j] – c[j]  </a:t>
                </a:r>
                <a:r>
                  <a:rPr lang="en-US">
                    <a:solidFill>
                      <a:srgbClr val="222222"/>
                    </a:solidFill>
                    <a:latin typeface="Muli"/>
                  </a:rPr>
                  <a:t>≤ </a:t>
                </a:r>
                <a:r>
                  <a:rPr lang="en-US">
                    <a:latin typeface="Cambria" panose="02040503050406030204" pitchFamily="18" charset="0"/>
                    <a:ea typeface="Cambria" panose="02040503050406030204" pitchFamily="18" charset="0"/>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max</m:t>
                        </m:r>
                      </m:sub>
                    </m:sSub>
                    <m:r>
                      <a:rPr lang="vi-VN" i="1">
                        <a:latin typeface="Cambria Math" panose="02040503050406030204" pitchFamily="18" charset="0"/>
                        <a:ea typeface="Cambria" panose="02040503050406030204" pitchFamily="18" charset="0"/>
                        <a:cs typeface="Arial"/>
                      </a:rPr>
                      <m:t> </m:t>
                    </m:r>
                  </m:oMath>
                </a14:m>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i)</a:t>
                </a:r>
              </a:p>
              <a:p>
                <a:pPr>
                  <a:lnSpc>
                    <a:spcPct val="150000"/>
                  </a:lnSpc>
                </a:pPr>
                <a:r>
                  <a:rPr lang="en-US">
                    <a:latin typeface="Cambria" panose="02040503050406030204" pitchFamily="18" charset="0"/>
                    <a:ea typeface="Cambria" panose="02040503050406030204" pitchFamily="18" charset="0"/>
                  </a:rPr>
                  <a:t>	→ 1 </a:t>
                </a:r>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2  </a:t>
                </a:r>
                <a:r>
                  <a:rPr lang="en-US">
                    <a:solidFill>
                      <a:srgbClr val="222222"/>
                    </a:solidFill>
                    <a:latin typeface="Muli"/>
                  </a:rPr>
                  <a:t>≤</a:t>
                </a:r>
                <a:r>
                  <a:rPr lang="en-US">
                    <a:latin typeface="Cambria" panose="02040503050406030204" pitchFamily="18" charset="0"/>
                    <a:ea typeface="Cambria" panose="02040503050406030204" pitchFamily="18" charset="0"/>
                  </a:rPr>
                  <a:t>  42  </a:t>
                </a:r>
                <a:r>
                  <a:rPr lang="en-US">
                    <a:solidFill>
                      <a:srgbClr val="222222"/>
                    </a:solidFill>
                    <a:latin typeface="Muli"/>
                  </a:rPr>
                  <a:t>≤ </a:t>
                </a:r>
                <a:r>
                  <a:rPr lang="en-US">
                    <a:latin typeface="Cambria" panose="02040503050406030204" pitchFamily="18" charset="0"/>
                    <a:ea typeface="Cambria" panose="02040503050406030204" pitchFamily="18" charset="0"/>
                  </a:rPr>
                  <a:t> 24 </a:t>
                </a:r>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2 (thỏa)</a:t>
                </a:r>
              </a:p>
              <a:p>
                <a:endParaRPr lang="en-US">
                  <a:latin typeface="Cambria" panose="02040503050406030204" pitchFamily="18" charset="0"/>
                  <a:ea typeface="Cambria" panose="02040503050406030204" pitchFamily="18" charset="0"/>
                </a:endParaRPr>
              </a:p>
            </p:txBody>
          </p:sp>
        </mc:Choice>
        <mc:Fallback xmlns="">
          <p:sp>
            <p:nvSpPr>
              <p:cNvPr id="11" name="TextBox 10">
                <a:extLst>
                  <a:ext uri="{FF2B5EF4-FFF2-40B4-BE49-F238E27FC236}">
                    <a16:creationId xmlns:a16="http://schemas.microsoft.com/office/drawing/2014/main" id="{4913310A-98F0-4717-8FD4-90E71036FF88}"/>
                  </a:ext>
                </a:extLst>
              </p:cNvPr>
              <p:cNvSpPr txBox="1">
                <a:spLocks noRot="1" noChangeAspect="1" noMove="1" noResize="1" noEditPoints="1" noAdjustHandles="1" noChangeArrowheads="1" noChangeShapeType="1" noTextEdit="1"/>
              </p:cNvSpPr>
              <p:nvPr/>
            </p:nvSpPr>
            <p:spPr>
              <a:xfrm>
                <a:off x="1261373" y="4336710"/>
                <a:ext cx="5549001" cy="2492990"/>
              </a:xfrm>
              <a:prstGeom prst="rect">
                <a:avLst/>
              </a:prstGeom>
              <a:blipFill>
                <a:blip r:embed="rId3"/>
                <a:stretch>
                  <a:fillRect l="-98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5A2F8AD-E1D3-42A0-BB8F-ABF3197267A0}"/>
              </a:ext>
            </a:extLst>
          </p:cNvPr>
          <p:cNvSpPr txBox="1"/>
          <p:nvPr/>
        </p:nvSpPr>
        <p:spPr>
          <a:xfrm>
            <a:off x="2407288" y="1258231"/>
            <a:ext cx="2974338" cy="769441"/>
          </a:xfrm>
          <a:prstGeom prst="rect">
            <a:avLst/>
          </a:prstGeom>
          <a:noFill/>
        </p:spPr>
        <p:txBody>
          <a:bodyPr wrap="square" rtlCol="0">
            <a:spAutoFit/>
          </a:bodyPr>
          <a:lstStyle/>
          <a:p>
            <a:r>
              <a:rPr lang="en-US" sz="2200">
                <a:solidFill>
                  <a:schemeClr val="accent1"/>
                </a:solidFill>
                <a:latin typeface="Cambria" panose="02040503050406030204" pitchFamily="18" charset="0"/>
                <a:ea typeface="Cambria" panose="02040503050406030204" pitchFamily="18" charset="0"/>
              </a:rPr>
              <a:t>D = [60</a:t>
            </a:r>
            <a:r>
              <a:rPr lang="vi-VN" sz="2200">
                <a:solidFill>
                  <a:schemeClr val="accent1"/>
                </a:solidFill>
                <a:latin typeface="Cambria" panose="02040503050406030204" pitchFamily="18" charset="0"/>
                <a:ea typeface="Cambria" panose="02040503050406030204" pitchFamily="18" charset="0"/>
              </a:rPr>
              <a:t> </a:t>
            </a:r>
            <a:r>
              <a:rPr lang="en-US" sz="2200">
                <a:solidFill>
                  <a:schemeClr val="accent1"/>
                </a:solidFill>
                <a:latin typeface="Cambria" panose="02040503050406030204" pitchFamily="18" charset="0"/>
                <a:ea typeface="Cambria" panose="02040503050406030204" pitchFamily="18" charset="0"/>
              </a:rPr>
              <a:t> 86 </a:t>
            </a:r>
            <a:r>
              <a:rPr lang="vi-VN" sz="2200">
                <a:solidFill>
                  <a:schemeClr val="accent1"/>
                </a:solidFill>
                <a:latin typeface="Cambria" panose="02040503050406030204" pitchFamily="18" charset="0"/>
                <a:ea typeface="Cambria" panose="02040503050406030204" pitchFamily="18" charset="0"/>
              </a:rPr>
              <a:t> </a:t>
            </a:r>
            <a:r>
              <a:rPr lang="en-US" sz="2200">
                <a:solidFill>
                  <a:schemeClr val="accent1"/>
                </a:solidFill>
                <a:latin typeface="Cambria" panose="02040503050406030204" pitchFamily="18" charset="0"/>
                <a:ea typeface="Cambria" panose="02040503050406030204" pitchFamily="18" charset="0"/>
              </a:rPr>
              <a:t>59 </a:t>
            </a:r>
            <a:r>
              <a:rPr lang="vi-VN" sz="2200">
                <a:solidFill>
                  <a:schemeClr val="accent1"/>
                </a:solidFill>
                <a:latin typeface="Cambria" panose="02040503050406030204" pitchFamily="18" charset="0"/>
                <a:ea typeface="Cambria" panose="02040503050406030204" pitchFamily="18" charset="0"/>
              </a:rPr>
              <a:t> </a:t>
            </a:r>
            <a:r>
              <a:rPr lang="en-US" sz="2200">
                <a:solidFill>
                  <a:schemeClr val="accent1"/>
                </a:solidFill>
                <a:latin typeface="Cambria" panose="02040503050406030204" pitchFamily="18" charset="0"/>
                <a:ea typeface="Cambria" panose="02040503050406030204" pitchFamily="18" charset="0"/>
              </a:rPr>
              <a:t>38</a:t>
            </a:r>
            <a:r>
              <a:rPr lang="vi-VN" sz="2200">
                <a:solidFill>
                  <a:schemeClr val="accent1"/>
                </a:solidFill>
                <a:latin typeface="Cambria" panose="02040503050406030204" pitchFamily="18" charset="0"/>
                <a:ea typeface="Cambria" panose="02040503050406030204" pitchFamily="18" charset="0"/>
              </a:rPr>
              <a:t> </a:t>
            </a:r>
            <a:r>
              <a:rPr lang="en-US" sz="2200">
                <a:solidFill>
                  <a:schemeClr val="accent1"/>
                </a:solidFill>
                <a:latin typeface="Cambria" panose="02040503050406030204" pitchFamily="18" charset="0"/>
                <a:ea typeface="Cambria" panose="02040503050406030204" pitchFamily="18" charset="0"/>
              </a:rPr>
              <a:t> 82]</a:t>
            </a:r>
          </a:p>
          <a:p>
            <a:r>
              <a:rPr lang="en-US" sz="2200">
                <a:solidFill>
                  <a:schemeClr val="accent1"/>
                </a:solidFill>
                <a:latin typeface="Cambria" panose="02040503050406030204" pitchFamily="18" charset="0"/>
                <a:ea typeface="Cambria" panose="02040503050406030204" pitchFamily="18" charset="0"/>
              </a:rPr>
              <a:t>C = [61  59  57  89  59]</a:t>
            </a:r>
          </a:p>
        </p:txBody>
      </p:sp>
      <p:graphicFrame>
        <p:nvGraphicFramePr>
          <p:cNvPr id="15" name="Table 14">
            <a:extLst>
              <a:ext uri="{FF2B5EF4-FFF2-40B4-BE49-F238E27FC236}">
                <a16:creationId xmlns:a16="http://schemas.microsoft.com/office/drawing/2014/main" id="{13CD6D17-6CFC-4DE4-830F-812D6A0D6B12}"/>
              </a:ext>
            </a:extLst>
          </p:cNvPr>
          <p:cNvGraphicFramePr>
            <a:graphicFrameLocks noGrp="1"/>
          </p:cNvGraphicFramePr>
          <p:nvPr>
            <p:extLst>
              <p:ext uri="{D42A27DB-BD31-4B8C-83A1-F6EECF244321}">
                <p14:modId xmlns:p14="http://schemas.microsoft.com/office/powerpoint/2010/main" val="4067253084"/>
              </p:ext>
            </p:extLst>
          </p:nvPr>
        </p:nvGraphicFramePr>
        <p:xfrm>
          <a:off x="1261374" y="2544205"/>
          <a:ext cx="2355849" cy="1792505"/>
        </p:xfrm>
        <a:graphic>
          <a:graphicData uri="http://schemas.openxmlformats.org/drawingml/2006/table">
            <a:tbl>
              <a:tblPr>
                <a:tableStyleId>{5C22544A-7EE6-4342-B048-85BDC9FD1C3A}</a:tableStyleId>
              </a:tblPr>
              <a:tblGrid>
                <a:gridCol w="477134">
                  <a:extLst>
                    <a:ext uri="{9D8B030D-6E8A-4147-A177-3AD203B41FA5}">
                      <a16:colId xmlns:a16="http://schemas.microsoft.com/office/drawing/2014/main" val="804852688"/>
                    </a:ext>
                  </a:extLst>
                </a:gridCol>
                <a:gridCol w="477134">
                  <a:extLst>
                    <a:ext uri="{9D8B030D-6E8A-4147-A177-3AD203B41FA5}">
                      <a16:colId xmlns:a16="http://schemas.microsoft.com/office/drawing/2014/main" val="864236166"/>
                    </a:ext>
                  </a:extLst>
                </a:gridCol>
                <a:gridCol w="477134">
                  <a:extLst>
                    <a:ext uri="{9D8B030D-6E8A-4147-A177-3AD203B41FA5}">
                      <a16:colId xmlns:a16="http://schemas.microsoft.com/office/drawing/2014/main" val="1751207207"/>
                    </a:ext>
                  </a:extLst>
                </a:gridCol>
                <a:gridCol w="477134">
                  <a:extLst>
                    <a:ext uri="{9D8B030D-6E8A-4147-A177-3AD203B41FA5}">
                      <a16:colId xmlns:a16="http://schemas.microsoft.com/office/drawing/2014/main" val="31734985"/>
                    </a:ext>
                  </a:extLst>
                </a:gridCol>
                <a:gridCol w="447313">
                  <a:extLst>
                    <a:ext uri="{9D8B030D-6E8A-4147-A177-3AD203B41FA5}">
                      <a16:colId xmlns:a16="http://schemas.microsoft.com/office/drawing/2014/main" val="1947063294"/>
                    </a:ext>
                  </a:extLst>
                </a:gridCol>
              </a:tblGrid>
              <a:tr h="358501">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15</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5</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9</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25</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6</a:t>
                      </a:r>
                    </a:p>
                  </a:txBody>
                  <a:tcPr marL="7620" marR="7620" marT="7620" marB="0" anchor="b"/>
                </a:tc>
                <a:extLst>
                  <a:ext uri="{0D108BD9-81ED-4DB2-BD59-A6C34878D82A}">
                    <a16:rowId xmlns:a16="http://schemas.microsoft.com/office/drawing/2014/main" val="1570638742"/>
                  </a:ext>
                </a:extLst>
              </a:tr>
              <a:tr h="358501">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17</a:t>
                      </a: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10</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20</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23</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16</a:t>
                      </a:r>
                    </a:p>
                  </a:txBody>
                  <a:tcPr marL="7620" marR="7620" marT="7620" marB="0" anchor="b"/>
                </a:tc>
                <a:extLst>
                  <a:ext uri="{0D108BD9-81ED-4DB2-BD59-A6C34878D82A}">
                    <a16:rowId xmlns:a16="http://schemas.microsoft.com/office/drawing/2014/main" val="3486561751"/>
                  </a:ext>
                </a:extLst>
              </a:tr>
              <a:tr h="358501">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14</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extLst>
                  <a:ext uri="{0D108BD9-81ED-4DB2-BD59-A6C34878D82A}">
                    <a16:rowId xmlns:a16="http://schemas.microsoft.com/office/drawing/2014/main" val="232460193"/>
                  </a:ext>
                </a:extLst>
              </a:tr>
              <a:tr h="358501">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extLst>
                  <a:ext uri="{0D108BD9-81ED-4DB2-BD59-A6C34878D82A}">
                    <a16:rowId xmlns:a16="http://schemas.microsoft.com/office/drawing/2014/main" val="1796820128"/>
                  </a:ext>
                </a:extLst>
              </a:tr>
              <a:tr h="358501">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cs typeface="Calibri" panose="020F0502020204030204" pitchFamily="34" charset="0"/>
                        </a:rPr>
                        <a:t>x</a:t>
                      </a:r>
                      <a:endParaRPr lang="en-US" sz="1800" b="0" i="0" u="none" strike="noStrike">
                        <a:solidFill>
                          <a:srgbClr val="000000"/>
                        </a:solidFill>
                        <a:effectLst/>
                        <a:latin typeface="Cambria" panose="02040503050406030204" pitchFamily="18" charset="0"/>
                        <a:ea typeface="Cambria" panose="02040503050406030204" pitchFamily="18" charset="0"/>
                        <a:cs typeface="Calibri" panose="020F0502020204030204" pitchFamily="34" charset="0"/>
                      </a:endParaRPr>
                    </a:p>
                  </a:txBody>
                  <a:tcPr marL="7620" marR="7620" marT="7620" marB="0" anchor="b"/>
                </a:tc>
                <a:extLst>
                  <a:ext uri="{0D108BD9-81ED-4DB2-BD59-A6C34878D82A}">
                    <a16:rowId xmlns:a16="http://schemas.microsoft.com/office/drawing/2014/main" val="1355226092"/>
                  </a:ext>
                </a:extLst>
              </a:tr>
            </a:tbl>
          </a:graphicData>
        </a:graphic>
      </p:graphicFrame>
      <p:sp>
        <p:nvSpPr>
          <p:cNvPr id="16" name="TextBox 15">
            <a:extLst>
              <a:ext uri="{FF2B5EF4-FFF2-40B4-BE49-F238E27FC236}">
                <a16:creationId xmlns:a16="http://schemas.microsoft.com/office/drawing/2014/main" id="{D764FBD8-7F49-4414-91A1-CCD8B9CA9ED1}"/>
              </a:ext>
            </a:extLst>
          </p:cNvPr>
          <p:cNvSpPr txBox="1"/>
          <p:nvPr/>
        </p:nvSpPr>
        <p:spPr>
          <a:xfrm>
            <a:off x="6473824" y="1112751"/>
            <a:ext cx="2834375"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Cấu hình hiện tại: </a:t>
            </a:r>
          </a:p>
        </p:txBody>
      </p:sp>
      <p:sp>
        <p:nvSpPr>
          <p:cNvPr id="19" name="TextBox 18">
            <a:extLst>
              <a:ext uri="{FF2B5EF4-FFF2-40B4-BE49-F238E27FC236}">
                <a16:creationId xmlns:a16="http://schemas.microsoft.com/office/drawing/2014/main" id="{8EB4ECCF-DB45-4560-A6E6-27DAAB08422D}"/>
              </a:ext>
            </a:extLst>
          </p:cNvPr>
          <p:cNvSpPr txBox="1"/>
          <p:nvPr/>
        </p:nvSpPr>
        <p:spPr>
          <a:xfrm>
            <a:off x="1194699" y="2062950"/>
            <a:ext cx="2834375"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Cấu hình hiện tại: </a:t>
            </a:r>
          </a:p>
        </p:txBody>
      </p:sp>
      <p:graphicFrame>
        <p:nvGraphicFramePr>
          <p:cNvPr id="20" name="Table 19">
            <a:extLst>
              <a:ext uri="{FF2B5EF4-FFF2-40B4-BE49-F238E27FC236}">
                <a16:creationId xmlns:a16="http://schemas.microsoft.com/office/drawing/2014/main" id="{0A4D6D27-9AEC-4BF6-AB0C-B33767952FA3}"/>
              </a:ext>
            </a:extLst>
          </p:cNvPr>
          <p:cNvGraphicFramePr>
            <a:graphicFrameLocks noGrp="1"/>
          </p:cNvGraphicFramePr>
          <p:nvPr>
            <p:extLst>
              <p:ext uri="{D42A27DB-BD31-4B8C-83A1-F6EECF244321}">
                <p14:modId xmlns:p14="http://schemas.microsoft.com/office/powerpoint/2010/main" val="212507394"/>
              </p:ext>
            </p:extLst>
          </p:nvPr>
        </p:nvGraphicFramePr>
        <p:xfrm>
          <a:off x="6473824" y="1670105"/>
          <a:ext cx="2355849" cy="1792505"/>
        </p:xfrm>
        <a:graphic>
          <a:graphicData uri="http://schemas.openxmlformats.org/drawingml/2006/table">
            <a:tbl>
              <a:tblPr>
                <a:tableStyleId>{5C22544A-7EE6-4342-B048-85BDC9FD1C3A}</a:tableStyleId>
              </a:tblPr>
              <a:tblGrid>
                <a:gridCol w="477134">
                  <a:extLst>
                    <a:ext uri="{9D8B030D-6E8A-4147-A177-3AD203B41FA5}">
                      <a16:colId xmlns:a16="http://schemas.microsoft.com/office/drawing/2014/main" val="804852688"/>
                    </a:ext>
                  </a:extLst>
                </a:gridCol>
                <a:gridCol w="477134">
                  <a:extLst>
                    <a:ext uri="{9D8B030D-6E8A-4147-A177-3AD203B41FA5}">
                      <a16:colId xmlns:a16="http://schemas.microsoft.com/office/drawing/2014/main" val="864236166"/>
                    </a:ext>
                  </a:extLst>
                </a:gridCol>
                <a:gridCol w="477134">
                  <a:extLst>
                    <a:ext uri="{9D8B030D-6E8A-4147-A177-3AD203B41FA5}">
                      <a16:colId xmlns:a16="http://schemas.microsoft.com/office/drawing/2014/main" val="1751207207"/>
                    </a:ext>
                  </a:extLst>
                </a:gridCol>
                <a:gridCol w="477134">
                  <a:extLst>
                    <a:ext uri="{9D8B030D-6E8A-4147-A177-3AD203B41FA5}">
                      <a16:colId xmlns:a16="http://schemas.microsoft.com/office/drawing/2014/main" val="31734985"/>
                    </a:ext>
                  </a:extLst>
                </a:gridCol>
                <a:gridCol w="447313">
                  <a:extLst>
                    <a:ext uri="{9D8B030D-6E8A-4147-A177-3AD203B41FA5}">
                      <a16:colId xmlns:a16="http://schemas.microsoft.com/office/drawing/2014/main" val="1947063294"/>
                    </a:ext>
                  </a:extLst>
                </a:gridCol>
              </a:tblGrid>
              <a:tr h="358501">
                <a:tc>
                  <a:txBody>
                    <a:bodyPr/>
                    <a:lstStyle/>
                    <a:p>
                      <a:pPr algn="ctr" fontAlgn="b"/>
                      <a:r>
                        <a:rPr lang="en-US" sz="1800" u="none" strike="noStrike">
                          <a:effectLst/>
                          <a:latin typeface="Cambria" panose="02040503050406030204" pitchFamily="18" charset="0"/>
                          <a:ea typeface="Cambria" panose="02040503050406030204" pitchFamily="18" charset="0"/>
                        </a:rPr>
                        <a:t>15</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5</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9</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6</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25</a:t>
                      </a:r>
                    </a:p>
                  </a:txBody>
                  <a:tcPr marL="7620" marR="7620" marT="7620" marB="0" anchor="b"/>
                </a:tc>
                <a:extLst>
                  <a:ext uri="{0D108BD9-81ED-4DB2-BD59-A6C34878D82A}">
                    <a16:rowId xmlns:a16="http://schemas.microsoft.com/office/drawing/2014/main" val="1570638742"/>
                  </a:ext>
                </a:extLst>
              </a:tr>
              <a:tr h="358501">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17</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24</a:t>
                      </a: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23</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2</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20</a:t>
                      </a:r>
                    </a:p>
                  </a:txBody>
                  <a:tcPr marL="7620" marR="7620" marT="7620" marB="0" anchor="b"/>
                </a:tc>
                <a:extLst>
                  <a:ext uri="{0D108BD9-81ED-4DB2-BD59-A6C34878D82A}">
                    <a16:rowId xmlns:a16="http://schemas.microsoft.com/office/drawing/2014/main" val="3486561751"/>
                  </a:ext>
                </a:extLst>
              </a:tr>
              <a:tr h="358501">
                <a:tc>
                  <a:txBody>
                    <a:bodyPr/>
                    <a:lstStyle/>
                    <a:p>
                      <a:pPr algn="ctr" fontAlgn="b"/>
                      <a:r>
                        <a:rPr lang="en-US" sz="1800" u="none" strike="noStrike">
                          <a:effectLst/>
                          <a:latin typeface="Cambria" panose="02040503050406030204" pitchFamily="18" charset="0"/>
                          <a:ea typeface="Cambria" panose="02040503050406030204" pitchFamily="18" charset="0"/>
                        </a:rPr>
                        <a:t>14</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19</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11</a:t>
                      </a:r>
                    </a:p>
                  </a:txBody>
                  <a:tcPr marL="7620" marR="7620" marT="7620" marB="0" anchor="b"/>
                </a:tc>
                <a:tc>
                  <a:txBody>
                    <a:bodyPr/>
                    <a:lstStyle/>
                    <a:p>
                      <a:pPr algn="ctr" fontAlgn="b"/>
                      <a:r>
                        <a:rPr lang="en-US" sz="1800" b="0" i="0" u="none" strike="noStrike">
                          <a:solidFill>
                            <a:srgbClr val="000000"/>
                          </a:solidFill>
                          <a:effectLst/>
                          <a:latin typeface="Cambria" panose="02040503050406030204" pitchFamily="18" charset="0"/>
                          <a:ea typeface="Cambria" panose="02040503050406030204" pitchFamily="18" charset="0"/>
                        </a:rPr>
                        <a:t>1</a:t>
                      </a: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232460193"/>
                  </a:ext>
                </a:extLst>
              </a:tr>
              <a:tr h="358501">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1796820128"/>
                  </a:ext>
                </a:extLst>
              </a:tr>
              <a:tr h="358501">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tc>
                  <a:txBody>
                    <a:bodyPr/>
                    <a:lstStyle/>
                    <a:p>
                      <a:pPr algn="ctr" fontAlgn="b"/>
                      <a:r>
                        <a:rPr lang="en-US" sz="1800" u="none" strike="noStrike">
                          <a:effectLst/>
                          <a:latin typeface="Cambria" panose="02040503050406030204" pitchFamily="18" charset="0"/>
                          <a:ea typeface="Cambria" panose="02040503050406030204" pitchFamily="18" charset="0"/>
                        </a:rPr>
                        <a:t>x</a:t>
                      </a:r>
                      <a:endParaRPr lang="en-US" sz="18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1355226092"/>
                  </a:ext>
                </a:extLst>
              </a:tr>
            </a:tbl>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66FE0A5-016B-4E22-BE39-A720CCE57E51}"/>
                  </a:ext>
                </a:extLst>
              </p:cNvPr>
              <p:cNvSpPr txBox="1"/>
              <p:nvPr/>
            </p:nvSpPr>
            <p:spPr>
              <a:xfrm>
                <a:off x="6473824" y="3565185"/>
                <a:ext cx="5549001" cy="2492990"/>
              </a:xfrm>
              <a:prstGeom prst="rect">
                <a:avLst/>
              </a:prstGeom>
              <a:noFill/>
            </p:spPr>
            <p:txBody>
              <a:bodyPr wrap="square" rtlCol="0">
                <a:spAutoFit/>
              </a:bodyPr>
              <a:lstStyle/>
              <a:p>
                <a:pPr>
                  <a:lnSpc>
                    <a:spcPct val="150000"/>
                  </a:lnSpc>
                </a:pPr>
                <a:r>
                  <a:rPr lang="en-US">
                    <a:latin typeface="Cambria" panose="02040503050406030204" pitchFamily="18" charset="0"/>
                    <a:ea typeface="Cambria" panose="02040503050406030204" pitchFamily="18" charset="0"/>
                  </a:rPr>
                  <a:t>Tính được: d[3] = 45, c[4] = 9</a:t>
                </a:r>
              </a:p>
              <a:p>
                <a:pPr>
                  <a:lnSpc>
                    <a:spcPct val="150000"/>
                  </a:lnSpc>
                </a:pPr>
                <a:r>
                  <a:rPr lang="en-US" u="sng">
                    <a:solidFill>
                      <a:schemeClr val="accent1"/>
                    </a:solidFill>
                    <a:latin typeface="Cambria" panose="02040503050406030204" pitchFamily="18" charset="0"/>
                    <a:ea typeface="Cambria" panose="02040503050406030204" pitchFamily="18" charset="0"/>
                  </a:rPr>
                  <a:t>Cận 1:</a:t>
                </a:r>
                <a:r>
                  <a:rPr lang="en-US">
                    <a:latin typeface="Cambria" panose="02040503050406030204" pitchFamily="18" charset="0"/>
                    <a:ea typeface="Cambria" panose="02040503050406030204" pitchFamily="18" charset="0"/>
                  </a:rPr>
                  <a:t> </a:t>
                </a:r>
                <a:r>
                  <a:rPr lang="vi-VN">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min</m:t>
                        </m:r>
                      </m:sub>
                    </m:sSub>
                  </m:oMath>
                </a14:m>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j)  </a:t>
                </a:r>
                <a:r>
                  <a:rPr lang="en-US">
                    <a:solidFill>
                      <a:srgbClr val="222222"/>
                    </a:solidFill>
                    <a:latin typeface="Muli"/>
                  </a:rPr>
                  <a:t>≤</a:t>
                </a:r>
                <a:r>
                  <a:rPr lang="en-US">
                    <a:latin typeface="Cambria" panose="02040503050406030204" pitchFamily="18" charset="0"/>
                    <a:ea typeface="Cambria" panose="02040503050406030204" pitchFamily="18" charset="0"/>
                  </a:rPr>
                  <a:t>  D[i] – d[i]  </a:t>
                </a:r>
                <a:r>
                  <a:rPr lang="en-US">
                    <a:solidFill>
                      <a:srgbClr val="222222"/>
                    </a:solidFill>
                    <a:latin typeface="Muli"/>
                  </a:rPr>
                  <a:t>≤</a:t>
                </a:r>
                <a:r>
                  <a:rPr lang="en-US">
                    <a:latin typeface="Cambria" panose="02040503050406030204" pitchFamily="18" charset="0"/>
                    <a:ea typeface="Cambria" panose="02040503050406030204" pitchFamily="18" charset="0"/>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max</m:t>
                        </m:r>
                      </m:sub>
                    </m:sSub>
                    <m:r>
                      <a:rPr lang="vi-VN" i="1">
                        <a:latin typeface="Cambria Math" panose="02040503050406030204" pitchFamily="18" charset="0"/>
                        <a:ea typeface="Cambria" panose="02040503050406030204" pitchFamily="18" charset="0"/>
                        <a:cs typeface="Arial"/>
                      </a:rPr>
                      <m:t> </m:t>
                    </m:r>
                  </m:oMath>
                </a14:m>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j)</a:t>
                </a:r>
              </a:p>
              <a:p>
                <a:pPr>
                  <a:lnSpc>
                    <a:spcPct val="150000"/>
                  </a:lnSpc>
                </a:pPr>
                <a:r>
                  <a:rPr lang="en-US">
                    <a:latin typeface="Cambria" panose="02040503050406030204" pitchFamily="18" charset="0"/>
                    <a:ea typeface="Cambria" panose="02040503050406030204" pitchFamily="18" charset="0"/>
                    <a:cs typeface="Arial"/>
                  </a:rPr>
                  <a:t>	→ 3 × 1  </a:t>
                </a:r>
                <a:r>
                  <a:rPr lang="en-US">
                    <a:latin typeface="Cambria" panose="02040503050406030204" pitchFamily="18" charset="0"/>
                    <a:ea typeface="Cambria" panose="02040503050406030204" pitchFamily="18" charset="0"/>
                  </a:rPr>
                  <a:t> </a:t>
                </a:r>
                <a:r>
                  <a:rPr lang="en-US">
                    <a:solidFill>
                      <a:srgbClr val="222222"/>
                    </a:solidFill>
                    <a:latin typeface="Muli"/>
                  </a:rPr>
                  <a:t>≤</a:t>
                </a:r>
                <a:r>
                  <a:rPr lang="en-US">
                    <a:latin typeface="Cambria" panose="02040503050406030204" pitchFamily="18" charset="0"/>
                    <a:ea typeface="Cambria" panose="02040503050406030204" pitchFamily="18" charset="0"/>
                  </a:rPr>
                  <a:t>   14   </a:t>
                </a:r>
                <a:r>
                  <a:rPr lang="en-US">
                    <a:solidFill>
                      <a:srgbClr val="222222"/>
                    </a:solidFill>
                    <a:latin typeface="Muli"/>
                  </a:rPr>
                  <a:t>≤</a:t>
                </a:r>
                <a:r>
                  <a:rPr lang="en-US">
                    <a:latin typeface="Cambria" panose="02040503050406030204" pitchFamily="18" charset="0"/>
                    <a:ea typeface="Cambria" panose="02040503050406030204" pitchFamily="18" charset="0"/>
                  </a:rPr>
                  <a:t>  22 </a:t>
                </a:r>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1  (thỏa)</a:t>
                </a:r>
              </a:p>
              <a:p>
                <a:pPr>
                  <a:lnSpc>
                    <a:spcPct val="150000"/>
                  </a:lnSpc>
                </a:pPr>
                <a:r>
                  <a:rPr lang="en-US" u="sng">
                    <a:solidFill>
                      <a:schemeClr val="accent1"/>
                    </a:solidFill>
                    <a:latin typeface="Cambria" panose="02040503050406030204" pitchFamily="18" charset="0"/>
                    <a:ea typeface="Cambria" panose="02040503050406030204" pitchFamily="18" charset="0"/>
                  </a:rPr>
                  <a:t>Cận 2:</a:t>
                </a:r>
                <a:r>
                  <a:rPr lang="en-US">
                    <a:latin typeface="Cambria" panose="02040503050406030204" pitchFamily="18" charset="0"/>
                    <a:ea typeface="Cambria" panose="02040503050406030204" pitchFamily="18" charset="0"/>
                  </a:rPr>
                  <a:t> </a:t>
                </a:r>
                <a:r>
                  <a:rPr lang="vi-VN">
                    <a:latin typeface="Cambria" panose="02040503050406030204" pitchFamily="18" charset="0"/>
                    <a:ea typeface="Cambria" panose="02040503050406030204" pitchFamily="18" charset="0"/>
                    <a:cs typeface="Arial"/>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min</m:t>
                        </m:r>
                      </m:sub>
                    </m:sSub>
                  </m:oMath>
                </a14:m>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i)  </a:t>
                </a:r>
                <a:r>
                  <a:rPr lang="en-US">
                    <a:solidFill>
                      <a:srgbClr val="222222"/>
                    </a:solidFill>
                    <a:latin typeface="Muli"/>
                  </a:rPr>
                  <a:t>≤</a:t>
                </a:r>
                <a:r>
                  <a:rPr lang="en-US">
                    <a:latin typeface="Cambria" panose="02040503050406030204" pitchFamily="18" charset="0"/>
                    <a:ea typeface="Cambria" panose="02040503050406030204" pitchFamily="18" charset="0"/>
                  </a:rPr>
                  <a:t>  C[j] – c[j]  </a:t>
                </a:r>
                <a:r>
                  <a:rPr lang="en-US">
                    <a:solidFill>
                      <a:srgbClr val="222222"/>
                    </a:solidFill>
                    <a:latin typeface="Muli"/>
                  </a:rPr>
                  <a:t>≤ </a:t>
                </a:r>
                <a:r>
                  <a:rPr lang="en-US">
                    <a:latin typeface="Cambria" panose="02040503050406030204" pitchFamily="18" charset="0"/>
                    <a:ea typeface="Cambria" panose="02040503050406030204" pitchFamily="18" charset="0"/>
                  </a:rPr>
                  <a:t> </a:t>
                </a:r>
                <a14:m>
                  <m:oMath xmlns:m="http://schemas.openxmlformats.org/officeDocument/2006/math">
                    <m:sSub>
                      <m:sSubPr>
                        <m:ctrlPr>
                          <a:rPr lang="vi-VN" i="1">
                            <a:latin typeface="Cambria Math" panose="02040503050406030204" pitchFamily="18" charset="0"/>
                            <a:ea typeface="Cambria" panose="02040503050406030204" pitchFamily="18" charset="0"/>
                            <a:cs typeface="Arial"/>
                          </a:rPr>
                        </m:ctrlPr>
                      </m:sSubPr>
                      <m:e>
                        <m:r>
                          <m:rPr>
                            <m:sty m:val="p"/>
                          </m:rPr>
                          <a:rPr lang="vi-VN">
                            <a:latin typeface="Cambria Math" panose="02040503050406030204" pitchFamily="18" charset="0"/>
                            <a:ea typeface="Cambria" panose="02040503050406030204" pitchFamily="18" charset="0"/>
                            <a:cs typeface="Arial"/>
                          </a:rPr>
                          <m:t>K</m:t>
                        </m:r>
                      </m:e>
                      <m:sub>
                        <m:r>
                          <m:rPr>
                            <m:sty m:val="p"/>
                          </m:rPr>
                          <a:rPr lang="vi-VN">
                            <a:latin typeface="Cambria Math" panose="02040503050406030204" pitchFamily="18" charset="0"/>
                            <a:ea typeface="Cambria" panose="02040503050406030204" pitchFamily="18" charset="0"/>
                            <a:cs typeface="Arial"/>
                          </a:rPr>
                          <m:t>max</m:t>
                        </m:r>
                      </m:sub>
                    </m:sSub>
                    <m:r>
                      <a:rPr lang="vi-VN" i="1">
                        <a:latin typeface="Cambria Math" panose="02040503050406030204" pitchFamily="18" charset="0"/>
                        <a:ea typeface="Cambria" panose="02040503050406030204" pitchFamily="18" charset="0"/>
                        <a:cs typeface="Arial"/>
                      </a:rPr>
                      <m:t> </m:t>
                    </m:r>
                  </m:oMath>
                </a14:m>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(5 – i)</a:t>
                </a:r>
              </a:p>
              <a:p>
                <a:pPr>
                  <a:lnSpc>
                    <a:spcPct val="150000"/>
                  </a:lnSpc>
                </a:pPr>
                <a:r>
                  <a:rPr lang="en-US">
                    <a:latin typeface="Cambria" panose="02040503050406030204" pitchFamily="18" charset="0"/>
                    <a:ea typeface="Cambria" panose="02040503050406030204" pitchFamily="18" charset="0"/>
                  </a:rPr>
                  <a:t>	→ 3 </a:t>
                </a:r>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2  </a:t>
                </a:r>
                <a:r>
                  <a:rPr lang="en-US">
                    <a:solidFill>
                      <a:srgbClr val="222222"/>
                    </a:solidFill>
                    <a:latin typeface="Muli"/>
                  </a:rPr>
                  <a:t>≤</a:t>
                </a:r>
                <a:r>
                  <a:rPr lang="en-US">
                    <a:latin typeface="Cambria" panose="02040503050406030204" pitchFamily="18" charset="0"/>
                    <a:ea typeface="Cambria" panose="02040503050406030204" pitchFamily="18" charset="0"/>
                  </a:rPr>
                  <a:t>  80  </a:t>
                </a:r>
                <a:r>
                  <a:rPr lang="en-US">
                    <a:solidFill>
                      <a:srgbClr val="222222"/>
                    </a:solidFill>
                    <a:latin typeface="Muli"/>
                  </a:rPr>
                  <a:t>≤</a:t>
                </a:r>
                <a:r>
                  <a:rPr lang="en-US">
                    <a:latin typeface="Cambria" panose="02040503050406030204" pitchFamily="18" charset="0"/>
                    <a:ea typeface="Cambria" panose="02040503050406030204" pitchFamily="18" charset="0"/>
                  </a:rPr>
                  <a:t>  22 </a:t>
                </a:r>
                <a:r>
                  <a:rPr lang="en-US">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rPr>
                  <a:t> 2 (không thỏa)</a:t>
                </a:r>
              </a:p>
              <a:p>
                <a:r>
                  <a:rPr lang="en-US" b="1">
                    <a:latin typeface="Cambria" panose="02040503050406030204" pitchFamily="18" charset="0"/>
                    <a:ea typeface="Cambria" panose="02040503050406030204" pitchFamily="18" charset="0"/>
                  </a:rPr>
                  <a:t>→ Loại bỏ cấu hình hiện tại</a:t>
                </a:r>
              </a:p>
            </p:txBody>
          </p:sp>
        </mc:Choice>
        <mc:Fallback xmlns="">
          <p:sp>
            <p:nvSpPr>
              <p:cNvPr id="21" name="TextBox 20">
                <a:extLst>
                  <a:ext uri="{FF2B5EF4-FFF2-40B4-BE49-F238E27FC236}">
                    <a16:creationId xmlns:a16="http://schemas.microsoft.com/office/drawing/2014/main" id="{566FE0A5-016B-4E22-BE39-A720CCE57E51}"/>
                  </a:ext>
                </a:extLst>
              </p:cNvPr>
              <p:cNvSpPr txBox="1">
                <a:spLocks noRot="1" noChangeAspect="1" noMove="1" noResize="1" noEditPoints="1" noAdjustHandles="1" noChangeArrowheads="1" noChangeShapeType="1" noTextEdit="1"/>
              </p:cNvSpPr>
              <p:nvPr/>
            </p:nvSpPr>
            <p:spPr>
              <a:xfrm>
                <a:off x="6473824" y="3565185"/>
                <a:ext cx="5549001" cy="2492990"/>
              </a:xfrm>
              <a:prstGeom prst="rect">
                <a:avLst/>
              </a:prstGeom>
              <a:blipFill>
                <a:blip r:embed="rId4"/>
                <a:stretch>
                  <a:fillRect l="-989" b="-978"/>
                </a:stretch>
              </a:blipFill>
            </p:spPr>
            <p:txBody>
              <a:bodyPr/>
              <a:lstStyle/>
              <a:p>
                <a:r>
                  <a:rPr lang="en-US">
                    <a:noFill/>
                  </a:rPr>
                  <a:t> </a:t>
                </a:r>
              </a:p>
            </p:txBody>
          </p:sp>
        </mc:Fallback>
      </mc:AlternateContent>
    </p:spTree>
    <p:extLst>
      <p:ext uri="{BB962C8B-B14F-4D97-AF65-F5344CB8AC3E}">
        <p14:creationId xmlns:p14="http://schemas.microsoft.com/office/powerpoint/2010/main" val="3427780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animEffect transition="in" filter="fade">
                                      <p:cBhvr>
                                        <p:cTn id="43" dur="500"/>
                                        <p:tgtEl>
                                          <p:spTgt spid="21">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xEl>
                                              <p:pRg st="2" end="2"/>
                                            </p:txEl>
                                          </p:spTgt>
                                        </p:tgtEl>
                                        <p:attrNameLst>
                                          <p:attrName>style.visibility</p:attrName>
                                        </p:attrNameLst>
                                      </p:cBhvr>
                                      <p:to>
                                        <p:strVal val="visible"/>
                                      </p:to>
                                    </p:set>
                                    <p:animEffect transition="in" filter="fade">
                                      <p:cBhvr>
                                        <p:cTn id="46" dur="500"/>
                                        <p:tgtEl>
                                          <p:spTgt spid="21">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xEl>
                                              <p:pRg st="3" end="3"/>
                                            </p:txEl>
                                          </p:spTgt>
                                        </p:tgtEl>
                                        <p:attrNameLst>
                                          <p:attrName>style.visibility</p:attrName>
                                        </p:attrNameLst>
                                      </p:cBhvr>
                                      <p:to>
                                        <p:strVal val="visible"/>
                                      </p:to>
                                    </p:set>
                                    <p:animEffect transition="in" filter="fade">
                                      <p:cBhvr>
                                        <p:cTn id="51" dur="500"/>
                                        <p:tgtEl>
                                          <p:spTgt spid="21">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xEl>
                                              <p:pRg st="4" end="4"/>
                                            </p:txEl>
                                          </p:spTgt>
                                        </p:tgtEl>
                                        <p:attrNameLst>
                                          <p:attrName>style.visibility</p:attrName>
                                        </p:attrNameLst>
                                      </p:cBhvr>
                                      <p:to>
                                        <p:strVal val="visible"/>
                                      </p:to>
                                    </p:set>
                                    <p:animEffect transition="in" filter="fade">
                                      <p:cBhvr>
                                        <p:cTn id="54" dur="500"/>
                                        <p:tgtEl>
                                          <p:spTgt spid="21">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1">
                                            <p:txEl>
                                              <p:pRg st="5" end="5"/>
                                            </p:txEl>
                                          </p:spTgt>
                                        </p:tgtEl>
                                        <p:attrNameLst>
                                          <p:attrName>style.visibility</p:attrName>
                                        </p:attrNameLst>
                                      </p:cBhvr>
                                      <p:to>
                                        <p:strVal val="visible"/>
                                      </p:to>
                                    </p:set>
                                    <p:animEffect transition="in" filter="fade">
                                      <p:cBhvr>
                                        <p:cTn id="59"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p:bldP spid="16"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MATRIX – GIẢI THUẬT</a:t>
            </a:r>
          </a:p>
        </p:txBody>
      </p:sp>
      <p:sp>
        <p:nvSpPr>
          <p:cNvPr id="9" name="Hộp Văn bản 3">
            <a:extLst>
              <a:ext uri="{FF2B5EF4-FFF2-40B4-BE49-F238E27FC236}">
                <a16:creationId xmlns:a16="http://schemas.microsoft.com/office/drawing/2014/main" id="{0F9DF2E3-2070-4577-868E-4823CADFC1E3}"/>
              </a:ext>
            </a:extLst>
          </p:cNvPr>
          <p:cNvSpPr txBox="1"/>
          <p:nvPr/>
        </p:nvSpPr>
        <p:spPr>
          <a:xfrm>
            <a:off x="5252721" y="677398"/>
            <a:ext cx="6078854" cy="5857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atin typeface="Cambria" panose="02040503050406030204" pitchFamily="18" charset="0"/>
                <a:ea typeface="Cambria" panose="02040503050406030204" pitchFamily="18" charset="0"/>
                <a:cs typeface="Arial"/>
              </a:rPr>
              <a:t>X = &lt;matrix 5 × 5&gt;;</a:t>
            </a:r>
            <a:endParaRPr lang="vi-VN">
              <a:latin typeface="Cambria" panose="02040503050406030204" pitchFamily="18" charset="0"/>
              <a:ea typeface="Cambria" panose="02040503050406030204" pitchFamily="18" charset="0"/>
              <a:cs typeface="Arial"/>
            </a:endParaRPr>
          </a:p>
          <a:p>
            <a:pPr>
              <a:lnSpc>
                <a:spcPct val="150000"/>
              </a:lnSpc>
            </a:pPr>
            <a:r>
              <a:rPr lang="vi-VN" i="1">
                <a:latin typeface="Cambria" panose="02040503050406030204" pitchFamily="18" charset="0"/>
                <a:ea typeface="Cambria" panose="02040503050406030204" pitchFamily="18" charset="0"/>
                <a:cs typeface="Arial"/>
              </a:rPr>
              <a:t>def </a:t>
            </a:r>
            <a:r>
              <a:rPr lang="en-US" b="1">
                <a:latin typeface="Cambria" panose="02040503050406030204" pitchFamily="18" charset="0"/>
                <a:ea typeface="Cambria" panose="02040503050406030204" pitchFamily="18" charset="0"/>
                <a:cs typeface="Arial"/>
              </a:rPr>
              <a:t>Visit</a:t>
            </a:r>
            <a:r>
              <a:rPr lang="vi-VN">
                <a:latin typeface="Cambria" panose="02040503050406030204" pitchFamily="18" charset="0"/>
                <a:ea typeface="Cambria" panose="02040503050406030204" pitchFamily="18" charset="0"/>
                <a:cs typeface="Arial"/>
              </a:rPr>
              <a:t>(</a:t>
            </a:r>
            <a:r>
              <a:rPr lang="en-US">
                <a:latin typeface="Cambria" panose="02040503050406030204" pitchFamily="18" charset="0"/>
                <a:ea typeface="Cambria" panose="02040503050406030204" pitchFamily="18" charset="0"/>
                <a:cs typeface="Arial"/>
              </a:rPr>
              <a:t>U, V</a:t>
            </a:r>
            <a:r>
              <a:rPr lang="vi-VN">
                <a:latin typeface="Cambria" panose="02040503050406030204" pitchFamily="18" charset="0"/>
                <a:ea typeface="Cambria" panose="02040503050406030204" pitchFamily="18" charset="0"/>
                <a:cs typeface="Arial"/>
              </a:rPr>
              <a:t>):</a:t>
            </a: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for </a:t>
            </a:r>
            <a:r>
              <a:rPr lang="en-US">
                <a:latin typeface="Cambria" panose="02040503050406030204" pitchFamily="18" charset="0"/>
                <a:ea typeface="Cambria" panose="02040503050406030204" pitchFamily="18" charset="0"/>
                <a:cs typeface="Arial"/>
              </a:rPr>
              <a:t>&lt;K : K ∈ [1, 25], K ∉ X &gt; {</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en-US">
                <a:latin typeface="Cambria" panose="02040503050406030204" pitchFamily="18" charset="0"/>
                <a:ea typeface="Cambria" panose="02040503050406030204" pitchFamily="18" charset="0"/>
                <a:cs typeface="Arial"/>
              </a:rPr>
              <a:t>X[U, V] := K;</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if</a:t>
            </a:r>
            <a:r>
              <a:rPr lang="vi-VN">
                <a:latin typeface="Cambria" panose="02040503050406030204" pitchFamily="18" charset="0"/>
                <a:ea typeface="Cambria" panose="02040503050406030204" pitchFamily="18" charset="0"/>
                <a:cs typeface="Arial"/>
              </a:rPr>
              <a:t> </a:t>
            </a:r>
            <a:r>
              <a:rPr lang="en-US" b="1">
                <a:latin typeface="Cambria" panose="02040503050406030204" pitchFamily="18" charset="0"/>
                <a:ea typeface="Cambria" panose="02040503050406030204" pitchFamily="18" charset="0"/>
                <a:cs typeface="Arial"/>
              </a:rPr>
              <a:t>&lt;cấu hình hiện tại thỏa mãn các điều của cận&gt;</a:t>
            </a:r>
            <a:r>
              <a:rPr lang="vi-VN">
                <a:latin typeface="Cambria" panose="02040503050406030204" pitchFamily="18" charset="0"/>
                <a:ea typeface="Cambria" panose="02040503050406030204" pitchFamily="18" charset="0"/>
                <a:cs typeface="Arial"/>
              </a:rPr>
              <a:t>{</a:t>
            </a:r>
          </a:p>
          <a:p>
            <a:pPr>
              <a:lnSpc>
                <a:spcPct val="150000"/>
              </a:lnSpc>
            </a:pPr>
            <a:r>
              <a:rPr lang="vi-VN" i="1">
                <a:latin typeface="Cambria" panose="02040503050406030204" pitchFamily="18" charset="0"/>
                <a:ea typeface="Cambria" panose="02040503050406030204" pitchFamily="18" charset="0"/>
                <a:cs typeface="Arial"/>
              </a:rPr>
              <a:t>            if </a:t>
            </a:r>
            <a:r>
              <a:rPr lang="en-US">
                <a:latin typeface="Cambria" panose="02040503050406030204" pitchFamily="18" charset="0"/>
                <a:ea typeface="Cambria" panose="02040503050406030204" pitchFamily="18" charset="0"/>
                <a:cs typeface="Arial"/>
              </a:rPr>
              <a:t>(U == 5 and V == 5)</a:t>
            </a:r>
            <a:endParaRPr lang="vi-VN">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en-US" b="1">
                <a:latin typeface="Cambria" panose="02040503050406030204" pitchFamily="18" charset="0"/>
                <a:ea typeface="Cambria" panose="02040503050406030204" pitchFamily="18" charset="0"/>
                <a:cs typeface="Arial"/>
              </a:rPr>
              <a:t>&lt;trả về cấu hình kết quả&gt;;</a:t>
            </a:r>
            <a:endParaRPr lang="vi-VN" b="1">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else </a:t>
            </a:r>
            <a:r>
              <a:rPr lang="vi-VN">
                <a:latin typeface="Cambria" panose="02040503050406030204" pitchFamily="18" charset="0"/>
                <a:ea typeface="Cambria" panose="02040503050406030204" pitchFamily="18" charset="0"/>
                <a:cs typeface="Arial"/>
              </a:rPr>
              <a:t>{</a:t>
            </a:r>
            <a:endParaRPr lang="en-US" i="1">
              <a:latin typeface="Cambria" panose="02040503050406030204" pitchFamily="18" charset="0"/>
              <a:ea typeface="Cambria" panose="02040503050406030204" pitchFamily="18" charset="0"/>
              <a:cs typeface="Arial"/>
            </a:endParaRPr>
          </a:p>
          <a:p>
            <a:pPr>
              <a:lnSpc>
                <a:spcPct val="150000"/>
              </a:lnSpc>
            </a:pPr>
            <a:r>
              <a:rPr lang="en-US" i="1">
                <a:latin typeface="Cambria" panose="02040503050406030204" pitchFamily="18" charset="0"/>
                <a:ea typeface="Cambria" panose="02040503050406030204" pitchFamily="18" charset="0"/>
                <a:cs typeface="Arial"/>
              </a:rPr>
              <a:t>                </a:t>
            </a:r>
            <a:r>
              <a:rPr lang="en-US">
                <a:latin typeface="Cambria" panose="02040503050406030204" pitchFamily="18" charset="0"/>
                <a:ea typeface="Cambria" panose="02040503050406030204" pitchFamily="18" charset="0"/>
                <a:cs typeface="Arial"/>
              </a:rPr>
              <a:t>d[i] += K;	c[j] += K;</a:t>
            </a:r>
          </a:p>
          <a:p>
            <a:pPr>
              <a:lnSpc>
                <a:spcPct val="150000"/>
              </a:lnSpc>
            </a:pPr>
            <a:r>
              <a:rPr lang="en-US" b="1">
                <a:latin typeface="Cambria" panose="02040503050406030204" pitchFamily="18" charset="0"/>
                <a:ea typeface="Cambria" panose="02040503050406030204" pitchFamily="18" charset="0"/>
                <a:cs typeface="Arial"/>
              </a:rPr>
              <a:t>                Visit</a:t>
            </a:r>
            <a:r>
              <a:rPr lang="en-US">
                <a:latin typeface="Cambria" panose="02040503050406030204" pitchFamily="18" charset="0"/>
                <a:ea typeface="Cambria" panose="02040503050406030204" pitchFamily="18" charset="0"/>
                <a:cs typeface="Arial"/>
              </a:rPr>
              <a:t>(next(U, V));</a:t>
            </a:r>
          </a:p>
          <a:p>
            <a:pPr>
              <a:lnSpc>
                <a:spcPct val="150000"/>
              </a:lnSpc>
            </a:pPr>
            <a:r>
              <a:rPr lang="en-US">
                <a:latin typeface="Cambria" panose="02040503050406030204" pitchFamily="18" charset="0"/>
                <a:ea typeface="Cambria" panose="02040503050406030204" pitchFamily="18" charset="0"/>
                <a:cs typeface="Arial"/>
              </a:rPr>
              <a:t>                d[i] -= K; 	c[j] -= K;</a:t>
            </a:r>
          </a:p>
          <a:p>
            <a:pPr>
              <a:lnSpc>
                <a:spcPct val="150000"/>
              </a:lnSpc>
            </a:pPr>
            <a:r>
              <a:rPr lang="en-US">
                <a:latin typeface="Cambria" panose="02040503050406030204" pitchFamily="18" charset="0"/>
                <a:ea typeface="Cambria" panose="02040503050406030204" pitchFamily="18" charset="0"/>
                <a:cs typeface="Arial"/>
              </a:rPr>
              <a:t>            </a:t>
            </a:r>
            <a:r>
              <a:rPr lang="vi-VN">
                <a:latin typeface="Cambria" panose="02040503050406030204" pitchFamily="18" charset="0"/>
                <a:ea typeface="Cambria" panose="02040503050406030204" pitchFamily="18" charset="0"/>
                <a:cs typeface="Arial"/>
              </a:rPr>
              <a:t>}</a:t>
            </a:r>
            <a:endParaRPr lang="en-US">
              <a:latin typeface="Cambria" panose="02040503050406030204" pitchFamily="18" charset="0"/>
              <a:ea typeface="Cambria" panose="02040503050406030204" pitchFamily="18" charset="0"/>
              <a:cs typeface="Arial"/>
            </a:endParaRPr>
          </a:p>
          <a:p>
            <a:pPr>
              <a:lnSpc>
                <a:spcPct val="150000"/>
              </a:lnSpc>
            </a:pPr>
            <a:r>
              <a:rPr lang="en-US">
                <a:latin typeface="Cambria" panose="02040503050406030204" pitchFamily="18" charset="0"/>
                <a:ea typeface="Cambria" panose="02040503050406030204" pitchFamily="18" charset="0"/>
                <a:cs typeface="Arial"/>
              </a:rPr>
              <a:t>        </a:t>
            </a:r>
            <a:r>
              <a:rPr lang="vi-VN">
                <a:latin typeface="Cambria" panose="02040503050406030204" pitchFamily="18" charset="0"/>
                <a:ea typeface="Cambria" panose="02040503050406030204" pitchFamily="18" charset="0"/>
                <a:cs typeface="Arial"/>
              </a:rPr>
              <a:t>}</a:t>
            </a:r>
          </a:p>
          <a:p>
            <a:pPr>
              <a:lnSpc>
                <a:spcPct val="150000"/>
              </a:lnSpc>
            </a:pPr>
            <a:r>
              <a:rPr lang="vi-VN">
                <a:latin typeface="Cambria" panose="02040503050406030204" pitchFamily="18" charset="0"/>
                <a:ea typeface="Cambria" panose="02040503050406030204" pitchFamily="18" charset="0"/>
                <a:cs typeface="Arial"/>
              </a:rPr>
              <a:t>    }</a:t>
            </a:r>
            <a:endParaRPr lang="en-US">
              <a:latin typeface="Cambria" panose="02040503050406030204" pitchFamily="18" charset="0"/>
              <a:ea typeface="Cambria" panose="02040503050406030204" pitchFamily="18" charset="0"/>
              <a:cs typeface="Arial"/>
            </a:endParaRPr>
          </a:p>
        </p:txBody>
      </p:sp>
      <p:sp>
        <p:nvSpPr>
          <p:cNvPr id="10" name="TextBox 9">
            <a:extLst>
              <a:ext uri="{FF2B5EF4-FFF2-40B4-BE49-F238E27FC236}">
                <a16:creationId xmlns:a16="http://schemas.microsoft.com/office/drawing/2014/main" id="{54295A0D-A82A-4C00-96B8-034572D5D3ED}"/>
              </a:ext>
            </a:extLst>
          </p:cNvPr>
          <p:cNvSpPr txBox="1"/>
          <p:nvPr/>
        </p:nvSpPr>
        <p:spPr>
          <a:xfrm>
            <a:off x="1077595" y="4922907"/>
            <a:ext cx="4175126" cy="707886"/>
          </a:xfrm>
          <a:prstGeom prst="rect">
            <a:avLst/>
          </a:prstGeom>
          <a:noFill/>
        </p:spPr>
        <p:txBody>
          <a:bodyPr wrap="square" rtlCol="0">
            <a:spAutoFit/>
          </a:bodyPr>
          <a:lstStyle/>
          <a:p>
            <a:r>
              <a:rPr lang="en-US" sz="2000" b="1">
                <a:solidFill>
                  <a:schemeClr val="accent1"/>
                </a:solidFill>
                <a:latin typeface="Cambria" panose="02040503050406030204" pitchFamily="18" charset="0"/>
                <a:ea typeface="Cambria" panose="02040503050406030204" pitchFamily="18" charset="0"/>
              </a:rPr>
              <a:t>Dựa theo phương pháp chung, xây dựng giải thuật cho bài toán ?</a:t>
            </a:r>
          </a:p>
        </p:txBody>
      </p:sp>
      <p:pic>
        <p:nvPicPr>
          <p:cNvPr id="6" name="Picture 4">
            <a:extLst>
              <a:ext uri="{FF2B5EF4-FFF2-40B4-BE49-F238E27FC236}">
                <a16:creationId xmlns:a16="http://schemas.microsoft.com/office/drawing/2014/main" id="{27320CAB-13F4-4417-8886-E444D0FC4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265" y="1085850"/>
            <a:ext cx="7651289" cy="430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94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图片 39" descr="6">
            <a:extLst>
              <a:ext uri="{FF2B5EF4-FFF2-40B4-BE49-F238E27FC236}">
                <a16:creationId xmlns:a16="http://schemas.microsoft.com/office/drawing/2014/main" id="{FF20DD18-39AA-49A9-A231-C7ADF3B67FBC}"/>
              </a:ext>
            </a:extLst>
          </p:cNvPr>
          <p:cNvPicPr>
            <a:picLocks noChangeAspect="1"/>
          </p:cNvPicPr>
          <p:nvPr/>
        </p:nvPicPr>
        <p:blipFill>
          <a:blip r:embed="rId3"/>
          <a:stretch>
            <a:fillRect/>
          </a:stretch>
        </p:blipFill>
        <p:spPr>
          <a:xfrm>
            <a:off x="248920" y="4458335"/>
            <a:ext cx="2416175" cy="2260600"/>
          </a:xfrm>
          <a:prstGeom prst="rect">
            <a:avLst/>
          </a:prstGeom>
        </p:spPr>
      </p:pic>
      <p:pic>
        <p:nvPicPr>
          <p:cNvPr id="14" name="图片 40" descr="4">
            <a:extLst>
              <a:ext uri="{FF2B5EF4-FFF2-40B4-BE49-F238E27FC236}">
                <a16:creationId xmlns:a16="http://schemas.microsoft.com/office/drawing/2014/main" id="{A38D584D-1E6C-42B2-B5FE-14392121653E}"/>
              </a:ext>
            </a:extLst>
          </p:cNvPr>
          <p:cNvPicPr>
            <a:picLocks noChangeAspect="1"/>
          </p:cNvPicPr>
          <p:nvPr/>
        </p:nvPicPr>
        <p:blipFill>
          <a:blip r:embed="rId4"/>
          <a:stretch>
            <a:fillRect/>
          </a:stretch>
        </p:blipFill>
        <p:spPr>
          <a:xfrm>
            <a:off x="9218930" y="4493895"/>
            <a:ext cx="3080385" cy="2167890"/>
          </a:xfrm>
          <a:prstGeom prst="rect">
            <a:avLst/>
          </a:prstGeom>
        </p:spPr>
      </p:pic>
      <p:pic>
        <p:nvPicPr>
          <p:cNvPr id="15" name="图片 1" descr="4">
            <a:extLst>
              <a:ext uri="{FF2B5EF4-FFF2-40B4-BE49-F238E27FC236}">
                <a16:creationId xmlns:a16="http://schemas.microsoft.com/office/drawing/2014/main" id="{5C397D30-7641-4614-955A-D9F5B24D10CF}"/>
              </a:ext>
            </a:extLst>
          </p:cNvPr>
          <p:cNvPicPr>
            <a:picLocks noChangeAspect="1"/>
          </p:cNvPicPr>
          <p:nvPr/>
        </p:nvPicPr>
        <p:blipFill>
          <a:blip r:embed="rId4"/>
          <a:srcRect r="77798" b="58787"/>
          <a:stretch>
            <a:fillRect/>
          </a:stretch>
        </p:blipFill>
        <p:spPr>
          <a:xfrm>
            <a:off x="4711065" y="5037455"/>
            <a:ext cx="683895" cy="893445"/>
          </a:xfrm>
          <a:prstGeom prst="rect">
            <a:avLst/>
          </a:prstGeom>
        </p:spPr>
      </p:pic>
      <p:pic>
        <p:nvPicPr>
          <p:cNvPr id="16" name="图片 2" descr="4">
            <a:extLst>
              <a:ext uri="{FF2B5EF4-FFF2-40B4-BE49-F238E27FC236}">
                <a16:creationId xmlns:a16="http://schemas.microsoft.com/office/drawing/2014/main" id="{09EC50BA-2A65-4A97-9160-A5072F4F1B6E}"/>
              </a:ext>
            </a:extLst>
          </p:cNvPr>
          <p:cNvPicPr>
            <a:picLocks noChangeAspect="1"/>
          </p:cNvPicPr>
          <p:nvPr/>
        </p:nvPicPr>
        <p:blipFill>
          <a:blip r:embed="rId4"/>
          <a:srcRect l="67740" t="22672" r="7399" b="36028"/>
          <a:stretch>
            <a:fillRect/>
          </a:stretch>
        </p:blipFill>
        <p:spPr>
          <a:xfrm>
            <a:off x="5713730" y="5035550"/>
            <a:ext cx="765810" cy="895350"/>
          </a:xfrm>
          <a:prstGeom prst="rect">
            <a:avLst/>
          </a:prstGeom>
        </p:spPr>
      </p:pic>
      <p:sp>
        <p:nvSpPr>
          <p:cNvPr id="17" name="文本框 36">
            <a:extLst>
              <a:ext uri="{FF2B5EF4-FFF2-40B4-BE49-F238E27FC236}">
                <a16:creationId xmlns:a16="http://schemas.microsoft.com/office/drawing/2014/main" id="{FE98D957-9D65-43A8-AF8D-3FE2B004A65B}"/>
              </a:ext>
            </a:extLst>
          </p:cNvPr>
          <p:cNvSpPr txBox="1"/>
          <p:nvPr/>
        </p:nvSpPr>
        <p:spPr>
          <a:xfrm>
            <a:off x="2374740" y="2247917"/>
            <a:ext cx="7134541" cy="1323439"/>
          </a:xfrm>
          <a:prstGeom prst="rect">
            <a:avLst/>
          </a:prstGeom>
          <a:noFill/>
        </p:spPr>
        <p:txBody>
          <a:bodyPr wrap="square" rtlCol="0">
            <a:spAutoFit/>
          </a:bodyPr>
          <a:lstStyle/>
          <a:p>
            <a:pPr algn="ctr"/>
            <a:r>
              <a:rPr lang="vi-VN" altLang="zh-CN" sz="8000">
                <a:latin typeface="Algerian" panose="04020705040A02060702" charset="0"/>
                <a:cs typeface="Algerian" panose="04020705040A02060702" charset="0"/>
              </a:rPr>
              <a:t>SUMMARIZE</a:t>
            </a:r>
            <a:endParaRPr lang="en-US" altLang="zh-CN" sz="8000">
              <a:latin typeface="Algerian" panose="04020705040A02060702" charset="0"/>
              <a:cs typeface="Algerian" panose="04020705040A02060702" charset="0"/>
            </a:endParaRPr>
          </a:p>
        </p:txBody>
      </p:sp>
      <p:pic>
        <p:nvPicPr>
          <p:cNvPr id="18" name="图片 41" descr="7">
            <a:extLst>
              <a:ext uri="{FF2B5EF4-FFF2-40B4-BE49-F238E27FC236}">
                <a16:creationId xmlns:a16="http://schemas.microsoft.com/office/drawing/2014/main" id="{FEC985A4-0A60-4EFF-8C4E-A708B561B758}"/>
              </a:ext>
            </a:extLst>
          </p:cNvPr>
          <p:cNvPicPr>
            <a:picLocks noChangeAspect="1"/>
          </p:cNvPicPr>
          <p:nvPr/>
        </p:nvPicPr>
        <p:blipFill>
          <a:blip r:embed="rId5"/>
          <a:stretch>
            <a:fillRect/>
          </a:stretch>
        </p:blipFill>
        <p:spPr>
          <a:xfrm>
            <a:off x="133985" y="95250"/>
            <a:ext cx="2096770" cy="1529080"/>
          </a:xfrm>
          <a:prstGeom prst="rect">
            <a:avLst/>
          </a:prstGeom>
        </p:spPr>
      </p:pic>
      <p:grpSp>
        <p:nvGrpSpPr>
          <p:cNvPr id="19" name="组合 8">
            <a:extLst>
              <a:ext uri="{FF2B5EF4-FFF2-40B4-BE49-F238E27FC236}">
                <a16:creationId xmlns:a16="http://schemas.microsoft.com/office/drawing/2014/main" id="{22287EFE-74D7-4BC9-9402-90D2941683C1}"/>
              </a:ext>
            </a:extLst>
          </p:cNvPr>
          <p:cNvGrpSpPr/>
          <p:nvPr/>
        </p:nvGrpSpPr>
        <p:grpSpPr>
          <a:xfrm>
            <a:off x="3077210" y="403225"/>
            <a:ext cx="5774055" cy="6099810"/>
            <a:chOff x="4846" y="635"/>
            <a:chExt cx="9093" cy="9606"/>
          </a:xfrm>
        </p:grpSpPr>
        <p:pic>
          <p:nvPicPr>
            <p:cNvPr id="20" name="图片 6" descr="形状点缀 (1)">
              <a:extLst>
                <a:ext uri="{FF2B5EF4-FFF2-40B4-BE49-F238E27FC236}">
                  <a16:creationId xmlns:a16="http://schemas.microsoft.com/office/drawing/2014/main" id="{A9DADC3A-1354-4D3E-8342-A1FF5D55DBFB}"/>
                </a:ext>
              </a:extLst>
            </p:cNvPr>
            <p:cNvPicPr>
              <a:picLocks noChangeAspect="1"/>
            </p:cNvPicPr>
            <p:nvPr/>
          </p:nvPicPr>
          <p:blipFill>
            <a:blip r:embed="rId6"/>
            <a:srcRect t="66367"/>
            <a:stretch>
              <a:fillRect/>
            </a:stretch>
          </p:blipFill>
          <p:spPr>
            <a:xfrm>
              <a:off x="4846" y="635"/>
              <a:ext cx="3000" cy="1009"/>
            </a:xfrm>
            <a:prstGeom prst="rect">
              <a:avLst/>
            </a:prstGeom>
          </p:spPr>
        </p:pic>
        <p:pic>
          <p:nvPicPr>
            <p:cNvPr id="21" name="图片 7" descr="形状点缀 (1)">
              <a:extLst>
                <a:ext uri="{FF2B5EF4-FFF2-40B4-BE49-F238E27FC236}">
                  <a16:creationId xmlns:a16="http://schemas.microsoft.com/office/drawing/2014/main" id="{06CF57E6-8CED-4C0A-B756-D5D0459AC4B9}"/>
                </a:ext>
              </a:extLst>
            </p:cNvPr>
            <p:cNvPicPr>
              <a:picLocks noChangeAspect="1"/>
            </p:cNvPicPr>
            <p:nvPr/>
          </p:nvPicPr>
          <p:blipFill>
            <a:blip r:embed="rId6"/>
            <a:srcRect t="66367"/>
            <a:stretch>
              <a:fillRect/>
            </a:stretch>
          </p:blipFill>
          <p:spPr>
            <a:xfrm flipV="1">
              <a:off x="10939" y="9233"/>
              <a:ext cx="3000" cy="1009"/>
            </a:xfrm>
            <a:prstGeom prst="rect">
              <a:avLst/>
            </a:prstGeom>
          </p:spPr>
        </p:pic>
      </p:grpSp>
      <p:sp>
        <p:nvSpPr>
          <p:cNvPr id="22" name="矩形 59">
            <a:extLst>
              <a:ext uri="{FF2B5EF4-FFF2-40B4-BE49-F238E27FC236}">
                <a16:creationId xmlns:a16="http://schemas.microsoft.com/office/drawing/2014/main" id="{F26F017D-D076-42C2-842F-EBF3B06219E3}"/>
              </a:ext>
            </a:extLst>
          </p:cNvPr>
          <p:cNvSpPr/>
          <p:nvPr/>
        </p:nvSpPr>
        <p:spPr>
          <a:xfrm>
            <a:off x="4267834" y="3455782"/>
            <a:ext cx="3348355" cy="1060034"/>
          </a:xfrm>
          <a:prstGeom prst="rect">
            <a:avLst/>
          </a:prstGeom>
        </p:spPr>
        <p:txBody>
          <a:bodyPr wrap="square">
            <a:spAutoFit/>
          </a:bodyPr>
          <a:lstStyle/>
          <a:p>
            <a:pPr algn="ctr">
              <a:lnSpc>
                <a:spcPct val="130000"/>
              </a:lnSpc>
            </a:pPr>
            <a:r>
              <a:rPr lang="vi-VN" altLang="zh-CN" sz="5400" b="1">
                <a:solidFill>
                  <a:schemeClr val="bg1"/>
                </a:solidFill>
                <a:latin typeface="Cambria" panose="02040503050406030204" pitchFamily="18" charset="0"/>
                <a:ea typeface="Cambria" panose="02040503050406030204" pitchFamily="18" charset="0"/>
                <a:cs typeface="Calibri" panose="020F0502020204030204" pitchFamily="34" charset="0"/>
              </a:rPr>
              <a:t>TÓM TẮT</a:t>
            </a:r>
            <a:endParaRPr lang="zh-CN" altLang="en-US" sz="5400" b="1">
              <a:solidFill>
                <a:schemeClr val="bg1"/>
              </a:solidFill>
              <a:latin typeface="Cambria" panose="02040503050406030204" pitchFamily="18" charset="0"/>
              <a:ea typeface="思源黑体 CN Light" panose="020B0300000000000000" charset="-122"/>
              <a:cs typeface="Calibri" panose="020F0502020204030204" pitchFamily="34" charset="0"/>
            </a:endParaRPr>
          </a:p>
        </p:txBody>
      </p:sp>
    </p:spTree>
    <p:extLst>
      <p:ext uri="{BB962C8B-B14F-4D97-AF65-F5344CB8AC3E}">
        <p14:creationId xmlns:p14="http://schemas.microsoft.com/office/powerpoint/2010/main" val="1187015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4"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7992F8EC-1C1D-406D-B14D-DE402D1AEBC4}"/>
              </a:ext>
            </a:extLst>
          </p:cNvPr>
          <p:cNvSpPr txBox="1"/>
          <p:nvPr/>
        </p:nvSpPr>
        <p:spPr>
          <a:xfrm>
            <a:off x="1255678" y="1374276"/>
            <a:ext cx="9834880" cy="33823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latin typeface="Cambria" panose="02040503050406030204" pitchFamily="18" charset="0"/>
                <a:ea typeface="Cambria" panose="02040503050406030204" pitchFamily="18" charset="0"/>
                <a:cs typeface="Arial"/>
              </a:rPr>
              <a:t>Phương pháp nhánh – cận có thể áp dụng để giải quyết hầu hết những bài toán yêu cầu tìm giá trị lớn nhất/nhỏ nhất có (tối ưu tổ hợp) thể cho một vấn đề/sự việc nào đó:</a:t>
            </a:r>
          </a:p>
          <a:p>
            <a:pPr marL="285750" indent="-285750">
              <a:lnSpc>
                <a:spcPct val="20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Tìm đường đi cho tour du lịch quanh các thành phố với chi phí thấp nhất</a:t>
            </a:r>
          </a:p>
          <a:p>
            <a:pPr marL="285750" indent="-285750">
              <a:lnSpc>
                <a:spcPct val="20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Tìm cách mua sản phẩm có tổng giá trị lớn nhất với số tiền cho trước</a:t>
            </a:r>
          </a:p>
          <a:p>
            <a:pPr marL="285750" indent="-285750">
              <a:lnSpc>
                <a:spcPct val="20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Chọn địa điểm xây các trạm phát sóng sao cho toàn bộ vùng đất được phủ sóng và tốn ít chi phí nhất trong thời gian cho phép…</a:t>
            </a:r>
          </a:p>
        </p:txBody>
      </p:sp>
      <p:sp>
        <p:nvSpPr>
          <p:cNvPr id="5" name="矩形 52">
            <a:extLst>
              <a:ext uri="{FF2B5EF4-FFF2-40B4-BE49-F238E27FC236}">
                <a16:creationId xmlns:a16="http://schemas.microsoft.com/office/drawing/2014/main" id="{8310C4A0-B930-467D-B911-E0CA4B3DB8DB}"/>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NHẬN DẠNG</a:t>
            </a:r>
          </a:p>
        </p:txBody>
      </p:sp>
      <p:sp>
        <p:nvSpPr>
          <p:cNvPr id="6" name="Hộp Văn bản 3">
            <a:extLst>
              <a:ext uri="{FF2B5EF4-FFF2-40B4-BE49-F238E27FC236}">
                <a16:creationId xmlns:a16="http://schemas.microsoft.com/office/drawing/2014/main" id="{A1CB859A-2DB6-4B0B-A46D-39E5DDCA68A3}"/>
              </a:ext>
            </a:extLst>
          </p:cNvPr>
          <p:cNvSpPr txBox="1"/>
          <p:nvPr/>
        </p:nvSpPr>
        <p:spPr>
          <a:xfrm>
            <a:off x="1255678" y="5045038"/>
            <a:ext cx="9834880" cy="9585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latin typeface="Cambria" panose="02040503050406030204" pitchFamily="18" charset="0"/>
                <a:ea typeface="Cambria" panose="02040503050406030204" pitchFamily="18" charset="0"/>
                <a:cs typeface="Arial"/>
              </a:rPr>
              <a:t>Phương pháp nhánh – cận có thể áp dụng vào tất cả các bài toán backtracking nhưng có thể có hiệu quả hoặc không đóng góp gì trong việc loại cấu hình xấu.</a:t>
            </a:r>
          </a:p>
        </p:txBody>
      </p:sp>
    </p:spTree>
    <p:extLst>
      <p:ext uri="{BB962C8B-B14F-4D97-AF65-F5344CB8AC3E}">
        <p14:creationId xmlns:p14="http://schemas.microsoft.com/office/powerpoint/2010/main" val="1060510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7992F8EC-1C1D-406D-B14D-DE402D1AEBC4}"/>
              </a:ext>
            </a:extLst>
          </p:cNvPr>
          <p:cNvSpPr txBox="1"/>
          <p:nvPr/>
        </p:nvSpPr>
        <p:spPr>
          <a:xfrm>
            <a:off x="1255678" y="1374276"/>
            <a:ext cx="9834880" cy="3074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000">
                <a:latin typeface="Cambria" panose="02040503050406030204" pitchFamily="18" charset="0"/>
                <a:ea typeface="Cambria" panose="02040503050406030204" pitchFamily="18" charset="0"/>
                <a:cs typeface="Arial"/>
              </a:rPr>
              <a:t>Trong việc xây dựng cận:</a:t>
            </a:r>
          </a:p>
          <a:p>
            <a:pPr marL="342900" indent="-342900">
              <a:lnSpc>
                <a:spcPct val="20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Bài toán tìm giá trị nhỏ nhất: cận LOWER_BOUND là giá trị nhỏ nhất đạt được giả sử hoàn thành cấu hình</a:t>
            </a:r>
            <a:endParaRPr lang="en-US" sz="2000" b="1">
              <a:latin typeface="Cambria" panose="02040503050406030204" pitchFamily="18" charset="0"/>
              <a:ea typeface="Cambria" panose="02040503050406030204" pitchFamily="18" charset="0"/>
              <a:cs typeface="Arial"/>
            </a:endParaRPr>
          </a:p>
          <a:p>
            <a:pPr marL="342900" indent="-342900">
              <a:lnSpc>
                <a:spcPct val="200000"/>
              </a:lnSpc>
              <a:buFont typeface="Wingdings" panose="05000000000000000000" pitchFamily="2" charset="2"/>
              <a:buChar char="§"/>
            </a:pPr>
            <a:r>
              <a:rPr lang="en-US" sz="2000">
                <a:latin typeface="Cambria" panose="02040503050406030204" pitchFamily="18" charset="0"/>
                <a:ea typeface="Cambria" panose="02040503050406030204" pitchFamily="18" charset="0"/>
                <a:cs typeface="Arial"/>
              </a:rPr>
              <a:t>Bài toán tìm giá trị lớn nhất: cận UPPER_BOUND là giá trị lớn nhất đạt được giả sử hoàn thành cấu hình</a:t>
            </a:r>
          </a:p>
        </p:txBody>
      </p:sp>
      <p:sp>
        <p:nvSpPr>
          <p:cNvPr id="5" name="矩形 52">
            <a:extLst>
              <a:ext uri="{FF2B5EF4-FFF2-40B4-BE49-F238E27FC236}">
                <a16:creationId xmlns:a16="http://schemas.microsoft.com/office/drawing/2014/main" id="{8310C4A0-B930-467D-B911-E0CA4B3DB8DB}"/>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accent4">
                    <a:lumMod val="50000"/>
                  </a:schemeClr>
                </a:solidFill>
                <a:latin typeface="Cambria" panose="02040503050406030204" pitchFamily="18" charset="0"/>
                <a:ea typeface="Cambria" panose="02040503050406030204" pitchFamily="18" charset="0"/>
                <a:cs typeface="Algerian" panose="04020705040A02060702" charset="0"/>
              </a:rPr>
              <a:t>MỞ RỘNG – ĐẶT CẬN</a:t>
            </a:r>
          </a:p>
        </p:txBody>
      </p:sp>
    </p:spTree>
    <p:extLst>
      <p:ext uri="{BB962C8B-B14F-4D97-AF65-F5344CB8AC3E}">
        <p14:creationId xmlns:p14="http://schemas.microsoft.com/office/powerpoint/2010/main" val="1359810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52">
            <a:extLst>
              <a:ext uri="{FF2B5EF4-FFF2-40B4-BE49-F238E27FC236}">
                <a16:creationId xmlns:a16="http://schemas.microsoft.com/office/drawing/2014/main" id="{45DAD4B3-9507-42EC-896A-DC0D05398E5A}"/>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zh-CN" sz="2000" b="1">
                <a:solidFill>
                  <a:schemeClr val="tx1"/>
                </a:solidFill>
                <a:latin typeface="Cambria" panose="02040503050406030204" pitchFamily="18" charset="0"/>
                <a:ea typeface="Cambria" panose="02040503050406030204" pitchFamily="18" charset="0"/>
                <a:cs typeface="Algerian" panose="04020705040A02060702" charset="0"/>
              </a:rPr>
              <a:t>BRANCH AND BOUND</a:t>
            </a:r>
            <a:endParaRPr lang="en-US" altLang="zh-CN" sz="2000" b="1">
              <a:solidFill>
                <a:schemeClr val="tx1"/>
              </a:solidFill>
              <a:latin typeface="Cambria" panose="02040503050406030204" pitchFamily="18" charset="0"/>
              <a:ea typeface="Cambria" panose="02040503050406030204" pitchFamily="18" charset="0"/>
              <a:cs typeface="Algerian" panose="04020705040A02060702" charset="0"/>
            </a:endParaRPr>
          </a:p>
        </p:txBody>
      </p:sp>
      <p:sp>
        <p:nvSpPr>
          <p:cNvPr id="5" name="矩形 52">
            <a:extLst>
              <a:ext uri="{FF2B5EF4-FFF2-40B4-BE49-F238E27FC236}">
                <a16:creationId xmlns:a16="http://schemas.microsoft.com/office/drawing/2014/main" id="{B8CA7C75-0FD2-440D-9BF9-C3746837EC6E}"/>
              </a:ext>
            </a:extLst>
          </p:cNvPr>
          <p:cNvSpPr/>
          <p:nvPr/>
        </p:nvSpPr>
        <p:spPr>
          <a:xfrm>
            <a:off x="7788199"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zh-CN" sz="2000" b="1">
                <a:solidFill>
                  <a:schemeClr val="tx1"/>
                </a:solidFill>
                <a:latin typeface="Cambria" panose="02040503050406030204" pitchFamily="18" charset="0"/>
                <a:ea typeface="Cambria" panose="02040503050406030204" pitchFamily="18" charset="0"/>
                <a:cs typeface="Algerian" panose="04020705040A02060702" charset="0"/>
              </a:rPr>
              <a:t>BACKTRACKING</a:t>
            </a:r>
            <a:endParaRPr lang="en-US" altLang="zh-CN" sz="2000" b="1">
              <a:solidFill>
                <a:schemeClr val="tx1"/>
              </a:solidFill>
              <a:latin typeface="Cambria" panose="02040503050406030204" pitchFamily="18" charset="0"/>
              <a:ea typeface="Cambria" panose="02040503050406030204" pitchFamily="18" charset="0"/>
              <a:cs typeface="Algerian" panose="04020705040A02060702" charset="0"/>
            </a:endParaRPr>
          </a:p>
        </p:txBody>
      </p:sp>
      <p:sp>
        <p:nvSpPr>
          <p:cNvPr id="6" name="Text Placeholder 2">
            <a:extLst>
              <a:ext uri="{FF2B5EF4-FFF2-40B4-BE49-F238E27FC236}">
                <a16:creationId xmlns:a16="http://schemas.microsoft.com/office/drawing/2014/main" id="{EFAD934F-A597-4E63-BC62-577DA0B32DD8}"/>
              </a:ext>
            </a:extLst>
          </p:cNvPr>
          <p:cNvSpPr txBox="1">
            <a:spLocks/>
          </p:cNvSpPr>
          <p:nvPr/>
        </p:nvSpPr>
        <p:spPr>
          <a:xfrm>
            <a:off x="6040189" y="1085850"/>
            <a:ext cx="5433652" cy="2343149"/>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indent="-338138">
              <a:buFont typeface="Arial" panose="020B0604020202020204" pitchFamily="34" charset="0"/>
              <a:buChar char="•"/>
            </a:pPr>
            <a:r>
              <a:rPr lang="vi-VN" sz="2200" spc="0">
                <a:solidFill>
                  <a:schemeClr val="tx1"/>
                </a:solidFill>
                <a:latin typeface="Cambria" panose="02040503050406030204" pitchFamily="18" charset="0"/>
                <a:ea typeface="Cambria" panose="02040503050406030204" pitchFamily="18" charset="0"/>
              </a:rPr>
              <a:t>Tìm ra tất cả các giải pháp tối ưu của một vấn đề. Khi nó nhận ra minh đã đưa ra một lời giải kém. Nó sẽ hoàn tác lựa chọn cuối cùng</a:t>
            </a:r>
          </a:p>
          <a:p>
            <a:pPr marL="338138" indent="-338138">
              <a:buFont typeface="Arial" panose="020B0604020202020204" pitchFamily="34" charset="0"/>
              <a:buChar char="•"/>
            </a:pPr>
            <a:r>
              <a:rPr lang="vi-VN" sz="2200" spc="0">
                <a:solidFill>
                  <a:schemeClr val="tx1"/>
                </a:solidFill>
                <a:latin typeface="Cambria" panose="02040503050406030204" pitchFamily="18" charset="0"/>
                <a:ea typeface="Cambria" panose="02040503050406030204" pitchFamily="18" charset="0"/>
              </a:rPr>
              <a:t>Backtracking sử dụng DFS để duyệt cây</a:t>
            </a:r>
          </a:p>
        </p:txBody>
      </p:sp>
      <p:sp>
        <p:nvSpPr>
          <p:cNvPr id="8" name="TextBox 7">
            <a:extLst>
              <a:ext uri="{FF2B5EF4-FFF2-40B4-BE49-F238E27FC236}">
                <a16:creationId xmlns:a16="http://schemas.microsoft.com/office/drawing/2014/main" id="{98CF21AF-4EDA-40D8-AC22-A8BAE5D80422}"/>
              </a:ext>
            </a:extLst>
          </p:cNvPr>
          <p:cNvSpPr txBox="1"/>
          <p:nvPr/>
        </p:nvSpPr>
        <p:spPr>
          <a:xfrm>
            <a:off x="860424" y="1045631"/>
            <a:ext cx="5235576" cy="10452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Khi nhận ra một giải pháp tối ưu cho kết quả tệ hơn, nó sẽ từ bỏ giải pháp đó</a:t>
            </a:r>
          </a:p>
        </p:txBody>
      </p:sp>
      <p:sp>
        <p:nvSpPr>
          <p:cNvPr id="9" name="TextBox 8">
            <a:extLst>
              <a:ext uri="{FF2B5EF4-FFF2-40B4-BE49-F238E27FC236}">
                <a16:creationId xmlns:a16="http://schemas.microsoft.com/office/drawing/2014/main" id="{FFF2B979-9B32-49A7-BF02-9F12F3217D52}"/>
              </a:ext>
            </a:extLst>
          </p:cNvPr>
          <p:cNvSpPr txBox="1"/>
          <p:nvPr/>
        </p:nvSpPr>
        <p:spPr>
          <a:xfrm>
            <a:off x="860424" y="2909693"/>
            <a:ext cx="5179765" cy="358437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Branch and bound sử dụng cả DFS, BFS</a:t>
            </a:r>
          </a:p>
          <a:p>
            <a:pPr marL="342900" indent="-342900">
              <a:lnSpc>
                <a:spcPct val="150000"/>
              </a:lnSpc>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Trong branch and bound, giải pháp tối ưu có thể xuất hiện bất kì đâu trong cây không gian trạng thái, nên chúng ta không cần phải duyệt toan bộ</a:t>
            </a:r>
          </a:p>
          <a:p>
            <a:pPr marL="342900" indent="-342900">
              <a:lnSpc>
                <a:spcPct val="150000"/>
              </a:lnSpc>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Branch and bound thường kém hiệu quả hơn</a:t>
            </a:r>
          </a:p>
        </p:txBody>
      </p:sp>
      <p:sp>
        <p:nvSpPr>
          <p:cNvPr id="11" name="TextBox 10">
            <a:extLst>
              <a:ext uri="{FF2B5EF4-FFF2-40B4-BE49-F238E27FC236}">
                <a16:creationId xmlns:a16="http://schemas.microsoft.com/office/drawing/2014/main" id="{2BA70CBC-2178-46F9-BA13-DFC711B7DFCF}"/>
              </a:ext>
            </a:extLst>
          </p:cNvPr>
          <p:cNvSpPr txBox="1"/>
          <p:nvPr/>
        </p:nvSpPr>
        <p:spPr>
          <a:xfrm>
            <a:off x="6040189" y="3422460"/>
            <a:ext cx="5377841" cy="155305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200" spc="0">
                <a:solidFill>
                  <a:schemeClr val="tx1"/>
                </a:solidFill>
                <a:latin typeface="Cambria" panose="02040503050406030204" pitchFamily="18" charset="0"/>
                <a:ea typeface="Cambria" panose="02040503050406030204" pitchFamily="18" charset="0"/>
              </a:rPr>
              <a:t>Trong backtracking, cây không gian trạng thái tìm kiếm cho đến khi thu được lời giải</a:t>
            </a:r>
          </a:p>
        </p:txBody>
      </p:sp>
      <p:sp>
        <p:nvSpPr>
          <p:cNvPr id="13" name="TextBox 12">
            <a:extLst>
              <a:ext uri="{FF2B5EF4-FFF2-40B4-BE49-F238E27FC236}">
                <a16:creationId xmlns:a16="http://schemas.microsoft.com/office/drawing/2014/main" id="{4D0C9FED-2DB2-4889-8483-0CDB9D3D79E8}"/>
              </a:ext>
            </a:extLst>
          </p:cNvPr>
          <p:cNvSpPr txBox="1"/>
          <p:nvPr/>
        </p:nvSpPr>
        <p:spPr>
          <a:xfrm>
            <a:off x="6151813" y="5624769"/>
            <a:ext cx="6093912" cy="430887"/>
          </a:xfrm>
          <a:prstGeom prst="rect">
            <a:avLst/>
          </a:prstGeom>
          <a:noFill/>
        </p:spPr>
        <p:txBody>
          <a:bodyPr wrap="square">
            <a:spAutoFit/>
          </a:bodyPr>
          <a:lstStyle/>
          <a:p>
            <a:pPr marL="285750" indent="-285750">
              <a:buFont typeface="Arial" panose="020B0604020202020204" pitchFamily="34" charset="0"/>
              <a:buChar char="•"/>
            </a:pPr>
            <a:r>
              <a:rPr lang="vi-VN" sz="2200" spc="0">
                <a:solidFill>
                  <a:schemeClr val="tx1"/>
                </a:solidFill>
                <a:latin typeface="Cambria" panose="02040503050406030204" pitchFamily="18" charset="0"/>
                <a:ea typeface="Cambria" panose="02040503050406030204" pitchFamily="18" charset="0"/>
              </a:rPr>
              <a:t>Backtracking thường hiệu quả hơn</a:t>
            </a:r>
            <a:endParaRPr lang="en-US" sz="2200" spc="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2018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500"/>
                                        <p:tgtEl>
                                          <p:spTgt spid="1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fade">
                                      <p:cBhvr>
                                        <p:cTn id="45" dur="500"/>
                                        <p:tgtEl>
                                          <p:spTgt spid="9">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52">
            <a:extLst>
              <a:ext uri="{FF2B5EF4-FFF2-40B4-BE49-F238E27FC236}">
                <a16:creationId xmlns:a16="http://schemas.microsoft.com/office/drawing/2014/main" id="{45DAD4B3-9507-42EC-896A-DC0D05398E5A}"/>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zh-CN" sz="2000" b="1">
                <a:solidFill>
                  <a:schemeClr val="tx1"/>
                </a:solidFill>
                <a:latin typeface="Cambria" panose="02040503050406030204" pitchFamily="18" charset="0"/>
                <a:ea typeface="Cambria" panose="02040503050406030204" pitchFamily="18" charset="0"/>
                <a:cs typeface="Algerian" panose="04020705040A02060702" charset="0"/>
              </a:rPr>
              <a:t>ƯU ĐIỂM</a:t>
            </a:r>
            <a:endParaRPr lang="en-US" altLang="zh-CN" sz="2000" b="1">
              <a:solidFill>
                <a:schemeClr val="tx1"/>
              </a:solidFill>
              <a:latin typeface="Cambria" panose="02040503050406030204" pitchFamily="18" charset="0"/>
              <a:ea typeface="Cambria" panose="02040503050406030204" pitchFamily="18" charset="0"/>
              <a:cs typeface="Algerian" panose="04020705040A02060702" charset="0"/>
            </a:endParaRPr>
          </a:p>
        </p:txBody>
      </p:sp>
      <p:sp>
        <p:nvSpPr>
          <p:cNvPr id="5" name="矩形 52">
            <a:extLst>
              <a:ext uri="{FF2B5EF4-FFF2-40B4-BE49-F238E27FC236}">
                <a16:creationId xmlns:a16="http://schemas.microsoft.com/office/drawing/2014/main" id="{B8CA7C75-0FD2-440D-9BF9-C3746837EC6E}"/>
              </a:ext>
            </a:extLst>
          </p:cNvPr>
          <p:cNvSpPr/>
          <p:nvPr/>
        </p:nvSpPr>
        <p:spPr>
          <a:xfrm>
            <a:off x="7832266" y="370848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zh-CN" sz="2000" b="1">
                <a:solidFill>
                  <a:schemeClr val="tx1"/>
                </a:solidFill>
                <a:latin typeface="Cambria" panose="02040503050406030204" pitchFamily="18" charset="0"/>
                <a:ea typeface="Cambria" panose="02040503050406030204" pitchFamily="18" charset="0"/>
                <a:cs typeface="Algerian" panose="04020705040A02060702" charset="0"/>
              </a:rPr>
              <a:t>NHƯỢC ĐIỂM</a:t>
            </a:r>
            <a:endParaRPr lang="en-US" altLang="zh-CN" sz="2000" b="1">
              <a:solidFill>
                <a:schemeClr val="tx1"/>
              </a:solidFill>
              <a:latin typeface="Cambria" panose="02040503050406030204" pitchFamily="18" charset="0"/>
              <a:ea typeface="Cambria" panose="02040503050406030204" pitchFamily="18" charset="0"/>
              <a:cs typeface="Algerian" panose="04020705040A02060702" charset="0"/>
            </a:endParaRPr>
          </a:p>
        </p:txBody>
      </p:sp>
      <p:sp>
        <p:nvSpPr>
          <p:cNvPr id="6" name="Text Placeholder 2">
            <a:extLst>
              <a:ext uri="{FF2B5EF4-FFF2-40B4-BE49-F238E27FC236}">
                <a16:creationId xmlns:a16="http://schemas.microsoft.com/office/drawing/2014/main" id="{9411AC02-DA7D-40BA-BE04-97F10860B1CE}"/>
              </a:ext>
            </a:extLst>
          </p:cNvPr>
          <p:cNvSpPr txBox="1">
            <a:spLocks/>
          </p:cNvSpPr>
          <p:nvPr/>
        </p:nvSpPr>
        <p:spPr>
          <a:xfrm>
            <a:off x="1126258" y="1190167"/>
            <a:ext cx="9939484" cy="2174815"/>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Chúng ta không cần thiết phải đi hết qua tất cả các </a:t>
            </a:r>
            <a:r>
              <a:rPr lang="en-US" sz="2200" spc="0">
                <a:solidFill>
                  <a:srgbClr val="000000"/>
                </a:solidFill>
                <a:latin typeface="Cambria" panose="02040503050406030204" pitchFamily="18" charset="0"/>
                <a:ea typeface="Cambria" panose="02040503050406030204" pitchFamily="18" charset="0"/>
              </a:rPr>
              <a:t>node</a:t>
            </a:r>
            <a:r>
              <a:rPr lang="vi-VN" sz="2200" spc="0">
                <a:solidFill>
                  <a:srgbClr val="000000"/>
                </a:solidFill>
                <a:latin typeface="Cambria" panose="02040503050406030204" pitchFamily="18" charset="0"/>
                <a:ea typeface="Cambria" panose="02040503050406030204" pitchFamily="18" charset="0"/>
              </a:rPr>
              <a:t>, từ đó giảm được chi phí tính toán</a:t>
            </a:r>
            <a:endParaRPr lang="en-US" sz="2200" spc="0">
              <a:solidFill>
                <a:srgbClr val="000000"/>
              </a:solidFill>
              <a:latin typeface="Cambria" panose="02040503050406030204" pitchFamily="18" charset="0"/>
              <a:ea typeface="Cambria" panose="02040503050406030204" pitchFamily="18" charset="0"/>
            </a:endParaRPr>
          </a:p>
          <a:p>
            <a:pPr>
              <a:spcAft>
                <a:spcPts val="0"/>
              </a:spcAft>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Đối với bài toán có kích thước không lớn, chúng ta có thể rẽ nhánh với một lượng thời gian hợp lí để tìm được lời giải tối ưu</a:t>
            </a:r>
          </a:p>
          <a:p>
            <a:pPr>
              <a:spcAft>
                <a:spcPts val="0"/>
              </a:spcAft>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Nó không cần lặp lại các node trong cây</a:t>
            </a:r>
            <a:endParaRPr lang="en-US" sz="2200" spc="0">
              <a:solidFill>
                <a:srgbClr val="000000"/>
              </a:solidFill>
              <a:latin typeface="Cambria" panose="02040503050406030204" pitchFamily="18" charset="0"/>
              <a:ea typeface="Cambria" panose="02040503050406030204" pitchFamily="18" charset="0"/>
            </a:endParaRPr>
          </a:p>
        </p:txBody>
      </p:sp>
      <p:sp>
        <p:nvSpPr>
          <p:cNvPr id="7" name="Text Placeholder 2">
            <a:extLst>
              <a:ext uri="{FF2B5EF4-FFF2-40B4-BE49-F238E27FC236}">
                <a16:creationId xmlns:a16="http://schemas.microsoft.com/office/drawing/2014/main" id="{5643CDB8-3BF3-41FA-84DD-EEDAFCC46B27}"/>
              </a:ext>
            </a:extLst>
          </p:cNvPr>
          <p:cNvSpPr txBox="1">
            <a:spLocks/>
          </p:cNvSpPr>
          <p:nvPr/>
        </p:nvSpPr>
        <p:spPr>
          <a:xfrm>
            <a:off x="1240502" y="4580425"/>
            <a:ext cx="9939484" cy="4754363"/>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Giải thuật nhánh cận sẽ không phù hợp với bài toán có kích thước quá lớn. </a:t>
            </a:r>
          </a:p>
          <a:p>
            <a:pPr>
              <a:spcAft>
                <a:spcPts val="0"/>
              </a:spcAft>
              <a:buFont typeface="Arial" panose="020B0604020202020204" pitchFamily="34" charset="0"/>
              <a:buChar char="•"/>
            </a:pPr>
            <a:r>
              <a:rPr lang="vi-VN" sz="2200" spc="0">
                <a:solidFill>
                  <a:srgbClr val="000000"/>
                </a:solidFill>
                <a:latin typeface="Cambria" panose="02040503050406030204" pitchFamily="18" charset="0"/>
                <a:ea typeface="Cambria" panose="02040503050406030204" pitchFamily="18" charset="0"/>
              </a:rPr>
              <a:t>Trong trường hợp xấu nhất, nó sẽ duyệt qua hết tất cả các node trong cây</a:t>
            </a:r>
            <a:endParaRPr lang="en-US" sz="2200" spc="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577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39" descr="6">
            <a:extLst>
              <a:ext uri="{FF2B5EF4-FFF2-40B4-BE49-F238E27FC236}">
                <a16:creationId xmlns:a16="http://schemas.microsoft.com/office/drawing/2014/main" id="{A324BCAC-39DB-40CE-86AF-C9BF805CAE49}"/>
              </a:ext>
            </a:extLst>
          </p:cNvPr>
          <p:cNvPicPr>
            <a:picLocks noChangeAspect="1"/>
          </p:cNvPicPr>
          <p:nvPr/>
        </p:nvPicPr>
        <p:blipFill>
          <a:blip r:embed="rId3"/>
          <a:stretch>
            <a:fillRect/>
          </a:stretch>
        </p:blipFill>
        <p:spPr>
          <a:xfrm>
            <a:off x="248920" y="4458335"/>
            <a:ext cx="2416175" cy="2260600"/>
          </a:xfrm>
          <a:prstGeom prst="rect">
            <a:avLst/>
          </a:prstGeom>
        </p:spPr>
      </p:pic>
      <p:pic>
        <p:nvPicPr>
          <p:cNvPr id="3" name="图片 40" descr="4">
            <a:extLst>
              <a:ext uri="{FF2B5EF4-FFF2-40B4-BE49-F238E27FC236}">
                <a16:creationId xmlns:a16="http://schemas.microsoft.com/office/drawing/2014/main" id="{98B05D82-2EF7-48BE-B1F1-8BB1398E605F}"/>
              </a:ext>
            </a:extLst>
          </p:cNvPr>
          <p:cNvPicPr>
            <a:picLocks noChangeAspect="1"/>
          </p:cNvPicPr>
          <p:nvPr/>
        </p:nvPicPr>
        <p:blipFill>
          <a:blip r:embed="rId4"/>
          <a:stretch>
            <a:fillRect/>
          </a:stretch>
        </p:blipFill>
        <p:spPr>
          <a:xfrm>
            <a:off x="9218930" y="4493895"/>
            <a:ext cx="3080385" cy="2167890"/>
          </a:xfrm>
          <a:prstGeom prst="rect">
            <a:avLst/>
          </a:prstGeom>
        </p:spPr>
      </p:pic>
      <p:pic>
        <p:nvPicPr>
          <p:cNvPr id="4" name="图片 1" descr="4">
            <a:extLst>
              <a:ext uri="{FF2B5EF4-FFF2-40B4-BE49-F238E27FC236}">
                <a16:creationId xmlns:a16="http://schemas.microsoft.com/office/drawing/2014/main" id="{43D32FC6-A5E6-4DB2-826F-AED5153B2EB8}"/>
              </a:ext>
            </a:extLst>
          </p:cNvPr>
          <p:cNvPicPr>
            <a:picLocks noChangeAspect="1"/>
          </p:cNvPicPr>
          <p:nvPr/>
        </p:nvPicPr>
        <p:blipFill>
          <a:blip r:embed="rId4"/>
          <a:srcRect r="77798" b="58787"/>
          <a:stretch>
            <a:fillRect/>
          </a:stretch>
        </p:blipFill>
        <p:spPr>
          <a:xfrm>
            <a:off x="4711065" y="5037455"/>
            <a:ext cx="683895" cy="893445"/>
          </a:xfrm>
          <a:prstGeom prst="rect">
            <a:avLst/>
          </a:prstGeom>
        </p:spPr>
      </p:pic>
      <p:pic>
        <p:nvPicPr>
          <p:cNvPr id="5" name="图片 2" descr="4">
            <a:extLst>
              <a:ext uri="{FF2B5EF4-FFF2-40B4-BE49-F238E27FC236}">
                <a16:creationId xmlns:a16="http://schemas.microsoft.com/office/drawing/2014/main" id="{1FE5B442-9230-4B41-8479-92BCC588A8FB}"/>
              </a:ext>
            </a:extLst>
          </p:cNvPr>
          <p:cNvPicPr>
            <a:picLocks noChangeAspect="1"/>
          </p:cNvPicPr>
          <p:nvPr/>
        </p:nvPicPr>
        <p:blipFill>
          <a:blip r:embed="rId4"/>
          <a:srcRect l="67740" t="22672" r="7399" b="36028"/>
          <a:stretch>
            <a:fillRect/>
          </a:stretch>
        </p:blipFill>
        <p:spPr>
          <a:xfrm>
            <a:off x="5713730" y="5035550"/>
            <a:ext cx="765810" cy="895350"/>
          </a:xfrm>
          <a:prstGeom prst="rect">
            <a:avLst/>
          </a:prstGeom>
        </p:spPr>
      </p:pic>
      <p:sp>
        <p:nvSpPr>
          <p:cNvPr id="6" name="文本框 36">
            <a:extLst>
              <a:ext uri="{FF2B5EF4-FFF2-40B4-BE49-F238E27FC236}">
                <a16:creationId xmlns:a16="http://schemas.microsoft.com/office/drawing/2014/main" id="{5A38B990-10B6-481A-BB12-B2F5757D1C79}"/>
              </a:ext>
            </a:extLst>
          </p:cNvPr>
          <p:cNvSpPr txBox="1"/>
          <p:nvPr/>
        </p:nvSpPr>
        <p:spPr>
          <a:xfrm>
            <a:off x="2374740" y="2247917"/>
            <a:ext cx="7134541" cy="1323439"/>
          </a:xfrm>
          <a:prstGeom prst="rect">
            <a:avLst/>
          </a:prstGeom>
          <a:noFill/>
        </p:spPr>
        <p:txBody>
          <a:bodyPr wrap="square" rtlCol="0">
            <a:spAutoFit/>
          </a:bodyPr>
          <a:lstStyle/>
          <a:p>
            <a:pPr algn="ctr"/>
            <a:r>
              <a:rPr lang="vi-VN" altLang="zh-CN" sz="8000">
                <a:latin typeface="Algerian" panose="04020705040A02060702" charset="0"/>
                <a:cs typeface="Algerian" panose="04020705040A02060702" charset="0"/>
              </a:rPr>
              <a:t>OVERVIEW</a:t>
            </a:r>
            <a:endParaRPr lang="en-US" altLang="zh-CN" sz="8000">
              <a:latin typeface="Algerian" panose="04020705040A02060702" charset="0"/>
              <a:cs typeface="Algerian" panose="04020705040A02060702" charset="0"/>
            </a:endParaRPr>
          </a:p>
        </p:txBody>
      </p:sp>
      <p:pic>
        <p:nvPicPr>
          <p:cNvPr id="7" name="图片 41" descr="7">
            <a:extLst>
              <a:ext uri="{FF2B5EF4-FFF2-40B4-BE49-F238E27FC236}">
                <a16:creationId xmlns:a16="http://schemas.microsoft.com/office/drawing/2014/main" id="{5B021333-664D-4898-BEBB-94AB1CB1BC6A}"/>
              </a:ext>
            </a:extLst>
          </p:cNvPr>
          <p:cNvPicPr>
            <a:picLocks noChangeAspect="1"/>
          </p:cNvPicPr>
          <p:nvPr/>
        </p:nvPicPr>
        <p:blipFill>
          <a:blip r:embed="rId5"/>
          <a:stretch>
            <a:fillRect/>
          </a:stretch>
        </p:blipFill>
        <p:spPr>
          <a:xfrm>
            <a:off x="133985" y="95250"/>
            <a:ext cx="2096770" cy="1529080"/>
          </a:xfrm>
          <a:prstGeom prst="rect">
            <a:avLst/>
          </a:prstGeom>
        </p:spPr>
      </p:pic>
      <p:grpSp>
        <p:nvGrpSpPr>
          <p:cNvPr id="8" name="组合 8">
            <a:extLst>
              <a:ext uri="{FF2B5EF4-FFF2-40B4-BE49-F238E27FC236}">
                <a16:creationId xmlns:a16="http://schemas.microsoft.com/office/drawing/2014/main" id="{C70A1F0D-F77E-4C7B-B34E-1D64997EAA5A}"/>
              </a:ext>
            </a:extLst>
          </p:cNvPr>
          <p:cNvGrpSpPr/>
          <p:nvPr/>
        </p:nvGrpSpPr>
        <p:grpSpPr>
          <a:xfrm>
            <a:off x="3077210" y="403225"/>
            <a:ext cx="5774055" cy="6099810"/>
            <a:chOff x="4846" y="635"/>
            <a:chExt cx="9093" cy="9606"/>
          </a:xfrm>
        </p:grpSpPr>
        <p:pic>
          <p:nvPicPr>
            <p:cNvPr id="9" name="图片 6" descr="形状点缀 (1)">
              <a:extLst>
                <a:ext uri="{FF2B5EF4-FFF2-40B4-BE49-F238E27FC236}">
                  <a16:creationId xmlns:a16="http://schemas.microsoft.com/office/drawing/2014/main" id="{244F4CEB-5020-440A-AE0E-DC3F6A8C072F}"/>
                </a:ext>
              </a:extLst>
            </p:cNvPr>
            <p:cNvPicPr>
              <a:picLocks noChangeAspect="1"/>
            </p:cNvPicPr>
            <p:nvPr/>
          </p:nvPicPr>
          <p:blipFill>
            <a:blip r:embed="rId6"/>
            <a:srcRect t="66367"/>
            <a:stretch>
              <a:fillRect/>
            </a:stretch>
          </p:blipFill>
          <p:spPr>
            <a:xfrm>
              <a:off x="4846" y="635"/>
              <a:ext cx="3000" cy="1009"/>
            </a:xfrm>
            <a:prstGeom prst="rect">
              <a:avLst/>
            </a:prstGeom>
          </p:spPr>
        </p:pic>
        <p:pic>
          <p:nvPicPr>
            <p:cNvPr id="10" name="图片 7" descr="形状点缀 (1)">
              <a:extLst>
                <a:ext uri="{FF2B5EF4-FFF2-40B4-BE49-F238E27FC236}">
                  <a16:creationId xmlns:a16="http://schemas.microsoft.com/office/drawing/2014/main" id="{C89A5760-A958-430E-A8F7-C1C831652CD9}"/>
                </a:ext>
              </a:extLst>
            </p:cNvPr>
            <p:cNvPicPr>
              <a:picLocks noChangeAspect="1"/>
            </p:cNvPicPr>
            <p:nvPr/>
          </p:nvPicPr>
          <p:blipFill>
            <a:blip r:embed="rId6"/>
            <a:srcRect t="66367"/>
            <a:stretch>
              <a:fillRect/>
            </a:stretch>
          </p:blipFill>
          <p:spPr>
            <a:xfrm flipV="1">
              <a:off x="10939" y="9233"/>
              <a:ext cx="3000" cy="1009"/>
            </a:xfrm>
            <a:prstGeom prst="rect">
              <a:avLst/>
            </a:prstGeom>
          </p:spPr>
        </p:pic>
      </p:grpSp>
      <p:sp>
        <p:nvSpPr>
          <p:cNvPr id="11" name="矩形 59">
            <a:extLst>
              <a:ext uri="{FF2B5EF4-FFF2-40B4-BE49-F238E27FC236}">
                <a16:creationId xmlns:a16="http://schemas.microsoft.com/office/drawing/2014/main" id="{92D0F30A-1193-423E-B767-336D47A9A8BF}"/>
              </a:ext>
            </a:extLst>
          </p:cNvPr>
          <p:cNvSpPr/>
          <p:nvPr/>
        </p:nvSpPr>
        <p:spPr>
          <a:xfrm>
            <a:off x="4020855" y="3455782"/>
            <a:ext cx="4183693" cy="1060034"/>
          </a:xfrm>
          <a:prstGeom prst="rect">
            <a:avLst/>
          </a:prstGeom>
        </p:spPr>
        <p:txBody>
          <a:bodyPr wrap="square">
            <a:spAutoFit/>
          </a:bodyPr>
          <a:lstStyle/>
          <a:p>
            <a:pPr algn="ctr">
              <a:lnSpc>
                <a:spcPct val="130000"/>
              </a:lnSpc>
            </a:pPr>
            <a:r>
              <a:rPr lang="vi-VN" altLang="zh-CN" sz="5400" b="1">
                <a:solidFill>
                  <a:schemeClr val="bg1"/>
                </a:solidFill>
                <a:latin typeface="Cambria" panose="02040503050406030204" pitchFamily="18" charset="0"/>
                <a:ea typeface="Cambria" panose="02040503050406030204" pitchFamily="18" charset="0"/>
                <a:cs typeface="Calibri" panose="020F0502020204030204" pitchFamily="34" charset="0"/>
              </a:rPr>
              <a:t>TỔNG QUAN</a:t>
            </a:r>
            <a:endParaRPr lang="zh-CN" altLang="en-US" sz="5400" b="1">
              <a:solidFill>
                <a:schemeClr val="bg1"/>
              </a:solidFill>
              <a:latin typeface="Cambria" panose="02040503050406030204" pitchFamily="18" charset="0"/>
              <a:ea typeface="思源黑体 CN Light" panose="020B0300000000000000" charset="-122"/>
              <a:cs typeface="Calibri" panose="020F0502020204030204" pitchFamily="34" charset="0"/>
            </a:endParaRPr>
          </a:p>
        </p:txBody>
      </p:sp>
    </p:spTree>
    <p:extLst>
      <p:ext uri="{BB962C8B-B14F-4D97-AF65-F5344CB8AC3E}">
        <p14:creationId xmlns:p14="http://schemas.microsoft.com/office/powerpoint/2010/main" val="3176603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矩形 52">
            <a:extLst>
              <a:ext uri="{FF2B5EF4-FFF2-40B4-BE49-F238E27FC236}">
                <a16:creationId xmlns:a16="http://schemas.microsoft.com/office/drawing/2014/main" id="{8274E895-C533-4652-8684-0782E66056BB}"/>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tx1"/>
                </a:solidFill>
                <a:latin typeface="Cambria" panose="02040503050406030204" pitchFamily="18" charset="0"/>
                <a:ea typeface="Cambria" panose="02040503050406030204" pitchFamily="18" charset="0"/>
                <a:cs typeface="Algerian" panose="04020705040A02060702" charset="0"/>
              </a:rPr>
              <a:t>ỨNG DỤNG</a:t>
            </a:r>
          </a:p>
        </p:txBody>
      </p:sp>
      <p:sp>
        <p:nvSpPr>
          <p:cNvPr id="5" name="TextBox 4">
            <a:extLst>
              <a:ext uri="{FF2B5EF4-FFF2-40B4-BE49-F238E27FC236}">
                <a16:creationId xmlns:a16="http://schemas.microsoft.com/office/drawing/2014/main" id="{D4D5CA46-3A68-4D00-95B7-B097B3C62920}"/>
              </a:ext>
            </a:extLst>
          </p:cNvPr>
          <p:cNvSpPr txBox="1"/>
          <p:nvPr/>
        </p:nvSpPr>
        <p:spPr>
          <a:xfrm>
            <a:off x="1414979" y="1295171"/>
            <a:ext cx="9560346" cy="5107873"/>
          </a:xfrm>
          <a:prstGeom prst="rect">
            <a:avLst/>
          </a:prstGeom>
          <a:noFill/>
        </p:spPr>
        <p:txBody>
          <a:bodyPr wrap="square">
            <a:spAutoFit/>
          </a:bodyPr>
          <a:lstStyle/>
          <a:p>
            <a:pPr>
              <a:lnSpc>
                <a:spcPct val="150000"/>
              </a:lnSpc>
            </a:pPr>
            <a:r>
              <a:rPr lang="vi-VN" sz="2200" spc="0">
                <a:solidFill>
                  <a:srgbClr val="000000"/>
                </a:solidFill>
                <a:latin typeface="Cambria" panose="02040503050406030204" pitchFamily="18" charset="0"/>
                <a:ea typeface="Cambria" panose="02040503050406030204" pitchFamily="18" charset="0"/>
              </a:rPr>
              <a:t>Gi</a:t>
            </a:r>
            <a:r>
              <a:rPr lang="vi-VN" sz="2200">
                <a:solidFill>
                  <a:srgbClr val="000000"/>
                </a:solidFill>
                <a:latin typeface="Cambria" panose="02040503050406030204" pitchFamily="18" charset="0"/>
                <a:ea typeface="Cambria" panose="02040503050406030204" pitchFamily="18" charset="0"/>
              </a:rPr>
              <a:t>ải thuật nhánh cận được vận dụng trong các lĩnh vực tổ hợp – rời rạc, khoa học máy tính, vận trù học, phân tích độ phức tạp</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Trích chọn đặc trưng (Feature selection) trong Machine Learning</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Dự đoán cấu trúc (Structured prediction) trong Computer Vision</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Quy hoạch tuyến tính, quy hoạch phi tuyến tính</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Nghịch đảo tập hợp (Set inversion)</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Vấn đề cắt giảm cố phiếu</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Ước lượng tham số</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Tính toán phát sinh chủng loài</a:t>
            </a:r>
          </a:p>
          <a:p>
            <a:pPr marL="342900" indent="-342900">
              <a:lnSpc>
                <a:spcPct val="150000"/>
              </a:lnSpc>
              <a:buFont typeface="Arial" panose="020B0604020202020204" pitchFamily="34" charset="0"/>
              <a:buChar char="•"/>
            </a:pPr>
            <a:r>
              <a:rPr lang="vi-VN" sz="2200">
                <a:solidFill>
                  <a:srgbClr val="000000"/>
                </a:solidFill>
                <a:latin typeface="Cambria" panose="02040503050406030204" pitchFamily="18" charset="0"/>
                <a:ea typeface="Cambria" panose="02040503050406030204" pitchFamily="18" charset="0"/>
              </a:rPr>
              <a:t>... </a:t>
            </a:r>
            <a:endParaRPr lang="vi-VN" sz="2200" spc="0">
              <a:solidFill>
                <a:srgbClr val="000000"/>
              </a:solidFill>
              <a:latin typeface="Cambria" panose="02040503050406030204" pitchFamily="18" charset="0"/>
              <a:ea typeface="Cambria" panose="02040503050406030204" pitchFamily="18" charset="0"/>
            </a:endParaRPr>
          </a:p>
        </p:txBody>
      </p:sp>
      <p:grpSp>
        <p:nvGrpSpPr>
          <p:cNvPr id="7" name="组合 42">
            <a:extLst>
              <a:ext uri="{FF2B5EF4-FFF2-40B4-BE49-F238E27FC236}">
                <a16:creationId xmlns:a16="http://schemas.microsoft.com/office/drawing/2014/main" id="{E1BB9BE2-4E43-4552-8153-9A49D377569E}"/>
              </a:ext>
            </a:extLst>
          </p:cNvPr>
          <p:cNvGrpSpPr/>
          <p:nvPr/>
        </p:nvGrpSpPr>
        <p:grpSpPr>
          <a:xfrm>
            <a:off x="133985" y="95250"/>
            <a:ext cx="12165330" cy="6566535"/>
            <a:chOff x="211" y="150"/>
            <a:chExt cx="19158" cy="10341"/>
          </a:xfrm>
        </p:grpSpPr>
        <p:pic>
          <p:nvPicPr>
            <p:cNvPr id="8" name="图片 40" descr="4">
              <a:extLst>
                <a:ext uri="{FF2B5EF4-FFF2-40B4-BE49-F238E27FC236}">
                  <a16:creationId xmlns:a16="http://schemas.microsoft.com/office/drawing/2014/main" id="{5F5FE9F0-75C9-4525-A930-EECE9091E9E8}"/>
                </a:ext>
              </a:extLst>
            </p:cNvPr>
            <p:cNvPicPr>
              <a:picLocks noChangeAspect="1"/>
            </p:cNvPicPr>
            <p:nvPr/>
          </p:nvPicPr>
          <p:blipFill>
            <a:blip r:embed="rId4"/>
            <a:stretch>
              <a:fillRect/>
            </a:stretch>
          </p:blipFill>
          <p:spPr>
            <a:xfrm>
              <a:off x="14518" y="7077"/>
              <a:ext cx="4851" cy="3414"/>
            </a:xfrm>
            <a:prstGeom prst="rect">
              <a:avLst/>
            </a:prstGeom>
          </p:spPr>
        </p:pic>
        <p:pic>
          <p:nvPicPr>
            <p:cNvPr id="9" name="图片 41" descr="7">
              <a:extLst>
                <a:ext uri="{FF2B5EF4-FFF2-40B4-BE49-F238E27FC236}">
                  <a16:creationId xmlns:a16="http://schemas.microsoft.com/office/drawing/2014/main" id="{51A202BC-26DB-40D8-8F23-CBBAB7A890A9}"/>
                </a:ext>
              </a:extLst>
            </p:cNvPr>
            <p:cNvPicPr>
              <a:picLocks noChangeAspect="1"/>
            </p:cNvPicPr>
            <p:nvPr/>
          </p:nvPicPr>
          <p:blipFill>
            <a:blip r:embed="rId5"/>
            <a:stretch>
              <a:fillRect/>
            </a:stretch>
          </p:blipFill>
          <p:spPr>
            <a:xfrm>
              <a:off x="211" y="150"/>
              <a:ext cx="3302" cy="2408"/>
            </a:xfrm>
            <a:prstGeom prst="rect">
              <a:avLst/>
            </a:prstGeom>
          </p:spPr>
        </p:pic>
      </p:grpSp>
    </p:spTree>
    <p:extLst>
      <p:ext uri="{BB962C8B-B14F-4D97-AF65-F5344CB8AC3E}">
        <p14:creationId xmlns:p14="http://schemas.microsoft.com/office/powerpoint/2010/main" val="1772618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500"/>
                                        <p:tgtEl>
                                          <p:spTgt spid="5">
                                            <p:txEl>
                                              <p:pRg st="5" end="5"/>
                                            </p:txEl>
                                          </p:spTgt>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矩形 52">
            <a:extLst>
              <a:ext uri="{FF2B5EF4-FFF2-40B4-BE49-F238E27FC236}">
                <a16:creationId xmlns:a16="http://schemas.microsoft.com/office/drawing/2014/main" id="{8274E895-C533-4652-8684-0782E66056BB}"/>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chemeClr val="tx1"/>
                </a:solidFill>
                <a:latin typeface="Cambria" panose="02040503050406030204" pitchFamily="18" charset="0"/>
                <a:ea typeface="Cambria" panose="02040503050406030204" pitchFamily="18" charset="0"/>
                <a:cs typeface="Algerian" panose="04020705040A02060702" charset="0"/>
              </a:rPr>
              <a:t>ỨNG DỤNG</a:t>
            </a:r>
          </a:p>
        </p:txBody>
      </p:sp>
      <p:sp>
        <p:nvSpPr>
          <p:cNvPr id="5" name="TextBox 4">
            <a:extLst>
              <a:ext uri="{FF2B5EF4-FFF2-40B4-BE49-F238E27FC236}">
                <a16:creationId xmlns:a16="http://schemas.microsoft.com/office/drawing/2014/main" id="{D4D5CA46-3A68-4D00-95B7-B097B3C62920}"/>
              </a:ext>
            </a:extLst>
          </p:cNvPr>
          <p:cNvSpPr txBox="1"/>
          <p:nvPr/>
        </p:nvSpPr>
        <p:spPr>
          <a:xfrm>
            <a:off x="2816714" y="1150503"/>
            <a:ext cx="9560346" cy="537391"/>
          </a:xfrm>
          <a:prstGeom prst="rect">
            <a:avLst/>
          </a:prstGeom>
          <a:noFill/>
        </p:spPr>
        <p:txBody>
          <a:bodyPr wrap="square">
            <a:spAutoFit/>
          </a:bodyPr>
          <a:lstStyle/>
          <a:p>
            <a:pPr>
              <a:lnSpc>
                <a:spcPct val="150000"/>
              </a:lnSpc>
            </a:pPr>
            <a:r>
              <a:rPr lang="vi-VN" sz="2200" b="1" spc="0">
                <a:solidFill>
                  <a:srgbClr val="000000"/>
                </a:solidFill>
                <a:latin typeface="Cambria" panose="02040503050406030204" pitchFamily="18" charset="0"/>
                <a:ea typeface="Cambria" panose="02040503050406030204" pitchFamily="18" charset="0"/>
              </a:rPr>
              <a:t>GIẢI THUẬT NHÁNH CẬN TRONG FEATURE SELECTION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B30817-1A65-40EC-92C8-6D3C61434C65}"/>
                  </a:ext>
                </a:extLst>
              </p:cNvPr>
              <p:cNvSpPr txBox="1"/>
              <p:nvPr/>
            </p:nvSpPr>
            <p:spPr>
              <a:xfrm>
                <a:off x="993433" y="1752547"/>
                <a:ext cx="2738380" cy="1045223"/>
              </a:xfrm>
              <a:prstGeom prst="rect">
                <a:avLst/>
              </a:prstGeom>
              <a:noFill/>
            </p:spPr>
            <p:txBody>
              <a:bodyPr wrap="square">
                <a:spAutoFit/>
              </a:bodyPr>
              <a:lstStyle/>
              <a:p>
                <a:pPr>
                  <a:lnSpc>
                    <a:spcPct val="150000"/>
                  </a:lnSpc>
                </a:pPr>
                <a:r>
                  <a:rPr lang="vi-VN" sz="2200" b="1" spc="0">
                    <a:solidFill>
                      <a:srgbClr val="000000"/>
                    </a:solidFill>
                    <a:latin typeface="Cambria" panose="02040503050406030204" pitchFamily="18" charset="0"/>
                    <a:ea typeface="Cambria" panose="02040503050406030204" pitchFamily="18" charset="0"/>
                  </a:rPr>
                  <a:t>Ví dụ</a:t>
                </a:r>
                <a:r>
                  <a:rPr lang="vi-VN" sz="2200" spc="0">
                    <a:solidFill>
                      <a:srgbClr val="000000"/>
                    </a:solidFill>
                    <a:latin typeface="Cambria" panose="02040503050406030204" pitchFamily="18" charset="0"/>
                    <a:ea typeface="Cambria" panose="02040503050406030204" pitchFamily="18" charset="0"/>
                  </a:rPr>
                  <a:t>. </a:t>
                </a:r>
                <a14:m>
                  <m:oMath xmlns:m="http://schemas.openxmlformats.org/officeDocument/2006/math">
                    <m:r>
                      <a:rPr lang="vi-VN" sz="2200" b="0" i="1" spc="0" smtClean="0">
                        <a:solidFill>
                          <a:srgbClr val="000000"/>
                        </a:solidFill>
                        <a:latin typeface="Cambria Math" panose="02040503050406030204" pitchFamily="18" charset="0"/>
                        <a:ea typeface="Cambria" panose="02040503050406030204" pitchFamily="18" charset="0"/>
                      </a:rPr>
                      <m:t>𝑁</m:t>
                    </m:r>
                    <m:r>
                      <a:rPr lang="vi-VN" sz="2200" b="0" i="1" spc="0" smtClean="0">
                        <a:solidFill>
                          <a:srgbClr val="000000"/>
                        </a:solidFill>
                        <a:latin typeface="Cambria Math" panose="02040503050406030204" pitchFamily="18" charset="0"/>
                        <a:ea typeface="Cambria" panose="02040503050406030204" pitchFamily="18" charset="0"/>
                      </a:rPr>
                      <m:t>=4, </m:t>
                    </m:r>
                    <m:r>
                      <a:rPr lang="vi-VN" sz="2200" b="0" i="1" spc="0" smtClean="0">
                        <a:solidFill>
                          <a:srgbClr val="000000"/>
                        </a:solidFill>
                        <a:latin typeface="Cambria Math" panose="02040503050406030204" pitchFamily="18" charset="0"/>
                        <a:ea typeface="Cambria" panose="02040503050406030204" pitchFamily="18" charset="0"/>
                      </a:rPr>
                      <m:t>𝑥</m:t>
                    </m:r>
                    <m:r>
                      <a:rPr lang="vi-VN" sz="2200" b="0" i="1" spc="0" smtClean="0">
                        <a:solidFill>
                          <a:srgbClr val="000000"/>
                        </a:solidFill>
                        <a:latin typeface="Cambria Math" panose="02040503050406030204" pitchFamily="18" charset="0"/>
                        <a:ea typeface="Cambria" panose="02040503050406030204" pitchFamily="18" charset="0"/>
                      </a:rPr>
                      <m:t>=2</m:t>
                    </m:r>
                  </m:oMath>
                </a14:m>
                <a:endParaRPr lang="vi-VN" sz="2200" spc="0">
                  <a:solidFill>
                    <a:srgbClr val="000000"/>
                  </a:solidFill>
                  <a:latin typeface="Cambria" panose="02040503050406030204" pitchFamily="18" charset="0"/>
                  <a:ea typeface="Cambria" panose="02040503050406030204" pitchFamily="18" charset="0"/>
                </a:endParaRPr>
              </a:p>
              <a:p>
                <a:pPr>
                  <a:lnSpc>
                    <a:spcPct val="150000"/>
                  </a:lnSpc>
                </a:pPr>
                <a14:m>
                  <m:oMath xmlns:m="http://schemas.openxmlformats.org/officeDocument/2006/math">
                    <m:r>
                      <a:rPr lang="vi-VN" sz="2200" b="0" i="1" spc="0" smtClean="0">
                        <a:solidFill>
                          <a:srgbClr val="000000"/>
                        </a:solidFill>
                        <a:latin typeface="Cambria Math" panose="02040503050406030204" pitchFamily="18" charset="0"/>
                        <a:ea typeface="Cambria" panose="02040503050406030204" pitchFamily="18" charset="0"/>
                      </a:rPr>
                      <m:t>𝐽</m:t>
                    </m:r>
                  </m:oMath>
                </a14:m>
                <a:r>
                  <a:rPr lang="vi-VN" sz="2200">
                    <a:solidFill>
                      <a:srgbClr val="000000"/>
                    </a:solidFill>
                    <a:latin typeface="Cambria" panose="02040503050406030204" pitchFamily="18" charset="0"/>
                    <a:ea typeface="Cambria" panose="02040503050406030204" pitchFamily="18" charset="0"/>
                  </a:rPr>
                  <a:t>: Criterion function </a:t>
                </a:r>
              </a:p>
            </p:txBody>
          </p:sp>
        </mc:Choice>
        <mc:Fallback xmlns="">
          <p:sp>
            <p:nvSpPr>
              <p:cNvPr id="4" name="TextBox 3">
                <a:extLst>
                  <a:ext uri="{FF2B5EF4-FFF2-40B4-BE49-F238E27FC236}">
                    <a16:creationId xmlns:a16="http://schemas.microsoft.com/office/drawing/2014/main" id="{C7B30817-1A65-40EC-92C8-6D3C61434C65}"/>
                  </a:ext>
                </a:extLst>
              </p:cNvPr>
              <p:cNvSpPr txBox="1">
                <a:spLocks noRot="1" noChangeAspect="1" noMove="1" noResize="1" noEditPoints="1" noAdjustHandles="1" noChangeArrowheads="1" noChangeShapeType="1" noTextEdit="1"/>
              </p:cNvSpPr>
              <p:nvPr/>
            </p:nvSpPr>
            <p:spPr>
              <a:xfrm>
                <a:off x="993433" y="1752547"/>
                <a:ext cx="2738380" cy="1045223"/>
              </a:xfrm>
              <a:prstGeom prst="rect">
                <a:avLst/>
              </a:prstGeom>
              <a:blipFill>
                <a:blip r:embed="rId4"/>
                <a:stretch>
                  <a:fillRect l="-2895" b="-10465"/>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AECAE12-AEE0-412B-84AE-0A963BA4D4E1}"/>
              </a:ext>
            </a:extLst>
          </p:cNvPr>
          <p:cNvCxnSpPr>
            <a:cxnSpLocks/>
            <a:endCxn id="17" idx="0"/>
          </p:cNvCxnSpPr>
          <p:nvPr/>
        </p:nvCxnSpPr>
        <p:spPr>
          <a:xfrm flipH="1">
            <a:off x="3712380" y="2619601"/>
            <a:ext cx="2498568" cy="585904"/>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CEFE2C7-10B9-4AC6-8ADF-A6BE2C985FDD}"/>
              </a:ext>
            </a:extLst>
          </p:cNvPr>
          <p:cNvCxnSpPr>
            <a:cxnSpLocks/>
            <a:stCxn id="15" idx="2"/>
            <a:endCxn id="21" idx="0"/>
          </p:cNvCxnSpPr>
          <p:nvPr/>
        </p:nvCxnSpPr>
        <p:spPr>
          <a:xfrm flipH="1">
            <a:off x="6587305" y="2619601"/>
            <a:ext cx="49629" cy="570398"/>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1EDC3F0-1783-481C-8779-49D941E79541}"/>
              </a:ext>
            </a:extLst>
          </p:cNvPr>
          <p:cNvCxnSpPr>
            <a:cxnSpLocks/>
            <a:endCxn id="23" idx="0"/>
          </p:cNvCxnSpPr>
          <p:nvPr/>
        </p:nvCxnSpPr>
        <p:spPr>
          <a:xfrm>
            <a:off x="7045658" y="2619601"/>
            <a:ext cx="2416572" cy="550426"/>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52">
                <a:extLst>
                  <a:ext uri="{FF2B5EF4-FFF2-40B4-BE49-F238E27FC236}">
                    <a16:creationId xmlns:a16="http://schemas.microsoft.com/office/drawing/2014/main" id="{43DFCAD2-FFAF-4B7C-B2E2-E0C57F33BD0E}"/>
                  </a:ext>
                </a:extLst>
              </p:cNvPr>
              <p:cNvSpPr/>
              <p:nvPr/>
            </p:nvSpPr>
            <p:spPr>
              <a:xfrm>
                <a:off x="5518358" y="2027146"/>
                <a:ext cx="2237151"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2</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3</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4</m:t>
                              </m:r>
                            </m:sub>
                          </m:sSub>
                        </m:e>
                      </m:d>
                    </m:oMath>
                  </m:oMathPara>
                </a14:m>
                <a:endParaRPr lang="en-US" altLang="zh-CN" sz="2000">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15" name="矩形 52">
                <a:extLst>
                  <a:ext uri="{FF2B5EF4-FFF2-40B4-BE49-F238E27FC236}">
                    <a16:creationId xmlns:a16="http://schemas.microsoft.com/office/drawing/2014/main" id="{43DFCAD2-FFAF-4B7C-B2E2-E0C57F33BD0E}"/>
                  </a:ext>
                </a:extLst>
              </p:cNvPr>
              <p:cNvSpPr>
                <a:spLocks noRot="1" noChangeAspect="1" noMove="1" noResize="1" noEditPoints="1" noAdjustHandles="1" noChangeArrowheads="1" noChangeShapeType="1" noTextEdit="1"/>
              </p:cNvSpPr>
              <p:nvPr/>
            </p:nvSpPr>
            <p:spPr>
              <a:xfrm>
                <a:off x="5518358" y="2027146"/>
                <a:ext cx="2237151" cy="592455"/>
              </a:xfrm>
              <a:prstGeom prst="rect">
                <a:avLst/>
              </a:prstGeom>
              <a:blipFill>
                <a:blip r:embed="rId5"/>
                <a:stretch>
                  <a:fillRect/>
                </a:stretch>
              </a:blipFill>
              <a:ln w="15875">
                <a:solidFill>
                  <a:srgbClr val="383838"/>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矩形 52">
                <a:extLst>
                  <a:ext uri="{FF2B5EF4-FFF2-40B4-BE49-F238E27FC236}">
                    <a16:creationId xmlns:a16="http://schemas.microsoft.com/office/drawing/2014/main" id="{08A27F24-5703-4E58-9F09-C237E2FED010}"/>
                  </a:ext>
                </a:extLst>
              </p:cNvPr>
              <p:cNvSpPr/>
              <p:nvPr/>
            </p:nvSpPr>
            <p:spPr>
              <a:xfrm>
                <a:off x="2877670" y="3205505"/>
                <a:ext cx="16694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2</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3</m:t>
                              </m:r>
                            </m:sub>
                          </m:sSub>
                        </m:e>
                      </m:d>
                    </m:oMath>
                  </m:oMathPara>
                </a14:m>
                <a:endParaRPr lang="en-US" altLang="zh-CN" sz="2000">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17" name="矩形 52">
                <a:extLst>
                  <a:ext uri="{FF2B5EF4-FFF2-40B4-BE49-F238E27FC236}">
                    <a16:creationId xmlns:a16="http://schemas.microsoft.com/office/drawing/2014/main" id="{08A27F24-5703-4E58-9F09-C237E2FED010}"/>
                  </a:ext>
                </a:extLst>
              </p:cNvPr>
              <p:cNvSpPr>
                <a:spLocks noRot="1" noChangeAspect="1" noMove="1" noResize="1" noEditPoints="1" noAdjustHandles="1" noChangeArrowheads="1" noChangeShapeType="1" noTextEdit="1"/>
              </p:cNvSpPr>
              <p:nvPr/>
            </p:nvSpPr>
            <p:spPr>
              <a:xfrm>
                <a:off x="2877670" y="3205505"/>
                <a:ext cx="1669420" cy="592455"/>
              </a:xfrm>
              <a:prstGeom prst="rect">
                <a:avLst/>
              </a:prstGeom>
              <a:blipFill>
                <a:blip r:embed="rId6"/>
                <a:stretch>
                  <a:fillRect/>
                </a:stretch>
              </a:blipFill>
              <a:ln w="15875">
                <a:solidFill>
                  <a:srgbClr val="383838"/>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矩形 52">
                <a:extLst>
                  <a:ext uri="{FF2B5EF4-FFF2-40B4-BE49-F238E27FC236}">
                    <a16:creationId xmlns:a16="http://schemas.microsoft.com/office/drawing/2014/main" id="{1B97D958-63BC-4F0C-BEF3-E436393B39EB}"/>
                  </a:ext>
                </a:extLst>
              </p:cNvPr>
              <p:cNvSpPr/>
              <p:nvPr/>
            </p:nvSpPr>
            <p:spPr>
              <a:xfrm>
                <a:off x="5752595" y="3189999"/>
                <a:ext cx="1669420" cy="83786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3</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4</m:t>
                              </m:r>
                            </m:sub>
                          </m:sSub>
                        </m:e>
                      </m:d>
                    </m:oMath>
                  </m:oMathPara>
                </a14:m>
                <a:endParaRPr lang="vi-VN" altLang="zh-CN" sz="2000" b="0" i="1">
                  <a:solidFill>
                    <a:schemeClr val="tx1"/>
                  </a:solidFill>
                  <a:latin typeface="Cambria Math"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𝐽</m:t>
                      </m:r>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=10</m:t>
                      </m:r>
                    </m:oMath>
                  </m:oMathPara>
                </a14:m>
                <a:endParaRPr lang="vi-VN" altLang="zh-CN" sz="2000" i="1">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21" name="矩形 52">
                <a:extLst>
                  <a:ext uri="{FF2B5EF4-FFF2-40B4-BE49-F238E27FC236}">
                    <a16:creationId xmlns:a16="http://schemas.microsoft.com/office/drawing/2014/main" id="{1B97D958-63BC-4F0C-BEF3-E436393B39EB}"/>
                  </a:ext>
                </a:extLst>
              </p:cNvPr>
              <p:cNvSpPr>
                <a:spLocks noRot="1" noChangeAspect="1" noMove="1" noResize="1" noEditPoints="1" noAdjustHandles="1" noChangeArrowheads="1" noChangeShapeType="1" noTextEdit="1"/>
              </p:cNvSpPr>
              <p:nvPr/>
            </p:nvSpPr>
            <p:spPr>
              <a:xfrm>
                <a:off x="5752595" y="3189999"/>
                <a:ext cx="1669420" cy="837865"/>
              </a:xfrm>
              <a:prstGeom prst="rect">
                <a:avLst/>
              </a:prstGeom>
              <a:blipFill>
                <a:blip r:embed="rId7"/>
                <a:stretch>
                  <a:fillRect/>
                </a:stretch>
              </a:blipFill>
              <a:ln w="15875">
                <a:solidFill>
                  <a:srgbClr val="383838"/>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矩形 52">
                <a:extLst>
                  <a:ext uri="{FF2B5EF4-FFF2-40B4-BE49-F238E27FC236}">
                    <a16:creationId xmlns:a16="http://schemas.microsoft.com/office/drawing/2014/main" id="{F6344619-9511-4186-AE89-A8192131EBBA}"/>
                  </a:ext>
                </a:extLst>
              </p:cNvPr>
              <p:cNvSpPr/>
              <p:nvPr/>
            </p:nvSpPr>
            <p:spPr>
              <a:xfrm>
                <a:off x="8627520" y="3170027"/>
                <a:ext cx="1669420" cy="932053"/>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2</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4</m:t>
                              </m:r>
                            </m:sub>
                          </m:sSub>
                        </m:e>
                      </m:d>
                    </m:oMath>
                  </m:oMathPara>
                </a14:m>
                <a:endParaRPr lang="vi-VN" altLang="zh-CN" sz="2000" b="0" i="1">
                  <a:solidFill>
                    <a:schemeClr val="tx1"/>
                  </a:solidFill>
                  <a:latin typeface="Cambria Math"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vi-VN" altLang="zh-CN" sz="2000" b="0" i="1" smtClean="0">
                          <a:solidFill>
                            <a:schemeClr val="tx1"/>
                          </a:solidFill>
                          <a:latin typeface="Cambria Math" panose="02040503050406030204" pitchFamily="18" charset="0"/>
                          <a:ea typeface="Cambria" panose="02040503050406030204" pitchFamily="18" charset="0"/>
                        </a:rPr>
                        <m:t>𝐽</m:t>
                      </m:r>
                      <m:r>
                        <a:rPr lang="vi-VN" altLang="zh-CN" sz="2000" b="0" i="1" smtClean="0">
                          <a:solidFill>
                            <a:schemeClr val="tx1"/>
                          </a:solidFill>
                          <a:latin typeface="Cambria Math" panose="02040503050406030204" pitchFamily="18" charset="0"/>
                          <a:ea typeface="Cambria" panose="02040503050406030204" pitchFamily="18" charset="0"/>
                        </a:rPr>
                        <m:t>=38</m:t>
                      </m:r>
                    </m:oMath>
                  </m:oMathPara>
                </a14:m>
                <a:endParaRPr lang="vi-VN" altLang="zh-CN" sz="2000" b="0">
                  <a:solidFill>
                    <a:schemeClr val="tx1"/>
                  </a:solidFill>
                  <a:latin typeface="Cambria" panose="02040503050406030204" pitchFamily="18" charset="0"/>
                  <a:ea typeface="Cambria" panose="02040503050406030204" pitchFamily="18" charset="0"/>
                </a:endParaRPr>
              </a:p>
            </p:txBody>
          </p:sp>
        </mc:Choice>
        <mc:Fallback xmlns="">
          <p:sp>
            <p:nvSpPr>
              <p:cNvPr id="23" name="矩形 52">
                <a:extLst>
                  <a:ext uri="{FF2B5EF4-FFF2-40B4-BE49-F238E27FC236}">
                    <a16:creationId xmlns:a16="http://schemas.microsoft.com/office/drawing/2014/main" id="{F6344619-9511-4186-AE89-A8192131EBBA}"/>
                  </a:ext>
                </a:extLst>
              </p:cNvPr>
              <p:cNvSpPr>
                <a:spLocks noRot="1" noChangeAspect="1" noMove="1" noResize="1" noEditPoints="1" noAdjustHandles="1" noChangeArrowheads="1" noChangeShapeType="1" noTextEdit="1"/>
              </p:cNvSpPr>
              <p:nvPr/>
            </p:nvSpPr>
            <p:spPr>
              <a:xfrm>
                <a:off x="8627520" y="3170027"/>
                <a:ext cx="1669420" cy="932053"/>
              </a:xfrm>
              <a:prstGeom prst="rect">
                <a:avLst/>
              </a:prstGeom>
              <a:blipFill>
                <a:blip r:embed="rId8"/>
                <a:stretch>
                  <a:fillRect/>
                </a:stretch>
              </a:blipFill>
              <a:ln w="15875">
                <a:solidFill>
                  <a:srgbClr val="383838"/>
                </a:solidFill>
              </a:ln>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99CB04FB-36DA-4CDB-99A7-2268EBBB518E}"/>
              </a:ext>
            </a:extLst>
          </p:cNvPr>
          <p:cNvCxnSpPr>
            <a:cxnSpLocks/>
            <a:endCxn id="37" idx="0"/>
          </p:cNvCxnSpPr>
          <p:nvPr/>
        </p:nvCxnSpPr>
        <p:spPr>
          <a:xfrm flipH="1">
            <a:off x="2047749" y="3792218"/>
            <a:ext cx="1287186" cy="592639"/>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F935A72-561D-4A65-918A-313B83B5FCAF}"/>
              </a:ext>
            </a:extLst>
          </p:cNvPr>
          <p:cNvCxnSpPr>
            <a:cxnSpLocks/>
            <a:endCxn id="40" idx="0"/>
          </p:cNvCxnSpPr>
          <p:nvPr/>
        </p:nvCxnSpPr>
        <p:spPr>
          <a:xfrm flipH="1">
            <a:off x="3484031" y="3787954"/>
            <a:ext cx="226024" cy="596190"/>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784AA67-7584-4CD6-A700-0045FC495ABB}"/>
              </a:ext>
            </a:extLst>
          </p:cNvPr>
          <p:cNvCxnSpPr>
            <a:cxnSpLocks/>
            <a:stCxn id="21" idx="2"/>
          </p:cNvCxnSpPr>
          <p:nvPr/>
        </p:nvCxnSpPr>
        <p:spPr>
          <a:xfrm>
            <a:off x="6587305" y="4027864"/>
            <a:ext cx="0" cy="585904"/>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52">
                <a:extLst>
                  <a:ext uri="{FF2B5EF4-FFF2-40B4-BE49-F238E27FC236}">
                    <a16:creationId xmlns:a16="http://schemas.microsoft.com/office/drawing/2014/main" id="{39010426-2A4A-40C6-ADB5-E2E8B8DADCF9}"/>
                  </a:ext>
                </a:extLst>
              </p:cNvPr>
              <p:cNvSpPr/>
              <p:nvPr/>
            </p:nvSpPr>
            <p:spPr>
              <a:xfrm>
                <a:off x="1380432" y="4384857"/>
                <a:ext cx="1334634" cy="83786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2</m:t>
                              </m:r>
                            </m:sub>
                          </m:sSub>
                          <m:r>
                            <a:rPr lang="vi-VN" altLang="zh-CN" sz="2000" b="0" i="1" smtClean="0">
                              <a:solidFill>
                                <a:schemeClr val="tx1"/>
                              </a:solidFill>
                              <a:latin typeface="Cambria Math" panose="02040503050406030204" pitchFamily="18" charset="0"/>
                              <a:ea typeface="Cambria" panose="02040503050406030204" pitchFamily="18" charset="0"/>
                            </a:rPr>
                            <m:t> </m:t>
                          </m:r>
                        </m:e>
                      </m:d>
                    </m:oMath>
                  </m:oMathPara>
                </a14:m>
                <a:endParaRPr lang="vi-VN" altLang="zh-CN" sz="2000" b="0" i="1">
                  <a:solidFill>
                    <a:schemeClr val="tx1"/>
                  </a:solidFill>
                  <a:latin typeface="Cambria Math"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𝐽</m:t>
                      </m:r>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=20</m:t>
                      </m:r>
                    </m:oMath>
                  </m:oMathPara>
                </a14:m>
                <a:endParaRPr lang="vi-VN" altLang="zh-CN" sz="2000" i="1">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37" name="矩形 52">
                <a:extLst>
                  <a:ext uri="{FF2B5EF4-FFF2-40B4-BE49-F238E27FC236}">
                    <a16:creationId xmlns:a16="http://schemas.microsoft.com/office/drawing/2014/main" id="{39010426-2A4A-40C6-ADB5-E2E8B8DADCF9}"/>
                  </a:ext>
                </a:extLst>
              </p:cNvPr>
              <p:cNvSpPr>
                <a:spLocks noRot="1" noChangeAspect="1" noMove="1" noResize="1" noEditPoints="1" noAdjustHandles="1" noChangeArrowheads="1" noChangeShapeType="1" noTextEdit="1"/>
              </p:cNvSpPr>
              <p:nvPr/>
            </p:nvSpPr>
            <p:spPr>
              <a:xfrm>
                <a:off x="1380432" y="4384857"/>
                <a:ext cx="1334634" cy="837865"/>
              </a:xfrm>
              <a:prstGeom prst="rect">
                <a:avLst/>
              </a:prstGeom>
              <a:blipFill>
                <a:blip r:embed="rId9"/>
                <a:stretch>
                  <a:fillRect/>
                </a:stretch>
              </a:blipFill>
              <a:ln w="15875">
                <a:solidFill>
                  <a:srgbClr val="383838"/>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矩形 52">
                <a:extLst>
                  <a:ext uri="{FF2B5EF4-FFF2-40B4-BE49-F238E27FC236}">
                    <a16:creationId xmlns:a16="http://schemas.microsoft.com/office/drawing/2014/main" id="{C94F22CF-AAC0-4B6C-9A1F-6E429A7A8382}"/>
                  </a:ext>
                </a:extLst>
              </p:cNvPr>
              <p:cNvSpPr/>
              <p:nvPr/>
            </p:nvSpPr>
            <p:spPr>
              <a:xfrm>
                <a:off x="2816714" y="4384144"/>
                <a:ext cx="1334634" cy="83786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2</m:t>
                              </m:r>
                            </m:sub>
                          </m:sSub>
                        </m:e>
                      </m:d>
                    </m:oMath>
                  </m:oMathPara>
                </a14:m>
                <a:endParaRPr lang="vi-VN" altLang="zh-CN" sz="2000" b="0" i="1">
                  <a:solidFill>
                    <a:schemeClr val="tx1"/>
                  </a:solidFill>
                  <a:latin typeface="Cambria Math"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𝐽</m:t>
                      </m:r>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=30</m:t>
                      </m:r>
                    </m:oMath>
                  </m:oMathPara>
                </a14:m>
                <a:endParaRPr lang="vi-VN" altLang="zh-CN" sz="2000" i="1">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40" name="矩形 52">
                <a:extLst>
                  <a:ext uri="{FF2B5EF4-FFF2-40B4-BE49-F238E27FC236}">
                    <a16:creationId xmlns:a16="http://schemas.microsoft.com/office/drawing/2014/main" id="{C94F22CF-AAC0-4B6C-9A1F-6E429A7A8382}"/>
                  </a:ext>
                </a:extLst>
              </p:cNvPr>
              <p:cNvSpPr>
                <a:spLocks noRot="1" noChangeAspect="1" noMove="1" noResize="1" noEditPoints="1" noAdjustHandles="1" noChangeArrowheads="1" noChangeShapeType="1" noTextEdit="1"/>
              </p:cNvSpPr>
              <p:nvPr/>
            </p:nvSpPr>
            <p:spPr>
              <a:xfrm>
                <a:off x="2816714" y="4384144"/>
                <a:ext cx="1334634" cy="837865"/>
              </a:xfrm>
              <a:prstGeom prst="rect">
                <a:avLst/>
              </a:prstGeom>
              <a:blipFill>
                <a:blip r:embed="rId10"/>
                <a:stretch>
                  <a:fillRect/>
                </a:stretch>
              </a:blipFill>
              <a:ln w="15875">
                <a:solidFill>
                  <a:srgbClr val="383838"/>
                </a:solidFill>
              </a:ln>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C225819-5AB4-422B-A8EB-7C237A0AF9C8}"/>
              </a:ext>
            </a:extLst>
          </p:cNvPr>
          <p:cNvCxnSpPr>
            <a:cxnSpLocks/>
            <a:endCxn id="44" idx="0"/>
          </p:cNvCxnSpPr>
          <p:nvPr/>
        </p:nvCxnSpPr>
        <p:spPr>
          <a:xfrm>
            <a:off x="4080447" y="3787147"/>
            <a:ext cx="971537" cy="634253"/>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矩形 52">
                <a:extLst>
                  <a:ext uri="{FF2B5EF4-FFF2-40B4-BE49-F238E27FC236}">
                    <a16:creationId xmlns:a16="http://schemas.microsoft.com/office/drawing/2014/main" id="{8D69DD47-909E-4B0F-9CB0-8E341B5ADB59}"/>
                  </a:ext>
                </a:extLst>
              </p:cNvPr>
              <p:cNvSpPr/>
              <p:nvPr/>
            </p:nvSpPr>
            <p:spPr>
              <a:xfrm>
                <a:off x="4384667" y="4421400"/>
                <a:ext cx="1334634" cy="83786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2</m:t>
                              </m:r>
                            </m:sub>
                          </m:sSub>
                        </m:e>
                      </m:d>
                    </m:oMath>
                  </m:oMathPara>
                </a14:m>
                <a:endParaRPr lang="vi-VN" altLang="zh-CN" sz="2000" b="0" i="1">
                  <a:solidFill>
                    <a:schemeClr val="tx1"/>
                  </a:solidFill>
                  <a:latin typeface="Cambria Math"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𝐽</m:t>
                      </m:r>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=17</m:t>
                      </m:r>
                    </m:oMath>
                  </m:oMathPara>
                </a14:m>
                <a:endParaRPr lang="vi-VN" altLang="zh-CN" sz="2000" i="1">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44" name="矩形 52">
                <a:extLst>
                  <a:ext uri="{FF2B5EF4-FFF2-40B4-BE49-F238E27FC236}">
                    <a16:creationId xmlns:a16="http://schemas.microsoft.com/office/drawing/2014/main" id="{8D69DD47-909E-4B0F-9CB0-8E341B5ADB59}"/>
                  </a:ext>
                </a:extLst>
              </p:cNvPr>
              <p:cNvSpPr>
                <a:spLocks noRot="1" noChangeAspect="1" noMove="1" noResize="1" noEditPoints="1" noAdjustHandles="1" noChangeArrowheads="1" noChangeShapeType="1" noTextEdit="1"/>
              </p:cNvSpPr>
              <p:nvPr/>
            </p:nvSpPr>
            <p:spPr>
              <a:xfrm>
                <a:off x="4384667" y="4421400"/>
                <a:ext cx="1334634" cy="837865"/>
              </a:xfrm>
              <a:prstGeom prst="rect">
                <a:avLst/>
              </a:prstGeom>
              <a:blipFill>
                <a:blip r:embed="rId11"/>
                <a:stretch>
                  <a:fillRect/>
                </a:stretch>
              </a:blipFill>
              <a:ln w="15875">
                <a:solidFill>
                  <a:srgbClr val="383838"/>
                </a:solidFill>
              </a:ln>
            </p:spPr>
            <p:txBody>
              <a:bodyPr/>
              <a:lstStyle/>
              <a:p>
                <a:r>
                  <a:rPr lang="en-US">
                    <a:noFill/>
                  </a:rPr>
                  <a:t> </a:t>
                </a:r>
              </a:p>
            </p:txBody>
          </p:sp>
        </mc:Fallback>
      </mc:AlternateContent>
      <p:sp>
        <p:nvSpPr>
          <p:cNvPr id="49" name="Multiplication Sign 48">
            <a:extLst>
              <a:ext uri="{FF2B5EF4-FFF2-40B4-BE49-F238E27FC236}">
                <a16:creationId xmlns:a16="http://schemas.microsoft.com/office/drawing/2014/main" id="{A08ADD5C-46F7-4363-9D52-C41F336C0947}"/>
              </a:ext>
            </a:extLst>
          </p:cNvPr>
          <p:cNvSpPr/>
          <p:nvPr/>
        </p:nvSpPr>
        <p:spPr>
          <a:xfrm>
            <a:off x="6332662" y="4537016"/>
            <a:ext cx="509286" cy="532119"/>
          </a:xfrm>
          <a:prstGeom prst="mathMultiply">
            <a:avLst/>
          </a:prstGeom>
          <a:solidFill>
            <a:srgbClr val="A6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076E41E1-6230-41D8-8CE2-CC49414C9455}"/>
              </a:ext>
            </a:extLst>
          </p:cNvPr>
          <p:cNvCxnSpPr>
            <a:cxnSpLocks/>
            <a:endCxn id="61" idx="0"/>
          </p:cNvCxnSpPr>
          <p:nvPr/>
        </p:nvCxnSpPr>
        <p:spPr>
          <a:xfrm flipH="1">
            <a:off x="8490228" y="4094065"/>
            <a:ext cx="531621" cy="517015"/>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矩形 52">
                <a:extLst>
                  <a:ext uri="{FF2B5EF4-FFF2-40B4-BE49-F238E27FC236}">
                    <a16:creationId xmlns:a16="http://schemas.microsoft.com/office/drawing/2014/main" id="{C374F50C-548E-47C2-8698-937D89C2195D}"/>
                  </a:ext>
                </a:extLst>
              </p:cNvPr>
              <p:cNvSpPr/>
              <p:nvPr/>
            </p:nvSpPr>
            <p:spPr>
              <a:xfrm>
                <a:off x="7822911" y="4611080"/>
                <a:ext cx="1334634" cy="83786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1</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4</m:t>
                              </m:r>
                            </m:sub>
                          </m:sSub>
                        </m:e>
                      </m:d>
                    </m:oMath>
                  </m:oMathPara>
                </a14:m>
                <a:endParaRPr lang="vi-VN" altLang="zh-CN" sz="2000" b="0" i="1">
                  <a:solidFill>
                    <a:schemeClr val="tx1"/>
                  </a:solidFill>
                  <a:latin typeface="Cambria Math"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𝐽</m:t>
                      </m:r>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=28</m:t>
                      </m:r>
                    </m:oMath>
                  </m:oMathPara>
                </a14:m>
                <a:endParaRPr lang="vi-VN" altLang="zh-CN" sz="2000" i="1">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61" name="矩形 52">
                <a:extLst>
                  <a:ext uri="{FF2B5EF4-FFF2-40B4-BE49-F238E27FC236}">
                    <a16:creationId xmlns:a16="http://schemas.microsoft.com/office/drawing/2014/main" id="{C374F50C-548E-47C2-8698-937D89C2195D}"/>
                  </a:ext>
                </a:extLst>
              </p:cNvPr>
              <p:cNvSpPr>
                <a:spLocks noRot="1" noChangeAspect="1" noMove="1" noResize="1" noEditPoints="1" noAdjustHandles="1" noChangeArrowheads="1" noChangeShapeType="1" noTextEdit="1"/>
              </p:cNvSpPr>
              <p:nvPr/>
            </p:nvSpPr>
            <p:spPr>
              <a:xfrm>
                <a:off x="7822911" y="4611080"/>
                <a:ext cx="1334634" cy="837865"/>
              </a:xfrm>
              <a:prstGeom prst="rect">
                <a:avLst/>
              </a:prstGeom>
              <a:blipFill>
                <a:blip r:embed="rId12"/>
                <a:stretch>
                  <a:fillRect/>
                </a:stretch>
              </a:blipFill>
              <a:ln w="15875">
                <a:solidFill>
                  <a:srgbClr val="383838"/>
                </a:solidFill>
              </a:ln>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01267245-0A43-469D-A867-80581C78D8FE}"/>
              </a:ext>
            </a:extLst>
          </p:cNvPr>
          <p:cNvCxnSpPr>
            <a:cxnSpLocks/>
            <a:endCxn id="63" idx="0"/>
          </p:cNvCxnSpPr>
          <p:nvPr/>
        </p:nvCxnSpPr>
        <p:spPr>
          <a:xfrm>
            <a:off x="9876737" y="4102080"/>
            <a:ext cx="667317" cy="519304"/>
          </a:xfrm>
          <a:prstGeom prst="straightConnector1">
            <a:avLst/>
          </a:prstGeom>
          <a:ln w="19050">
            <a:solidFill>
              <a:srgbClr val="A6BFC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矩形 52">
                <a:extLst>
                  <a:ext uri="{FF2B5EF4-FFF2-40B4-BE49-F238E27FC236}">
                    <a16:creationId xmlns:a16="http://schemas.microsoft.com/office/drawing/2014/main" id="{EA16CA0D-CB20-4E8B-BA76-9445CAB46675}"/>
                  </a:ext>
                </a:extLst>
              </p:cNvPr>
              <p:cNvSpPr/>
              <p:nvPr/>
            </p:nvSpPr>
            <p:spPr>
              <a:xfrm>
                <a:off x="9876737" y="4621384"/>
                <a:ext cx="1334634" cy="83786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Para xmlns:m="http://schemas.openxmlformats.org/officeDocument/2006/math">
                    <m:oMathParaPr>
                      <m:jc m:val="centerGroup"/>
                    </m:oMathParaPr>
                    <m:oMath xmlns:m="http://schemas.openxmlformats.org/officeDocument/2006/math">
                      <m:d>
                        <m:dPr>
                          <m:begChr m:val="{"/>
                          <m:endChr m:val="}"/>
                          <m:ctrlPr>
                            <a:rPr lang="vi-VN" altLang="zh-CN" sz="2000" b="0" i="1" smtClean="0">
                              <a:solidFill>
                                <a:schemeClr val="tx1"/>
                              </a:solidFill>
                              <a:latin typeface="Cambria Math" panose="02040503050406030204" pitchFamily="18" charset="0"/>
                              <a:ea typeface="Cambria" panose="02040503050406030204" pitchFamily="18" charset="0"/>
                            </a:rPr>
                          </m:ctrlPr>
                        </m:dPr>
                        <m:e>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3</m:t>
                              </m:r>
                            </m:sub>
                          </m:sSub>
                          <m:r>
                            <a:rPr lang="vi-VN" altLang="zh-CN" sz="2000" b="0" i="1" smtClean="0">
                              <a:solidFill>
                                <a:schemeClr val="tx1"/>
                              </a:solidFill>
                              <a:latin typeface="Cambria Math" panose="02040503050406030204" pitchFamily="18" charset="0"/>
                              <a:ea typeface="Cambria" panose="02040503050406030204" pitchFamily="18" charset="0"/>
                            </a:rPr>
                            <m:t>,</m:t>
                          </m:r>
                          <m:sSub>
                            <m:sSubPr>
                              <m:ctrlPr>
                                <a:rPr lang="vi-VN" altLang="zh-CN" sz="2000" b="0" i="1" smtClean="0">
                                  <a:solidFill>
                                    <a:schemeClr val="tx1"/>
                                  </a:solidFill>
                                  <a:latin typeface="Cambria Math" panose="02040503050406030204" pitchFamily="18" charset="0"/>
                                  <a:ea typeface="Cambria" panose="02040503050406030204" pitchFamily="18" charset="0"/>
                                </a:rPr>
                              </m:ctrlPr>
                            </m:sSubPr>
                            <m:e>
                              <m:r>
                                <a:rPr lang="vi-VN" altLang="zh-CN" sz="2000" b="0" i="1" smtClean="0">
                                  <a:solidFill>
                                    <a:schemeClr val="tx1"/>
                                  </a:solidFill>
                                  <a:latin typeface="Cambria Math" panose="02040503050406030204" pitchFamily="18" charset="0"/>
                                  <a:ea typeface="Cambria" panose="02040503050406030204" pitchFamily="18" charset="0"/>
                                </a:rPr>
                                <m:t>𝐹</m:t>
                              </m:r>
                            </m:e>
                            <m:sub>
                              <m:r>
                                <a:rPr lang="vi-VN" altLang="zh-CN" sz="2000" b="0" i="1" smtClean="0">
                                  <a:solidFill>
                                    <a:schemeClr val="tx1"/>
                                  </a:solidFill>
                                  <a:latin typeface="Cambria Math" panose="02040503050406030204" pitchFamily="18" charset="0"/>
                                  <a:ea typeface="Cambria" panose="02040503050406030204" pitchFamily="18" charset="0"/>
                                </a:rPr>
                                <m:t>4</m:t>
                              </m:r>
                            </m:sub>
                          </m:sSub>
                        </m:e>
                      </m:d>
                    </m:oMath>
                  </m:oMathPara>
                </a14:m>
                <a:endParaRPr lang="vi-VN" altLang="zh-CN" sz="2000" b="0" i="1">
                  <a:solidFill>
                    <a:schemeClr val="tx1"/>
                  </a:solidFill>
                  <a:latin typeface="Cambria Math"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𝐽</m:t>
                      </m:r>
                      <m:r>
                        <a:rPr lang="vi-VN" altLang="zh-CN" sz="2000" b="0" i="1" smtClean="0">
                          <a:solidFill>
                            <a:schemeClr val="tx1"/>
                          </a:solidFill>
                          <a:latin typeface="Cambria Math" panose="02040503050406030204" pitchFamily="18" charset="0"/>
                          <a:ea typeface="Cambria" panose="02040503050406030204" pitchFamily="18" charset="0"/>
                          <a:cs typeface="Algerian" panose="04020705040A02060702" charset="0"/>
                        </a:rPr>
                        <m:t>=32</m:t>
                      </m:r>
                    </m:oMath>
                  </m:oMathPara>
                </a14:m>
                <a:endParaRPr lang="vi-VN" altLang="zh-CN" sz="2000" i="1">
                  <a:solidFill>
                    <a:schemeClr val="tx1"/>
                  </a:solidFill>
                  <a:latin typeface="Cambria" panose="02040503050406030204" pitchFamily="18" charset="0"/>
                  <a:ea typeface="Cambria" panose="02040503050406030204" pitchFamily="18" charset="0"/>
                  <a:cs typeface="Algerian" panose="04020705040A02060702" charset="0"/>
                </a:endParaRPr>
              </a:p>
            </p:txBody>
          </p:sp>
        </mc:Choice>
        <mc:Fallback xmlns="">
          <p:sp>
            <p:nvSpPr>
              <p:cNvPr id="63" name="矩形 52">
                <a:extLst>
                  <a:ext uri="{FF2B5EF4-FFF2-40B4-BE49-F238E27FC236}">
                    <a16:creationId xmlns:a16="http://schemas.microsoft.com/office/drawing/2014/main" id="{EA16CA0D-CB20-4E8B-BA76-9445CAB46675}"/>
                  </a:ext>
                </a:extLst>
              </p:cNvPr>
              <p:cNvSpPr>
                <a:spLocks noRot="1" noChangeAspect="1" noMove="1" noResize="1" noEditPoints="1" noAdjustHandles="1" noChangeArrowheads="1" noChangeShapeType="1" noTextEdit="1"/>
              </p:cNvSpPr>
              <p:nvPr/>
            </p:nvSpPr>
            <p:spPr>
              <a:xfrm>
                <a:off x="9876737" y="4621384"/>
                <a:ext cx="1334634" cy="837865"/>
              </a:xfrm>
              <a:prstGeom prst="rect">
                <a:avLst/>
              </a:prstGeom>
              <a:blipFill>
                <a:blip r:embed="rId13"/>
                <a:stretch>
                  <a:fillRect/>
                </a:stretch>
              </a:blipFill>
              <a:ln w="15875">
                <a:solidFill>
                  <a:srgbClr val="383838"/>
                </a:solidFill>
              </a:ln>
            </p:spPr>
            <p:txBody>
              <a:bodyPr/>
              <a:lstStyle/>
              <a:p>
                <a:r>
                  <a:rPr lang="en-US">
                    <a:noFill/>
                  </a:rPr>
                  <a:t> </a:t>
                </a:r>
              </a:p>
            </p:txBody>
          </p:sp>
        </mc:Fallback>
      </mc:AlternateContent>
    </p:spTree>
    <p:extLst>
      <p:ext uri="{BB962C8B-B14F-4D97-AF65-F5344CB8AC3E}">
        <p14:creationId xmlns:p14="http://schemas.microsoft.com/office/powerpoint/2010/main" val="406967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5" grpId="0" animBg="1"/>
      <p:bldP spid="17" grpId="0" animBg="1"/>
      <p:bldP spid="21" grpId="0" animBg="1"/>
      <p:bldP spid="23" grpId="0" animBg="1"/>
      <p:bldP spid="37" grpId="0" animBg="1"/>
      <p:bldP spid="40" grpId="0" animBg="1"/>
      <p:bldP spid="44" grpId="0" animBg="1"/>
      <p:bldP spid="49" grpId="0" animBg="1"/>
      <p:bldP spid="61" grpId="0" animBg="1"/>
      <p:bldP spid="6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Line 8">
            <a:extLst>
              <a:ext uri="{FF2B5EF4-FFF2-40B4-BE49-F238E27FC236}">
                <a16:creationId xmlns:a16="http://schemas.microsoft.com/office/drawing/2014/main" id="{901BE879-B1E0-4C39-9C1D-0BA0DF1C294E}"/>
              </a:ext>
            </a:extLst>
          </p:cNvPr>
          <p:cNvSpPr>
            <a:spLocks noChangeShapeType="1"/>
          </p:cNvSpPr>
          <p:nvPr/>
        </p:nvSpPr>
        <p:spPr bwMode="auto">
          <a:xfrm>
            <a:off x="6534472" y="3258169"/>
            <a:ext cx="3949700" cy="0"/>
          </a:xfrm>
          <a:prstGeom prst="line">
            <a:avLst/>
          </a:prstGeom>
          <a:noFill/>
          <a:ln w="12700">
            <a:solidFill>
              <a:srgbClr val="53585F"/>
            </a:solidFill>
            <a:prstDash val="lgDash"/>
            <a:round/>
            <a:headEnd/>
            <a:tailEnd/>
          </a:ln>
          <a:extLst>
            <a:ext uri="{909E8E84-426E-40DD-AFC4-6F175D3DCCD1}">
              <a14:hiddenFill xmlns:a14="http://schemas.microsoft.com/office/drawing/2010/main">
                <a:noFill/>
              </a14:hiddenFill>
            </a:ext>
          </a:extLst>
        </p:spPr>
        <p:txBody>
          <a:bodyPr lIns="19051" tIns="19051" rIns="19051" bIns="19051" anchor="ctr"/>
          <a:lstStyle/>
          <a:p>
            <a:endParaRPr lang="id-ID" sz="900">
              <a:latin typeface="Roboto Light" panose="02000000000000000000" pitchFamily="2" charset="0"/>
            </a:endParaRPr>
          </a:p>
        </p:txBody>
      </p:sp>
      <p:sp>
        <p:nvSpPr>
          <p:cNvPr id="3" name="AutoShape 9">
            <a:extLst>
              <a:ext uri="{FF2B5EF4-FFF2-40B4-BE49-F238E27FC236}">
                <a16:creationId xmlns:a16="http://schemas.microsoft.com/office/drawing/2014/main" id="{F299BA3F-5081-4D92-9040-886C1D9EE1B0}"/>
              </a:ext>
            </a:extLst>
          </p:cNvPr>
          <p:cNvSpPr>
            <a:spLocks/>
          </p:cNvSpPr>
          <p:nvPr/>
        </p:nvSpPr>
        <p:spPr bwMode="auto">
          <a:xfrm>
            <a:off x="3483293" y="4142265"/>
            <a:ext cx="2278063" cy="2414588"/>
          </a:xfrm>
          <a:custGeom>
            <a:avLst/>
            <a:gdLst>
              <a:gd name="T0" fmla="*/ 2278063 w 21578"/>
              <a:gd name="T1" fmla="*/ 2604186 h 20784"/>
              <a:gd name="T2" fmla="*/ 2278063 w 21578"/>
              <a:gd name="T3" fmla="*/ 2604186 h 20784"/>
              <a:gd name="T4" fmla="*/ 2278063 w 21578"/>
              <a:gd name="T5" fmla="*/ 2604186 h 20784"/>
              <a:gd name="T6" fmla="*/ 2278063 w 21578"/>
              <a:gd name="T7" fmla="*/ 2604186 h 207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78" h="20784">
                <a:moveTo>
                  <a:pt x="10823" y="20042"/>
                </a:moveTo>
                <a:cubicBezTo>
                  <a:pt x="10666" y="20041"/>
                  <a:pt x="10535" y="19928"/>
                  <a:pt x="10514" y="19782"/>
                </a:cubicBezTo>
                <a:cubicBezTo>
                  <a:pt x="10512" y="19768"/>
                  <a:pt x="10511" y="19755"/>
                  <a:pt x="10511" y="19740"/>
                </a:cubicBezTo>
                <a:cubicBezTo>
                  <a:pt x="10511" y="19574"/>
                  <a:pt x="10651" y="19440"/>
                  <a:pt x="10823" y="19439"/>
                </a:cubicBezTo>
                <a:cubicBezTo>
                  <a:pt x="10982" y="19439"/>
                  <a:pt x="11112" y="19552"/>
                  <a:pt x="11133" y="19699"/>
                </a:cubicBezTo>
                <a:cubicBezTo>
                  <a:pt x="11135" y="19713"/>
                  <a:pt x="11136" y="19726"/>
                  <a:pt x="11137" y="19740"/>
                </a:cubicBezTo>
                <a:cubicBezTo>
                  <a:pt x="11136" y="19907"/>
                  <a:pt x="10996" y="20041"/>
                  <a:pt x="10823" y="20042"/>
                </a:cubicBezTo>
                <a:close/>
                <a:moveTo>
                  <a:pt x="10823" y="19231"/>
                </a:moveTo>
                <a:cubicBezTo>
                  <a:pt x="10666" y="19232"/>
                  <a:pt x="10535" y="19118"/>
                  <a:pt x="10514" y="18972"/>
                </a:cubicBezTo>
                <a:cubicBezTo>
                  <a:pt x="10512" y="18958"/>
                  <a:pt x="10511" y="18944"/>
                  <a:pt x="10511" y="18930"/>
                </a:cubicBezTo>
                <a:cubicBezTo>
                  <a:pt x="10511" y="18764"/>
                  <a:pt x="10651" y="18629"/>
                  <a:pt x="10823" y="18629"/>
                </a:cubicBezTo>
                <a:cubicBezTo>
                  <a:pt x="10982" y="18629"/>
                  <a:pt x="11112" y="18742"/>
                  <a:pt x="11133" y="18889"/>
                </a:cubicBezTo>
                <a:cubicBezTo>
                  <a:pt x="11135" y="18902"/>
                  <a:pt x="11136" y="18916"/>
                  <a:pt x="11136" y="18930"/>
                </a:cubicBezTo>
                <a:cubicBezTo>
                  <a:pt x="11136" y="19097"/>
                  <a:pt x="10996" y="19231"/>
                  <a:pt x="10823" y="19231"/>
                </a:cubicBezTo>
                <a:close/>
                <a:moveTo>
                  <a:pt x="7457" y="16177"/>
                </a:moveTo>
                <a:cubicBezTo>
                  <a:pt x="7210" y="15895"/>
                  <a:pt x="6959" y="15579"/>
                  <a:pt x="6699" y="15223"/>
                </a:cubicBezTo>
                <a:cubicBezTo>
                  <a:pt x="7515" y="14946"/>
                  <a:pt x="8030" y="14268"/>
                  <a:pt x="8339" y="13451"/>
                </a:cubicBezTo>
                <a:cubicBezTo>
                  <a:pt x="9134" y="14016"/>
                  <a:pt x="10004" y="14364"/>
                  <a:pt x="10658" y="14364"/>
                </a:cubicBezTo>
                <a:cubicBezTo>
                  <a:pt x="10705" y="14363"/>
                  <a:pt x="10752" y="14363"/>
                  <a:pt x="10796" y="14360"/>
                </a:cubicBezTo>
                <a:cubicBezTo>
                  <a:pt x="10840" y="14362"/>
                  <a:pt x="10887" y="14364"/>
                  <a:pt x="10934" y="14364"/>
                </a:cubicBezTo>
                <a:cubicBezTo>
                  <a:pt x="11600" y="14364"/>
                  <a:pt x="12489" y="14003"/>
                  <a:pt x="13295" y="13420"/>
                </a:cubicBezTo>
                <a:cubicBezTo>
                  <a:pt x="13591" y="14215"/>
                  <a:pt x="14078" y="14884"/>
                  <a:pt x="14846" y="15185"/>
                </a:cubicBezTo>
                <a:cubicBezTo>
                  <a:pt x="14879" y="15199"/>
                  <a:pt x="14913" y="15211"/>
                  <a:pt x="14948" y="15223"/>
                </a:cubicBezTo>
                <a:cubicBezTo>
                  <a:pt x="13519" y="16893"/>
                  <a:pt x="12552" y="17717"/>
                  <a:pt x="10789" y="18338"/>
                </a:cubicBezTo>
                <a:cubicBezTo>
                  <a:pt x="9475" y="17953"/>
                  <a:pt x="8502" y="17373"/>
                  <a:pt x="7457" y="16177"/>
                </a:cubicBezTo>
                <a:close/>
                <a:moveTo>
                  <a:pt x="9883" y="12696"/>
                </a:moveTo>
                <a:cubicBezTo>
                  <a:pt x="9289" y="12505"/>
                  <a:pt x="8889" y="12183"/>
                  <a:pt x="8711" y="11819"/>
                </a:cubicBezTo>
                <a:cubicBezTo>
                  <a:pt x="8628" y="11652"/>
                  <a:pt x="8593" y="11478"/>
                  <a:pt x="8606" y="11302"/>
                </a:cubicBezTo>
                <a:cubicBezTo>
                  <a:pt x="8626" y="11054"/>
                  <a:pt x="8787" y="10851"/>
                  <a:pt x="9039" y="10694"/>
                </a:cubicBezTo>
                <a:cubicBezTo>
                  <a:pt x="9616" y="10331"/>
                  <a:pt x="10665" y="10214"/>
                  <a:pt x="11525" y="10360"/>
                </a:cubicBezTo>
                <a:cubicBezTo>
                  <a:pt x="12228" y="10479"/>
                  <a:pt x="12805" y="10775"/>
                  <a:pt x="12890" y="11258"/>
                </a:cubicBezTo>
                <a:cubicBezTo>
                  <a:pt x="12897" y="11300"/>
                  <a:pt x="12901" y="11342"/>
                  <a:pt x="12901" y="11387"/>
                </a:cubicBezTo>
                <a:cubicBezTo>
                  <a:pt x="12899" y="11937"/>
                  <a:pt x="12531" y="12432"/>
                  <a:pt x="11707" y="12697"/>
                </a:cubicBezTo>
                <a:cubicBezTo>
                  <a:pt x="11362" y="12807"/>
                  <a:pt x="11131" y="12388"/>
                  <a:pt x="10796" y="12388"/>
                </a:cubicBezTo>
                <a:cubicBezTo>
                  <a:pt x="10459" y="12388"/>
                  <a:pt x="10229" y="12808"/>
                  <a:pt x="9883" y="12696"/>
                </a:cubicBezTo>
                <a:close/>
                <a:moveTo>
                  <a:pt x="6644" y="7492"/>
                </a:moveTo>
                <a:cubicBezTo>
                  <a:pt x="6587" y="6839"/>
                  <a:pt x="6579" y="6191"/>
                  <a:pt x="6604" y="5702"/>
                </a:cubicBezTo>
                <a:cubicBezTo>
                  <a:pt x="6606" y="5659"/>
                  <a:pt x="6606" y="5619"/>
                  <a:pt x="6606" y="5581"/>
                </a:cubicBezTo>
                <a:cubicBezTo>
                  <a:pt x="6660" y="4963"/>
                  <a:pt x="6812" y="4425"/>
                  <a:pt x="7100" y="4000"/>
                </a:cubicBezTo>
                <a:cubicBezTo>
                  <a:pt x="7485" y="3432"/>
                  <a:pt x="8509" y="3498"/>
                  <a:pt x="9573" y="3934"/>
                </a:cubicBezTo>
                <a:cubicBezTo>
                  <a:pt x="11372" y="4669"/>
                  <a:pt x="12488" y="6178"/>
                  <a:pt x="14997" y="6305"/>
                </a:cubicBezTo>
                <a:lnTo>
                  <a:pt x="14996" y="6371"/>
                </a:lnTo>
                <a:cubicBezTo>
                  <a:pt x="14975" y="7641"/>
                  <a:pt x="14748" y="9350"/>
                  <a:pt x="14195" y="10001"/>
                </a:cubicBezTo>
                <a:cubicBezTo>
                  <a:pt x="13969" y="10267"/>
                  <a:pt x="13689" y="10357"/>
                  <a:pt x="13346" y="10167"/>
                </a:cubicBezTo>
                <a:cubicBezTo>
                  <a:pt x="13331" y="10152"/>
                  <a:pt x="13314" y="10137"/>
                  <a:pt x="13297" y="10122"/>
                </a:cubicBezTo>
                <a:cubicBezTo>
                  <a:pt x="13281" y="10110"/>
                  <a:pt x="13266" y="10098"/>
                  <a:pt x="13250" y="10085"/>
                </a:cubicBezTo>
                <a:cubicBezTo>
                  <a:pt x="12776" y="9735"/>
                  <a:pt x="11980" y="9412"/>
                  <a:pt x="10752" y="9595"/>
                </a:cubicBezTo>
                <a:cubicBezTo>
                  <a:pt x="9524" y="9413"/>
                  <a:pt x="8728" y="9735"/>
                  <a:pt x="8255" y="10085"/>
                </a:cubicBezTo>
                <a:cubicBezTo>
                  <a:pt x="8218" y="10112"/>
                  <a:pt x="8186" y="10140"/>
                  <a:pt x="8158" y="10167"/>
                </a:cubicBezTo>
                <a:cubicBezTo>
                  <a:pt x="7208" y="10693"/>
                  <a:pt x="6781" y="9076"/>
                  <a:pt x="6644" y="7492"/>
                </a:cubicBezTo>
                <a:close/>
                <a:moveTo>
                  <a:pt x="5042" y="7708"/>
                </a:moveTo>
                <a:cubicBezTo>
                  <a:pt x="5042" y="7365"/>
                  <a:pt x="5097" y="7027"/>
                  <a:pt x="5211" y="6730"/>
                </a:cubicBezTo>
                <a:cubicBezTo>
                  <a:pt x="5500" y="5972"/>
                  <a:pt x="5985" y="5850"/>
                  <a:pt x="6197" y="6771"/>
                </a:cubicBezTo>
                <a:cubicBezTo>
                  <a:pt x="6246" y="6984"/>
                  <a:pt x="6279" y="7243"/>
                  <a:pt x="6298" y="7539"/>
                </a:cubicBezTo>
                <a:cubicBezTo>
                  <a:pt x="6341" y="8194"/>
                  <a:pt x="6316" y="9027"/>
                  <a:pt x="6249" y="9926"/>
                </a:cubicBezTo>
                <a:cubicBezTo>
                  <a:pt x="5476" y="9695"/>
                  <a:pt x="5040" y="8681"/>
                  <a:pt x="5042" y="7708"/>
                </a:cubicBezTo>
                <a:close/>
                <a:moveTo>
                  <a:pt x="16097" y="6224"/>
                </a:moveTo>
                <a:cubicBezTo>
                  <a:pt x="16191" y="6335"/>
                  <a:pt x="16287" y="6511"/>
                  <a:pt x="16378" y="6761"/>
                </a:cubicBezTo>
                <a:cubicBezTo>
                  <a:pt x="16758" y="7804"/>
                  <a:pt x="16430" y="9325"/>
                  <a:pt x="15581" y="9815"/>
                </a:cubicBezTo>
                <a:cubicBezTo>
                  <a:pt x="15505" y="9859"/>
                  <a:pt x="15426" y="9894"/>
                  <a:pt x="15342" y="9921"/>
                </a:cubicBezTo>
                <a:lnTo>
                  <a:pt x="15337" y="9848"/>
                </a:lnTo>
                <a:cubicBezTo>
                  <a:pt x="15243" y="8541"/>
                  <a:pt x="15266" y="7578"/>
                  <a:pt x="15370" y="6951"/>
                </a:cubicBezTo>
                <a:cubicBezTo>
                  <a:pt x="15416" y="6668"/>
                  <a:pt x="15487" y="6444"/>
                  <a:pt x="15574" y="6294"/>
                </a:cubicBezTo>
                <a:cubicBezTo>
                  <a:pt x="15717" y="6045"/>
                  <a:pt x="15906" y="5999"/>
                  <a:pt x="16097" y="6224"/>
                </a:cubicBezTo>
                <a:close/>
                <a:moveTo>
                  <a:pt x="21577" y="18828"/>
                </a:moveTo>
                <a:cubicBezTo>
                  <a:pt x="21582" y="18641"/>
                  <a:pt x="21571" y="18466"/>
                  <a:pt x="21549" y="18301"/>
                </a:cubicBezTo>
                <a:cubicBezTo>
                  <a:pt x="21507" y="18013"/>
                  <a:pt x="21425" y="17755"/>
                  <a:pt x="21308" y="17523"/>
                </a:cubicBezTo>
                <a:cubicBezTo>
                  <a:pt x="20556" y="16031"/>
                  <a:pt x="18364" y="15581"/>
                  <a:pt x="16414" y="14975"/>
                </a:cubicBezTo>
                <a:cubicBezTo>
                  <a:pt x="16088" y="14874"/>
                  <a:pt x="15770" y="14768"/>
                  <a:pt x="15465" y="14653"/>
                </a:cubicBezTo>
                <a:cubicBezTo>
                  <a:pt x="14463" y="14272"/>
                  <a:pt x="14031" y="13671"/>
                  <a:pt x="13878" y="12946"/>
                </a:cubicBezTo>
                <a:cubicBezTo>
                  <a:pt x="14360" y="12503"/>
                  <a:pt x="14775" y="11982"/>
                  <a:pt x="15041" y="11421"/>
                </a:cubicBezTo>
                <a:cubicBezTo>
                  <a:pt x="15158" y="11261"/>
                  <a:pt x="15267" y="11096"/>
                  <a:pt x="15370" y="10925"/>
                </a:cubicBezTo>
                <a:cubicBezTo>
                  <a:pt x="15467" y="10766"/>
                  <a:pt x="15557" y="10601"/>
                  <a:pt x="15641" y="10433"/>
                </a:cubicBezTo>
                <a:cubicBezTo>
                  <a:pt x="15976" y="10325"/>
                  <a:pt x="16259" y="10117"/>
                  <a:pt x="16490" y="9841"/>
                </a:cubicBezTo>
                <a:cubicBezTo>
                  <a:pt x="16535" y="9789"/>
                  <a:pt x="16577" y="9733"/>
                  <a:pt x="16617" y="9676"/>
                </a:cubicBezTo>
                <a:cubicBezTo>
                  <a:pt x="16837" y="9360"/>
                  <a:pt x="16996" y="8976"/>
                  <a:pt x="17086" y="8571"/>
                </a:cubicBezTo>
                <a:cubicBezTo>
                  <a:pt x="17191" y="8105"/>
                  <a:pt x="17209" y="7600"/>
                  <a:pt x="17129" y="7133"/>
                </a:cubicBezTo>
                <a:cubicBezTo>
                  <a:pt x="17072" y="6793"/>
                  <a:pt x="16962" y="6470"/>
                  <a:pt x="16797" y="6190"/>
                </a:cubicBezTo>
                <a:cubicBezTo>
                  <a:pt x="16795" y="6170"/>
                  <a:pt x="16792" y="6151"/>
                  <a:pt x="16789" y="6131"/>
                </a:cubicBezTo>
                <a:cubicBezTo>
                  <a:pt x="16200" y="1692"/>
                  <a:pt x="14066" y="-816"/>
                  <a:pt x="9851" y="239"/>
                </a:cubicBezTo>
                <a:cubicBezTo>
                  <a:pt x="9518" y="286"/>
                  <a:pt x="9198" y="356"/>
                  <a:pt x="8893" y="448"/>
                </a:cubicBezTo>
                <a:cubicBezTo>
                  <a:pt x="5932" y="550"/>
                  <a:pt x="4997" y="3731"/>
                  <a:pt x="4782" y="6184"/>
                </a:cubicBezTo>
                <a:cubicBezTo>
                  <a:pt x="4616" y="6466"/>
                  <a:pt x="4505" y="6791"/>
                  <a:pt x="4447" y="7133"/>
                </a:cubicBezTo>
                <a:cubicBezTo>
                  <a:pt x="4411" y="7348"/>
                  <a:pt x="4395" y="7571"/>
                  <a:pt x="4398" y="7794"/>
                </a:cubicBezTo>
                <a:cubicBezTo>
                  <a:pt x="4402" y="8056"/>
                  <a:pt x="4433" y="8319"/>
                  <a:pt x="4490" y="8571"/>
                </a:cubicBezTo>
                <a:cubicBezTo>
                  <a:pt x="4597" y="9051"/>
                  <a:pt x="4799" y="9499"/>
                  <a:pt x="5086" y="9842"/>
                </a:cubicBezTo>
                <a:cubicBezTo>
                  <a:pt x="5316" y="10117"/>
                  <a:pt x="5600" y="10326"/>
                  <a:pt x="5936" y="10434"/>
                </a:cubicBezTo>
                <a:cubicBezTo>
                  <a:pt x="6044" y="10650"/>
                  <a:pt x="6163" y="10860"/>
                  <a:pt x="6291" y="11063"/>
                </a:cubicBezTo>
                <a:cubicBezTo>
                  <a:pt x="6383" y="11206"/>
                  <a:pt x="6479" y="11345"/>
                  <a:pt x="6579" y="11480"/>
                </a:cubicBezTo>
                <a:cubicBezTo>
                  <a:pt x="6677" y="11678"/>
                  <a:pt x="6794" y="11872"/>
                  <a:pt x="6926" y="12058"/>
                </a:cubicBezTo>
                <a:cubicBezTo>
                  <a:pt x="7148" y="12373"/>
                  <a:pt x="7413" y="12667"/>
                  <a:pt x="7702" y="12933"/>
                </a:cubicBezTo>
                <a:cubicBezTo>
                  <a:pt x="7551" y="13666"/>
                  <a:pt x="7119" y="14270"/>
                  <a:pt x="6111" y="14653"/>
                </a:cubicBezTo>
                <a:cubicBezTo>
                  <a:pt x="4168" y="15391"/>
                  <a:pt x="1629" y="15724"/>
                  <a:pt x="537" y="17106"/>
                </a:cubicBezTo>
                <a:cubicBezTo>
                  <a:pt x="183" y="17554"/>
                  <a:pt x="-18" y="18111"/>
                  <a:pt x="1" y="18828"/>
                </a:cubicBezTo>
                <a:cubicBezTo>
                  <a:pt x="14" y="19314"/>
                  <a:pt x="182" y="19819"/>
                  <a:pt x="453" y="20322"/>
                </a:cubicBezTo>
                <a:cubicBezTo>
                  <a:pt x="535" y="20477"/>
                  <a:pt x="627" y="20630"/>
                  <a:pt x="727" y="20784"/>
                </a:cubicBezTo>
                <a:lnTo>
                  <a:pt x="3059" y="20783"/>
                </a:lnTo>
                <a:lnTo>
                  <a:pt x="20851" y="20782"/>
                </a:lnTo>
                <a:cubicBezTo>
                  <a:pt x="21279" y="20126"/>
                  <a:pt x="21559" y="19460"/>
                  <a:pt x="21577" y="18828"/>
                </a:cubicBezTo>
                <a:close/>
              </a:path>
            </a:pathLst>
          </a:custGeom>
          <a:solidFill>
            <a:srgbClr val="A0BBC0"/>
          </a:solidFill>
          <a:ln>
            <a:noFill/>
          </a:ln>
          <a:effectLst/>
        </p:spPr>
        <p:txBody>
          <a:bodyPr lIns="0" tIns="0" rIns="0" bIns="0" anchor="ctr"/>
          <a:lstStyle/>
          <a:p>
            <a:pPr algn="r" eaLnBrk="1">
              <a:lnSpc>
                <a:spcPct val="120000"/>
              </a:lnSpc>
              <a:defRPr/>
            </a:pPr>
            <a:endParaRPr lang="id-ID" sz="900">
              <a:latin typeface="Roboto Light" panose="02000000000000000000" pitchFamily="2" charset="0"/>
            </a:endParaRPr>
          </a:p>
        </p:txBody>
      </p:sp>
      <p:sp>
        <p:nvSpPr>
          <p:cNvPr id="4" name="AutoShape 10">
            <a:extLst>
              <a:ext uri="{FF2B5EF4-FFF2-40B4-BE49-F238E27FC236}">
                <a16:creationId xmlns:a16="http://schemas.microsoft.com/office/drawing/2014/main" id="{1EE71A7A-7237-4221-8EDF-0E067F155602}"/>
              </a:ext>
            </a:extLst>
          </p:cNvPr>
          <p:cNvSpPr>
            <a:spLocks/>
          </p:cNvSpPr>
          <p:nvPr/>
        </p:nvSpPr>
        <p:spPr bwMode="auto">
          <a:xfrm>
            <a:off x="1218725" y="4264501"/>
            <a:ext cx="2125663" cy="2301875"/>
          </a:xfrm>
          <a:custGeom>
            <a:avLst/>
            <a:gdLst>
              <a:gd name="T0" fmla="*/ 2125663 w 21498"/>
              <a:gd name="T1" fmla="*/ 2519395 h 20625"/>
              <a:gd name="T2" fmla="*/ 2125663 w 21498"/>
              <a:gd name="T3" fmla="*/ 2519395 h 20625"/>
              <a:gd name="T4" fmla="*/ 2125663 w 21498"/>
              <a:gd name="T5" fmla="*/ 2519395 h 20625"/>
              <a:gd name="T6" fmla="*/ 2125663 w 21498"/>
              <a:gd name="T7" fmla="*/ 2519395 h 206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98" h="20625">
                <a:moveTo>
                  <a:pt x="7956" y="18658"/>
                </a:moveTo>
                <a:cubicBezTo>
                  <a:pt x="7975" y="18633"/>
                  <a:pt x="8005" y="18613"/>
                  <a:pt x="8046" y="18607"/>
                </a:cubicBezTo>
                <a:cubicBezTo>
                  <a:pt x="8070" y="18604"/>
                  <a:pt x="8099" y="18609"/>
                  <a:pt x="8121" y="18620"/>
                </a:cubicBezTo>
                <a:lnTo>
                  <a:pt x="8166" y="18642"/>
                </a:lnTo>
                <a:lnTo>
                  <a:pt x="8214" y="18665"/>
                </a:lnTo>
                <a:lnTo>
                  <a:pt x="8263" y="18687"/>
                </a:lnTo>
                <a:lnTo>
                  <a:pt x="8312" y="18709"/>
                </a:lnTo>
                <a:lnTo>
                  <a:pt x="8345" y="18723"/>
                </a:lnTo>
                <a:cubicBezTo>
                  <a:pt x="8357" y="18729"/>
                  <a:pt x="8367" y="18735"/>
                  <a:pt x="8377" y="18744"/>
                </a:cubicBezTo>
                <a:cubicBezTo>
                  <a:pt x="8430" y="18793"/>
                  <a:pt x="8427" y="18855"/>
                  <a:pt x="8395" y="18899"/>
                </a:cubicBezTo>
                <a:cubicBezTo>
                  <a:pt x="8363" y="18943"/>
                  <a:pt x="8300" y="18968"/>
                  <a:pt x="8236" y="18940"/>
                </a:cubicBezTo>
                <a:lnTo>
                  <a:pt x="8204" y="18926"/>
                </a:lnTo>
                <a:lnTo>
                  <a:pt x="8152" y="18903"/>
                </a:lnTo>
                <a:lnTo>
                  <a:pt x="8101" y="18879"/>
                </a:lnTo>
                <a:lnTo>
                  <a:pt x="8050" y="18855"/>
                </a:lnTo>
                <a:lnTo>
                  <a:pt x="8002" y="18832"/>
                </a:lnTo>
                <a:cubicBezTo>
                  <a:pt x="7928" y="18794"/>
                  <a:pt x="7918" y="18712"/>
                  <a:pt x="7956" y="18658"/>
                </a:cubicBezTo>
                <a:close/>
                <a:moveTo>
                  <a:pt x="6940" y="18119"/>
                </a:moveTo>
                <a:lnTo>
                  <a:pt x="6940" y="18118"/>
                </a:lnTo>
                <a:lnTo>
                  <a:pt x="6900" y="18081"/>
                </a:lnTo>
                <a:lnTo>
                  <a:pt x="6894" y="18076"/>
                </a:lnTo>
                <a:lnTo>
                  <a:pt x="6859" y="18044"/>
                </a:lnTo>
                <a:lnTo>
                  <a:pt x="6820" y="18005"/>
                </a:lnTo>
                <a:lnTo>
                  <a:pt x="6781" y="17967"/>
                </a:lnTo>
                <a:lnTo>
                  <a:pt x="6757" y="17942"/>
                </a:lnTo>
                <a:cubicBezTo>
                  <a:pt x="6748" y="17932"/>
                  <a:pt x="6742" y="17924"/>
                  <a:pt x="6736" y="17912"/>
                </a:cubicBezTo>
                <a:cubicBezTo>
                  <a:pt x="6674" y="17785"/>
                  <a:pt x="6852" y="17682"/>
                  <a:pt x="6946" y="17781"/>
                </a:cubicBezTo>
                <a:lnTo>
                  <a:pt x="6968" y="17803"/>
                </a:lnTo>
                <a:lnTo>
                  <a:pt x="7004" y="17840"/>
                </a:lnTo>
                <a:lnTo>
                  <a:pt x="7041" y="17876"/>
                </a:lnTo>
                <a:lnTo>
                  <a:pt x="7079" y="17911"/>
                </a:lnTo>
                <a:lnTo>
                  <a:pt x="7117" y="17946"/>
                </a:lnTo>
                <a:lnTo>
                  <a:pt x="7117" y="17947"/>
                </a:lnTo>
                <a:cubicBezTo>
                  <a:pt x="7128" y="17957"/>
                  <a:pt x="7136" y="17966"/>
                  <a:pt x="7143" y="17979"/>
                </a:cubicBezTo>
                <a:cubicBezTo>
                  <a:pt x="7187" y="18071"/>
                  <a:pt x="7114" y="18148"/>
                  <a:pt x="7034" y="18152"/>
                </a:cubicBezTo>
                <a:cubicBezTo>
                  <a:pt x="7002" y="18154"/>
                  <a:pt x="6968" y="18145"/>
                  <a:pt x="6940" y="18119"/>
                </a:cubicBezTo>
                <a:close/>
                <a:moveTo>
                  <a:pt x="9441" y="19094"/>
                </a:moveTo>
                <a:cubicBezTo>
                  <a:pt x="9467" y="19082"/>
                  <a:pt x="9495" y="19077"/>
                  <a:pt x="9524" y="19083"/>
                </a:cubicBezTo>
                <a:lnTo>
                  <a:pt x="9570" y="19092"/>
                </a:lnTo>
                <a:lnTo>
                  <a:pt x="9626" y="19102"/>
                </a:lnTo>
                <a:lnTo>
                  <a:pt x="9681" y="19111"/>
                </a:lnTo>
                <a:lnTo>
                  <a:pt x="9736" y="19120"/>
                </a:lnTo>
                <a:lnTo>
                  <a:pt x="9770" y="19125"/>
                </a:lnTo>
                <a:cubicBezTo>
                  <a:pt x="9824" y="19134"/>
                  <a:pt x="9864" y="19171"/>
                  <a:pt x="9875" y="19222"/>
                </a:cubicBezTo>
                <a:cubicBezTo>
                  <a:pt x="9884" y="19266"/>
                  <a:pt x="9865" y="19308"/>
                  <a:pt x="9831" y="19335"/>
                </a:cubicBezTo>
                <a:cubicBezTo>
                  <a:pt x="9804" y="19356"/>
                  <a:pt x="9767" y="19367"/>
                  <a:pt x="9729" y="19361"/>
                </a:cubicBezTo>
                <a:lnTo>
                  <a:pt x="9694" y="19356"/>
                </a:lnTo>
                <a:lnTo>
                  <a:pt x="9637" y="19347"/>
                </a:lnTo>
                <a:lnTo>
                  <a:pt x="9579" y="19337"/>
                </a:lnTo>
                <a:lnTo>
                  <a:pt x="9522" y="19327"/>
                </a:lnTo>
                <a:lnTo>
                  <a:pt x="9474" y="19317"/>
                </a:lnTo>
                <a:cubicBezTo>
                  <a:pt x="9365" y="19295"/>
                  <a:pt x="9338" y="19170"/>
                  <a:pt x="9417" y="19109"/>
                </a:cubicBezTo>
                <a:cubicBezTo>
                  <a:pt x="9424" y="19103"/>
                  <a:pt x="9432" y="19098"/>
                  <a:pt x="9441" y="19094"/>
                </a:cubicBezTo>
                <a:close/>
                <a:moveTo>
                  <a:pt x="6039" y="16913"/>
                </a:moveTo>
                <a:lnTo>
                  <a:pt x="6023" y="16879"/>
                </a:lnTo>
                <a:lnTo>
                  <a:pt x="6000" y="16827"/>
                </a:lnTo>
                <a:lnTo>
                  <a:pt x="5977" y="16775"/>
                </a:lnTo>
                <a:lnTo>
                  <a:pt x="5956" y="16722"/>
                </a:lnTo>
                <a:lnTo>
                  <a:pt x="5941" y="16685"/>
                </a:lnTo>
                <a:cubicBezTo>
                  <a:pt x="5916" y="16620"/>
                  <a:pt x="5956" y="16547"/>
                  <a:pt x="6027" y="16529"/>
                </a:cubicBezTo>
                <a:cubicBezTo>
                  <a:pt x="6046" y="16523"/>
                  <a:pt x="6066" y="16523"/>
                  <a:pt x="6084" y="16526"/>
                </a:cubicBezTo>
                <a:cubicBezTo>
                  <a:pt x="6112" y="16531"/>
                  <a:pt x="6138" y="16545"/>
                  <a:pt x="6157" y="16566"/>
                </a:cubicBezTo>
                <a:cubicBezTo>
                  <a:pt x="6166" y="16576"/>
                  <a:pt x="6175" y="16589"/>
                  <a:pt x="6181" y="16603"/>
                </a:cubicBezTo>
                <a:lnTo>
                  <a:pt x="6194" y="16637"/>
                </a:lnTo>
                <a:lnTo>
                  <a:pt x="6214" y="16687"/>
                </a:lnTo>
                <a:lnTo>
                  <a:pt x="6235" y="16736"/>
                </a:lnTo>
                <a:lnTo>
                  <a:pt x="6258" y="16784"/>
                </a:lnTo>
                <a:lnTo>
                  <a:pt x="6273" y="16818"/>
                </a:lnTo>
                <a:cubicBezTo>
                  <a:pt x="6275" y="16823"/>
                  <a:pt x="6277" y="16829"/>
                  <a:pt x="6279" y="16834"/>
                </a:cubicBezTo>
                <a:cubicBezTo>
                  <a:pt x="6316" y="16984"/>
                  <a:pt x="6100" y="17043"/>
                  <a:pt x="6039" y="16913"/>
                </a:cubicBezTo>
                <a:close/>
                <a:moveTo>
                  <a:pt x="6650" y="15821"/>
                </a:moveTo>
                <a:cubicBezTo>
                  <a:pt x="6635" y="15625"/>
                  <a:pt x="6639" y="15419"/>
                  <a:pt x="6665" y="15201"/>
                </a:cubicBezTo>
                <a:cubicBezTo>
                  <a:pt x="6956" y="15104"/>
                  <a:pt x="7209" y="14956"/>
                  <a:pt x="7427" y="14771"/>
                </a:cubicBezTo>
                <a:cubicBezTo>
                  <a:pt x="7646" y="14584"/>
                  <a:pt x="7831" y="14359"/>
                  <a:pt x="7985" y="14107"/>
                </a:cubicBezTo>
                <a:cubicBezTo>
                  <a:pt x="8081" y="13950"/>
                  <a:pt x="8166" y="13783"/>
                  <a:pt x="8240" y="13608"/>
                </a:cubicBezTo>
                <a:cubicBezTo>
                  <a:pt x="8302" y="13461"/>
                  <a:pt x="8356" y="13308"/>
                  <a:pt x="8404" y="13152"/>
                </a:cubicBezTo>
                <a:cubicBezTo>
                  <a:pt x="9090" y="13498"/>
                  <a:pt x="9866" y="13694"/>
                  <a:pt x="10728" y="13691"/>
                </a:cubicBezTo>
                <a:cubicBezTo>
                  <a:pt x="10925" y="13691"/>
                  <a:pt x="11118" y="13680"/>
                  <a:pt x="11306" y="13658"/>
                </a:cubicBezTo>
                <a:cubicBezTo>
                  <a:pt x="11574" y="13629"/>
                  <a:pt x="11832" y="13580"/>
                  <a:pt x="12081" y="13512"/>
                </a:cubicBezTo>
                <a:cubicBezTo>
                  <a:pt x="12439" y="13414"/>
                  <a:pt x="12777" y="13279"/>
                  <a:pt x="13095" y="13113"/>
                </a:cubicBezTo>
                <a:cubicBezTo>
                  <a:pt x="13233" y="13594"/>
                  <a:pt x="13434" y="14042"/>
                  <a:pt x="13717" y="14408"/>
                </a:cubicBezTo>
                <a:cubicBezTo>
                  <a:pt x="13980" y="14747"/>
                  <a:pt x="14313" y="15016"/>
                  <a:pt x="14734" y="15175"/>
                </a:cubicBezTo>
                <a:cubicBezTo>
                  <a:pt x="14753" y="15305"/>
                  <a:pt x="14763" y="15432"/>
                  <a:pt x="14764" y="15555"/>
                </a:cubicBezTo>
                <a:cubicBezTo>
                  <a:pt x="14773" y="16096"/>
                  <a:pt x="14625" y="16565"/>
                  <a:pt x="14361" y="16963"/>
                </a:cubicBezTo>
                <a:cubicBezTo>
                  <a:pt x="14257" y="17121"/>
                  <a:pt x="14134" y="17268"/>
                  <a:pt x="13996" y="17402"/>
                </a:cubicBezTo>
                <a:cubicBezTo>
                  <a:pt x="13778" y="17616"/>
                  <a:pt x="13523" y="17801"/>
                  <a:pt x="13239" y="17956"/>
                </a:cubicBezTo>
                <a:cubicBezTo>
                  <a:pt x="12739" y="18230"/>
                  <a:pt x="12156" y="18413"/>
                  <a:pt x="11544" y="18504"/>
                </a:cubicBezTo>
                <a:cubicBezTo>
                  <a:pt x="10928" y="18596"/>
                  <a:pt x="10285" y="18593"/>
                  <a:pt x="9676" y="18495"/>
                </a:cubicBezTo>
                <a:cubicBezTo>
                  <a:pt x="8605" y="18322"/>
                  <a:pt x="7638" y="17854"/>
                  <a:pt x="7096" y="17080"/>
                </a:cubicBezTo>
                <a:cubicBezTo>
                  <a:pt x="6847" y="16725"/>
                  <a:pt x="6688" y="16306"/>
                  <a:pt x="6650" y="15821"/>
                </a:cubicBezTo>
                <a:close/>
                <a:moveTo>
                  <a:pt x="5679" y="15482"/>
                </a:moveTo>
                <a:lnTo>
                  <a:pt x="5677" y="15433"/>
                </a:lnTo>
                <a:lnTo>
                  <a:pt x="5674" y="15368"/>
                </a:lnTo>
                <a:lnTo>
                  <a:pt x="5672" y="15304"/>
                </a:lnTo>
                <a:lnTo>
                  <a:pt x="5671" y="15285"/>
                </a:lnTo>
                <a:lnTo>
                  <a:pt x="5670" y="15239"/>
                </a:lnTo>
                <a:cubicBezTo>
                  <a:pt x="5670" y="15127"/>
                  <a:pt x="5816" y="15076"/>
                  <a:pt x="5894" y="15159"/>
                </a:cubicBezTo>
                <a:cubicBezTo>
                  <a:pt x="5913" y="15180"/>
                  <a:pt x="5925" y="15208"/>
                  <a:pt x="5925" y="15236"/>
                </a:cubicBezTo>
                <a:lnTo>
                  <a:pt x="5926" y="15298"/>
                </a:lnTo>
                <a:lnTo>
                  <a:pt x="5928" y="15360"/>
                </a:lnTo>
                <a:lnTo>
                  <a:pt x="5931" y="15421"/>
                </a:lnTo>
                <a:lnTo>
                  <a:pt x="5931" y="15427"/>
                </a:lnTo>
                <a:lnTo>
                  <a:pt x="5934" y="15470"/>
                </a:lnTo>
                <a:cubicBezTo>
                  <a:pt x="5934" y="15479"/>
                  <a:pt x="5934" y="15486"/>
                  <a:pt x="5932" y="15494"/>
                </a:cubicBezTo>
                <a:cubicBezTo>
                  <a:pt x="5905" y="15639"/>
                  <a:pt x="5686" y="15621"/>
                  <a:pt x="5679" y="15482"/>
                </a:cubicBezTo>
                <a:close/>
                <a:moveTo>
                  <a:pt x="7176" y="11395"/>
                </a:moveTo>
                <a:cubicBezTo>
                  <a:pt x="6937" y="11112"/>
                  <a:pt x="6722" y="10802"/>
                  <a:pt x="6536" y="10472"/>
                </a:cubicBezTo>
                <a:cubicBezTo>
                  <a:pt x="6468" y="10351"/>
                  <a:pt x="6403" y="10227"/>
                  <a:pt x="6342" y="10100"/>
                </a:cubicBezTo>
                <a:cubicBezTo>
                  <a:pt x="5362" y="9953"/>
                  <a:pt x="4856" y="8625"/>
                  <a:pt x="5007" y="7517"/>
                </a:cubicBezTo>
                <a:cubicBezTo>
                  <a:pt x="5105" y="6796"/>
                  <a:pt x="5365" y="6395"/>
                  <a:pt x="5635" y="6359"/>
                </a:cubicBezTo>
                <a:cubicBezTo>
                  <a:pt x="5764" y="6342"/>
                  <a:pt x="5897" y="6410"/>
                  <a:pt x="6015" y="6568"/>
                </a:cubicBezTo>
                <a:cubicBezTo>
                  <a:pt x="6156" y="6757"/>
                  <a:pt x="6276" y="7077"/>
                  <a:pt x="6346" y="7535"/>
                </a:cubicBezTo>
                <a:cubicBezTo>
                  <a:pt x="6590" y="7522"/>
                  <a:pt x="6849" y="7385"/>
                  <a:pt x="7104" y="7164"/>
                </a:cubicBezTo>
                <a:cubicBezTo>
                  <a:pt x="7974" y="6414"/>
                  <a:pt x="8818" y="4700"/>
                  <a:pt x="8986" y="3646"/>
                </a:cubicBezTo>
                <a:cubicBezTo>
                  <a:pt x="9072" y="5162"/>
                  <a:pt x="10014" y="6746"/>
                  <a:pt x="12858" y="5945"/>
                </a:cubicBezTo>
                <a:cubicBezTo>
                  <a:pt x="14119" y="5589"/>
                  <a:pt x="13858" y="8954"/>
                  <a:pt x="16391" y="8373"/>
                </a:cubicBezTo>
                <a:cubicBezTo>
                  <a:pt x="16264" y="9205"/>
                  <a:pt x="15806" y="9958"/>
                  <a:pt x="15084" y="10072"/>
                </a:cubicBezTo>
                <a:cubicBezTo>
                  <a:pt x="14898" y="10466"/>
                  <a:pt x="14675" y="10836"/>
                  <a:pt x="14419" y="11174"/>
                </a:cubicBezTo>
                <a:cubicBezTo>
                  <a:pt x="13652" y="12182"/>
                  <a:pt x="12575" y="12898"/>
                  <a:pt x="11230" y="13045"/>
                </a:cubicBezTo>
                <a:cubicBezTo>
                  <a:pt x="11066" y="13063"/>
                  <a:pt x="10898" y="13073"/>
                  <a:pt x="10725" y="13074"/>
                </a:cubicBezTo>
                <a:cubicBezTo>
                  <a:pt x="10541" y="13074"/>
                  <a:pt x="10361" y="13064"/>
                  <a:pt x="10186" y="13045"/>
                </a:cubicBezTo>
                <a:cubicBezTo>
                  <a:pt x="8945" y="12908"/>
                  <a:pt x="7931" y="12285"/>
                  <a:pt x="7176" y="11395"/>
                </a:cubicBezTo>
                <a:close/>
                <a:moveTo>
                  <a:pt x="15729" y="15904"/>
                </a:moveTo>
                <a:lnTo>
                  <a:pt x="15720" y="15957"/>
                </a:lnTo>
                <a:lnTo>
                  <a:pt x="15709" y="16017"/>
                </a:lnTo>
                <a:lnTo>
                  <a:pt x="15698" y="16067"/>
                </a:lnTo>
                <a:lnTo>
                  <a:pt x="15697" y="16076"/>
                </a:lnTo>
                <a:lnTo>
                  <a:pt x="15684" y="16134"/>
                </a:lnTo>
                <a:lnTo>
                  <a:pt x="15681" y="16146"/>
                </a:lnTo>
                <a:cubicBezTo>
                  <a:pt x="15661" y="16233"/>
                  <a:pt x="15546" y="16268"/>
                  <a:pt x="15473" y="16210"/>
                </a:cubicBezTo>
                <a:cubicBezTo>
                  <a:pt x="15438" y="16180"/>
                  <a:pt x="15422" y="16136"/>
                  <a:pt x="15433" y="16092"/>
                </a:cubicBezTo>
                <a:lnTo>
                  <a:pt x="15435" y="16084"/>
                </a:lnTo>
                <a:lnTo>
                  <a:pt x="15447" y="16029"/>
                </a:lnTo>
                <a:lnTo>
                  <a:pt x="15458" y="15973"/>
                </a:lnTo>
                <a:lnTo>
                  <a:pt x="15465" y="15938"/>
                </a:lnTo>
                <a:lnTo>
                  <a:pt x="15468" y="15917"/>
                </a:lnTo>
                <a:lnTo>
                  <a:pt x="15478" y="15864"/>
                </a:lnTo>
                <a:cubicBezTo>
                  <a:pt x="15480" y="15851"/>
                  <a:pt x="15484" y="15842"/>
                  <a:pt x="15489" y="15831"/>
                </a:cubicBezTo>
                <a:cubicBezTo>
                  <a:pt x="15559" y="15706"/>
                  <a:pt x="15754" y="15773"/>
                  <a:pt x="15729" y="15904"/>
                </a:cubicBezTo>
                <a:close/>
                <a:moveTo>
                  <a:pt x="15210" y="17290"/>
                </a:moveTo>
                <a:lnTo>
                  <a:pt x="15209" y="17292"/>
                </a:lnTo>
                <a:lnTo>
                  <a:pt x="15179" y="17339"/>
                </a:lnTo>
                <a:lnTo>
                  <a:pt x="15149" y="17386"/>
                </a:lnTo>
                <a:lnTo>
                  <a:pt x="15144" y="17392"/>
                </a:lnTo>
                <a:lnTo>
                  <a:pt x="15118" y="17432"/>
                </a:lnTo>
                <a:lnTo>
                  <a:pt x="15086" y="17477"/>
                </a:lnTo>
                <a:lnTo>
                  <a:pt x="15069" y="17499"/>
                </a:lnTo>
                <a:cubicBezTo>
                  <a:pt x="15064" y="17506"/>
                  <a:pt x="15059" y="17512"/>
                  <a:pt x="15053" y="17518"/>
                </a:cubicBezTo>
                <a:cubicBezTo>
                  <a:pt x="14941" y="17617"/>
                  <a:pt x="14775" y="17482"/>
                  <a:pt x="14860" y="17364"/>
                </a:cubicBezTo>
                <a:lnTo>
                  <a:pt x="14874" y="17344"/>
                </a:lnTo>
                <a:lnTo>
                  <a:pt x="14905" y="17301"/>
                </a:lnTo>
                <a:lnTo>
                  <a:pt x="14924" y="17272"/>
                </a:lnTo>
                <a:lnTo>
                  <a:pt x="14933" y="17258"/>
                </a:lnTo>
                <a:lnTo>
                  <a:pt x="14962" y="17215"/>
                </a:lnTo>
                <a:lnTo>
                  <a:pt x="14990" y="17171"/>
                </a:lnTo>
                <a:lnTo>
                  <a:pt x="14991" y="17169"/>
                </a:lnTo>
                <a:cubicBezTo>
                  <a:pt x="15000" y="17154"/>
                  <a:pt x="15011" y="17144"/>
                  <a:pt x="15025" y="17133"/>
                </a:cubicBezTo>
                <a:cubicBezTo>
                  <a:pt x="15140" y="17056"/>
                  <a:pt x="15280" y="17181"/>
                  <a:pt x="15210" y="17290"/>
                </a:cubicBezTo>
                <a:close/>
                <a:moveTo>
                  <a:pt x="14174" y="18394"/>
                </a:moveTo>
                <a:lnTo>
                  <a:pt x="14155" y="18407"/>
                </a:lnTo>
                <a:lnTo>
                  <a:pt x="14115" y="18437"/>
                </a:lnTo>
                <a:lnTo>
                  <a:pt x="14110" y="18439"/>
                </a:lnTo>
                <a:lnTo>
                  <a:pt x="14065" y="18471"/>
                </a:lnTo>
                <a:lnTo>
                  <a:pt x="14019" y="18503"/>
                </a:lnTo>
                <a:lnTo>
                  <a:pt x="13972" y="18534"/>
                </a:lnTo>
                <a:lnTo>
                  <a:pt x="13962" y="18540"/>
                </a:lnTo>
                <a:cubicBezTo>
                  <a:pt x="13956" y="18544"/>
                  <a:pt x="13950" y="18547"/>
                  <a:pt x="13942" y="18550"/>
                </a:cubicBezTo>
                <a:cubicBezTo>
                  <a:pt x="13801" y="18608"/>
                  <a:pt x="13693" y="18424"/>
                  <a:pt x="13819" y="18342"/>
                </a:cubicBezTo>
                <a:lnTo>
                  <a:pt x="13826" y="18337"/>
                </a:lnTo>
                <a:lnTo>
                  <a:pt x="13870" y="18308"/>
                </a:lnTo>
                <a:lnTo>
                  <a:pt x="13874" y="18305"/>
                </a:lnTo>
                <a:lnTo>
                  <a:pt x="13914" y="18278"/>
                </a:lnTo>
                <a:lnTo>
                  <a:pt x="13957" y="18248"/>
                </a:lnTo>
                <a:lnTo>
                  <a:pt x="13999" y="18218"/>
                </a:lnTo>
                <a:lnTo>
                  <a:pt x="14018" y="18204"/>
                </a:lnTo>
                <a:cubicBezTo>
                  <a:pt x="14034" y="18192"/>
                  <a:pt x="14050" y="18187"/>
                  <a:pt x="14070" y="18182"/>
                </a:cubicBezTo>
                <a:cubicBezTo>
                  <a:pt x="14203" y="18158"/>
                  <a:pt x="14279" y="18316"/>
                  <a:pt x="14174" y="18394"/>
                </a:cubicBezTo>
                <a:close/>
                <a:moveTo>
                  <a:pt x="12803" y="19098"/>
                </a:moveTo>
                <a:lnTo>
                  <a:pt x="12751" y="19115"/>
                </a:lnTo>
                <a:lnTo>
                  <a:pt x="12697" y="19133"/>
                </a:lnTo>
                <a:lnTo>
                  <a:pt x="12694" y="19134"/>
                </a:lnTo>
                <a:lnTo>
                  <a:pt x="12642" y="19151"/>
                </a:lnTo>
                <a:lnTo>
                  <a:pt x="12587" y="19168"/>
                </a:lnTo>
                <a:lnTo>
                  <a:pt x="12558" y="19176"/>
                </a:lnTo>
                <a:lnTo>
                  <a:pt x="12546" y="19179"/>
                </a:lnTo>
                <a:cubicBezTo>
                  <a:pt x="12413" y="19202"/>
                  <a:pt x="12353" y="19061"/>
                  <a:pt x="12421" y="18985"/>
                </a:cubicBezTo>
                <a:cubicBezTo>
                  <a:pt x="12436" y="18969"/>
                  <a:pt x="12456" y="18956"/>
                  <a:pt x="12482" y="18948"/>
                </a:cubicBezTo>
                <a:lnTo>
                  <a:pt x="12509" y="18940"/>
                </a:lnTo>
                <a:lnTo>
                  <a:pt x="12562" y="18924"/>
                </a:lnTo>
                <a:lnTo>
                  <a:pt x="12614" y="18907"/>
                </a:lnTo>
                <a:lnTo>
                  <a:pt x="12666" y="18890"/>
                </a:lnTo>
                <a:lnTo>
                  <a:pt x="12719" y="18873"/>
                </a:lnTo>
                <a:cubicBezTo>
                  <a:pt x="12727" y="18870"/>
                  <a:pt x="12733" y="18869"/>
                  <a:pt x="12741" y="18867"/>
                </a:cubicBezTo>
                <a:cubicBezTo>
                  <a:pt x="12895" y="18847"/>
                  <a:pt x="12947" y="19048"/>
                  <a:pt x="12803" y="19098"/>
                </a:cubicBezTo>
                <a:close/>
                <a:moveTo>
                  <a:pt x="11329" y="19401"/>
                </a:moveTo>
                <a:cubicBezTo>
                  <a:pt x="11316" y="19407"/>
                  <a:pt x="11301" y="19410"/>
                  <a:pt x="11284" y="19412"/>
                </a:cubicBezTo>
                <a:lnTo>
                  <a:pt x="11273" y="19413"/>
                </a:lnTo>
                <a:lnTo>
                  <a:pt x="11215" y="19417"/>
                </a:lnTo>
                <a:lnTo>
                  <a:pt x="11156" y="19421"/>
                </a:lnTo>
                <a:lnTo>
                  <a:pt x="11098" y="19425"/>
                </a:lnTo>
                <a:lnTo>
                  <a:pt x="11039" y="19428"/>
                </a:lnTo>
                <a:lnTo>
                  <a:pt x="11024" y="19428"/>
                </a:lnTo>
                <a:cubicBezTo>
                  <a:pt x="11015" y="19429"/>
                  <a:pt x="11008" y="19428"/>
                  <a:pt x="11000" y="19427"/>
                </a:cubicBezTo>
                <a:cubicBezTo>
                  <a:pt x="10864" y="19404"/>
                  <a:pt x="10862" y="19245"/>
                  <a:pt x="10963" y="19201"/>
                </a:cubicBezTo>
                <a:cubicBezTo>
                  <a:pt x="10978" y="19194"/>
                  <a:pt x="10995" y="19190"/>
                  <a:pt x="11013" y="19190"/>
                </a:cubicBezTo>
                <a:lnTo>
                  <a:pt x="11027" y="19189"/>
                </a:lnTo>
                <a:lnTo>
                  <a:pt x="11082" y="19186"/>
                </a:lnTo>
                <a:lnTo>
                  <a:pt x="11139" y="19183"/>
                </a:lnTo>
                <a:lnTo>
                  <a:pt x="11195" y="19179"/>
                </a:lnTo>
                <a:lnTo>
                  <a:pt x="11251" y="19174"/>
                </a:lnTo>
                <a:lnTo>
                  <a:pt x="11262" y="19173"/>
                </a:lnTo>
                <a:lnTo>
                  <a:pt x="11275" y="19173"/>
                </a:lnTo>
                <a:cubicBezTo>
                  <a:pt x="11421" y="19179"/>
                  <a:pt x="11438" y="19354"/>
                  <a:pt x="11329" y="19401"/>
                </a:cubicBezTo>
                <a:close/>
                <a:moveTo>
                  <a:pt x="11480" y="20590"/>
                </a:moveTo>
                <a:lnTo>
                  <a:pt x="12116" y="20588"/>
                </a:lnTo>
                <a:lnTo>
                  <a:pt x="13486" y="20583"/>
                </a:lnTo>
                <a:lnTo>
                  <a:pt x="15326" y="20577"/>
                </a:lnTo>
                <a:lnTo>
                  <a:pt x="18004" y="20569"/>
                </a:lnTo>
                <a:lnTo>
                  <a:pt x="19762" y="20563"/>
                </a:lnTo>
                <a:lnTo>
                  <a:pt x="20781" y="20559"/>
                </a:lnTo>
                <a:cubicBezTo>
                  <a:pt x="20794" y="20540"/>
                  <a:pt x="20806" y="20522"/>
                  <a:pt x="20819" y="20503"/>
                </a:cubicBezTo>
                <a:cubicBezTo>
                  <a:pt x="21101" y="20069"/>
                  <a:pt x="21313" y="19631"/>
                  <a:pt x="21420" y="19202"/>
                </a:cubicBezTo>
                <a:cubicBezTo>
                  <a:pt x="21465" y="19024"/>
                  <a:pt x="21491" y="18847"/>
                  <a:pt x="21496" y="18672"/>
                </a:cubicBezTo>
                <a:lnTo>
                  <a:pt x="21496" y="18660"/>
                </a:lnTo>
                <a:cubicBezTo>
                  <a:pt x="21548" y="16514"/>
                  <a:pt x="19510" y="15846"/>
                  <a:pt x="17404" y="15244"/>
                </a:cubicBezTo>
                <a:cubicBezTo>
                  <a:pt x="17896" y="14854"/>
                  <a:pt x="18208" y="14270"/>
                  <a:pt x="18205" y="13618"/>
                </a:cubicBezTo>
                <a:cubicBezTo>
                  <a:pt x="18205" y="13485"/>
                  <a:pt x="18191" y="13354"/>
                  <a:pt x="18165" y="13228"/>
                </a:cubicBezTo>
                <a:cubicBezTo>
                  <a:pt x="18092" y="12868"/>
                  <a:pt x="17923" y="12541"/>
                  <a:pt x="17682" y="12271"/>
                </a:cubicBezTo>
                <a:cubicBezTo>
                  <a:pt x="18348" y="11901"/>
                  <a:pt x="18792" y="11219"/>
                  <a:pt x="18788" y="10441"/>
                </a:cubicBezTo>
                <a:cubicBezTo>
                  <a:pt x="18786" y="9789"/>
                  <a:pt x="18469" y="9207"/>
                  <a:pt x="17974" y="8820"/>
                </a:cubicBezTo>
                <a:cubicBezTo>
                  <a:pt x="18024" y="8643"/>
                  <a:pt x="18052" y="8457"/>
                  <a:pt x="18050" y="8265"/>
                </a:cubicBezTo>
                <a:cubicBezTo>
                  <a:pt x="18047" y="7581"/>
                  <a:pt x="17699" y="6975"/>
                  <a:pt x="17162" y="6589"/>
                </a:cubicBezTo>
                <a:cubicBezTo>
                  <a:pt x="17365" y="860"/>
                  <a:pt x="10626" y="-975"/>
                  <a:pt x="8484" y="472"/>
                </a:cubicBezTo>
                <a:cubicBezTo>
                  <a:pt x="6157" y="570"/>
                  <a:pt x="4549" y="3047"/>
                  <a:pt x="4167" y="5555"/>
                </a:cubicBezTo>
                <a:cubicBezTo>
                  <a:pt x="4122" y="5846"/>
                  <a:pt x="4095" y="6139"/>
                  <a:pt x="4085" y="6427"/>
                </a:cubicBezTo>
                <a:cubicBezTo>
                  <a:pt x="3359" y="6781"/>
                  <a:pt x="2866" y="7494"/>
                  <a:pt x="2870" y="8314"/>
                </a:cubicBezTo>
                <a:cubicBezTo>
                  <a:pt x="2870" y="8365"/>
                  <a:pt x="2872" y="8416"/>
                  <a:pt x="2876" y="8466"/>
                </a:cubicBezTo>
                <a:cubicBezTo>
                  <a:pt x="2884" y="8562"/>
                  <a:pt x="2898" y="8657"/>
                  <a:pt x="2919" y="8749"/>
                </a:cubicBezTo>
                <a:cubicBezTo>
                  <a:pt x="2835" y="8804"/>
                  <a:pt x="2755" y="8865"/>
                  <a:pt x="2679" y="8930"/>
                </a:cubicBezTo>
                <a:cubicBezTo>
                  <a:pt x="2308" y="9250"/>
                  <a:pt x="2053" y="9684"/>
                  <a:pt x="1975" y="10174"/>
                </a:cubicBezTo>
                <a:cubicBezTo>
                  <a:pt x="1959" y="10279"/>
                  <a:pt x="1950" y="10386"/>
                  <a:pt x="1951" y="10495"/>
                </a:cubicBezTo>
                <a:cubicBezTo>
                  <a:pt x="1951" y="10604"/>
                  <a:pt x="1960" y="10711"/>
                  <a:pt x="1978" y="10814"/>
                </a:cubicBezTo>
                <a:cubicBezTo>
                  <a:pt x="2131" y="11744"/>
                  <a:pt x="2929" y="12474"/>
                  <a:pt x="3929" y="12589"/>
                </a:cubicBezTo>
                <a:cubicBezTo>
                  <a:pt x="3888" y="12655"/>
                  <a:pt x="3850" y="12722"/>
                  <a:pt x="3817" y="12792"/>
                </a:cubicBezTo>
                <a:cubicBezTo>
                  <a:pt x="3690" y="13058"/>
                  <a:pt x="3620" y="13354"/>
                  <a:pt x="3621" y="13665"/>
                </a:cubicBezTo>
                <a:cubicBezTo>
                  <a:pt x="3622" y="13851"/>
                  <a:pt x="3648" y="14031"/>
                  <a:pt x="3697" y="14203"/>
                </a:cubicBezTo>
                <a:cubicBezTo>
                  <a:pt x="3808" y="14593"/>
                  <a:pt x="4034" y="14939"/>
                  <a:pt x="4340" y="15207"/>
                </a:cubicBezTo>
                <a:cubicBezTo>
                  <a:pt x="4196" y="15249"/>
                  <a:pt x="4052" y="15291"/>
                  <a:pt x="3908" y="15334"/>
                </a:cubicBezTo>
                <a:cubicBezTo>
                  <a:pt x="3611" y="15421"/>
                  <a:pt x="3316" y="15511"/>
                  <a:pt x="3030" y="15607"/>
                </a:cubicBezTo>
                <a:cubicBezTo>
                  <a:pt x="2897" y="15651"/>
                  <a:pt x="2767" y="15697"/>
                  <a:pt x="2639" y="15744"/>
                </a:cubicBezTo>
                <a:cubicBezTo>
                  <a:pt x="1134" y="16298"/>
                  <a:pt x="-52" y="17082"/>
                  <a:pt x="1" y="18730"/>
                </a:cubicBezTo>
                <a:cubicBezTo>
                  <a:pt x="21" y="19344"/>
                  <a:pt x="302" y="19990"/>
                  <a:pt x="731" y="20625"/>
                </a:cubicBezTo>
                <a:cubicBezTo>
                  <a:pt x="731" y="20625"/>
                  <a:pt x="11480" y="20590"/>
                  <a:pt x="11480" y="20590"/>
                </a:cubicBezTo>
                <a:close/>
              </a:path>
            </a:pathLst>
          </a:custGeom>
          <a:solidFill>
            <a:schemeClr val="tx1">
              <a:lumMod val="75000"/>
              <a:lumOff val="25000"/>
            </a:schemeClr>
          </a:solidFill>
          <a:ln>
            <a:noFill/>
          </a:ln>
          <a:effectLst/>
        </p:spPr>
        <p:txBody>
          <a:bodyPr lIns="25400" tIns="25400" rIns="25400" bIns="25400" anchor="ctr"/>
          <a:lstStyle/>
          <a:p>
            <a:pPr algn="r" eaLnBrk="1">
              <a:lnSpc>
                <a:spcPct val="120000"/>
              </a:lnSpc>
              <a:defRPr/>
            </a:pPr>
            <a:endParaRPr lang="id-ID" sz="900">
              <a:latin typeface="Roboto Light" panose="02000000000000000000" pitchFamily="2" charset="0"/>
            </a:endParaRPr>
          </a:p>
        </p:txBody>
      </p:sp>
      <p:sp>
        <p:nvSpPr>
          <p:cNvPr id="5" name="AutoShape 11">
            <a:extLst>
              <a:ext uri="{FF2B5EF4-FFF2-40B4-BE49-F238E27FC236}">
                <a16:creationId xmlns:a16="http://schemas.microsoft.com/office/drawing/2014/main" id="{D46C3E1D-5ADA-4FA1-AEBB-F2021815952D}"/>
              </a:ext>
            </a:extLst>
          </p:cNvPr>
          <p:cNvSpPr>
            <a:spLocks/>
          </p:cNvSpPr>
          <p:nvPr/>
        </p:nvSpPr>
        <p:spPr bwMode="auto">
          <a:xfrm>
            <a:off x="2145030" y="3039745"/>
            <a:ext cx="1311275" cy="1140619"/>
          </a:xfrm>
          <a:custGeom>
            <a:avLst/>
            <a:gdLst>
              <a:gd name="T0" fmla="*/ 1311275 w 21600"/>
              <a:gd name="T1" fmla="*/ 1140619 h 21600"/>
              <a:gd name="T2" fmla="*/ 1311275 w 21600"/>
              <a:gd name="T3" fmla="*/ 1140619 h 21600"/>
              <a:gd name="T4" fmla="*/ 1311275 w 21600"/>
              <a:gd name="T5" fmla="*/ 1140619 h 21600"/>
              <a:gd name="T6" fmla="*/ 1311275 w 21600"/>
              <a:gd name="T7" fmla="*/ 11406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25" y="0"/>
                </a:moveTo>
                <a:cubicBezTo>
                  <a:pt x="886" y="0"/>
                  <a:pt x="582" y="159"/>
                  <a:pt x="360" y="414"/>
                </a:cubicBezTo>
                <a:cubicBezTo>
                  <a:pt x="138" y="669"/>
                  <a:pt x="0" y="1020"/>
                  <a:pt x="0" y="1410"/>
                </a:cubicBezTo>
                <a:lnTo>
                  <a:pt x="0" y="13232"/>
                </a:lnTo>
                <a:cubicBezTo>
                  <a:pt x="0" y="13622"/>
                  <a:pt x="138" y="13972"/>
                  <a:pt x="360" y="14228"/>
                </a:cubicBezTo>
                <a:cubicBezTo>
                  <a:pt x="582" y="14483"/>
                  <a:pt x="886" y="14642"/>
                  <a:pt x="1225" y="14642"/>
                </a:cubicBezTo>
                <a:lnTo>
                  <a:pt x="4088" y="14642"/>
                </a:lnTo>
                <a:lnTo>
                  <a:pt x="1679" y="21600"/>
                </a:lnTo>
                <a:lnTo>
                  <a:pt x="8613" y="14642"/>
                </a:lnTo>
                <a:lnTo>
                  <a:pt x="20371" y="14642"/>
                </a:lnTo>
                <a:cubicBezTo>
                  <a:pt x="20710" y="14642"/>
                  <a:pt x="21017" y="14483"/>
                  <a:pt x="21239" y="14228"/>
                </a:cubicBezTo>
                <a:cubicBezTo>
                  <a:pt x="21461" y="13972"/>
                  <a:pt x="21600" y="13622"/>
                  <a:pt x="21599" y="13232"/>
                </a:cubicBezTo>
                <a:lnTo>
                  <a:pt x="21599" y="1410"/>
                </a:lnTo>
                <a:cubicBezTo>
                  <a:pt x="21599" y="1020"/>
                  <a:pt x="21461" y="669"/>
                  <a:pt x="21239" y="414"/>
                </a:cubicBezTo>
                <a:cubicBezTo>
                  <a:pt x="21017" y="159"/>
                  <a:pt x="20710" y="0"/>
                  <a:pt x="20371" y="0"/>
                </a:cubicBezTo>
                <a:lnTo>
                  <a:pt x="1225" y="0"/>
                </a:lnTo>
                <a:close/>
                <a:moveTo>
                  <a:pt x="5104" y="3117"/>
                </a:moveTo>
                <a:lnTo>
                  <a:pt x="19628" y="3117"/>
                </a:lnTo>
                <a:lnTo>
                  <a:pt x="19628" y="3770"/>
                </a:lnTo>
                <a:lnTo>
                  <a:pt x="5104" y="3770"/>
                </a:lnTo>
                <a:lnTo>
                  <a:pt x="5104" y="3117"/>
                </a:lnTo>
                <a:close/>
                <a:moveTo>
                  <a:pt x="1971" y="5406"/>
                </a:moveTo>
                <a:lnTo>
                  <a:pt x="19628" y="5406"/>
                </a:lnTo>
                <a:lnTo>
                  <a:pt x="19628" y="6059"/>
                </a:lnTo>
                <a:lnTo>
                  <a:pt x="1971" y="6059"/>
                </a:lnTo>
                <a:lnTo>
                  <a:pt x="1971" y="5406"/>
                </a:lnTo>
                <a:close/>
                <a:moveTo>
                  <a:pt x="1971" y="7776"/>
                </a:moveTo>
                <a:lnTo>
                  <a:pt x="19628" y="7776"/>
                </a:lnTo>
                <a:lnTo>
                  <a:pt x="19628" y="8429"/>
                </a:lnTo>
                <a:lnTo>
                  <a:pt x="1971" y="8429"/>
                </a:lnTo>
                <a:lnTo>
                  <a:pt x="1971" y="7776"/>
                </a:lnTo>
                <a:close/>
                <a:moveTo>
                  <a:pt x="1971" y="10143"/>
                </a:moveTo>
                <a:lnTo>
                  <a:pt x="16722" y="10143"/>
                </a:lnTo>
                <a:lnTo>
                  <a:pt x="16722" y="10800"/>
                </a:lnTo>
                <a:lnTo>
                  <a:pt x="1971" y="10800"/>
                </a:lnTo>
                <a:lnTo>
                  <a:pt x="1971" y="10143"/>
                </a:lnTo>
                <a:close/>
              </a:path>
            </a:pathLst>
          </a:custGeom>
          <a:solidFill>
            <a:srgbClr val="A0BBC0"/>
          </a:solidFill>
          <a:ln>
            <a:noFill/>
          </a:ln>
          <a:effectLst/>
        </p:spPr>
        <p:txBody>
          <a:bodyPr lIns="25400" tIns="25400" rIns="25400" bIns="25400" anchor="ctr"/>
          <a:lstStyle/>
          <a:p>
            <a:pPr algn="r" eaLnBrk="1">
              <a:lnSpc>
                <a:spcPct val="120000"/>
              </a:lnSpc>
              <a:defRPr/>
            </a:pPr>
            <a:endParaRPr lang="id-ID" sz="900">
              <a:latin typeface="Roboto Light" panose="02000000000000000000" pitchFamily="2" charset="0"/>
            </a:endParaRPr>
          </a:p>
        </p:txBody>
      </p:sp>
      <p:sp>
        <p:nvSpPr>
          <p:cNvPr id="6" name="AutoShape 12">
            <a:extLst>
              <a:ext uri="{FF2B5EF4-FFF2-40B4-BE49-F238E27FC236}">
                <a16:creationId xmlns:a16="http://schemas.microsoft.com/office/drawing/2014/main" id="{8795E1FD-5369-4C36-BB60-1376763007C4}"/>
              </a:ext>
            </a:extLst>
          </p:cNvPr>
          <p:cNvSpPr>
            <a:spLocks/>
          </p:cNvSpPr>
          <p:nvPr/>
        </p:nvSpPr>
        <p:spPr bwMode="auto">
          <a:xfrm flipH="1">
            <a:off x="2753043" y="2086453"/>
            <a:ext cx="2028825" cy="1762919"/>
          </a:xfrm>
          <a:custGeom>
            <a:avLst/>
            <a:gdLst>
              <a:gd name="T0" fmla="*/ 2028825 w 21600"/>
              <a:gd name="T1" fmla="*/ 1762919 h 21600"/>
              <a:gd name="T2" fmla="*/ 2028825 w 21600"/>
              <a:gd name="T3" fmla="*/ 1762919 h 21600"/>
              <a:gd name="T4" fmla="*/ 2028825 w 21600"/>
              <a:gd name="T5" fmla="*/ 1762919 h 21600"/>
              <a:gd name="T6" fmla="*/ 2028825 w 21600"/>
              <a:gd name="T7" fmla="*/ 17629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25" y="0"/>
                </a:moveTo>
                <a:cubicBezTo>
                  <a:pt x="886" y="0"/>
                  <a:pt x="582" y="159"/>
                  <a:pt x="360" y="414"/>
                </a:cubicBezTo>
                <a:cubicBezTo>
                  <a:pt x="138" y="669"/>
                  <a:pt x="0" y="1020"/>
                  <a:pt x="0" y="1410"/>
                </a:cubicBezTo>
                <a:lnTo>
                  <a:pt x="0" y="13232"/>
                </a:lnTo>
                <a:cubicBezTo>
                  <a:pt x="0" y="13622"/>
                  <a:pt x="138" y="13972"/>
                  <a:pt x="360" y="14228"/>
                </a:cubicBezTo>
                <a:cubicBezTo>
                  <a:pt x="582" y="14483"/>
                  <a:pt x="886" y="14642"/>
                  <a:pt x="1225" y="14642"/>
                </a:cubicBezTo>
                <a:lnTo>
                  <a:pt x="4088" y="14642"/>
                </a:lnTo>
                <a:lnTo>
                  <a:pt x="1679" y="21599"/>
                </a:lnTo>
                <a:lnTo>
                  <a:pt x="8613" y="14642"/>
                </a:lnTo>
                <a:lnTo>
                  <a:pt x="20371" y="14642"/>
                </a:lnTo>
                <a:cubicBezTo>
                  <a:pt x="20710" y="14642"/>
                  <a:pt x="21017" y="14483"/>
                  <a:pt x="21239" y="14228"/>
                </a:cubicBezTo>
                <a:cubicBezTo>
                  <a:pt x="21461" y="13972"/>
                  <a:pt x="21600" y="13622"/>
                  <a:pt x="21599" y="13232"/>
                </a:cubicBezTo>
                <a:lnTo>
                  <a:pt x="21599" y="1410"/>
                </a:lnTo>
                <a:cubicBezTo>
                  <a:pt x="21599" y="1020"/>
                  <a:pt x="21461" y="669"/>
                  <a:pt x="21239" y="414"/>
                </a:cubicBezTo>
                <a:cubicBezTo>
                  <a:pt x="21017" y="159"/>
                  <a:pt x="20710" y="0"/>
                  <a:pt x="20371" y="0"/>
                </a:cubicBezTo>
                <a:lnTo>
                  <a:pt x="1225" y="0"/>
                </a:lnTo>
                <a:close/>
                <a:moveTo>
                  <a:pt x="5104" y="3117"/>
                </a:moveTo>
                <a:lnTo>
                  <a:pt x="18440" y="3117"/>
                </a:lnTo>
                <a:lnTo>
                  <a:pt x="18440" y="3770"/>
                </a:lnTo>
                <a:lnTo>
                  <a:pt x="5104" y="3770"/>
                </a:lnTo>
                <a:lnTo>
                  <a:pt x="5104" y="3117"/>
                </a:lnTo>
                <a:close/>
                <a:moveTo>
                  <a:pt x="3294" y="5406"/>
                </a:moveTo>
                <a:lnTo>
                  <a:pt x="18440" y="5406"/>
                </a:lnTo>
                <a:lnTo>
                  <a:pt x="18440" y="6059"/>
                </a:lnTo>
                <a:lnTo>
                  <a:pt x="3294" y="6059"/>
                </a:lnTo>
                <a:lnTo>
                  <a:pt x="3294" y="5406"/>
                </a:lnTo>
                <a:close/>
                <a:moveTo>
                  <a:pt x="3294" y="7776"/>
                </a:moveTo>
                <a:lnTo>
                  <a:pt x="18440" y="7776"/>
                </a:lnTo>
                <a:lnTo>
                  <a:pt x="18440" y="8429"/>
                </a:lnTo>
                <a:lnTo>
                  <a:pt x="3294" y="8429"/>
                </a:lnTo>
                <a:lnTo>
                  <a:pt x="3294" y="7776"/>
                </a:lnTo>
                <a:close/>
                <a:moveTo>
                  <a:pt x="3294" y="10143"/>
                </a:moveTo>
                <a:lnTo>
                  <a:pt x="16722" y="10143"/>
                </a:lnTo>
                <a:lnTo>
                  <a:pt x="16722" y="10800"/>
                </a:lnTo>
                <a:lnTo>
                  <a:pt x="3294" y="10800"/>
                </a:lnTo>
                <a:lnTo>
                  <a:pt x="3294" y="10143"/>
                </a:lnTo>
                <a:close/>
              </a:path>
            </a:pathLst>
          </a:custGeom>
          <a:solidFill>
            <a:schemeClr val="tx1">
              <a:lumMod val="75000"/>
              <a:lumOff val="2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r" eaLnBrk="1">
              <a:lnSpc>
                <a:spcPct val="120000"/>
              </a:lnSpc>
              <a:defRPr/>
            </a:pPr>
            <a:endParaRPr lang="id-ID" sz="900">
              <a:latin typeface="Roboto Light" panose="02000000000000000000" pitchFamily="2" charset="0"/>
            </a:endParaRPr>
          </a:p>
        </p:txBody>
      </p:sp>
      <p:pic>
        <p:nvPicPr>
          <p:cNvPr id="8" name="图片 17">
            <a:extLst>
              <a:ext uri="{FF2B5EF4-FFF2-40B4-BE49-F238E27FC236}">
                <a16:creationId xmlns:a16="http://schemas.microsoft.com/office/drawing/2014/main" id="{4B472494-805B-4078-853A-241A7AC87B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4879647">
            <a:off x="10947443" y="5754333"/>
            <a:ext cx="418260" cy="365557"/>
          </a:xfrm>
          <a:prstGeom prst="rect">
            <a:avLst/>
          </a:prstGeom>
        </p:spPr>
      </p:pic>
      <p:pic>
        <p:nvPicPr>
          <p:cNvPr id="9" name="图片 18">
            <a:extLst>
              <a:ext uri="{FF2B5EF4-FFF2-40B4-BE49-F238E27FC236}">
                <a16:creationId xmlns:a16="http://schemas.microsoft.com/office/drawing/2014/main" id="{57DA1A4E-2453-4594-82A7-1FB3E5A0CDE8}"/>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4879647">
            <a:off x="10275042" y="3302125"/>
            <a:ext cx="418260" cy="365557"/>
          </a:xfrm>
          <a:prstGeom prst="rect">
            <a:avLst/>
          </a:prstGeom>
        </p:spPr>
      </p:pic>
      <p:pic>
        <p:nvPicPr>
          <p:cNvPr id="10" name="图片 19">
            <a:extLst>
              <a:ext uri="{FF2B5EF4-FFF2-40B4-BE49-F238E27FC236}">
                <a16:creationId xmlns:a16="http://schemas.microsoft.com/office/drawing/2014/main" id="{9ABE5340-79D6-4097-89E5-DE9233B5A40E}"/>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4879647">
            <a:off x="4356256" y="1914510"/>
            <a:ext cx="418260" cy="365557"/>
          </a:xfrm>
          <a:prstGeom prst="rect">
            <a:avLst/>
          </a:prstGeom>
        </p:spPr>
      </p:pic>
      <p:pic>
        <p:nvPicPr>
          <p:cNvPr id="11" name="图片 20">
            <a:extLst>
              <a:ext uri="{FF2B5EF4-FFF2-40B4-BE49-F238E27FC236}">
                <a16:creationId xmlns:a16="http://schemas.microsoft.com/office/drawing/2014/main" id="{779BE5AA-BCF5-4701-BC98-CCBC6942419F}"/>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4879647">
            <a:off x="2187574" y="1149109"/>
            <a:ext cx="418260" cy="365557"/>
          </a:xfrm>
          <a:prstGeom prst="rect">
            <a:avLst/>
          </a:prstGeom>
        </p:spPr>
      </p:pic>
      <p:pic>
        <p:nvPicPr>
          <p:cNvPr id="12" name="图片 21">
            <a:extLst>
              <a:ext uri="{FF2B5EF4-FFF2-40B4-BE49-F238E27FC236}">
                <a16:creationId xmlns:a16="http://schemas.microsoft.com/office/drawing/2014/main" id="{4CB78697-7B33-47DE-A75D-C1D9B1390F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4879647">
            <a:off x="442642" y="5912221"/>
            <a:ext cx="418260" cy="365557"/>
          </a:xfrm>
          <a:prstGeom prst="rect">
            <a:avLst/>
          </a:prstGeom>
        </p:spPr>
      </p:pic>
      <p:pic>
        <p:nvPicPr>
          <p:cNvPr id="13" name="图片 22">
            <a:extLst>
              <a:ext uri="{FF2B5EF4-FFF2-40B4-BE49-F238E27FC236}">
                <a16:creationId xmlns:a16="http://schemas.microsoft.com/office/drawing/2014/main" id="{62E0CE2B-2180-4E81-9FE2-32BBFF966D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4879647">
            <a:off x="316899" y="3725188"/>
            <a:ext cx="418260" cy="365557"/>
          </a:xfrm>
          <a:prstGeom prst="rect">
            <a:avLst/>
          </a:prstGeom>
        </p:spPr>
      </p:pic>
      <p:sp>
        <p:nvSpPr>
          <p:cNvPr id="14" name="文本框 36">
            <a:extLst>
              <a:ext uri="{FF2B5EF4-FFF2-40B4-BE49-F238E27FC236}">
                <a16:creationId xmlns:a16="http://schemas.microsoft.com/office/drawing/2014/main" id="{D88F9077-2277-4225-97CE-BA363FE9D179}"/>
              </a:ext>
            </a:extLst>
          </p:cNvPr>
          <p:cNvSpPr txBox="1"/>
          <p:nvPr/>
        </p:nvSpPr>
        <p:spPr>
          <a:xfrm>
            <a:off x="3344388" y="1893334"/>
            <a:ext cx="10535285" cy="1323439"/>
          </a:xfrm>
          <a:prstGeom prst="rect">
            <a:avLst/>
          </a:prstGeom>
          <a:noFill/>
        </p:spPr>
        <p:txBody>
          <a:bodyPr wrap="square" rtlCol="0">
            <a:spAutoFit/>
          </a:bodyPr>
          <a:lstStyle/>
          <a:p>
            <a:pPr algn="ctr"/>
            <a:r>
              <a:rPr lang="vi-VN" altLang="zh-CN" sz="8000">
                <a:solidFill>
                  <a:srgbClr val="A0BBC0"/>
                </a:solidFill>
                <a:latin typeface="Algerian" panose="04020705040A02060702" charset="0"/>
                <a:cs typeface="Algerian" panose="04020705040A02060702" charset="0"/>
              </a:rPr>
              <a:t>Q&amp;A</a:t>
            </a:r>
            <a:endParaRPr lang="en-US" altLang="zh-CN" sz="8000">
              <a:solidFill>
                <a:srgbClr val="A0BBC0"/>
              </a:solidFill>
              <a:latin typeface="Algerian" panose="04020705040A02060702" charset="0"/>
              <a:cs typeface="Algerian" panose="04020705040A02060702" charset="0"/>
            </a:endParaRPr>
          </a:p>
        </p:txBody>
      </p:sp>
    </p:spTree>
    <p:extLst>
      <p:ext uri="{BB962C8B-B14F-4D97-AF65-F5344CB8AC3E}">
        <p14:creationId xmlns:p14="http://schemas.microsoft.com/office/powerpoint/2010/main" val="79908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4" grpId="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7" name="文本框 36"/>
          <p:cNvSpPr txBox="1"/>
          <p:nvPr/>
        </p:nvSpPr>
        <p:spPr>
          <a:xfrm>
            <a:off x="828357" y="1939350"/>
            <a:ext cx="10535285" cy="2554545"/>
          </a:xfrm>
          <a:prstGeom prst="rect">
            <a:avLst/>
          </a:prstGeom>
          <a:noFill/>
        </p:spPr>
        <p:txBody>
          <a:bodyPr wrap="square" rtlCol="0">
            <a:spAutoFit/>
          </a:bodyPr>
          <a:lstStyle/>
          <a:p>
            <a:pPr algn="ctr"/>
            <a:r>
              <a:rPr lang="vi-VN" altLang="zh-CN" sz="8000">
                <a:solidFill>
                  <a:schemeClr val="bg1"/>
                </a:solidFill>
                <a:latin typeface="Algerian" panose="04020705040A02060702" charset="0"/>
                <a:cs typeface="Algerian" panose="04020705040A02060702" charset="0"/>
              </a:rPr>
              <a:t>THANKS FOR</a:t>
            </a:r>
          </a:p>
          <a:p>
            <a:pPr algn="ctr"/>
            <a:r>
              <a:rPr lang="vi-VN" altLang="zh-CN" sz="8000">
                <a:solidFill>
                  <a:schemeClr val="bg1"/>
                </a:solidFill>
                <a:latin typeface="Algerian" panose="04020705040A02060702" charset="0"/>
                <a:cs typeface="Algerian" panose="04020705040A02060702" charset="0"/>
              </a:rPr>
              <a:t>LISTENING</a:t>
            </a:r>
            <a:endParaRPr lang="en-US" altLang="zh-CN" sz="8000">
              <a:solidFill>
                <a:schemeClr val="bg1"/>
              </a:solidFill>
              <a:latin typeface="Algerian" panose="04020705040A02060702" charset="0"/>
              <a:cs typeface="Algerian" panose="04020705040A02060702" charset="0"/>
            </a:endParaRPr>
          </a:p>
        </p:txBody>
      </p:sp>
      <p:grpSp>
        <p:nvGrpSpPr>
          <p:cNvPr id="4" name="组合 3"/>
          <p:cNvGrpSpPr/>
          <p:nvPr/>
        </p:nvGrpSpPr>
        <p:grpSpPr>
          <a:xfrm>
            <a:off x="133985" y="95250"/>
            <a:ext cx="12164060" cy="6623050"/>
            <a:chOff x="211" y="150"/>
            <a:chExt cx="19156" cy="10430"/>
          </a:xfrm>
        </p:grpSpPr>
        <p:grpSp>
          <p:nvGrpSpPr>
            <p:cNvPr id="43" name="组合 42"/>
            <p:cNvGrpSpPr/>
            <p:nvPr/>
          </p:nvGrpSpPr>
          <p:grpSpPr>
            <a:xfrm>
              <a:off x="211" y="150"/>
              <a:ext cx="19157" cy="10431"/>
              <a:chOff x="211" y="150"/>
              <a:chExt cx="19157" cy="10431"/>
            </a:xfrm>
          </p:grpSpPr>
          <p:pic>
            <p:nvPicPr>
              <p:cNvPr id="40" name="图片 39" descr="6"/>
              <p:cNvPicPr>
                <a:picLocks noChangeAspect="1"/>
              </p:cNvPicPr>
              <p:nvPr/>
            </p:nvPicPr>
            <p:blipFill>
              <a:blip r:embed="rId4"/>
              <a:stretch>
                <a:fillRect/>
              </a:stretch>
            </p:blipFill>
            <p:spPr>
              <a:xfrm>
                <a:off x="392" y="7021"/>
                <a:ext cx="3805" cy="3560"/>
              </a:xfrm>
              <a:prstGeom prst="rect">
                <a:avLst/>
              </a:prstGeom>
            </p:spPr>
          </p:pic>
          <p:pic>
            <p:nvPicPr>
              <p:cNvPr id="41" name="图片 40" descr="4"/>
              <p:cNvPicPr>
                <a:picLocks noChangeAspect="1"/>
              </p:cNvPicPr>
              <p:nvPr/>
            </p:nvPicPr>
            <p:blipFill>
              <a:blip r:embed="rId5"/>
              <a:stretch>
                <a:fillRect/>
              </a:stretch>
            </p:blipFill>
            <p:spPr>
              <a:xfrm>
                <a:off x="14518" y="7077"/>
                <a:ext cx="4851" cy="3414"/>
              </a:xfrm>
              <a:prstGeom prst="rect">
                <a:avLst/>
              </a:prstGeom>
            </p:spPr>
          </p:pic>
          <p:pic>
            <p:nvPicPr>
              <p:cNvPr id="42" name="图片 41" descr="7"/>
              <p:cNvPicPr>
                <a:picLocks noChangeAspect="1"/>
              </p:cNvPicPr>
              <p:nvPr/>
            </p:nvPicPr>
            <p:blipFill>
              <a:blip r:embed="rId6"/>
              <a:stretch>
                <a:fillRect/>
              </a:stretch>
            </p:blipFill>
            <p:spPr>
              <a:xfrm>
                <a:off x="211" y="150"/>
                <a:ext cx="3302" cy="2408"/>
              </a:xfrm>
              <a:prstGeom prst="rect">
                <a:avLst/>
              </a:prstGeom>
            </p:spPr>
          </p:pic>
        </p:grpSp>
        <p:pic>
          <p:nvPicPr>
            <p:cNvPr id="2" name="图片 1" descr="4"/>
            <p:cNvPicPr>
              <a:picLocks noChangeAspect="1"/>
            </p:cNvPicPr>
            <p:nvPr/>
          </p:nvPicPr>
          <p:blipFill>
            <a:blip r:embed="rId5"/>
            <a:srcRect r="77798" b="58787"/>
            <a:stretch>
              <a:fillRect/>
            </a:stretch>
          </p:blipFill>
          <p:spPr>
            <a:xfrm>
              <a:off x="7419" y="7933"/>
              <a:ext cx="1077" cy="1407"/>
            </a:xfrm>
            <a:prstGeom prst="rect">
              <a:avLst/>
            </a:prstGeom>
          </p:spPr>
        </p:pic>
        <p:pic>
          <p:nvPicPr>
            <p:cNvPr id="3" name="图片 2" descr="4"/>
            <p:cNvPicPr>
              <a:picLocks noChangeAspect="1"/>
            </p:cNvPicPr>
            <p:nvPr/>
          </p:nvPicPr>
          <p:blipFill>
            <a:blip r:embed="rId5"/>
            <a:srcRect l="67740" t="22672" r="7399" b="36028"/>
            <a:stretch>
              <a:fillRect/>
            </a:stretch>
          </p:blipFill>
          <p:spPr>
            <a:xfrm>
              <a:off x="8998" y="7930"/>
              <a:ext cx="1206" cy="1410"/>
            </a:xfrm>
            <a:prstGeom prst="rect">
              <a:avLst/>
            </a:prstGeom>
          </p:spPr>
        </p:pic>
      </p:grpSp>
      <p:sp>
        <p:nvSpPr>
          <p:cNvPr id="5" name="圆角矩形 4"/>
          <p:cNvSpPr/>
          <p:nvPr/>
        </p:nvSpPr>
        <p:spPr>
          <a:xfrm>
            <a:off x="9860280" y="528320"/>
            <a:ext cx="2710815" cy="61087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sz="2400">
                <a:solidFill>
                  <a:srgbClr val="517ABA"/>
                </a:solidFill>
                <a:latin typeface="Algerian" panose="04020705040A02060702" charset="0"/>
                <a:cs typeface="Algerian" panose="04020705040A02060702" charset="0"/>
                <a:sym typeface="+mn-ea"/>
              </a:rPr>
              <a:t>NHÓM 12</a:t>
            </a:r>
            <a:endParaRPr lang="en-US" altLang="zh-CN" sz="2400">
              <a:solidFill>
                <a:srgbClr val="517ABA"/>
              </a:solidFill>
              <a:latin typeface="Algerian" panose="04020705040A02060702" charset="0"/>
              <a:cs typeface="Algerian" panose="04020705040A02060702" charset="0"/>
              <a:sym typeface="+mn-ea"/>
            </a:endParaRPr>
          </a:p>
        </p:txBody>
      </p:sp>
      <p:grpSp>
        <p:nvGrpSpPr>
          <p:cNvPr id="9" name="组合 8"/>
          <p:cNvGrpSpPr/>
          <p:nvPr/>
        </p:nvGrpSpPr>
        <p:grpSpPr>
          <a:xfrm>
            <a:off x="3077210" y="403225"/>
            <a:ext cx="5774055" cy="6099810"/>
            <a:chOff x="4846" y="635"/>
            <a:chExt cx="9093" cy="9606"/>
          </a:xfrm>
        </p:grpSpPr>
        <p:pic>
          <p:nvPicPr>
            <p:cNvPr id="7" name="图片 6" descr="形状点缀 (1)"/>
            <p:cNvPicPr>
              <a:picLocks noChangeAspect="1"/>
            </p:cNvPicPr>
            <p:nvPr/>
          </p:nvPicPr>
          <p:blipFill>
            <a:blip r:embed="rId7"/>
            <a:srcRect t="66367"/>
            <a:stretch>
              <a:fillRect/>
            </a:stretch>
          </p:blipFill>
          <p:spPr>
            <a:xfrm>
              <a:off x="4846" y="635"/>
              <a:ext cx="3000" cy="1009"/>
            </a:xfrm>
            <a:prstGeom prst="rect">
              <a:avLst/>
            </a:prstGeom>
          </p:spPr>
        </p:pic>
        <p:pic>
          <p:nvPicPr>
            <p:cNvPr id="8" name="图片 7" descr="形状点缀 (1)"/>
            <p:cNvPicPr>
              <a:picLocks noChangeAspect="1"/>
            </p:cNvPicPr>
            <p:nvPr/>
          </p:nvPicPr>
          <p:blipFill>
            <a:blip r:embed="rId7"/>
            <a:srcRect t="66367"/>
            <a:stretch>
              <a:fillRect/>
            </a:stretch>
          </p:blipFill>
          <p:spPr>
            <a:xfrm flipV="1">
              <a:off x="10939" y="9233"/>
              <a:ext cx="3000" cy="1009"/>
            </a:xfrm>
            <a:prstGeom prst="rect">
              <a:avLst/>
            </a:prstGeom>
          </p:spPr>
        </p:pic>
      </p:grpSp>
      <p:pic>
        <p:nvPicPr>
          <p:cNvPr id="16" name="Picture 2">
            <a:extLst>
              <a:ext uri="{FF2B5EF4-FFF2-40B4-BE49-F238E27FC236}">
                <a16:creationId xmlns:a16="http://schemas.microsoft.com/office/drawing/2014/main" id="{85207888-526C-4289-87E4-92BB5DAADC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3444" y="723582"/>
            <a:ext cx="1010442" cy="5440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00">
        <p15:prstTrans prst="fractur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2000"/>
                                        <p:tgtEl>
                                          <p:spTgt spid="9"/>
                                        </p:tgtEl>
                                      </p:cBhvr>
                                    </p:animEffect>
                                  </p:childTnLst>
                                </p:cTn>
                              </p:par>
                              <p:par>
                                <p:cTn id="23" presetID="6" presetClass="entr" presetSubtype="1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5" grpId="0" bldLvl="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矩形 52">
                <a:extLst>
                  <a:ext uri="{FF2B5EF4-FFF2-40B4-BE49-F238E27FC236}">
                    <a16:creationId xmlns:a16="http://schemas.microsoft.com/office/drawing/2014/main" id="{22381358-A756-4911-9BE6-6C04B27DEC1B}"/>
                  </a:ext>
                </a:extLst>
              </p:cNvPr>
              <p:cNvSpPr/>
              <p:nvPr/>
            </p:nvSpPr>
            <p:spPr>
              <a:xfrm>
                <a:off x="1178560" y="4904850"/>
                <a:ext cx="6830703"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14:m>
                  <m:oMath xmlns:m="http://schemas.openxmlformats.org/officeDocument/2006/math">
                    <m:r>
                      <a:rPr lang="vi-VN" sz="2200" b="0" i="1" smtClean="0">
                        <a:solidFill>
                          <a:srgbClr val="517ABA"/>
                        </a:solidFill>
                        <a:latin typeface="Cambria Math" panose="02040503050406030204" pitchFamily="18" charset="0"/>
                        <a:ea typeface="Cambria" panose="02040503050406030204" pitchFamily="18" charset="0"/>
                        <a:cs typeface="Arial"/>
                      </a:rPr>
                      <m:t>→</m:t>
                    </m:r>
                    <m:r>
                      <a:rPr lang="vi-VN" sz="2200" b="1" i="1" smtClean="0">
                        <a:solidFill>
                          <a:srgbClr val="517ABA"/>
                        </a:solidFill>
                        <a:latin typeface="Cambria Math" panose="02040503050406030204" pitchFamily="18" charset="0"/>
                        <a:ea typeface="Cambria" panose="02040503050406030204" pitchFamily="18" charset="0"/>
                        <a:cs typeface="Arial"/>
                      </a:rPr>
                      <m:t> </m:t>
                    </m:r>
                  </m:oMath>
                </a14:m>
                <a:r>
                  <a:rPr lang="en-US" sz="2200" b="1">
                    <a:solidFill>
                      <a:srgbClr val="517ABA"/>
                    </a:solidFill>
                    <a:latin typeface="Cambria" panose="02040503050406030204" pitchFamily="18" charset="0"/>
                    <a:ea typeface="Cambria" panose="02040503050406030204" pitchFamily="18" charset="0"/>
                    <a:cs typeface="Arial"/>
                  </a:rPr>
                  <a:t>Cải tiến: Branch and Bound (Nhánh - Cận)</a:t>
                </a:r>
                <a:endParaRPr lang="vi-VN" sz="2200" b="1">
                  <a:solidFill>
                    <a:srgbClr val="517ABA"/>
                  </a:solidFill>
                  <a:latin typeface="Cambria" panose="02040503050406030204" pitchFamily="18" charset="0"/>
                  <a:ea typeface="Cambria" panose="02040503050406030204" pitchFamily="18" charset="0"/>
                  <a:cs typeface="Arial"/>
                </a:endParaRPr>
              </a:p>
            </p:txBody>
          </p:sp>
        </mc:Choice>
        <mc:Fallback xmlns="">
          <p:sp>
            <p:nvSpPr>
              <p:cNvPr id="14" name="矩形 52">
                <a:extLst>
                  <a:ext uri="{FF2B5EF4-FFF2-40B4-BE49-F238E27FC236}">
                    <a16:creationId xmlns:a16="http://schemas.microsoft.com/office/drawing/2014/main" id="{22381358-A756-4911-9BE6-6C04B27DEC1B}"/>
                  </a:ext>
                </a:extLst>
              </p:cNvPr>
              <p:cNvSpPr>
                <a:spLocks noRot="1" noChangeAspect="1" noMove="1" noResize="1" noEditPoints="1" noAdjustHandles="1" noChangeArrowheads="1" noChangeShapeType="1" noTextEdit="1"/>
              </p:cNvSpPr>
              <p:nvPr/>
            </p:nvSpPr>
            <p:spPr>
              <a:xfrm>
                <a:off x="1178560" y="4904850"/>
                <a:ext cx="6830703" cy="592455"/>
              </a:xfrm>
              <a:prstGeom prst="rect">
                <a:avLst/>
              </a:prstGeom>
              <a:blipFill>
                <a:blip r:embed="rId3"/>
                <a:stretch>
                  <a:fillRect b="-5000"/>
                </a:stretch>
              </a:blipFill>
              <a:ln w="15875">
                <a:solidFill>
                  <a:srgbClr val="383838"/>
                </a:solidFill>
              </a:ln>
            </p:spPr>
            <p:txBody>
              <a:bodyPr/>
              <a:lstStyle/>
              <a:p>
                <a:r>
                  <a:rPr lang="en-US">
                    <a:noFill/>
                  </a:rPr>
                  <a:t> </a:t>
                </a:r>
              </a:p>
            </p:txBody>
          </p:sp>
        </mc:Fallback>
      </mc:AlternateContent>
      <p:sp>
        <p:nvSpPr>
          <p:cNvPr id="4" name="Hộp Văn bản 3">
            <a:extLst>
              <a:ext uri="{FF2B5EF4-FFF2-40B4-BE49-F238E27FC236}">
                <a16:creationId xmlns:a16="http://schemas.microsoft.com/office/drawing/2014/main" id="{7992F8EC-1C1D-406D-B14D-DE402D1AEBC4}"/>
              </a:ext>
            </a:extLst>
          </p:cNvPr>
          <p:cNvSpPr txBox="1"/>
          <p:nvPr/>
        </p:nvSpPr>
        <p:spPr>
          <a:xfrm>
            <a:off x="1178560" y="1831312"/>
            <a:ext cx="9834880" cy="10452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err="1">
                <a:latin typeface="Cambria" panose="02040503050406030204" pitchFamily="18" charset="0"/>
                <a:ea typeface="Cambria" panose="02040503050406030204" pitchFamily="18" charset="0"/>
                <a:cs typeface="Arial"/>
              </a:rPr>
              <a:t>Có</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nhiều</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bài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toán</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không</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thể</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giải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được</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trong</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thời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gian</a:t>
            </a:r>
            <a:r>
              <a:rPr lang="en-US" sz="2200">
                <a:latin typeface="Cambria" panose="02040503050406030204" pitchFamily="18" charset="0"/>
                <a:ea typeface="Cambria" panose="02040503050406030204" pitchFamily="18" charset="0"/>
                <a:cs typeface="Arial"/>
              </a:rPr>
              <a:t> đa thức mà </a:t>
            </a:r>
            <a:r>
              <a:rPr lang="en-US" sz="2200" err="1">
                <a:latin typeface="Cambria" panose="02040503050406030204" pitchFamily="18" charset="0"/>
                <a:ea typeface="Cambria" panose="02040503050406030204" pitchFamily="18" charset="0"/>
                <a:cs typeface="Arial"/>
              </a:rPr>
              <a:t>bắt</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buộc</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phải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sử</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dụng</a:t>
            </a:r>
            <a:r>
              <a:rPr lang="en-US" sz="2200">
                <a:latin typeface="Cambria" panose="02040503050406030204" pitchFamily="18" charset="0"/>
                <a:ea typeface="Cambria" panose="02040503050406030204" pitchFamily="18" charset="0"/>
                <a:cs typeface="Arial"/>
              </a:rPr>
              <a:t> brute - force hay backtracking.</a:t>
            </a:r>
            <a:endParaRPr lang="vi-VN" sz="2200">
              <a:latin typeface="Cambria" panose="02040503050406030204" pitchFamily="18" charset="0"/>
              <a:ea typeface="Cambria" panose="02040503050406030204" pitchFamily="18" charset="0"/>
              <a:cs typeface="Arial"/>
            </a:endParaRPr>
          </a:p>
        </p:txBody>
      </p:sp>
      <p:sp>
        <p:nvSpPr>
          <p:cNvPr id="5" name="Hộp Văn bản 3">
            <a:extLst>
              <a:ext uri="{FF2B5EF4-FFF2-40B4-BE49-F238E27FC236}">
                <a16:creationId xmlns:a16="http://schemas.microsoft.com/office/drawing/2014/main" id="{4EECE6B4-F931-4094-84AB-78B4BBE542B1}"/>
              </a:ext>
            </a:extLst>
          </p:cNvPr>
          <p:cNvSpPr txBox="1"/>
          <p:nvPr/>
        </p:nvSpPr>
        <p:spPr>
          <a:xfrm>
            <a:off x="1178560" y="3621997"/>
            <a:ext cx="9834880" cy="5373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a:latin typeface="Cambria" panose="02040503050406030204" pitchFamily="18" charset="0"/>
                <a:ea typeface="Cambria" panose="02040503050406030204" pitchFamily="18" charset="0"/>
                <a:cs typeface="Arial"/>
              </a:rPr>
              <a:t>→ Duyệt qua nhiều cấu hình không cần thiết, lãng phí </a:t>
            </a:r>
            <a:r>
              <a:rPr lang="en-US" sz="2200" err="1">
                <a:latin typeface="Cambria" panose="02040503050406030204" pitchFamily="18" charset="0"/>
                <a:ea typeface="Cambria" panose="02040503050406030204" pitchFamily="18" charset="0"/>
                <a:cs typeface="Arial"/>
              </a:rPr>
              <a:t>thời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gian</a:t>
            </a:r>
            <a:endParaRPr lang="vi-VN" sz="2200">
              <a:latin typeface="Cambria" panose="02040503050406030204" pitchFamily="18" charset="0"/>
              <a:ea typeface="Cambria" panose="02040503050406030204" pitchFamily="18" charset="0"/>
              <a:cs typeface="Arial"/>
            </a:endParaRPr>
          </a:p>
        </p:txBody>
      </p:sp>
      <p:pic>
        <p:nvPicPr>
          <p:cNvPr id="8" name="图片 40" descr="4">
            <a:extLst>
              <a:ext uri="{FF2B5EF4-FFF2-40B4-BE49-F238E27FC236}">
                <a16:creationId xmlns:a16="http://schemas.microsoft.com/office/drawing/2014/main" id="{A3A73823-4AD6-46FC-92BF-73CB811A5CBC}"/>
              </a:ext>
            </a:extLst>
          </p:cNvPr>
          <p:cNvPicPr>
            <a:picLocks noChangeAspect="1"/>
          </p:cNvPicPr>
          <p:nvPr/>
        </p:nvPicPr>
        <p:blipFill>
          <a:blip r:embed="rId4"/>
          <a:stretch>
            <a:fillRect/>
          </a:stretch>
        </p:blipFill>
        <p:spPr>
          <a:xfrm>
            <a:off x="9218930" y="4493895"/>
            <a:ext cx="3080385" cy="2167890"/>
          </a:xfrm>
          <a:prstGeom prst="rect">
            <a:avLst/>
          </a:prstGeom>
        </p:spPr>
      </p:pic>
      <p:sp>
        <p:nvSpPr>
          <p:cNvPr id="13" name="矩形 52">
            <a:extLst>
              <a:ext uri="{FF2B5EF4-FFF2-40B4-BE49-F238E27FC236}">
                <a16:creationId xmlns:a16="http://schemas.microsoft.com/office/drawing/2014/main" id="{6108A351-AC4B-4A03-9005-E74A6F6182CE}"/>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GIỚI THIỆU</a:t>
            </a:r>
          </a:p>
        </p:txBody>
      </p:sp>
      <p:pic>
        <p:nvPicPr>
          <p:cNvPr id="21" name="图片 41" descr="7">
            <a:extLst>
              <a:ext uri="{FF2B5EF4-FFF2-40B4-BE49-F238E27FC236}">
                <a16:creationId xmlns:a16="http://schemas.microsoft.com/office/drawing/2014/main" id="{A0A9D728-9329-4677-9673-430EF0346C8D}"/>
              </a:ext>
            </a:extLst>
          </p:cNvPr>
          <p:cNvPicPr>
            <a:picLocks noChangeAspect="1"/>
          </p:cNvPicPr>
          <p:nvPr/>
        </p:nvPicPr>
        <p:blipFill>
          <a:blip r:embed="rId5"/>
          <a:stretch>
            <a:fillRect/>
          </a:stretch>
        </p:blipFill>
        <p:spPr>
          <a:xfrm>
            <a:off x="-130420" y="-301357"/>
            <a:ext cx="2096770" cy="1529080"/>
          </a:xfrm>
          <a:prstGeom prst="rect">
            <a:avLst/>
          </a:prstGeom>
        </p:spPr>
      </p:pic>
      <p:grpSp>
        <p:nvGrpSpPr>
          <p:cNvPr id="22" name="组合 8">
            <a:extLst>
              <a:ext uri="{FF2B5EF4-FFF2-40B4-BE49-F238E27FC236}">
                <a16:creationId xmlns:a16="http://schemas.microsoft.com/office/drawing/2014/main" id="{7D965C92-4C1D-4851-B9B4-B6EE363D0A77}"/>
              </a:ext>
            </a:extLst>
          </p:cNvPr>
          <p:cNvGrpSpPr/>
          <p:nvPr/>
        </p:nvGrpSpPr>
        <p:grpSpPr>
          <a:xfrm>
            <a:off x="3077210" y="403225"/>
            <a:ext cx="5774055" cy="6099810"/>
            <a:chOff x="4846" y="635"/>
            <a:chExt cx="9093" cy="9606"/>
          </a:xfrm>
        </p:grpSpPr>
        <p:pic>
          <p:nvPicPr>
            <p:cNvPr id="23" name="图片 6" descr="形状点缀 (1)">
              <a:extLst>
                <a:ext uri="{FF2B5EF4-FFF2-40B4-BE49-F238E27FC236}">
                  <a16:creationId xmlns:a16="http://schemas.microsoft.com/office/drawing/2014/main" id="{C184BD81-0D74-4179-84B1-EE5608E251CA}"/>
                </a:ext>
              </a:extLst>
            </p:cNvPr>
            <p:cNvPicPr>
              <a:picLocks noChangeAspect="1"/>
            </p:cNvPicPr>
            <p:nvPr/>
          </p:nvPicPr>
          <p:blipFill>
            <a:blip r:embed="rId6"/>
            <a:srcRect t="66367"/>
            <a:stretch>
              <a:fillRect/>
            </a:stretch>
          </p:blipFill>
          <p:spPr>
            <a:xfrm>
              <a:off x="4846" y="635"/>
              <a:ext cx="3000" cy="1009"/>
            </a:xfrm>
            <a:prstGeom prst="rect">
              <a:avLst/>
            </a:prstGeom>
          </p:spPr>
        </p:pic>
        <p:pic>
          <p:nvPicPr>
            <p:cNvPr id="24" name="图片 7" descr="形状点缀 (1)">
              <a:extLst>
                <a:ext uri="{FF2B5EF4-FFF2-40B4-BE49-F238E27FC236}">
                  <a16:creationId xmlns:a16="http://schemas.microsoft.com/office/drawing/2014/main" id="{E9FE57E7-55C6-49D6-AED6-2B24BA00E25E}"/>
                </a:ext>
              </a:extLst>
            </p:cNvPr>
            <p:cNvPicPr>
              <a:picLocks noChangeAspect="1"/>
            </p:cNvPicPr>
            <p:nvPr/>
          </p:nvPicPr>
          <p:blipFill>
            <a:blip r:embed="rId6"/>
            <a:srcRect t="66367"/>
            <a:stretch>
              <a:fillRect/>
            </a:stretch>
          </p:blipFill>
          <p:spPr>
            <a:xfrm flipV="1">
              <a:off x="10939" y="9233"/>
              <a:ext cx="3000" cy="1009"/>
            </a:xfrm>
            <a:prstGeom prst="rect">
              <a:avLst/>
            </a:prstGeom>
          </p:spPr>
        </p:pic>
      </p:grpSp>
    </p:spTree>
    <p:extLst>
      <p:ext uri="{BB962C8B-B14F-4D97-AF65-F5344CB8AC3E}">
        <p14:creationId xmlns:p14="http://schemas.microsoft.com/office/powerpoint/2010/main" val="320970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1000" fill="hold"/>
                                        <p:tgtEl>
                                          <p:spTgt spid="14"/>
                                        </p:tgtEl>
                                        <p:attrNameLst>
                                          <p:attrName>ppt_x</p:attrName>
                                        </p:attrNameLst>
                                      </p:cBhvr>
                                      <p:tavLst>
                                        <p:tav tm="0">
                                          <p:val>
                                            <p:strVal val="#ppt_x-.2"/>
                                          </p:val>
                                        </p:tav>
                                        <p:tav tm="100000">
                                          <p:val>
                                            <p:strVal val="#ppt_x"/>
                                          </p:val>
                                        </p:tav>
                                      </p:tavLst>
                                    </p:anim>
                                    <p:anim calcmode="lin" valueType="num">
                                      <p:cBhvr>
                                        <p:cTn id="25"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5"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7992F8EC-1C1D-406D-B14D-DE402D1AEBC4}"/>
              </a:ext>
            </a:extLst>
          </p:cNvPr>
          <p:cNvSpPr txBox="1"/>
          <p:nvPr/>
        </p:nvSpPr>
        <p:spPr>
          <a:xfrm>
            <a:off x="1178560" y="1408430"/>
            <a:ext cx="9353565" cy="2695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200" b="1">
                <a:solidFill>
                  <a:schemeClr val="accent1"/>
                </a:solidFill>
                <a:latin typeface="Cambria" panose="02040503050406030204" pitchFamily="18" charset="0"/>
                <a:ea typeface="Cambria" panose="02040503050406030204" pitchFamily="18" charset="0"/>
                <a:cs typeface="Arial"/>
              </a:rPr>
              <a:t>Phương pháp n</a:t>
            </a:r>
            <a:r>
              <a:rPr lang="vi-VN" sz="2200" b="1">
                <a:solidFill>
                  <a:schemeClr val="accent1"/>
                </a:solidFill>
                <a:latin typeface="Cambria" panose="02040503050406030204" pitchFamily="18" charset="0"/>
                <a:ea typeface="Cambria" panose="02040503050406030204" pitchFamily="18" charset="0"/>
                <a:cs typeface="Arial"/>
              </a:rPr>
              <a:t>hánh</a:t>
            </a:r>
            <a:r>
              <a:rPr lang="en-US" sz="2200" b="1">
                <a:solidFill>
                  <a:schemeClr val="accent1"/>
                </a:solidFill>
                <a:latin typeface="Cambria" panose="02040503050406030204" pitchFamily="18" charset="0"/>
                <a:ea typeface="Cambria" panose="02040503050406030204" pitchFamily="18" charset="0"/>
                <a:cs typeface="Arial"/>
              </a:rPr>
              <a:t> - c</a:t>
            </a:r>
            <a:r>
              <a:rPr lang="vi-VN" sz="2200" b="1">
                <a:solidFill>
                  <a:schemeClr val="accent1"/>
                </a:solidFill>
                <a:latin typeface="Cambria" panose="02040503050406030204" pitchFamily="18" charset="0"/>
                <a:ea typeface="Cambria" panose="02040503050406030204" pitchFamily="18" charset="0"/>
                <a:cs typeface="Arial"/>
              </a:rPr>
              <a:t>ận là gì</a:t>
            </a:r>
            <a:r>
              <a:rPr lang="en-US" sz="2200" b="1">
                <a:solidFill>
                  <a:schemeClr val="accent1"/>
                </a:solidFill>
                <a:latin typeface="Cambria" panose="02040503050406030204" pitchFamily="18" charset="0"/>
                <a:ea typeface="Cambria" panose="02040503050406030204" pitchFamily="18" charset="0"/>
                <a:cs typeface="Arial"/>
              </a:rPr>
              <a:t> </a:t>
            </a:r>
            <a:r>
              <a:rPr lang="vi-VN" sz="2200" b="1">
                <a:solidFill>
                  <a:schemeClr val="accent1"/>
                </a:solidFill>
                <a:latin typeface="Cambria" panose="02040503050406030204" pitchFamily="18" charset="0"/>
                <a:ea typeface="Cambria" panose="02040503050406030204" pitchFamily="18" charset="0"/>
                <a:cs typeface="Arial"/>
              </a:rPr>
              <a:t>?</a:t>
            </a:r>
            <a:endParaRPr lang="en-US" sz="2200" b="1">
              <a:solidFill>
                <a:schemeClr val="accent1"/>
              </a:solidFill>
              <a:latin typeface="Cambria" panose="02040503050406030204" pitchFamily="18" charset="0"/>
              <a:ea typeface="Cambria" panose="02040503050406030204" pitchFamily="18" charset="0"/>
              <a:cs typeface="Arial"/>
            </a:endParaRPr>
          </a:p>
          <a:p>
            <a:pPr marL="742950" lvl="1" indent="-285750">
              <a:lnSpc>
                <a:spcPct val="200000"/>
              </a:lnSpc>
              <a:buFont typeface="Wingdings" panose="05000000000000000000" pitchFamily="2" charset="2"/>
              <a:buChar char="§"/>
            </a:pPr>
            <a:r>
              <a:rPr lang="en-US" sz="2200" err="1">
                <a:latin typeface="Cambria" panose="02040503050406030204" pitchFamily="18" charset="0"/>
                <a:ea typeface="Cambria" panose="02040503050406030204" pitchFamily="18" charset="0"/>
                <a:cs typeface="Arial"/>
              </a:rPr>
              <a:t>Nhánh</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xây</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dựng</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cây</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phân</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nhánh</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mỗi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nhánh</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đại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diện</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cho</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một</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cấu</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hình</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có</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khả</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năng</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xảy</a:t>
            </a:r>
            <a:r>
              <a:rPr lang="en-US" sz="2200">
                <a:latin typeface="Cambria" panose="02040503050406030204" pitchFamily="18" charset="0"/>
                <a:ea typeface="Cambria" panose="02040503050406030204" pitchFamily="18" charset="0"/>
                <a:cs typeface="Arial"/>
              </a:rPr>
              <a:t> ra</a:t>
            </a:r>
          </a:p>
          <a:p>
            <a:pPr marL="742950" lvl="1" indent="-285750">
              <a:lnSpc>
                <a:spcPct val="200000"/>
              </a:lnSpc>
              <a:buFont typeface="Wingdings" panose="05000000000000000000" pitchFamily="2" charset="2"/>
              <a:buChar char="§"/>
            </a:pPr>
            <a:r>
              <a:rPr lang="en-US" sz="2200" err="1">
                <a:latin typeface="Cambria" panose="02040503050406030204" pitchFamily="18" charset="0"/>
                <a:ea typeface="Cambria" panose="02040503050406030204" pitchFamily="18" charset="0"/>
                <a:cs typeface="Arial"/>
              </a:rPr>
              <a:t>Cận</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điều</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kiện</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để</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loại</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các</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cấu</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hình</a:t>
            </a:r>
            <a:r>
              <a:rPr lang="en-US" sz="2200">
                <a:latin typeface="Cambria" panose="02040503050406030204" pitchFamily="18" charset="0"/>
                <a:ea typeface="Cambria" panose="02040503050406030204" pitchFamily="18" charset="0"/>
                <a:cs typeface="Arial"/>
              </a:rPr>
              <a:t> </a:t>
            </a:r>
            <a:r>
              <a:rPr lang="en-US" sz="2200" err="1">
                <a:latin typeface="Cambria" panose="02040503050406030204" pitchFamily="18" charset="0"/>
                <a:ea typeface="Cambria" panose="02040503050406030204" pitchFamily="18" charset="0"/>
                <a:cs typeface="Arial"/>
              </a:rPr>
              <a:t>xấu</a:t>
            </a:r>
            <a:r>
              <a:rPr lang="vi-VN" sz="2200">
                <a:latin typeface="Cambria" panose="02040503050406030204" pitchFamily="18" charset="0"/>
                <a:ea typeface="Cambria" panose="02040503050406030204" pitchFamily="18" charset="0"/>
                <a:cs typeface="Arial"/>
              </a:rPr>
              <a:t> </a:t>
            </a:r>
          </a:p>
        </p:txBody>
      </p:sp>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GIỚI THIỆU</a:t>
            </a:r>
          </a:p>
        </p:txBody>
      </p:sp>
      <p:sp>
        <p:nvSpPr>
          <p:cNvPr id="6" name="Hộp Văn bản 3">
            <a:extLst>
              <a:ext uri="{FF2B5EF4-FFF2-40B4-BE49-F238E27FC236}">
                <a16:creationId xmlns:a16="http://schemas.microsoft.com/office/drawing/2014/main" id="{D5F3D1B3-4480-41C1-BBC2-02DE0FACD4F5}"/>
              </a:ext>
            </a:extLst>
          </p:cNvPr>
          <p:cNvSpPr txBox="1"/>
          <p:nvPr/>
        </p:nvSpPr>
        <p:spPr>
          <a:xfrm>
            <a:off x="1046358" y="4426684"/>
            <a:ext cx="9834880" cy="1553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a:latin typeface="Cambria" panose="02040503050406030204" pitchFamily="18" charset="0"/>
                <a:ea typeface="Cambria" panose="02040503050406030204" pitchFamily="18" charset="0"/>
                <a:cs typeface="Arial"/>
              </a:rPr>
              <a:t>→ Thay vì phải duyệt qua tất cả cấu hình, trên từng bước xây dựng cấu hình, sử dụng cận để xem xét liệu cấu hình hiện tại có khả năng để trở thành cấu hình tốt nhất → nếu không, loại bỏ.</a:t>
            </a:r>
            <a:endParaRPr lang="vi-VN" sz="2200">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2679856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52">
            <a:extLst>
              <a:ext uri="{FF2B5EF4-FFF2-40B4-BE49-F238E27FC236}">
                <a16:creationId xmlns:a16="http://schemas.microsoft.com/office/drawing/2014/main" id="{C526B9DA-6C66-4DB6-8FE0-E1E440E35E7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PHƯƠNG PHÁP</a:t>
            </a:r>
          </a:p>
        </p:txBody>
      </p:sp>
      <p:sp>
        <p:nvSpPr>
          <p:cNvPr id="2" name="TextBox 1">
            <a:extLst>
              <a:ext uri="{FF2B5EF4-FFF2-40B4-BE49-F238E27FC236}">
                <a16:creationId xmlns:a16="http://schemas.microsoft.com/office/drawing/2014/main" id="{302A2364-2F2A-4E7D-BCB7-855F7ADF6877}"/>
              </a:ext>
            </a:extLst>
          </p:cNvPr>
          <p:cNvSpPr txBox="1"/>
          <p:nvPr/>
        </p:nvSpPr>
        <p:spPr>
          <a:xfrm>
            <a:off x="816280" y="4433284"/>
            <a:ext cx="3949700" cy="769441"/>
          </a:xfrm>
          <a:prstGeom prst="rect">
            <a:avLst/>
          </a:prstGeom>
          <a:noFill/>
        </p:spPr>
        <p:txBody>
          <a:bodyPr wrap="square" rtlCol="0">
            <a:spAutoFit/>
          </a:bodyPr>
          <a:lstStyle/>
          <a:p>
            <a:pPr algn="ctr"/>
            <a:r>
              <a:rPr lang="en-US" sz="2200" b="1">
                <a:solidFill>
                  <a:schemeClr val="accent1"/>
                </a:solidFill>
                <a:latin typeface="Cambria" panose="02040503050406030204" pitchFamily="18" charset="0"/>
                <a:ea typeface="Cambria" panose="02040503050406030204" pitchFamily="18" charset="0"/>
              </a:rPr>
              <a:t>Phương pháp giải chung cho các bài toán nhánh cận ?</a:t>
            </a:r>
          </a:p>
        </p:txBody>
      </p:sp>
      <p:grpSp>
        <p:nvGrpSpPr>
          <p:cNvPr id="8" name="组合 25">
            <a:extLst>
              <a:ext uri="{FF2B5EF4-FFF2-40B4-BE49-F238E27FC236}">
                <a16:creationId xmlns:a16="http://schemas.microsoft.com/office/drawing/2014/main" id="{26330366-D044-4E47-9336-163D4F4A2AB3}"/>
              </a:ext>
            </a:extLst>
          </p:cNvPr>
          <p:cNvGrpSpPr/>
          <p:nvPr/>
        </p:nvGrpSpPr>
        <p:grpSpPr>
          <a:xfrm>
            <a:off x="5266062" y="1397057"/>
            <a:ext cx="5756680" cy="4750435"/>
            <a:chOff x="7082" y="1892"/>
            <a:chExt cx="10487" cy="7435"/>
          </a:xfrm>
        </p:grpSpPr>
        <p:cxnSp>
          <p:nvCxnSpPr>
            <p:cNvPr id="10" name="直接连接符 84">
              <a:extLst>
                <a:ext uri="{FF2B5EF4-FFF2-40B4-BE49-F238E27FC236}">
                  <a16:creationId xmlns:a16="http://schemas.microsoft.com/office/drawing/2014/main" id="{8F96B855-6D79-469D-903B-CE119A038068}"/>
                </a:ext>
              </a:extLst>
            </p:cNvPr>
            <p:cNvCxnSpPr/>
            <p:nvPr/>
          </p:nvCxnSpPr>
          <p:spPr>
            <a:xfrm flipH="1">
              <a:off x="7538" y="4621"/>
              <a:ext cx="10031" cy="0"/>
            </a:xfrm>
            <a:prstGeom prst="line">
              <a:avLst/>
            </a:prstGeom>
            <a:ln w="25400">
              <a:solidFill>
                <a:srgbClr val="404040"/>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1" name="直接连接符 85">
              <a:extLst>
                <a:ext uri="{FF2B5EF4-FFF2-40B4-BE49-F238E27FC236}">
                  <a16:creationId xmlns:a16="http://schemas.microsoft.com/office/drawing/2014/main" id="{4996CDCE-51A1-4F2F-ACB0-3DEA2DEC5A10}"/>
                </a:ext>
              </a:extLst>
            </p:cNvPr>
            <p:cNvCxnSpPr/>
            <p:nvPr/>
          </p:nvCxnSpPr>
          <p:spPr>
            <a:xfrm flipH="1">
              <a:off x="7538" y="6742"/>
              <a:ext cx="10031" cy="0"/>
            </a:xfrm>
            <a:prstGeom prst="line">
              <a:avLst/>
            </a:prstGeom>
            <a:ln w="25400">
              <a:solidFill>
                <a:srgbClr val="404040"/>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2" name="直接连接符 87">
              <a:extLst>
                <a:ext uri="{FF2B5EF4-FFF2-40B4-BE49-F238E27FC236}">
                  <a16:creationId xmlns:a16="http://schemas.microsoft.com/office/drawing/2014/main" id="{38C19B68-F6ED-4D33-8EFB-E797FC9253A8}"/>
                </a:ext>
              </a:extLst>
            </p:cNvPr>
            <p:cNvCxnSpPr/>
            <p:nvPr/>
          </p:nvCxnSpPr>
          <p:spPr>
            <a:xfrm flipH="1" flipV="1">
              <a:off x="7082" y="1892"/>
              <a:ext cx="0" cy="7435"/>
            </a:xfrm>
            <a:prstGeom prst="line">
              <a:avLst/>
            </a:prstGeom>
            <a:ln w="25400">
              <a:solidFill>
                <a:srgbClr val="404040"/>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3" name="文本框 29">
              <a:extLst>
                <a:ext uri="{FF2B5EF4-FFF2-40B4-BE49-F238E27FC236}">
                  <a16:creationId xmlns:a16="http://schemas.microsoft.com/office/drawing/2014/main" id="{3650948D-5F6C-49D0-B2A4-7F3E422405DA}"/>
                </a:ext>
              </a:extLst>
            </p:cNvPr>
            <p:cNvSpPr txBox="1"/>
            <p:nvPr/>
          </p:nvSpPr>
          <p:spPr>
            <a:xfrm>
              <a:off x="7847" y="2496"/>
              <a:ext cx="1390" cy="1466"/>
            </a:xfrm>
            <a:prstGeom prst="rect">
              <a:avLst/>
            </a:prstGeom>
            <a:noFill/>
          </p:spPr>
          <p:txBody>
            <a:bodyPr wrap="none" lIns="91427" tIns="45713" rIns="91427" bIns="45713" rtlCol="0">
              <a:spAutoFit/>
            </a:bodyPr>
            <a:lstStyle/>
            <a:p>
              <a:pPr defTabSz="913765"/>
              <a:r>
                <a:rPr lang="en-US" altLang="zh-CN" sz="5465" b="1">
                  <a:solidFill>
                    <a:schemeClr val="tx1"/>
                  </a:solidFill>
                  <a:latin typeface="Algerian" panose="04020705040A02060702" charset="0"/>
                  <a:ea typeface="方正兰亭超细黑简体" panose="02000000000000000000" charset="-122"/>
                  <a:cs typeface="Algerian" panose="04020705040A02060702" charset="0"/>
                </a:rPr>
                <a:t>01</a:t>
              </a:r>
            </a:p>
          </p:txBody>
        </p:sp>
        <p:sp>
          <p:nvSpPr>
            <p:cNvPr id="14" name="矩形 30">
              <a:extLst>
                <a:ext uri="{FF2B5EF4-FFF2-40B4-BE49-F238E27FC236}">
                  <a16:creationId xmlns:a16="http://schemas.microsoft.com/office/drawing/2014/main" id="{6E3A67E0-AF99-401B-8873-DE35B924EDA7}"/>
                </a:ext>
              </a:extLst>
            </p:cNvPr>
            <p:cNvSpPr/>
            <p:nvPr/>
          </p:nvSpPr>
          <p:spPr>
            <a:xfrm>
              <a:off x="10191" y="2725"/>
              <a:ext cx="7013" cy="762"/>
            </a:xfrm>
            <a:prstGeom prst="rect">
              <a:avLst/>
            </a:prstGeom>
          </p:spPr>
          <p:txBody>
            <a:bodyPr wrap="square" lIns="91427" tIns="45713" rIns="91427" bIns="45713">
              <a:spAutoFit/>
            </a:bodyPr>
            <a:lstStyle/>
            <a:p>
              <a:pPr algn="l">
                <a:lnSpc>
                  <a:spcPct val="130000"/>
                </a:lnSpc>
              </a:pPr>
              <a:r>
                <a:rPr lang="en-US" altLang="zh-CN" sz="2200">
                  <a:latin typeface="Cambria" panose="02040503050406030204" pitchFamily="18" charset="0"/>
                  <a:ea typeface="Cambria" panose="02040503050406030204" pitchFamily="18" charset="0"/>
                  <a:cs typeface="思源黑体 CN Light" panose="020B0300000000000000" charset="-122"/>
                  <a:sym typeface="+mn-ea"/>
                </a:rPr>
                <a:t>Xây dựng cây phân nhánh</a:t>
              </a:r>
              <a:endParaRPr lang="zh-CN" altLang="en-US" sz="2200">
                <a:solidFill>
                  <a:schemeClr val="tx1"/>
                </a:solidFill>
                <a:latin typeface="Cambria" panose="02040503050406030204" pitchFamily="18" charset="0"/>
                <a:ea typeface="思源黑体 CN Light" panose="020B0300000000000000" charset="-122"/>
                <a:cs typeface="思源黑体 CN Light" panose="020B0300000000000000" charset="-122"/>
                <a:sym typeface="+mn-ea"/>
              </a:endParaRPr>
            </a:p>
          </p:txBody>
        </p:sp>
        <p:sp>
          <p:nvSpPr>
            <p:cNvPr id="15" name="文本框 31">
              <a:extLst>
                <a:ext uri="{FF2B5EF4-FFF2-40B4-BE49-F238E27FC236}">
                  <a16:creationId xmlns:a16="http://schemas.microsoft.com/office/drawing/2014/main" id="{526A9FA0-E1F3-430A-B190-FFF677912740}"/>
                </a:ext>
              </a:extLst>
            </p:cNvPr>
            <p:cNvSpPr txBox="1"/>
            <p:nvPr/>
          </p:nvSpPr>
          <p:spPr>
            <a:xfrm>
              <a:off x="7847" y="4777"/>
              <a:ext cx="1390" cy="1466"/>
            </a:xfrm>
            <a:prstGeom prst="rect">
              <a:avLst/>
            </a:prstGeom>
            <a:noFill/>
          </p:spPr>
          <p:txBody>
            <a:bodyPr wrap="none" lIns="91427" tIns="45713" rIns="91427" bIns="45713" rtlCol="0">
              <a:spAutoFit/>
            </a:bodyPr>
            <a:lstStyle/>
            <a:p>
              <a:pPr defTabSz="913765"/>
              <a:r>
                <a:rPr lang="en-US" altLang="zh-CN" sz="5465" b="1">
                  <a:solidFill>
                    <a:schemeClr val="tx1"/>
                  </a:solidFill>
                  <a:latin typeface="Algerian" panose="04020705040A02060702" charset="0"/>
                  <a:ea typeface="方正兰亭超细黑简体" panose="02000000000000000000" charset="-122"/>
                  <a:cs typeface="Algerian" panose="04020705040A02060702" charset="0"/>
                </a:rPr>
                <a:t>02</a:t>
              </a:r>
            </a:p>
          </p:txBody>
        </p:sp>
        <p:sp>
          <p:nvSpPr>
            <p:cNvPr id="16" name="矩形 32">
              <a:extLst>
                <a:ext uri="{FF2B5EF4-FFF2-40B4-BE49-F238E27FC236}">
                  <a16:creationId xmlns:a16="http://schemas.microsoft.com/office/drawing/2014/main" id="{F22D2372-A9F6-4814-9F1B-57878F26206A}"/>
                </a:ext>
              </a:extLst>
            </p:cNvPr>
            <p:cNvSpPr/>
            <p:nvPr/>
          </p:nvSpPr>
          <p:spPr>
            <a:xfrm>
              <a:off x="10191" y="4989"/>
              <a:ext cx="7013" cy="1450"/>
            </a:xfrm>
            <a:prstGeom prst="rect">
              <a:avLst/>
            </a:prstGeom>
          </p:spPr>
          <p:txBody>
            <a:bodyPr wrap="square" lIns="91427" tIns="45713" rIns="91427" bIns="45713">
              <a:spAutoFit/>
            </a:bodyPr>
            <a:lstStyle/>
            <a:p>
              <a:pPr algn="l">
                <a:lnSpc>
                  <a:spcPct val="130000"/>
                </a:lnSpc>
              </a:pPr>
              <a:r>
                <a:rPr lang="en-US" altLang="zh-CN" sz="2200">
                  <a:solidFill>
                    <a:schemeClr val="tx1"/>
                  </a:solidFill>
                  <a:latin typeface="Cambria" panose="02040503050406030204" pitchFamily="18" charset="0"/>
                  <a:ea typeface="Cambria" panose="02040503050406030204" pitchFamily="18" charset="0"/>
                  <a:cs typeface="思源黑体 CN Light" panose="020B0300000000000000" charset="-122"/>
                  <a:sym typeface="+mn-ea"/>
                </a:rPr>
                <a:t>Tìm cận (cận trên/cận dưới) cho từng node trên cây</a:t>
              </a:r>
              <a:endParaRPr lang="zh-CN" altLang="en-US" sz="2200">
                <a:solidFill>
                  <a:schemeClr val="tx1"/>
                </a:solidFill>
                <a:latin typeface="Cambria" panose="02040503050406030204" pitchFamily="18" charset="0"/>
                <a:ea typeface="思源黑体 CN Light" panose="020B0300000000000000" charset="-122"/>
                <a:cs typeface="思源黑体 CN Light" panose="020B0300000000000000" charset="-122"/>
                <a:sym typeface="+mn-ea"/>
              </a:endParaRPr>
            </a:p>
          </p:txBody>
        </p:sp>
        <p:sp>
          <p:nvSpPr>
            <p:cNvPr id="17" name="文本框 33">
              <a:extLst>
                <a:ext uri="{FF2B5EF4-FFF2-40B4-BE49-F238E27FC236}">
                  <a16:creationId xmlns:a16="http://schemas.microsoft.com/office/drawing/2014/main" id="{FBE594E5-A0F4-4CBA-A3AF-FD167F3871C5}"/>
                </a:ext>
              </a:extLst>
            </p:cNvPr>
            <p:cNvSpPr txBox="1"/>
            <p:nvPr/>
          </p:nvSpPr>
          <p:spPr>
            <a:xfrm>
              <a:off x="7847" y="6690"/>
              <a:ext cx="1587" cy="1466"/>
            </a:xfrm>
            <a:prstGeom prst="rect">
              <a:avLst/>
            </a:prstGeom>
            <a:noFill/>
          </p:spPr>
          <p:txBody>
            <a:bodyPr wrap="none" lIns="91427" tIns="45713" rIns="91427" bIns="45713" rtlCol="0">
              <a:spAutoFit/>
            </a:bodyPr>
            <a:lstStyle/>
            <a:p>
              <a:pPr defTabSz="913765"/>
              <a:r>
                <a:rPr lang="en-US" altLang="zh-CN" sz="5465" b="1">
                  <a:solidFill>
                    <a:schemeClr val="tx1"/>
                  </a:solidFill>
                  <a:latin typeface="Algerian" panose="04020705040A02060702" charset="0"/>
                  <a:ea typeface="方正兰亭超细黑简体" panose="02000000000000000000" charset="-122"/>
                  <a:cs typeface="Algerian" panose="04020705040A02060702" charset="0"/>
                </a:rPr>
                <a:t>03</a:t>
              </a:r>
            </a:p>
          </p:txBody>
        </p:sp>
        <p:sp>
          <p:nvSpPr>
            <p:cNvPr id="18" name="矩形 34">
              <a:extLst>
                <a:ext uri="{FF2B5EF4-FFF2-40B4-BE49-F238E27FC236}">
                  <a16:creationId xmlns:a16="http://schemas.microsoft.com/office/drawing/2014/main" id="{D33C5F74-3BF3-431E-AA9F-1185B6361139}"/>
                </a:ext>
              </a:extLst>
            </p:cNvPr>
            <p:cNvSpPr/>
            <p:nvPr/>
          </p:nvSpPr>
          <p:spPr>
            <a:xfrm>
              <a:off x="10191" y="7241"/>
              <a:ext cx="7013" cy="1450"/>
            </a:xfrm>
            <a:prstGeom prst="rect">
              <a:avLst/>
            </a:prstGeom>
          </p:spPr>
          <p:txBody>
            <a:bodyPr wrap="square" lIns="91427" tIns="45713" rIns="91427" bIns="45713">
              <a:spAutoFit/>
            </a:bodyPr>
            <a:lstStyle/>
            <a:p>
              <a:pPr algn="l">
                <a:lnSpc>
                  <a:spcPct val="130000"/>
                </a:lnSpc>
              </a:pPr>
              <a:r>
                <a:rPr lang="en-US" altLang="zh-CN" sz="2200">
                  <a:latin typeface="Cambria" panose="02040503050406030204" pitchFamily="18" charset="0"/>
                  <a:ea typeface="Cambria" panose="02040503050406030204" pitchFamily="18" charset="0"/>
                  <a:cs typeface="思源黑体 CN Light" panose="020B0300000000000000" charset="-122"/>
                  <a:sym typeface="+mn-ea"/>
                </a:rPr>
                <a:t>Xây dựng giải thuật hoản chỉnh</a:t>
              </a:r>
              <a:endParaRPr lang="zh-CN" altLang="en-US" sz="2200">
                <a:solidFill>
                  <a:schemeClr val="tx1"/>
                </a:solidFill>
                <a:latin typeface="Cambria" panose="02040503050406030204" pitchFamily="18" charset="0"/>
                <a:ea typeface="思源黑体 CN Light" panose="020B0300000000000000" charset="-122"/>
                <a:cs typeface="思源黑体 CN Light" panose="020B0300000000000000" charset="-122"/>
                <a:sym typeface="+mn-ea"/>
              </a:endParaRPr>
            </a:p>
          </p:txBody>
        </p:sp>
      </p:grpSp>
      <p:pic>
        <p:nvPicPr>
          <p:cNvPr id="19" name="Picture 4">
            <a:extLst>
              <a:ext uri="{FF2B5EF4-FFF2-40B4-BE49-F238E27FC236}">
                <a16:creationId xmlns:a16="http://schemas.microsoft.com/office/drawing/2014/main" id="{35C6C81A-CD01-4C56-9AB4-6B2A3C23D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397057"/>
            <a:ext cx="63436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53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7992F8EC-1C1D-406D-B14D-DE402D1AEBC4}"/>
              </a:ext>
            </a:extLst>
          </p:cNvPr>
          <p:cNvSpPr txBox="1"/>
          <p:nvPr/>
        </p:nvSpPr>
        <p:spPr>
          <a:xfrm>
            <a:off x="5179696" y="379096"/>
            <a:ext cx="6078854" cy="62734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vi-VN">
                <a:latin typeface="Cambria" panose="02040503050406030204" pitchFamily="18" charset="0"/>
                <a:ea typeface="Cambria" panose="02040503050406030204" pitchFamily="18" charset="0"/>
                <a:cs typeface="Arial"/>
              </a:rPr>
              <a:t>&lt;khởi tạo một cấu hình bất kỳ cho </a:t>
            </a:r>
            <a:r>
              <a:rPr lang="vi-VN" b="1">
                <a:latin typeface="Cambria" panose="02040503050406030204" pitchFamily="18" charset="0"/>
                <a:ea typeface="Cambria" panose="02040503050406030204" pitchFamily="18" charset="0"/>
                <a:cs typeface="Arial"/>
              </a:rPr>
              <a:t>BESTCONFIG</a:t>
            </a:r>
            <a:r>
              <a:rPr lang="vi-VN">
                <a:latin typeface="Cambria" panose="02040503050406030204" pitchFamily="18" charset="0"/>
                <a:ea typeface="Cambria" panose="02040503050406030204" pitchFamily="18" charset="0"/>
                <a:cs typeface="Arial"/>
              </a:rPr>
              <a:t>&gt;</a:t>
            </a:r>
          </a:p>
          <a:p>
            <a:pPr>
              <a:lnSpc>
                <a:spcPct val="150000"/>
              </a:lnSpc>
            </a:pPr>
            <a:r>
              <a:rPr lang="vi-VN" i="1">
                <a:latin typeface="Cambria" panose="02040503050406030204" pitchFamily="18" charset="0"/>
                <a:ea typeface="Cambria" panose="02040503050406030204" pitchFamily="18" charset="0"/>
                <a:cs typeface="Arial"/>
              </a:rPr>
              <a:t>def function</a:t>
            </a:r>
            <a:r>
              <a:rPr lang="vi-VN">
                <a:latin typeface="Cambria" panose="02040503050406030204" pitchFamily="18" charset="0"/>
                <a:ea typeface="Cambria" panose="02040503050406030204" pitchFamily="18" charset="0"/>
                <a:cs typeface="Arial"/>
              </a:rPr>
              <a:t> </a:t>
            </a:r>
            <a:r>
              <a:rPr lang="vi-VN" b="1">
                <a:latin typeface="Cambria" panose="02040503050406030204" pitchFamily="18" charset="0"/>
                <a:ea typeface="Cambria" panose="02040503050406030204" pitchFamily="18" charset="0"/>
                <a:cs typeface="Arial"/>
              </a:rPr>
              <a:t>Attemp(i):</a:t>
            </a: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for</a:t>
            </a:r>
            <a:r>
              <a:rPr lang="vi-VN">
                <a:latin typeface="Cambria" panose="02040503050406030204" pitchFamily="18" charset="0"/>
                <a:ea typeface="Cambria" panose="02040503050406030204" pitchFamily="18" charset="0"/>
                <a:cs typeface="Arial"/>
              </a:rPr>
              <a:t> &lt;mọi giá trị V có thể gán cho </a:t>
            </a:r>
            <a:r>
              <a:rPr lang="vi-VN" b="1">
                <a:latin typeface="Cambria" panose="02040503050406030204" pitchFamily="18" charset="0"/>
                <a:ea typeface="Cambria" panose="02040503050406030204" pitchFamily="18" charset="0"/>
                <a:cs typeface="Arial"/>
              </a:rPr>
              <a:t>x[i]</a:t>
            </a:r>
            <a:r>
              <a:rPr lang="vi-VN">
                <a:latin typeface="Cambria" panose="02040503050406030204" pitchFamily="18" charset="0"/>
                <a:ea typeface="Cambria" panose="02040503050406030204" pitchFamily="18" charset="0"/>
                <a:cs typeface="Arial"/>
              </a:rPr>
              <a:t>&gt; {</a:t>
            </a:r>
          </a:p>
          <a:p>
            <a:pPr>
              <a:lnSpc>
                <a:spcPct val="150000"/>
              </a:lnSpc>
            </a:pPr>
            <a:r>
              <a:rPr lang="vi-VN">
                <a:latin typeface="Cambria" panose="02040503050406030204" pitchFamily="18" charset="0"/>
                <a:ea typeface="Cambria" panose="02040503050406030204" pitchFamily="18" charset="0"/>
                <a:cs typeface="Arial"/>
              </a:rPr>
              <a:t>        &lt;thử </a:t>
            </a:r>
            <a:r>
              <a:rPr lang="vi-VN" b="1">
                <a:latin typeface="Cambria" panose="02040503050406030204" pitchFamily="18" charset="0"/>
                <a:ea typeface="Cambria" panose="02040503050406030204" pitchFamily="18" charset="0"/>
                <a:cs typeface="Arial"/>
              </a:rPr>
              <a:t>x[i]</a:t>
            </a:r>
            <a:r>
              <a:rPr lang="vi-VN">
                <a:latin typeface="Cambria" panose="02040503050406030204" pitchFamily="18" charset="0"/>
                <a:ea typeface="Cambria" panose="02040503050406030204" pitchFamily="18" charset="0"/>
                <a:cs typeface="Arial"/>
              </a:rPr>
              <a:t> </a:t>
            </a:r>
            <a:r>
              <a:rPr lang="vi-VN" b="1">
                <a:latin typeface="Cambria" panose="02040503050406030204" pitchFamily="18" charset="0"/>
                <a:ea typeface="Cambria" panose="02040503050406030204" pitchFamily="18" charset="0"/>
                <a:cs typeface="Arial"/>
              </a:rPr>
              <a:t>:= V</a:t>
            </a:r>
            <a:r>
              <a:rPr lang="en-US" b="1">
                <a:latin typeface="Cambria" panose="02040503050406030204" pitchFamily="18" charset="0"/>
                <a:ea typeface="Cambria" panose="02040503050406030204" pitchFamily="18" charset="0"/>
                <a:cs typeface="Arial"/>
              </a:rPr>
              <a:t> </a:t>
            </a:r>
            <a:r>
              <a:rPr lang="en-US">
                <a:latin typeface="Cambria" panose="02040503050406030204" pitchFamily="18" charset="0"/>
                <a:ea typeface="Cambria" panose="02040503050406030204" pitchFamily="18" charset="0"/>
                <a:cs typeface="Arial"/>
              </a:rPr>
              <a:t>liệu</a:t>
            </a:r>
            <a:r>
              <a:rPr lang="en-US" b="1">
                <a:latin typeface="Cambria" panose="02040503050406030204" pitchFamily="18" charset="0"/>
                <a:ea typeface="Cambria" panose="02040503050406030204" pitchFamily="18" charset="0"/>
                <a:cs typeface="Arial"/>
              </a:rPr>
              <a:t> </a:t>
            </a:r>
            <a:r>
              <a:rPr lang="en-US">
                <a:latin typeface="Cambria" panose="02040503050406030204" pitchFamily="18" charset="0"/>
                <a:ea typeface="Cambria" panose="02040503050406030204" pitchFamily="18" charset="0"/>
                <a:cs typeface="Arial"/>
              </a:rPr>
              <a:t>có khả năng tạo cấu hình tốt</a:t>
            </a:r>
            <a:r>
              <a:rPr lang="vi-VN">
                <a:latin typeface="Cambria" panose="02040503050406030204" pitchFamily="18" charset="0"/>
                <a:ea typeface="Cambria" panose="02040503050406030204" pitchFamily="18" charset="0"/>
                <a:cs typeface="Arial"/>
              </a:rPr>
              <a:t>&gt;;</a:t>
            </a: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if</a:t>
            </a:r>
            <a:r>
              <a:rPr lang="vi-VN">
                <a:latin typeface="Cambria" panose="02040503050406030204" pitchFamily="18" charset="0"/>
                <a:ea typeface="Cambria" panose="02040503050406030204" pitchFamily="18" charset="0"/>
                <a:cs typeface="Arial"/>
              </a:rPr>
              <a:t> &lt;việc thử trên vẫn còn hi vọng tìm ra cấu hình tốt hơn </a:t>
            </a:r>
            <a:r>
              <a:rPr lang="vi-VN" b="1">
                <a:latin typeface="Cambria" panose="02040503050406030204" pitchFamily="18" charset="0"/>
                <a:ea typeface="Cambria" panose="02040503050406030204" pitchFamily="18" charset="0"/>
                <a:cs typeface="Arial"/>
              </a:rPr>
              <a:t>BESTCONFIG</a:t>
            </a:r>
            <a:r>
              <a:rPr lang="vi-VN">
                <a:latin typeface="Cambria" panose="02040503050406030204" pitchFamily="18" charset="0"/>
                <a:ea typeface="Cambria" panose="02040503050406030204" pitchFamily="18" charset="0"/>
                <a:cs typeface="Arial"/>
              </a:rPr>
              <a:t>&gt; {</a:t>
            </a:r>
          </a:p>
          <a:p>
            <a:pPr>
              <a:lnSpc>
                <a:spcPct val="150000"/>
              </a:lnSpc>
            </a:pPr>
            <a:r>
              <a:rPr lang="vi-VN">
                <a:latin typeface="Cambria" panose="02040503050406030204" pitchFamily="18" charset="0"/>
                <a:ea typeface="Cambria" panose="02040503050406030204" pitchFamily="18" charset="0"/>
                <a:cs typeface="Arial"/>
              </a:rPr>
              <a:t>            </a:t>
            </a:r>
            <a:r>
              <a:rPr lang="vi-VN" i="1">
                <a:latin typeface="Cambria" panose="02040503050406030204" pitchFamily="18" charset="0"/>
                <a:ea typeface="Cambria" panose="02040503050406030204" pitchFamily="18" charset="0"/>
                <a:cs typeface="Arial"/>
              </a:rPr>
              <a:t>if</a:t>
            </a:r>
            <a:r>
              <a:rPr lang="vi-VN">
                <a:latin typeface="Cambria" panose="02040503050406030204" pitchFamily="18" charset="0"/>
                <a:ea typeface="Cambria" panose="02040503050406030204" pitchFamily="18" charset="0"/>
                <a:cs typeface="Arial"/>
              </a:rPr>
              <a:t> &lt;</a:t>
            </a:r>
            <a:r>
              <a:rPr lang="vi-VN" b="1">
                <a:latin typeface="Cambria" panose="02040503050406030204" pitchFamily="18" charset="0"/>
                <a:ea typeface="Cambria" panose="02040503050406030204" pitchFamily="18" charset="0"/>
                <a:cs typeface="Arial"/>
              </a:rPr>
              <a:t>x[i]</a:t>
            </a:r>
            <a:r>
              <a:rPr lang="vi-VN">
                <a:latin typeface="Cambria" panose="02040503050406030204" pitchFamily="18" charset="0"/>
                <a:ea typeface="Cambria" panose="02040503050406030204" pitchFamily="18" charset="0"/>
                <a:cs typeface="Arial"/>
              </a:rPr>
              <a:t> là phần tử cuối cùng trong cấu hình&gt; {</a:t>
            </a:r>
          </a:p>
          <a:p>
            <a:pPr>
              <a:lnSpc>
                <a:spcPct val="150000"/>
              </a:lnSpc>
            </a:pPr>
            <a:r>
              <a:rPr lang="vi-VN">
                <a:latin typeface="Cambria" panose="02040503050406030204" pitchFamily="18" charset="0"/>
                <a:ea typeface="Cambria" panose="02040503050406030204" pitchFamily="18" charset="0"/>
                <a:cs typeface="Arial"/>
              </a:rPr>
              <a:t>                &lt;cập nhật </a:t>
            </a:r>
            <a:r>
              <a:rPr lang="vi-VN" b="1">
                <a:latin typeface="Cambria" panose="02040503050406030204" pitchFamily="18" charset="0"/>
                <a:ea typeface="Cambria" panose="02040503050406030204" pitchFamily="18" charset="0"/>
                <a:cs typeface="Arial"/>
              </a:rPr>
              <a:t>BESTCONFIG</a:t>
            </a:r>
            <a:r>
              <a:rPr lang="vi-VN">
                <a:latin typeface="Cambria" panose="02040503050406030204" pitchFamily="18" charset="0"/>
                <a:ea typeface="Cambria" panose="02040503050406030204" pitchFamily="18" charset="0"/>
                <a:cs typeface="Arial"/>
              </a:rPr>
              <a:t>&gt;</a:t>
            </a:r>
          </a:p>
          <a:p>
            <a:pPr>
              <a:lnSpc>
                <a:spcPct val="150000"/>
              </a:lnSpc>
            </a:pPr>
            <a:r>
              <a:rPr lang="vi-VN">
                <a:latin typeface="Cambria" panose="02040503050406030204" pitchFamily="18" charset="0"/>
                <a:ea typeface="Cambria" panose="02040503050406030204" pitchFamily="18" charset="0"/>
                <a:cs typeface="Arial"/>
              </a:rPr>
              <a:t>            } </a:t>
            </a:r>
            <a:r>
              <a:rPr lang="vi-VN" i="1">
                <a:latin typeface="Cambria" panose="02040503050406030204" pitchFamily="18" charset="0"/>
                <a:ea typeface="Cambria" panose="02040503050406030204" pitchFamily="18" charset="0"/>
                <a:cs typeface="Arial"/>
              </a:rPr>
              <a:t>else</a:t>
            </a:r>
            <a:r>
              <a:rPr lang="vi-VN">
                <a:latin typeface="Cambria" panose="02040503050406030204" pitchFamily="18" charset="0"/>
                <a:ea typeface="Cambria" panose="02040503050406030204" pitchFamily="18" charset="0"/>
                <a:cs typeface="Arial"/>
              </a:rPr>
              <a:t> {</a:t>
            </a:r>
          </a:p>
          <a:p>
            <a:pPr>
              <a:lnSpc>
                <a:spcPct val="150000"/>
              </a:lnSpc>
            </a:pPr>
            <a:r>
              <a:rPr lang="vi-VN">
                <a:latin typeface="Cambria" panose="02040503050406030204" pitchFamily="18" charset="0"/>
                <a:ea typeface="Cambria" panose="02040503050406030204" pitchFamily="18" charset="0"/>
                <a:cs typeface="Arial"/>
              </a:rPr>
              <a:t>                &lt;ghi nhận việc thử </a:t>
            </a:r>
            <a:r>
              <a:rPr lang="vi-VN" b="1">
                <a:latin typeface="Cambria" panose="02040503050406030204" pitchFamily="18" charset="0"/>
                <a:ea typeface="Cambria" panose="02040503050406030204" pitchFamily="18" charset="0"/>
                <a:cs typeface="Arial"/>
              </a:rPr>
              <a:t>x[i]</a:t>
            </a:r>
            <a:r>
              <a:rPr lang="vi-VN">
                <a:latin typeface="Cambria" panose="02040503050406030204" pitchFamily="18" charset="0"/>
                <a:ea typeface="Cambria" panose="02040503050406030204" pitchFamily="18" charset="0"/>
                <a:cs typeface="Arial"/>
              </a:rPr>
              <a:t> </a:t>
            </a:r>
            <a:r>
              <a:rPr lang="en-US" b="1">
                <a:latin typeface="Cambria" panose="02040503050406030204" pitchFamily="18" charset="0"/>
                <a:ea typeface="Cambria" panose="02040503050406030204" pitchFamily="18" charset="0"/>
                <a:cs typeface="Arial"/>
              </a:rPr>
              <a:t>:</a:t>
            </a:r>
            <a:r>
              <a:rPr lang="vi-VN" b="1">
                <a:latin typeface="Cambria" panose="02040503050406030204" pitchFamily="18" charset="0"/>
                <a:ea typeface="Cambria" panose="02040503050406030204" pitchFamily="18" charset="0"/>
                <a:cs typeface="Arial"/>
              </a:rPr>
              <a:t>= V </a:t>
            </a:r>
            <a:r>
              <a:rPr lang="vi-VN">
                <a:latin typeface="Cambria" panose="02040503050406030204" pitchFamily="18" charset="0"/>
                <a:ea typeface="Cambria" panose="02040503050406030204" pitchFamily="18" charset="0"/>
                <a:cs typeface="Arial"/>
              </a:rPr>
              <a:t>(nếu cần)&gt;;</a:t>
            </a:r>
          </a:p>
          <a:p>
            <a:pPr>
              <a:lnSpc>
                <a:spcPct val="150000"/>
              </a:lnSpc>
            </a:pPr>
            <a:r>
              <a:rPr lang="vi-VN">
                <a:latin typeface="Cambria" panose="02040503050406030204" pitchFamily="18" charset="0"/>
                <a:ea typeface="Cambria" panose="02040503050406030204" pitchFamily="18" charset="0"/>
                <a:cs typeface="Arial"/>
              </a:rPr>
              <a:t>                </a:t>
            </a:r>
            <a:r>
              <a:rPr lang="vi-VN" b="1">
                <a:latin typeface="Cambria" panose="02040503050406030204" pitchFamily="18" charset="0"/>
                <a:ea typeface="Cambria" panose="02040503050406030204" pitchFamily="18" charset="0"/>
                <a:cs typeface="Arial"/>
              </a:rPr>
              <a:t>Attemp(i + 1);</a:t>
            </a:r>
          </a:p>
          <a:p>
            <a:pPr>
              <a:lnSpc>
                <a:spcPct val="150000"/>
              </a:lnSpc>
            </a:pPr>
            <a:r>
              <a:rPr lang="vi-VN">
                <a:latin typeface="Cambria" panose="02040503050406030204" pitchFamily="18" charset="0"/>
                <a:ea typeface="Cambria" panose="02040503050406030204" pitchFamily="18" charset="0"/>
                <a:cs typeface="Arial"/>
              </a:rPr>
              <a:t>                &lt;bỏ ghi nhận việc thử </a:t>
            </a:r>
            <a:r>
              <a:rPr lang="vi-VN" b="1">
                <a:latin typeface="Cambria" panose="02040503050406030204" pitchFamily="18" charset="0"/>
                <a:ea typeface="Cambria" panose="02040503050406030204" pitchFamily="18" charset="0"/>
                <a:cs typeface="Arial"/>
              </a:rPr>
              <a:t>x[i]</a:t>
            </a:r>
            <a:r>
              <a:rPr lang="vi-VN">
                <a:latin typeface="Cambria" panose="02040503050406030204" pitchFamily="18" charset="0"/>
                <a:ea typeface="Cambria" panose="02040503050406030204" pitchFamily="18" charset="0"/>
                <a:cs typeface="Arial"/>
              </a:rPr>
              <a:t> </a:t>
            </a:r>
            <a:r>
              <a:rPr lang="vi-VN" b="1">
                <a:latin typeface="Cambria" panose="02040503050406030204" pitchFamily="18" charset="0"/>
                <a:ea typeface="Cambria" panose="02040503050406030204" pitchFamily="18" charset="0"/>
                <a:cs typeface="Arial"/>
              </a:rPr>
              <a:t>:= V </a:t>
            </a:r>
            <a:r>
              <a:rPr lang="vi-VN">
                <a:latin typeface="Cambria" panose="02040503050406030204" pitchFamily="18" charset="0"/>
                <a:ea typeface="Cambria" panose="02040503050406030204" pitchFamily="18" charset="0"/>
                <a:cs typeface="Arial"/>
              </a:rPr>
              <a:t>(nếu cần)&gt;;</a:t>
            </a:r>
          </a:p>
          <a:p>
            <a:pPr>
              <a:lnSpc>
                <a:spcPct val="150000"/>
              </a:lnSpc>
            </a:pPr>
            <a:r>
              <a:rPr lang="vi-VN">
                <a:latin typeface="Cambria" panose="02040503050406030204" pitchFamily="18" charset="0"/>
                <a:ea typeface="Cambria" panose="02040503050406030204" pitchFamily="18" charset="0"/>
                <a:cs typeface="Arial"/>
              </a:rPr>
              <a:t>            }</a:t>
            </a:r>
          </a:p>
          <a:p>
            <a:pPr>
              <a:lnSpc>
                <a:spcPct val="150000"/>
              </a:lnSpc>
            </a:pPr>
            <a:r>
              <a:rPr lang="vi-VN">
                <a:latin typeface="Cambria" panose="02040503050406030204" pitchFamily="18" charset="0"/>
                <a:ea typeface="Cambria" panose="02040503050406030204" pitchFamily="18" charset="0"/>
                <a:cs typeface="Arial"/>
              </a:rPr>
              <a:t>        }</a:t>
            </a:r>
          </a:p>
          <a:p>
            <a:pPr>
              <a:lnSpc>
                <a:spcPct val="150000"/>
              </a:lnSpc>
            </a:pPr>
            <a:r>
              <a:rPr lang="vi-VN">
                <a:latin typeface="Cambria" panose="02040503050406030204" pitchFamily="18" charset="0"/>
                <a:ea typeface="Cambria" panose="02040503050406030204" pitchFamily="18" charset="0"/>
                <a:cs typeface="Arial"/>
              </a:rPr>
              <a:t>    }</a:t>
            </a:r>
          </a:p>
        </p:txBody>
      </p:sp>
      <p:sp>
        <p:nvSpPr>
          <p:cNvPr id="7" name="矩形 52">
            <a:extLst>
              <a:ext uri="{FF2B5EF4-FFF2-40B4-BE49-F238E27FC236}">
                <a16:creationId xmlns:a16="http://schemas.microsoft.com/office/drawing/2014/main" id="{C526B9DA-6C66-4DB6-8FE0-E1E440E35E7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PHƯƠNG PHÁP</a:t>
            </a:r>
          </a:p>
        </p:txBody>
      </p:sp>
      <p:sp>
        <p:nvSpPr>
          <p:cNvPr id="2" name="TextBox 1">
            <a:extLst>
              <a:ext uri="{FF2B5EF4-FFF2-40B4-BE49-F238E27FC236}">
                <a16:creationId xmlns:a16="http://schemas.microsoft.com/office/drawing/2014/main" id="{302A2364-2F2A-4E7D-BCB7-855F7ADF6877}"/>
              </a:ext>
            </a:extLst>
          </p:cNvPr>
          <p:cNvSpPr txBox="1"/>
          <p:nvPr/>
        </p:nvSpPr>
        <p:spPr>
          <a:xfrm>
            <a:off x="949325" y="4410462"/>
            <a:ext cx="3949700" cy="769441"/>
          </a:xfrm>
          <a:prstGeom prst="rect">
            <a:avLst/>
          </a:prstGeom>
          <a:noFill/>
        </p:spPr>
        <p:txBody>
          <a:bodyPr wrap="square" rtlCol="0">
            <a:spAutoFit/>
          </a:bodyPr>
          <a:lstStyle/>
          <a:p>
            <a:pPr algn="ctr"/>
            <a:r>
              <a:rPr lang="en-US" sz="2200" b="1">
                <a:solidFill>
                  <a:schemeClr val="accent1"/>
                </a:solidFill>
                <a:latin typeface="Cambria" panose="02040503050406030204" pitchFamily="18" charset="0"/>
                <a:ea typeface="Cambria" panose="02040503050406030204" pitchFamily="18" charset="0"/>
              </a:rPr>
              <a:t>Phương pháp giải chung cho các bài toán nhánh cận ?</a:t>
            </a:r>
          </a:p>
        </p:txBody>
      </p:sp>
      <p:pic>
        <p:nvPicPr>
          <p:cNvPr id="9" name="Picture 4">
            <a:extLst>
              <a:ext uri="{FF2B5EF4-FFF2-40B4-BE49-F238E27FC236}">
                <a16:creationId xmlns:a16="http://schemas.microsoft.com/office/drawing/2014/main" id="{6682FAD1-484F-4C50-B754-E53B5A039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316355"/>
            <a:ext cx="63436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499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39" descr="6">
            <a:extLst>
              <a:ext uri="{FF2B5EF4-FFF2-40B4-BE49-F238E27FC236}">
                <a16:creationId xmlns:a16="http://schemas.microsoft.com/office/drawing/2014/main" id="{A324BCAC-39DB-40CE-86AF-C9BF805CAE49}"/>
              </a:ext>
            </a:extLst>
          </p:cNvPr>
          <p:cNvPicPr>
            <a:picLocks noChangeAspect="1"/>
          </p:cNvPicPr>
          <p:nvPr/>
        </p:nvPicPr>
        <p:blipFill>
          <a:blip r:embed="rId3"/>
          <a:stretch>
            <a:fillRect/>
          </a:stretch>
        </p:blipFill>
        <p:spPr>
          <a:xfrm>
            <a:off x="248920" y="4458335"/>
            <a:ext cx="2416175" cy="2260600"/>
          </a:xfrm>
          <a:prstGeom prst="rect">
            <a:avLst/>
          </a:prstGeom>
        </p:spPr>
      </p:pic>
      <p:pic>
        <p:nvPicPr>
          <p:cNvPr id="3" name="图片 40" descr="4">
            <a:extLst>
              <a:ext uri="{FF2B5EF4-FFF2-40B4-BE49-F238E27FC236}">
                <a16:creationId xmlns:a16="http://schemas.microsoft.com/office/drawing/2014/main" id="{98B05D82-2EF7-48BE-B1F1-8BB1398E605F}"/>
              </a:ext>
            </a:extLst>
          </p:cNvPr>
          <p:cNvPicPr>
            <a:picLocks noChangeAspect="1"/>
          </p:cNvPicPr>
          <p:nvPr/>
        </p:nvPicPr>
        <p:blipFill>
          <a:blip r:embed="rId4"/>
          <a:stretch>
            <a:fillRect/>
          </a:stretch>
        </p:blipFill>
        <p:spPr>
          <a:xfrm>
            <a:off x="9218930" y="4493895"/>
            <a:ext cx="3080385" cy="2167890"/>
          </a:xfrm>
          <a:prstGeom prst="rect">
            <a:avLst/>
          </a:prstGeom>
        </p:spPr>
      </p:pic>
      <p:pic>
        <p:nvPicPr>
          <p:cNvPr id="4" name="图片 1" descr="4">
            <a:extLst>
              <a:ext uri="{FF2B5EF4-FFF2-40B4-BE49-F238E27FC236}">
                <a16:creationId xmlns:a16="http://schemas.microsoft.com/office/drawing/2014/main" id="{43D32FC6-A5E6-4DB2-826F-AED5153B2EB8}"/>
              </a:ext>
            </a:extLst>
          </p:cNvPr>
          <p:cNvPicPr>
            <a:picLocks noChangeAspect="1"/>
          </p:cNvPicPr>
          <p:nvPr/>
        </p:nvPicPr>
        <p:blipFill>
          <a:blip r:embed="rId4"/>
          <a:srcRect r="77798" b="58787"/>
          <a:stretch>
            <a:fillRect/>
          </a:stretch>
        </p:blipFill>
        <p:spPr>
          <a:xfrm>
            <a:off x="4711065" y="5037455"/>
            <a:ext cx="683895" cy="893445"/>
          </a:xfrm>
          <a:prstGeom prst="rect">
            <a:avLst/>
          </a:prstGeom>
        </p:spPr>
      </p:pic>
      <p:pic>
        <p:nvPicPr>
          <p:cNvPr id="5" name="图片 2" descr="4">
            <a:extLst>
              <a:ext uri="{FF2B5EF4-FFF2-40B4-BE49-F238E27FC236}">
                <a16:creationId xmlns:a16="http://schemas.microsoft.com/office/drawing/2014/main" id="{1FE5B442-9230-4B41-8479-92BCC588A8FB}"/>
              </a:ext>
            </a:extLst>
          </p:cNvPr>
          <p:cNvPicPr>
            <a:picLocks noChangeAspect="1"/>
          </p:cNvPicPr>
          <p:nvPr/>
        </p:nvPicPr>
        <p:blipFill>
          <a:blip r:embed="rId4"/>
          <a:srcRect l="67740" t="22672" r="7399" b="36028"/>
          <a:stretch>
            <a:fillRect/>
          </a:stretch>
        </p:blipFill>
        <p:spPr>
          <a:xfrm>
            <a:off x="5713730" y="5035550"/>
            <a:ext cx="765810" cy="895350"/>
          </a:xfrm>
          <a:prstGeom prst="rect">
            <a:avLst/>
          </a:prstGeom>
        </p:spPr>
      </p:pic>
      <p:sp>
        <p:nvSpPr>
          <p:cNvPr id="6" name="文本框 36">
            <a:extLst>
              <a:ext uri="{FF2B5EF4-FFF2-40B4-BE49-F238E27FC236}">
                <a16:creationId xmlns:a16="http://schemas.microsoft.com/office/drawing/2014/main" id="{5A38B990-10B6-481A-BB12-B2F5757D1C79}"/>
              </a:ext>
            </a:extLst>
          </p:cNvPr>
          <p:cNvSpPr txBox="1"/>
          <p:nvPr/>
        </p:nvSpPr>
        <p:spPr>
          <a:xfrm>
            <a:off x="2374740" y="2247917"/>
            <a:ext cx="7134541" cy="1323439"/>
          </a:xfrm>
          <a:prstGeom prst="rect">
            <a:avLst/>
          </a:prstGeom>
          <a:noFill/>
        </p:spPr>
        <p:txBody>
          <a:bodyPr wrap="square" rtlCol="0">
            <a:spAutoFit/>
          </a:bodyPr>
          <a:lstStyle/>
          <a:p>
            <a:pPr algn="ctr"/>
            <a:r>
              <a:rPr lang="vi-VN" altLang="zh-CN" sz="8000">
                <a:latin typeface="Algerian" panose="04020705040A02060702" charset="0"/>
                <a:cs typeface="Algerian" panose="04020705040A02060702" charset="0"/>
              </a:rPr>
              <a:t>TSP</a:t>
            </a:r>
            <a:endParaRPr lang="en-US" altLang="zh-CN" sz="8000">
              <a:latin typeface="Algerian" panose="04020705040A02060702" charset="0"/>
              <a:cs typeface="Algerian" panose="04020705040A02060702" charset="0"/>
            </a:endParaRPr>
          </a:p>
        </p:txBody>
      </p:sp>
      <p:pic>
        <p:nvPicPr>
          <p:cNvPr id="7" name="图片 41" descr="7">
            <a:extLst>
              <a:ext uri="{FF2B5EF4-FFF2-40B4-BE49-F238E27FC236}">
                <a16:creationId xmlns:a16="http://schemas.microsoft.com/office/drawing/2014/main" id="{5B021333-664D-4898-BEBB-94AB1CB1BC6A}"/>
              </a:ext>
            </a:extLst>
          </p:cNvPr>
          <p:cNvPicPr>
            <a:picLocks noChangeAspect="1"/>
          </p:cNvPicPr>
          <p:nvPr/>
        </p:nvPicPr>
        <p:blipFill>
          <a:blip r:embed="rId5"/>
          <a:stretch>
            <a:fillRect/>
          </a:stretch>
        </p:blipFill>
        <p:spPr>
          <a:xfrm>
            <a:off x="133985" y="95250"/>
            <a:ext cx="2096770" cy="1529080"/>
          </a:xfrm>
          <a:prstGeom prst="rect">
            <a:avLst/>
          </a:prstGeom>
        </p:spPr>
      </p:pic>
      <p:grpSp>
        <p:nvGrpSpPr>
          <p:cNvPr id="8" name="组合 8">
            <a:extLst>
              <a:ext uri="{FF2B5EF4-FFF2-40B4-BE49-F238E27FC236}">
                <a16:creationId xmlns:a16="http://schemas.microsoft.com/office/drawing/2014/main" id="{C70A1F0D-F77E-4C7B-B34E-1D64997EAA5A}"/>
              </a:ext>
            </a:extLst>
          </p:cNvPr>
          <p:cNvGrpSpPr/>
          <p:nvPr/>
        </p:nvGrpSpPr>
        <p:grpSpPr>
          <a:xfrm>
            <a:off x="3077210" y="403225"/>
            <a:ext cx="5774055" cy="6099810"/>
            <a:chOff x="4846" y="635"/>
            <a:chExt cx="9093" cy="9606"/>
          </a:xfrm>
        </p:grpSpPr>
        <p:pic>
          <p:nvPicPr>
            <p:cNvPr id="9" name="图片 6" descr="形状点缀 (1)">
              <a:extLst>
                <a:ext uri="{FF2B5EF4-FFF2-40B4-BE49-F238E27FC236}">
                  <a16:creationId xmlns:a16="http://schemas.microsoft.com/office/drawing/2014/main" id="{244F4CEB-5020-440A-AE0E-DC3F6A8C072F}"/>
                </a:ext>
              </a:extLst>
            </p:cNvPr>
            <p:cNvPicPr>
              <a:picLocks noChangeAspect="1"/>
            </p:cNvPicPr>
            <p:nvPr/>
          </p:nvPicPr>
          <p:blipFill>
            <a:blip r:embed="rId6"/>
            <a:srcRect t="66367"/>
            <a:stretch>
              <a:fillRect/>
            </a:stretch>
          </p:blipFill>
          <p:spPr>
            <a:xfrm>
              <a:off x="4846" y="635"/>
              <a:ext cx="3000" cy="1009"/>
            </a:xfrm>
            <a:prstGeom prst="rect">
              <a:avLst/>
            </a:prstGeom>
          </p:spPr>
        </p:pic>
        <p:pic>
          <p:nvPicPr>
            <p:cNvPr id="10" name="图片 7" descr="形状点缀 (1)">
              <a:extLst>
                <a:ext uri="{FF2B5EF4-FFF2-40B4-BE49-F238E27FC236}">
                  <a16:creationId xmlns:a16="http://schemas.microsoft.com/office/drawing/2014/main" id="{C89A5760-A958-430E-A8F7-C1C831652CD9}"/>
                </a:ext>
              </a:extLst>
            </p:cNvPr>
            <p:cNvPicPr>
              <a:picLocks noChangeAspect="1"/>
            </p:cNvPicPr>
            <p:nvPr/>
          </p:nvPicPr>
          <p:blipFill>
            <a:blip r:embed="rId6"/>
            <a:srcRect t="66367"/>
            <a:stretch>
              <a:fillRect/>
            </a:stretch>
          </p:blipFill>
          <p:spPr>
            <a:xfrm flipV="1">
              <a:off x="10939" y="9233"/>
              <a:ext cx="3000" cy="1009"/>
            </a:xfrm>
            <a:prstGeom prst="rect">
              <a:avLst/>
            </a:prstGeom>
          </p:spPr>
        </p:pic>
      </p:grpSp>
      <p:sp>
        <p:nvSpPr>
          <p:cNvPr id="11" name="矩形 59">
            <a:extLst>
              <a:ext uri="{FF2B5EF4-FFF2-40B4-BE49-F238E27FC236}">
                <a16:creationId xmlns:a16="http://schemas.microsoft.com/office/drawing/2014/main" id="{92D0F30A-1193-423E-B767-336D47A9A8BF}"/>
              </a:ext>
            </a:extLst>
          </p:cNvPr>
          <p:cNvSpPr/>
          <p:nvPr/>
        </p:nvSpPr>
        <p:spPr>
          <a:xfrm>
            <a:off x="4267834" y="3455782"/>
            <a:ext cx="3348355" cy="1060034"/>
          </a:xfrm>
          <a:prstGeom prst="rect">
            <a:avLst/>
          </a:prstGeom>
        </p:spPr>
        <p:txBody>
          <a:bodyPr wrap="square">
            <a:spAutoFit/>
          </a:bodyPr>
          <a:lstStyle/>
          <a:p>
            <a:pPr algn="ctr">
              <a:lnSpc>
                <a:spcPct val="130000"/>
              </a:lnSpc>
            </a:pPr>
            <a:r>
              <a:rPr lang="vi-VN" altLang="zh-CN" sz="5400" b="1">
                <a:solidFill>
                  <a:schemeClr val="bg1"/>
                </a:solidFill>
                <a:latin typeface="Cambria" panose="02040503050406030204" pitchFamily="18" charset="0"/>
                <a:ea typeface="Cambria" panose="02040503050406030204" pitchFamily="18" charset="0"/>
                <a:cs typeface="Calibri" panose="020F0502020204030204" pitchFamily="34" charset="0"/>
              </a:rPr>
              <a:t>BÀI TẬP</a:t>
            </a:r>
            <a:endParaRPr lang="zh-CN" altLang="en-US" sz="5400" b="1">
              <a:solidFill>
                <a:schemeClr val="bg1"/>
              </a:solidFill>
              <a:latin typeface="Cambria" panose="02040503050406030204" pitchFamily="18" charset="0"/>
              <a:ea typeface="思源黑体 CN Light" panose="020B0300000000000000" charset="-122"/>
              <a:cs typeface="Calibri" panose="020F0502020204030204" pitchFamily="34" charset="0"/>
            </a:endParaRPr>
          </a:p>
        </p:txBody>
      </p:sp>
    </p:spTree>
    <p:extLst>
      <p:ext uri="{BB962C8B-B14F-4D97-AF65-F5344CB8AC3E}">
        <p14:creationId xmlns:p14="http://schemas.microsoft.com/office/powerpoint/2010/main" val="196296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52">
            <a:extLst>
              <a:ext uri="{FF2B5EF4-FFF2-40B4-BE49-F238E27FC236}">
                <a16:creationId xmlns:a16="http://schemas.microsoft.com/office/drawing/2014/main" id="{CF0B3147-BDFD-4410-A0DC-CF20B2724AB8}"/>
              </a:ext>
            </a:extLst>
          </p:cNvPr>
          <p:cNvSpPr/>
          <p:nvPr/>
        </p:nvSpPr>
        <p:spPr>
          <a:xfrm>
            <a:off x="860425" y="493395"/>
            <a:ext cx="3347720" cy="592455"/>
          </a:xfrm>
          <a:prstGeom prst="rect">
            <a:avLst/>
          </a:prstGeom>
          <a:solidFill>
            <a:schemeClr val="bg1"/>
          </a:solidFill>
          <a:ln w="15875">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b="1">
                <a:solidFill>
                  <a:srgbClr val="FF0000"/>
                </a:solidFill>
                <a:latin typeface="Cambria" panose="02040503050406030204" pitchFamily="18" charset="0"/>
                <a:ea typeface="Cambria" panose="02040503050406030204" pitchFamily="18" charset="0"/>
                <a:cs typeface="Algerian" panose="04020705040A02060702" charset="0"/>
              </a:rPr>
              <a:t>BÀI TẬP – TSP</a:t>
            </a:r>
          </a:p>
        </p:txBody>
      </p:sp>
      <p:sp>
        <p:nvSpPr>
          <p:cNvPr id="5" name="Hộp Văn bản 3">
            <a:extLst>
              <a:ext uri="{FF2B5EF4-FFF2-40B4-BE49-F238E27FC236}">
                <a16:creationId xmlns:a16="http://schemas.microsoft.com/office/drawing/2014/main" id="{11A0944D-A545-4B2A-9E04-BE74E2EFBCD0}"/>
              </a:ext>
            </a:extLst>
          </p:cNvPr>
          <p:cNvSpPr txBox="1"/>
          <p:nvPr/>
        </p:nvSpPr>
        <p:spPr>
          <a:xfrm>
            <a:off x="1014711" y="1085850"/>
            <a:ext cx="10162578"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solidFill>
                  <a:schemeClr val="accent1"/>
                </a:solidFill>
                <a:latin typeface="Cambria" panose="02040503050406030204" pitchFamily="18" charset="0"/>
                <a:ea typeface="Cambria" panose="02040503050406030204" pitchFamily="18" charset="0"/>
                <a:cs typeface="Arial"/>
              </a:rPr>
              <a:t>ĐỀ BÀI</a:t>
            </a:r>
          </a:p>
          <a:p>
            <a:pPr>
              <a:lnSpc>
                <a:spcPct val="150000"/>
              </a:lnSpc>
            </a:pPr>
            <a:r>
              <a:rPr lang="vi-VN">
                <a:latin typeface="Cambria" panose="02040503050406030204" pitchFamily="18" charset="0"/>
                <a:ea typeface="Cambria" panose="02040503050406030204" pitchFamily="18" charset="0"/>
                <a:cs typeface="Arial"/>
              </a:rPr>
              <a:t>Cho n thành phố đánh số từ 1 đến </a:t>
            </a:r>
            <a:r>
              <a:rPr lang="en-US">
                <a:latin typeface="Cambria" panose="02040503050406030204" pitchFamily="18" charset="0"/>
                <a:ea typeface="Cambria" panose="02040503050406030204" pitchFamily="18" charset="0"/>
                <a:cs typeface="Arial"/>
              </a:rPr>
              <a:t>N</a:t>
            </a:r>
            <a:r>
              <a:rPr lang="vi-VN">
                <a:latin typeface="Cambria" panose="02040503050406030204" pitchFamily="18" charset="0"/>
                <a:ea typeface="Cambria" panose="02040503050406030204" pitchFamily="18" charset="0"/>
                <a:cs typeface="Arial"/>
              </a:rPr>
              <a:t> và các tuyến đường giao thông hai chiều giữa chúng, mạng lưới giao thông này được cho bởi mảng C[1…</a:t>
            </a:r>
            <a:r>
              <a:rPr lang="en-US">
                <a:latin typeface="Cambria" panose="02040503050406030204" pitchFamily="18" charset="0"/>
                <a:ea typeface="Cambria" panose="02040503050406030204" pitchFamily="18" charset="0"/>
                <a:cs typeface="Arial"/>
              </a:rPr>
              <a:t>N</a:t>
            </a:r>
            <a:r>
              <a:rPr lang="vi-VN">
                <a:latin typeface="Cambria" panose="02040503050406030204" pitchFamily="18" charset="0"/>
                <a:ea typeface="Cambria" panose="02040503050406030204" pitchFamily="18" charset="0"/>
                <a:cs typeface="Arial"/>
              </a:rPr>
              <a:t>, 1…</a:t>
            </a:r>
            <a:r>
              <a:rPr lang="en-US">
                <a:latin typeface="Cambria" panose="02040503050406030204" pitchFamily="18" charset="0"/>
                <a:ea typeface="Cambria" panose="02040503050406030204" pitchFamily="18" charset="0"/>
                <a:cs typeface="Arial"/>
              </a:rPr>
              <a:t>N</a:t>
            </a:r>
            <a:r>
              <a:rPr lang="vi-VN">
                <a:latin typeface="Cambria" panose="02040503050406030204" pitchFamily="18" charset="0"/>
                <a:ea typeface="Cambria" panose="02040503050406030204" pitchFamily="18" charset="0"/>
                <a:cs typeface="Arial"/>
              </a:rPr>
              <a:t>] ở đây C[i][j] = C[j][i] là chi phí đi đoạn đường trực tiếp từ thành phố </a:t>
            </a:r>
            <a:r>
              <a:rPr lang="en-US" err="1">
                <a:latin typeface="Cambria" panose="02040503050406030204" pitchFamily="18" charset="0"/>
                <a:ea typeface="Cambria" panose="02040503050406030204" pitchFamily="18" charset="0"/>
                <a:cs typeface="Arial"/>
              </a:rPr>
              <a:t>i</a:t>
            </a:r>
            <a:r>
              <a:rPr lang="vi-VN">
                <a:latin typeface="Cambria" panose="02040503050406030204" pitchFamily="18" charset="0"/>
                <a:ea typeface="Cambria" panose="02040503050406030204" pitchFamily="18" charset="0"/>
                <a:cs typeface="Arial"/>
              </a:rPr>
              <a:t> đến thành phố j.</a:t>
            </a:r>
          </a:p>
          <a:p>
            <a:pPr>
              <a:lnSpc>
                <a:spcPct val="150000"/>
              </a:lnSpc>
              <a:spcBef>
                <a:spcPts val="1200"/>
              </a:spcBef>
            </a:pPr>
            <a:r>
              <a:rPr lang="vi-VN">
                <a:latin typeface="Cambria" panose="02040503050406030204" pitchFamily="18" charset="0"/>
                <a:ea typeface="Cambria" panose="02040503050406030204" pitchFamily="18" charset="0"/>
                <a:cs typeface="Arial"/>
              </a:rPr>
              <a:t>Một người du lịch xuất phát từ thành phố </a:t>
            </a:r>
            <a:r>
              <a:rPr lang="en-US">
                <a:latin typeface="Cambria" panose="02040503050406030204" pitchFamily="18" charset="0"/>
                <a:ea typeface="Cambria" panose="02040503050406030204" pitchFamily="18" charset="0"/>
                <a:cs typeface="Arial"/>
              </a:rPr>
              <a:t>1</a:t>
            </a:r>
            <a:r>
              <a:rPr lang="vi-VN">
                <a:latin typeface="Cambria" panose="02040503050406030204" pitchFamily="18" charset="0"/>
                <a:ea typeface="Cambria" panose="02040503050406030204" pitchFamily="18" charset="0"/>
                <a:cs typeface="Arial"/>
              </a:rPr>
              <a:t>, muốn đi thăm tất cả các thành phố còn lại mỗi thành phố đúng </a:t>
            </a:r>
            <a:r>
              <a:rPr lang="en-US" err="1">
                <a:latin typeface="Cambria" panose="02040503050406030204" pitchFamily="18" charset="0"/>
                <a:ea typeface="Cambria" panose="02040503050406030204" pitchFamily="18" charset="0"/>
                <a:cs typeface="Arial"/>
              </a:rPr>
              <a:t>một</a:t>
            </a:r>
            <a:r>
              <a:rPr lang="vi-VN">
                <a:latin typeface="Cambria" panose="02040503050406030204" pitchFamily="18" charset="0"/>
                <a:ea typeface="Cambria" panose="02040503050406030204" pitchFamily="18" charset="0"/>
                <a:cs typeface="Arial"/>
              </a:rPr>
              <a:t> lần và cuối cùng quay lại thành phố </a:t>
            </a:r>
            <a:r>
              <a:rPr lang="en-US">
                <a:latin typeface="Cambria" panose="02040503050406030204" pitchFamily="18" charset="0"/>
                <a:ea typeface="Cambria" panose="02040503050406030204" pitchFamily="18" charset="0"/>
                <a:cs typeface="Arial"/>
              </a:rPr>
              <a:t>1</a:t>
            </a:r>
            <a:r>
              <a:rPr lang="vi-VN">
                <a:latin typeface="Cambria" panose="02040503050406030204" pitchFamily="18" charset="0"/>
                <a:ea typeface="Cambria" panose="02040503050406030204" pitchFamily="18" charset="0"/>
                <a:cs typeface="Arial"/>
              </a:rPr>
              <a:t>. Hãy chỉ ra chi phí ít nhất mà người đó phải bỏ ra.</a:t>
            </a:r>
            <a:endParaRPr lang="en-US">
              <a:latin typeface="Cambria" panose="02040503050406030204" pitchFamily="18" charset="0"/>
              <a:ea typeface="Cambria" panose="02040503050406030204" pitchFamily="18" charset="0"/>
              <a:cs typeface="Arial"/>
            </a:endParaRPr>
          </a:p>
          <a:p>
            <a:pPr>
              <a:lnSpc>
                <a:spcPct val="150000"/>
              </a:lnSpc>
              <a:spcBef>
                <a:spcPts val="1200"/>
              </a:spcBef>
            </a:pPr>
            <a:r>
              <a:rPr lang="vi-VN" sz="2000" b="1">
                <a:solidFill>
                  <a:schemeClr val="accent1"/>
                </a:solidFill>
                <a:latin typeface="Cambria" panose="02040503050406030204" pitchFamily="18" charset="0"/>
                <a:ea typeface="Cambria" panose="02040503050406030204" pitchFamily="18" charset="0"/>
                <a:cs typeface="Arial"/>
              </a:rPr>
              <a:t>I</a:t>
            </a:r>
            <a:r>
              <a:rPr lang="en-US" sz="2000" b="1">
                <a:solidFill>
                  <a:schemeClr val="accent1"/>
                </a:solidFill>
                <a:latin typeface="Cambria" panose="02040503050406030204" pitchFamily="18" charset="0"/>
                <a:ea typeface="Cambria" panose="02040503050406030204" pitchFamily="18" charset="0"/>
                <a:cs typeface="Arial"/>
              </a:rPr>
              <a:t>NPUT</a:t>
            </a:r>
            <a:endParaRPr lang="vi-VN" sz="2000" b="1">
              <a:solidFill>
                <a:schemeClr val="accent1"/>
              </a:solidFill>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Dòng đầu tiên là số nguyên </a:t>
            </a:r>
            <a:r>
              <a:rPr lang="en-US">
                <a:latin typeface="Cambria" panose="02040503050406030204" pitchFamily="18" charset="0"/>
                <a:ea typeface="Cambria" panose="02040503050406030204" pitchFamily="18" charset="0"/>
                <a:cs typeface="Arial"/>
              </a:rPr>
              <a:t>N</a:t>
            </a:r>
            <a:r>
              <a:rPr lang="vi-VN">
                <a:latin typeface="Cambria" panose="02040503050406030204" pitchFamily="18" charset="0"/>
                <a:ea typeface="Cambria" panose="02040503050406030204" pitchFamily="18" charset="0"/>
                <a:cs typeface="Arial"/>
              </a:rPr>
              <a:t> – số thành phố (n </a:t>
            </a:r>
            <a:r>
              <a:rPr lang="en-US" b="0" i="0">
                <a:solidFill>
                  <a:srgbClr val="222222"/>
                </a:solidFill>
                <a:effectLst/>
                <a:latin typeface="Muli"/>
              </a:rPr>
              <a:t>≤</a:t>
            </a:r>
            <a:r>
              <a:rPr lang="vi-VN">
                <a:latin typeface="Cambria" panose="02040503050406030204" pitchFamily="18" charset="0"/>
                <a:ea typeface="Cambria" panose="02040503050406030204" pitchFamily="18" charset="0"/>
                <a:cs typeface="Arial"/>
              </a:rPr>
              <a:t> 15)</a:t>
            </a:r>
          </a:p>
          <a:p>
            <a:pPr>
              <a:lnSpc>
                <a:spcPct val="150000"/>
              </a:lnSpc>
            </a:pPr>
            <a:r>
              <a:rPr lang="en-US">
                <a:latin typeface="Cambria" panose="02040503050406030204" pitchFamily="18" charset="0"/>
                <a:ea typeface="Cambria" panose="02040503050406030204" pitchFamily="18" charset="0"/>
                <a:cs typeface="Arial"/>
              </a:rPr>
              <a:t>N</a:t>
            </a:r>
            <a:r>
              <a:rPr lang="vi-VN">
                <a:latin typeface="Cambria" panose="02040503050406030204" pitchFamily="18" charset="0"/>
                <a:ea typeface="Cambria" panose="02040503050406030204" pitchFamily="18" charset="0"/>
                <a:cs typeface="Arial"/>
              </a:rPr>
              <a:t> dòng sau, mỗi dòng chứa </a:t>
            </a:r>
            <a:r>
              <a:rPr lang="en-US">
                <a:latin typeface="Cambria" panose="02040503050406030204" pitchFamily="18" charset="0"/>
                <a:ea typeface="Cambria" panose="02040503050406030204" pitchFamily="18" charset="0"/>
                <a:cs typeface="Arial"/>
              </a:rPr>
              <a:t>N</a:t>
            </a:r>
            <a:r>
              <a:rPr lang="vi-VN">
                <a:latin typeface="Cambria" panose="02040503050406030204" pitchFamily="18" charset="0"/>
                <a:ea typeface="Cambria" panose="02040503050406030204" pitchFamily="18" charset="0"/>
                <a:cs typeface="Arial"/>
              </a:rPr>
              <a:t> số nguyên thể hiện cho mảng 2 chiều C</a:t>
            </a:r>
            <a:r>
              <a:rPr lang="en-US">
                <a:latin typeface="Cambria" panose="02040503050406030204" pitchFamily="18" charset="0"/>
                <a:ea typeface="Cambria" panose="02040503050406030204" pitchFamily="18" charset="0"/>
                <a:cs typeface="Arial"/>
              </a:rPr>
              <a:t> (C[i][i] = 0)</a:t>
            </a:r>
            <a:r>
              <a:rPr lang="vi-VN">
                <a:latin typeface="Cambria" panose="02040503050406030204" pitchFamily="18" charset="0"/>
                <a:ea typeface="Cambria" panose="02040503050406030204" pitchFamily="18" charset="0"/>
                <a:cs typeface="Arial"/>
              </a:rPr>
              <a:t>.</a:t>
            </a:r>
          </a:p>
          <a:p>
            <a:pPr>
              <a:lnSpc>
                <a:spcPct val="150000"/>
              </a:lnSpc>
              <a:spcBef>
                <a:spcPts val="1200"/>
              </a:spcBef>
            </a:pPr>
            <a:r>
              <a:rPr lang="en-US" sz="2000" b="1">
                <a:solidFill>
                  <a:schemeClr val="accent1"/>
                </a:solidFill>
                <a:latin typeface="Cambria" panose="02040503050406030204" pitchFamily="18" charset="0"/>
                <a:ea typeface="Cambria" panose="02040503050406030204" pitchFamily="18" charset="0"/>
                <a:cs typeface="Arial"/>
              </a:rPr>
              <a:t>OUTPUT</a:t>
            </a:r>
            <a:endParaRPr lang="vi-VN" sz="2000" b="1">
              <a:solidFill>
                <a:schemeClr val="accent1"/>
              </a:solidFill>
              <a:latin typeface="Cambria" panose="02040503050406030204" pitchFamily="18" charset="0"/>
              <a:ea typeface="Cambria" panose="02040503050406030204" pitchFamily="18" charset="0"/>
              <a:cs typeface="Arial"/>
            </a:endParaRPr>
          </a:p>
          <a:p>
            <a:pPr>
              <a:lnSpc>
                <a:spcPct val="150000"/>
              </a:lnSpc>
            </a:pPr>
            <a:r>
              <a:rPr lang="vi-VN">
                <a:latin typeface="Cambria" panose="02040503050406030204" pitchFamily="18" charset="0"/>
                <a:ea typeface="Cambria" panose="02040503050406030204" pitchFamily="18" charset="0"/>
                <a:cs typeface="Arial"/>
              </a:rPr>
              <a:t>Chi phí </a:t>
            </a:r>
            <a:r>
              <a:rPr lang="en-US" err="1">
                <a:latin typeface="Cambria" panose="02040503050406030204" pitchFamily="18" charset="0"/>
                <a:ea typeface="Cambria" panose="02040503050406030204" pitchFamily="18" charset="0"/>
                <a:cs typeface="Arial"/>
              </a:rPr>
              <a:t>ít</a:t>
            </a:r>
            <a:r>
              <a:rPr lang="en-US">
                <a:latin typeface="Cambria" panose="02040503050406030204" pitchFamily="18" charset="0"/>
                <a:ea typeface="Cambria" panose="02040503050406030204" pitchFamily="18" charset="0"/>
                <a:cs typeface="Arial"/>
              </a:rPr>
              <a:t> </a:t>
            </a:r>
            <a:r>
              <a:rPr lang="en-US" err="1">
                <a:latin typeface="Cambria" panose="02040503050406030204" pitchFamily="18" charset="0"/>
                <a:ea typeface="Cambria" panose="02040503050406030204" pitchFamily="18" charset="0"/>
                <a:cs typeface="Arial"/>
              </a:rPr>
              <a:t>nhất</a:t>
            </a:r>
            <a:r>
              <a:rPr lang="en-US">
                <a:latin typeface="Cambria" panose="02040503050406030204" pitchFamily="18" charset="0"/>
                <a:ea typeface="Cambria" panose="02040503050406030204" pitchFamily="18" charset="0"/>
                <a:cs typeface="Arial"/>
              </a:rPr>
              <a:t> </a:t>
            </a:r>
            <a:r>
              <a:rPr lang="vi-VN">
                <a:latin typeface="Cambria" panose="02040503050406030204" pitchFamily="18" charset="0"/>
                <a:ea typeface="Cambria" panose="02040503050406030204" pitchFamily="18" charset="0"/>
                <a:cs typeface="Arial"/>
              </a:rPr>
              <a:t>mà người đó phải bỏ ra.</a:t>
            </a:r>
            <a:endParaRPr lang="en-US">
              <a:latin typeface="Cambria" panose="02040503050406030204" pitchFamily="18" charset="0"/>
              <a:ea typeface="Cambria" panose="02040503050406030204" pitchFamily="18" charset="0"/>
              <a:cs typeface="Arial"/>
            </a:endParaRPr>
          </a:p>
          <a:p>
            <a:pPr algn="r"/>
            <a:r>
              <a:rPr lang="en-US">
                <a:solidFill>
                  <a:schemeClr val="accent1"/>
                </a:solidFill>
                <a:latin typeface="Cambria" panose="02040503050406030204" pitchFamily="18" charset="0"/>
                <a:ea typeface="Cambria" panose="02040503050406030204" pitchFamily="18" charset="0"/>
                <a:cs typeface="Arial"/>
              </a:rPr>
              <a:t>Nguồn: </a:t>
            </a:r>
            <a:r>
              <a:rPr lang="en-US">
                <a:solidFill>
                  <a:srgbClr val="517ABA"/>
                </a:solidFill>
                <a:latin typeface="Cambria" panose="02040503050406030204" pitchFamily="18" charset="0"/>
                <a:ea typeface="Cambria" panose="02040503050406030204" pitchFamily="18" charset="0"/>
                <a:cs typeface="Arial"/>
                <a:hlinkClick r:id="rId3">
                  <a:extLst>
                    <a:ext uri="{A12FA001-AC4F-418D-AE19-62706E023703}">
                      <ahyp:hlinkClr xmlns:ahyp="http://schemas.microsoft.com/office/drawing/2018/hyperlinkcolor" val="tx"/>
                    </a:ext>
                  </a:extLst>
                </a:hlinkClick>
              </a:rPr>
              <a:t>https://www.spoj.com/PTIT/problems/BCTSP/</a:t>
            </a:r>
            <a:endParaRPr lang="en-US">
              <a:solidFill>
                <a:srgbClr val="517ABA"/>
              </a:solidFill>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2676240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A30F3884CD43244294355762AE14FDC0" ma:contentTypeVersion="7" ma:contentTypeDescription="Tạo tài liệu mới." ma:contentTypeScope="" ma:versionID="a9837a82be6f702b5146657a7955e8d9">
  <xsd:schema xmlns:xsd="http://www.w3.org/2001/XMLSchema" xmlns:xs="http://www.w3.org/2001/XMLSchema" xmlns:p="http://schemas.microsoft.com/office/2006/metadata/properties" xmlns:ns3="c8b53866-fdfd-416a-aee2-e50c3ae941dd" xmlns:ns4="9d433cf1-fba1-428a-9634-baf48b90bf9f" targetNamespace="http://schemas.microsoft.com/office/2006/metadata/properties" ma:root="true" ma:fieldsID="215b950f23696e2bd0d341e420be3213" ns3:_="" ns4:_="">
    <xsd:import namespace="c8b53866-fdfd-416a-aee2-e50c3ae941dd"/>
    <xsd:import namespace="9d433cf1-fba1-428a-9634-baf48b90bf9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b53866-fdfd-416a-aee2-e50c3ae941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433cf1-fba1-428a-9634-baf48b90bf9f"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465546-190D-4FCD-ADF7-08A4604D66C1}">
  <ds:schemaRefs>
    <ds:schemaRef ds:uri="http://schemas.microsoft.com/sharepoint/v3/contenttype/forms"/>
  </ds:schemaRefs>
</ds:datastoreItem>
</file>

<file path=customXml/itemProps2.xml><?xml version="1.0" encoding="utf-8"?>
<ds:datastoreItem xmlns:ds="http://schemas.openxmlformats.org/officeDocument/2006/customXml" ds:itemID="{C3824379-15E6-466C-A59E-0D4D62B2A52B}">
  <ds:schemaRefs>
    <ds:schemaRef ds:uri="9d433cf1-fba1-428a-9634-baf48b90bf9f"/>
    <ds:schemaRef ds:uri="c8b53866-fdfd-416a-aee2-e50c3ae941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E340B3A-DAC5-4621-830E-E39B8C9A2D75}">
  <ds:schemaRefs>
    <ds:schemaRef ds:uri="http://www.w3.org/XML/1998/namespac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9d433cf1-fba1-428a-9634-baf48b90bf9f"/>
    <ds:schemaRef ds:uri="http://schemas.microsoft.com/office/infopath/2007/PartnerControls"/>
    <ds:schemaRef ds:uri="c8b53866-fdfd-416a-aee2-e50c3ae941dd"/>
  </ds:schemaRefs>
</ds:datastoreItem>
</file>

<file path=docProps/app.xml><?xml version="1.0" encoding="utf-8"?>
<Properties xmlns="http://schemas.openxmlformats.org/officeDocument/2006/extended-properties" xmlns:vt="http://schemas.openxmlformats.org/officeDocument/2006/docPropsVTypes">
  <TotalTime>289</TotalTime>
  <Words>2896</Words>
  <Application>Microsoft Office PowerPoint</Application>
  <PresentationFormat>Widescreen</PresentationFormat>
  <Paragraphs>456</Paragraphs>
  <Slides>33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Algerian</vt:lpstr>
      <vt:lpstr>Arial</vt:lpstr>
      <vt:lpstr>Calibri</vt:lpstr>
      <vt:lpstr>Cambria</vt:lpstr>
      <vt:lpstr>Cambria Math</vt:lpstr>
      <vt:lpstr>Muli</vt:lpstr>
      <vt:lpstr>Roboto Light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Nhân Tư</dc:creator>
  <cp:lastModifiedBy>Lê Nhật Huy</cp:lastModifiedBy>
  <cp:revision>15</cp:revision>
  <dcterms:created xsi:type="dcterms:W3CDTF">2019-06-19T02:08:00Z</dcterms:created>
  <dcterms:modified xsi:type="dcterms:W3CDTF">2021-11-17T11:37:47Z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0575A8554A684CA4AD85E95D3632CE63</vt:lpwstr>
  </property>
  <property fmtid="{D5CDD505-2E9C-101B-9397-08002B2CF9AE}" pid="4" name="ContentTypeId">
    <vt:lpwstr>0x010100A30F3884CD43244294355762AE14FDC0</vt:lpwstr>
  </property>
</Properties>
</file>