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5117750" cx="10691800"/>
  <p:notesSz cx="7099300" cy="10234600"/>
  <p:embeddedFontLst>
    <p:embeddedFont>
      <p:font typeface="Tahoma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312">
          <p15:clr>
            <a:srgbClr val="000000"/>
          </p15:clr>
        </p15:guide>
        <p15:guide id="2" orient="horz" pos="232">
          <p15:clr>
            <a:srgbClr val="000000"/>
          </p15:clr>
        </p15:guide>
        <p15:guide id="3" orient="horz" pos="8880">
          <p15:clr>
            <a:srgbClr val="000000"/>
          </p15:clr>
        </p15:guide>
        <p15:guide id="4" pos="3366">
          <p15:clr>
            <a:srgbClr val="000000"/>
          </p15:clr>
        </p15:guide>
        <p15:guide id="5" pos="240">
          <p15:clr>
            <a:srgbClr val="000000"/>
          </p15:clr>
        </p15:guide>
        <p15:guide id="6" pos="6506">
          <p15:clr>
            <a:srgbClr val="000000"/>
          </p15:clr>
        </p15:guide>
        <p15:guide id="7" pos="3186">
          <p15:clr>
            <a:srgbClr val="000000"/>
          </p15:clr>
        </p15:guide>
        <p15:guide id="8" pos="3552">
          <p15:clr>
            <a:srgbClr val="000000"/>
          </p15:clr>
        </p15:guide>
        <p15:guide id="9" pos="6318">
          <p15:clr>
            <a:srgbClr val="000000"/>
          </p15:clr>
        </p15:guide>
        <p15:guide id="10" pos="414">
          <p15:clr>
            <a:srgbClr val="000000"/>
          </p15:clr>
        </p15:guide>
      </p15:sldGuideLst>
    </p:ext>
    <p:ext uri="{2D200454-40CA-4A62-9FC3-DE9A4176ACB9}">
      <p15:notesGuideLst>
        <p15:guide id="1" orient="horz" pos="3224">
          <p15:clr>
            <a:srgbClr val="000000"/>
          </p15:clr>
        </p15:guide>
        <p15:guide id="2" pos="2236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312" orient="horz"/>
        <p:guide pos="232" orient="horz"/>
        <p:guide pos="8880" orient="horz"/>
        <p:guide pos="3366"/>
        <p:guide pos="240"/>
        <p:guide pos="6506"/>
        <p:guide pos="3186"/>
        <p:guide pos="3552"/>
        <p:guide pos="6318"/>
        <p:guide pos="414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Tahoma-regular.fntdata"/><Relationship Id="rId8" Type="http://schemas.openxmlformats.org/officeDocument/2006/relationships/font" Target="fonts/Tahom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t" bIns="30675" lIns="61375" spcFirstLastPara="1" rIns="61375" wrap="square" tIns="306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97325" y="0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t" bIns="30675" lIns="61375" spcFirstLastPara="1" rIns="61375" wrap="square" tIns="306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192337" y="773112"/>
            <a:ext cx="2700337" cy="3817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62025" y="4848225"/>
            <a:ext cx="5210175" cy="4643437"/>
          </a:xfrm>
          <a:prstGeom prst="rect">
            <a:avLst/>
          </a:prstGeom>
          <a:noFill/>
          <a:ln>
            <a:noFill/>
          </a:ln>
        </p:spPr>
        <p:txBody>
          <a:bodyPr anchorCtr="0" anchor="t" bIns="30675" lIns="61375" spcFirstLastPara="1" rIns="61375" wrap="square" tIns="306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698037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30675" lIns="61375" spcFirstLastPara="1" rIns="61375" wrap="square" tIns="306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97325" y="9698037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30675" lIns="61375" spcFirstLastPara="1" rIns="61375" wrap="square" tIns="30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48441dd3d_0_134:notes"/>
          <p:cNvSpPr txBox="1"/>
          <p:nvPr/>
        </p:nvSpPr>
        <p:spPr>
          <a:xfrm>
            <a:off x="3997325" y="9698037"/>
            <a:ext cx="30861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0675" lIns="61375" spcFirstLastPara="1" rIns="61375" wrap="square" tIns="30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f48441dd3d_0_134:notes"/>
          <p:cNvSpPr/>
          <p:nvPr>
            <p:ph idx="2" type="sldImg"/>
          </p:nvPr>
        </p:nvSpPr>
        <p:spPr>
          <a:xfrm>
            <a:off x="2192338" y="773113"/>
            <a:ext cx="2700300" cy="381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g1f48441dd3d_0_134:notes"/>
          <p:cNvSpPr txBox="1"/>
          <p:nvPr>
            <p:ph idx="1" type="body"/>
          </p:nvPr>
        </p:nvSpPr>
        <p:spPr>
          <a:xfrm>
            <a:off x="962025" y="4848225"/>
            <a:ext cx="5210100" cy="46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0675" lIns="61375" spcFirstLastPara="1" rIns="61375" wrap="square" tIns="30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801688" y="4695825"/>
            <a:ext cx="9088437" cy="324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73700" lIns="147425" spcFirstLastPara="1" rIns="147425" wrap="square" tIns="73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603375" y="8566150"/>
            <a:ext cx="7485063" cy="386397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ctr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mes"/>
              <a:buNone/>
              <a:defRPr/>
            </a:lvl1pPr>
            <a:lvl2pPr lvl="1" algn="ctr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"/>
              <a:buNone/>
              <a:defRPr/>
            </a:lvl2pPr>
            <a:lvl3pPr lvl="2" algn="ctr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Times"/>
              <a:buNone/>
              <a:defRPr/>
            </a:lvl3pPr>
            <a:lvl4pPr lvl="3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4pPr>
            <a:lvl5pPr lvl="4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5pPr>
            <a:lvl6pPr lvl="5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6pPr>
            <a:lvl7pPr lvl="6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7pPr>
            <a:lvl8pPr lvl="7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8pPr>
            <a:lvl9pPr lvl="8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844550" y="9713913"/>
            <a:ext cx="9088438" cy="3003550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844550" y="6407150"/>
            <a:ext cx="9088438" cy="3306763"/>
          </a:xfrm>
          <a:prstGeom prst="rect">
            <a:avLst/>
          </a:prstGeom>
          <a:noFill/>
          <a:ln>
            <a:noFill/>
          </a:ln>
        </p:spPr>
        <p:txBody>
          <a:bodyPr anchorCtr="0" anchor="b" bIns="73700" lIns="147425" spcFirstLastPara="1" rIns="147425" wrap="square" tIns="73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73700" lIns="147425" spcFirstLastPara="1" rIns="147425" wrap="square" tIns="73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798512" y="4343400"/>
            <a:ext cx="9088437" cy="90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 rot="5400000">
            <a:off x="2720182" y="6244432"/>
            <a:ext cx="12068175" cy="227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73700" lIns="147425" spcFirstLastPara="1" rIns="147425" wrap="square" tIns="73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 rot="5400000">
            <a:off x="-1901824" y="4046538"/>
            <a:ext cx="12068175" cy="6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73700" lIns="147425" spcFirstLastPara="1" rIns="147425" wrap="square" tIns="73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 rot="5400000">
            <a:off x="807243" y="4334669"/>
            <a:ext cx="9070975" cy="9088437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2095500" y="10582275"/>
            <a:ext cx="6415088" cy="1249363"/>
          </a:xfrm>
          <a:prstGeom prst="rect">
            <a:avLst/>
          </a:prstGeom>
          <a:noFill/>
          <a:ln>
            <a:noFill/>
          </a:ln>
        </p:spPr>
        <p:txBody>
          <a:bodyPr anchorCtr="0" anchor="b" bIns="73700" lIns="147425" spcFirstLastPara="1" rIns="147425" wrap="square" tIns="73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/>
          <p:nvPr>
            <p:ph idx="2" type="pic"/>
          </p:nvPr>
        </p:nvSpPr>
        <p:spPr>
          <a:xfrm>
            <a:off x="2095500" y="1350963"/>
            <a:ext cx="6415088" cy="9070975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2095500" y="11831638"/>
            <a:ext cx="6415088" cy="1774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534988" y="601663"/>
            <a:ext cx="351790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b" bIns="73700" lIns="147425" spcFirstLastPara="1" rIns="147425" wrap="square" tIns="73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4179888" y="601663"/>
            <a:ext cx="5976937" cy="129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534988" y="3163888"/>
            <a:ext cx="3517900" cy="1034097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73700" lIns="147425" spcFirstLastPara="1" rIns="147425" wrap="square" tIns="73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534988" y="604838"/>
            <a:ext cx="9621837" cy="2520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700" lIns="147425" spcFirstLastPara="1" rIns="147425" wrap="square" tIns="73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534988" y="3384550"/>
            <a:ext cx="47244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73700" lIns="147425" spcFirstLastPara="1" rIns="147425" wrap="square" tIns="73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534988" y="4794250"/>
            <a:ext cx="4724400" cy="8710613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/>
        </p:txBody>
      </p:sp>
      <p:sp>
        <p:nvSpPr>
          <p:cNvPr id="70" name="Google Shape;70;p9"/>
          <p:cNvSpPr txBox="1"/>
          <p:nvPr>
            <p:ph idx="3" type="body"/>
          </p:nvPr>
        </p:nvSpPr>
        <p:spPr>
          <a:xfrm>
            <a:off x="5430838" y="3384550"/>
            <a:ext cx="4725987" cy="14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73700" lIns="147425" spcFirstLastPara="1" rIns="147425" wrap="square" tIns="73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9pPr>
          </a:lstStyle>
          <a:p/>
        </p:txBody>
      </p:sp>
      <p:sp>
        <p:nvSpPr>
          <p:cNvPr id="71" name="Google Shape;71;p9"/>
          <p:cNvSpPr txBox="1"/>
          <p:nvPr>
            <p:ph idx="4" type="body"/>
          </p:nvPr>
        </p:nvSpPr>
        <p:spPr>
          <a:xfrm>
            <a:off x="5430838" y="4794250"/>
            <a:ext cx="4725987" cy="8710613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73700" lIns="147425" spcFirstLastPara="1" rIns="147425" wrap="square" tIns="73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798513" y="4343400"/>
            <a:ext cx="4467225" cy="90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/>
        </p:txBody>
      </p:sp>
      <p:sp>
        <p:nvSpPr>
          <p:cNvPr id="78" name="Google Shape;78;p10"/>
          <p:cNvSpPr txBox="1"/>
          <p:nvPr>
            <p:ph idx="2" type="body"/>
          </p:nvPr>
        </p:nvSpPr>
        <p:spPr>
          <a:xfrm>
            <a:off x="5418138" y="4343400"/>
            <a:ext cx="4468812" cy="90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360362" y="4019550"/>
            <a:ext cx="9967912" cy="1007745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358775" y="368300"/>
            <a:ext cx="9969500" cy="2044700"/>
            <a:chOff x="226" y="232"/>
            <a:chExt cx="6280" cy="1288"/>
          </a:xfrm>
        </p:grpSpPr>
        <p:sp>
          <p:nvSpPr>
            <p:cNvPr id="12" name="Google Shape;12;p1"/>
            <p:cNvSpPr txBox="1"/>
            <p:nvPr/>
          </p:nvSpPr>
          <p:spPr>
            <a:xfrm>
              <a:off x="271" y="273"/>
              <a:ext cx="6189" cy="124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pic>
          <p:nvPicPr>
            <p:cNvPr id="13" name="Google Shape;13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226" y="232"/>
              <a:ext cx="6280" cy="12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1"/>
          <p:cNvSpPr txBox="1"/>
          <p:nvPr/>
        </p:nvSpPr>
        <p:spPr>
          <a:xfrm>
            <a:off x="360362" y="14243050"/>
            <a:ext cx="9967912" cy="539750"/>
          </a:xfrm>
          <a:prstGeom prst="rect">
            <a:avLst/>
          </a:prstGeom>
          <a:solidFill>
            <a:srgbClr val="2EAE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7225" y="14355762"/>
            <a:ext cx="525462" cy="34766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/>
          <p:nvPr/>
        </p:nvSpPr>
        <p:spPr>
          <a:xfrm>
            <a:off x="5629275" y="2936875"/>
            <a:ext cx="4408487" cy="1979612"/>
          </a:xfrm>
          <a:prstGeom prst="roundRect">
            <a:avLst>
              <a:gd fmla="val 16667" name="adj"/>
            </a:avLst>
          </a:prstGeom>
          <a:solidFill>
            <a:srgbClr val="D1F3F3"/>
          </a:solidFill>
          <a:ln cap="flat" cmpd="sng" w="19050">
            <a:solidFill>
              <a:srgbClr val="0073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6932612" y="2651125"/>
            <a:ext cx="1800225" cy="43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73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657225" y="2936875"/>
            <a:ext cx="4408487" cy="1979612"/>
          </a:xfrm>
          <a:prstGeom prst="roundRect">
            <a:avLst>
              <a:gd fmla="val 16667" name="adj"/>
            </a:avLst>
          </a:prstGeom>
          <a:solidFill>
            <a:srgbClr val="D1F3F3"/>
          </a:solidFill>
          <a:ln cap="flat" cmpd="sng" w="19050">
            <a:solidFill>
              <a:srgbClr val="0073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960562" y="2651125"/>
            <a:ext cx="1800225" cy="43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73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73700" lIns="147425" spcFirstLastPara="1" rIns="147425" wrap="square" tIns="73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798512" y="4343400"/>
            <a:ext cx="9088437" cy="90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-558800" lvl="0" marL="457200" marR="0" rtl="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mes"/>
              <a:buChar char="•"/>
              <a:defRPr b="0" i="0" sz="5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514350" lvl="1" marL="9144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"/>
              <a:buChar char="–"/>
              <a:defRPr b="0" i="0" sz="45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476250" lvl="2" marL="1371600" marR="0" rtl="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Times"/>
              <a:buChar char="•"/>
              <a:defRPr b="0" i="0" sz="3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431800" lvl="3" marL="18288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–"/>
              <a:defRPr b="0" i="0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431800" lvl="4" marL="22860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b="0" i="0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431800" lvl="5" marL="2743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b="0" i="0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431800" lvl="6" marL="3200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b="0" i="0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431800" lvl="7" marL="3657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b="0" i="0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431800" lvl="8" marL="41148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b="0" i="0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13"/>
          <p:cNvCxnSpPr/>
          <p:nvPr/>
        </p:nvCxnSpPr>
        <p:spPr>
          <a:xfrm>
            <a:off x="773112" y="5848350"/>
            <a:ext cx="9067800" cy="15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med" w="med" type="oval"/>
            <a:tailEnd len="med" w="med" type="oval"/>
          </a:ln>
        </p:spPr>
      </p:cxnSp>
      <p:grpSp>
        <p:nvGrpSpPr>
          <p:cNvPr id="100" name="Google Shape;100;p13"/>
          <p:cNvGrpSpPr/>
          <p:nvPr/>
        </p:nvGrpSpPr>
        <p:grpSpPr>
          <a:xfrm>
            <a:off x="620712" y="8396287"/>
            <a:ext cx="9448800" cy="365125"/>
            <a:chOff x="620713" y="8243888"/>
            <a:chExt cx="9448800" cy="365125"/>
          </a:xfrm>
        </p:grpSpPr>
        <p:pic>
          <p:nvPicPr>
            <p:cNvPr id="101" name="Google Shape;101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58813" y="8243888"/>
              <a:ext cx="9371013" cy="365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3"/>
            <p:cNvSpPr txBox="1"/>
            <p:nvPr/>
          </p:nvSpPr>
          <p:spPr>
            <a:xfrm>
              <a:off x="620713" y="8304213"/>
              <a:ext cx="94488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Description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3"/>
          <p:cNvSpPr txBox="1"/>
          <p:nvPr>
            <p:ph type="ctrTitle"/>
          </p:nvPr>
        </p:nvSpPr>
        <p:spPr>
          <a:xfrm>
            <a:off x="393700" y="623887"/>
            <a:ext cx="9906000" cy="40020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HOÁN ĐỔI KHUÔN MẶT SỬ DỤNG AFFINE TRANSFORMATION</a:t>
            </a:r>
            <a:endParaRPr sz="6900"/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812" y="5256213"/>
            <a:ext cx="9371013" cy="36353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/>
          <p:nvPr/>
        </p:nvSpPr>
        <p:spPr>
          <a:xfrm>
            <a:off x="620712" y="5318125"/>
            <a:ext cx="9448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2089150" y="2720975"/>
            <a:ext cx="152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8195"/>
              </a:buClr>
              <a:buSzPts val="1200"/>
              <a:buFont typeface="Tahoma"/>
              <a:buNone/>
            </a:pPr>
            <a:r>
              <a:rPr b="1" i="0" lang="en-US" sz="1200" u="none" cap="none" strike="noStrike">
                <a:solidFill>
                  <a:srgbClr val="098195"/>
                </a:solidFill>
                <a:latin typeface="Tahoma"/>
                <a:ea typeface="Tahoma"/>
                <a:cs typeface="Tahoma"/>
                <a:sym typeface="Tahoma"/>
              </a:rPr>
              <a:t>What?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7051675" y="2720975"/>
            <a:ext cx="152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8195"/>
              </a:buClr>
              <a:buSzPts val="1200"/>
              <a:buFont typeface="Tahoma"/>
              <a:buNone/>
            </a:pPr>
            <a:r>
              <a:rPr b="1" i="0" lang="en-US" sz="1200" u="none" cap="none" strike="noStrike">
                <a:solidFill>
                  <a:srgbClr val="098195"/>
                </a:solidFill>
                <a:latin typeface="Tahoma"/>
                <a:ea typeface="Tahoma"/>
                <a:cs typeface="Tahoma"/>
                <a:sym typeface="Tahoma"/>
              </a:rPr>
              <a:t>Why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1488089" y="1218093"/>
            <a:ext cx="272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lt1"/>
                </a:solidFill>
              </a:rPr>
              <a:t>Nguyễn Vĩnh Hưng</a:t>
            </a:r>
            <a:r>
              <a:rPr b="1" baseline="3000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4061369" y="1221270"/>
            <a:ext cx="236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Lê Nhật </a:t>
            </a:r>
            <a:r>
              <a:rPr b="1" lang="en-US" sz="1600">
                <a:solidFill>
                  <a:schemeClr val="lt1"/>
                </a:solidFill>
              </a:rPr>
              <a:t>Huy</a:t>
            </a:r>
            <a:r>
              <a:rPr b="1" baseline="3000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2382272" y="1750789"/>
            <a:ext cx="2895600" cy="44340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spAutoFit/>
          </a:bodyPr>
          <a:lstStyle/>
          <a:p>
            <a:pPr indent="-342900" lvl="0" marL="34290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baseline="3000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Vietnam National University 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Ho Chi Minh City, Vietnam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4746060" y="1757139"/>
            <a:ext cx="3962400" cy="44340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spAutoFit/>
          </a:bodyPr>
          <a:lstStyle/>
          <a:p>
            <a:pPr indent="-342900" lvl="0" marL="34290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baseline="3000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University of Information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 Chi Minh City, Vietnam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13"/>
          <p:cNvGrpSpPr/>
          <p:nvPr/>
        </p:nvGrpSpPr>
        <p:grpSpPr>
          <a:xfrm>
            <a:off x="1196976" y="5668978"/>
            <a:ext cx="2166900" cy="354000"/>
            <a:chOff x="1313656" y="5809456"/>
            <a:chExt cx="2166900" cy="354000"/>
          </a:xfrm>
        </p:grpSpPr>
        <p:sp>
          <p:nvSpPr>
            <p:cNvPr id="113" name="Google Shape;113;p13"/>
            <p:cNvSpPr/>
            <p:nvPr/>
          </p:nvSpPr>
          <p:spPr>
            <a:xfrm>
              <a:off x="1313656" y="5809456"/>
              <a:ext cx="2166900" cy="354000"/>
            </a:xfrm>
            <a:prstGeom prst="roundRect">
              <a:avLst>
                <a:gd fmla="val 16667" name="adj"/>
              </a:avLst>
            </a:prstGeom>
            <a:solidFill>
              <a:srgbClr val="92D050"/>
            </a:solidFill>
            <a:ln cap="flat" cmpd="sng" w="9525">
              <a:solidFill>
                <a:srgbClr val="92D05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-1200090" rotWithShape="0" algn="bl" sy="230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"/>
                <a:buNone/>
              </a:pPr>
              <a:r>
                <a:t/>
              </a:r>
              <a:endParaRPr b="1" i="0" sz="24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3"/>
            <p:cNvSpPr txBox="1"/>
            <p:nvPr/>
          </p:nvSpPr>
          <p:spPr>
            <a:xfrm>
              <a:off x="1423194" y="5836444"/>
              <a:ext cx="1981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</a:rPr>
                <a:t>Đưa vào 2 bức ảnh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3"/>
          <p:cNvGrpSpPr/>
          <p:nvPr/>
        </p:nvGrpSpPr>
        <p:grpSpPr>
          <a:xfrm>
            <a:off x="7478712" y="5653186"/>
            <a:ext cx="2209800" cy="355593"/>
            <a:chOff x="4355306" y="5806281"/>
            <a:chExt cx="2209800" cy="354000"/>
          </a:xfrm>
        </p:grpSpPr>
        <p:sp>
          <p:nvSpPr>
            <p:cNvPr id="116" name="Google Shape;116;p13"/>
            <p:cNvSpPr/>
            <p:nvPr/>
          </p:nvSpPr>
          <p:spPr>
            <a:xfrm>
              <a:off x="4355306" y="5806281"/>
              <a:ext cx="2209800" cy="354000"/>
            </a:xfrm>
            <a:prstGeom prst="roundRect">
              <a:avLst>
                <a:gd fmla="val 16667" name="adj"/>
              </a:avLst>
            </a:prstGeom>
            <a:solidFill>
              <a:srgbClr val="92D050"/>
            </a:solidFill>
            <a:ln cap="flat" cmpd="sng" w="9525">
              <a:solidFill>
                <a:srgbClr val="92D05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-1200090" rotWithShape="0" algn="bl" sy="230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"/>
                <a:buNone/>
              </a:pPr>
              <a:r>
                <a:t/>
              </a:r>
              <a:endParaRPr b="1" i="0" sz="24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3"/>
            <p:cNvSpPr txBox="1"/>
            <p:nvPr/>
          </p:nvSpPr>
          <p:spPr>
            <a:xfrm>
              <a:off x="4464844" y="5833269"/>
              <a:ext cx="2024100" cy="27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</a:rPr>
                <a:t>Làm mịn bức ảnh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13"/>
          <p:cNvGrpSpPr/>
          <p:nvPr/>
        </p:nvGrpSpPr>
        <p:grpSpPr>
          <a:xfrm>
            <a:off x="3744912" y="5729287"/>
            <a:ext cx="381000" cy="228600"/>
            <a:chOff x="3745706" y="5806281"/>
            <a:chExt cx="381000" cy="228600"/>
          </a:xfrm>
        </p:grpSpPr>
        <p:sp>
          <p:nvSpPr>
            <p:cNvPr id="119" name="Google Shape;119;p13"/>
            <p:cNvSpPr/>
            <p:nvPr/>
          </p:nvSpPr>
          <p:spPr>
            <a:xfrm>
              <a:off x="3898106" y="5806281"/>
              <a:ext cx="228600" cy="228600"/>
            </a:xfrm>
            <a:prstGeom prst="chevron">
              <a:avLst>
                <a:gd fmla="val 108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3745706" y="5806281"/>
              <a:ext cx="228600" cy="228600"/>
            </a:xfrm>
            <a:prstGeom prst="chevron">
              <a:avLst>
                <a:gd fmla="val 108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121" name="Google Shape;121;p13"/>
          <p:cNvGrpSpPr/>
          <p:nvPr/>
        </p:nvGrpSpPr>
        <p:grpSpPr>
          <a:xfrm>
            <a:off x="4430700" y="5662467"/>
            <a:ext cx="2209800" cy="497412"/>
            <a:chOff x="4355306" y="5806281"/>
            <a:chExt cx="2209800" cy="374388"/>
          </a:xfrm>
        </p:grpSpPr>
        <p:sp>
          <p:nvSpPr>
            <p:cNvPr id="122" name="Google Shape;122;p13"/>
            <p:cNvSpPr/>
            <p:nvPr/>
          </p:nvSpPr>
          <p:spPr>
            <a:xfrm>
              <a:off x="4355306" y="5806281"/>
              <a:ext cx="2209800" cy="354000"/>
            </a:xfrm>
            <a:prstGeom prst="roundRect">
              <a:avLst>
                <a:gd fmla="val 16667" name="adj"/>
              </a:avLst>
            </a:prstGeom>
            <a:solidFill>
              <a:srgbClr val="92D050"/>
            </a:solidFill>
            <a:ln cap="flat" cmpd="sng" w="9525">
              <a:solidFill>
                <a:srgbClr val="92D05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-1200090" rotWithShape="0" algn="bl" sy="230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"/>
                <a:buNone/>
              </a:pPr>
              <a:r>
                <a:t/>
              </a:r>
              <a:endParaRPr b="1" i="0" sz="24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3"/>
            <p:cNvSpPr txBox="1"/>
            <p:nvPr/>
          </p:nvSpPr>
          <p:spPr>
            <a:xfrm>
              <a:off x="4464844" y="5833269"/>
              <a:ext cx="2024100" cy="34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</a:rPr>
                <a:t>Nhận diện 2</a:t>
              </a:r>
              <a:r>
                <a:rPr lang="en-US" sz="1200">
                  <a:solidFill>
                    <a:schemeClr val="lt1"/>
                  </a:solidFill>
                </a:rPr>
                <a:t> khuôn mặt để hoán đổi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13"/>
          <p:cNvGrpSpPr/>
          <p:nvPr/>
        </p:nvGrpSpPr>
        <p:grpSpPr>
          <a:xfrm>
            <a:off x="6869112" y="5729287"/>
            <a:ext cx="381000" cy="228600"/>
            <a:chOff x="3745706" y="5806281"/>
            <a:chExt cx="381000" cy="228600"/>
          </a:xfrm>
        </p:grpSpPr>
        <p:sp>
          <p:nvSpPr>
            <p:cNvPr id="125" name="Google Shape;125;p13"/>
            <p:cNvSpPr/>
            <p:nvPr/>
          </p:nvSpPr>
          <p:spPr>
            <a:xfrm>
              <a:off x="3898106" y="5806281"/>
              <a:ext cx="228600" cy="228600"/>
            </a:xfrm>
            <a:prstGeom prst="chevron">
              <a:avLst>
                <a:gd fmla="val 108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745706" y="5806281"/>
              <a:ext cx="228600" cy="228600"/>
            </a:xfrm>
            <a:prstGeom prst="chevron">
              <a:avLst>
                <a:gd fmla="val 108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127" name="Google Shape;127;p13"/>
          <p:cNvSpPr txBox="1"/>
          <p:nvPr/>
        </p:nvSpPr>
        <p:spPr>
          <a:xfrm>
            <a:off x="620712" y="9141487"/>
            <a:ext cx="33804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Sử dụng MediaPipe Face Mesh để định dạng cụ thể các vị trí trọng điểm trên khuôn mặt. Sau đó sử dụng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Descent Method (SDM), Cascaded Convolutional Networks, 3D Dense Face Alignment [3], để đặt khuôn mặt vào trọng tâm bức ảnh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/>
        </p:nvSpPr>
        <p:spPr>
          <a:xfrm>
            <a:off x="620704" y="10617473"/>
            <a:ext cx="338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Sử dụng 2 thuật toán Triangulation và Warping để thực hiện việc hoán đổi 2 gương mặt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4105958" y="9123562"/>
            <a:ext cx="3066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114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 sánh thử giữa 2 mô hình thì mô hình nào đạt hiệu quả và đánh giá cao hơn, để sử dụng chính cho ứng dụng.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14300" lvl="0" marL="114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Tiến hành Tuning các biến trong source code để đạt được mô hình tốt hơn.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544512" y="8827162"/>
            <a:ext cx="274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993"/>
              </a:buClr>
              <a:buSzPts val="1400"/>
              <a:buFont typeface="Tahoma"/>
              <a:buNone/>
            </a:pPr>
            <a:r>
              <a:rPr b="1" i="0" lang="en-US" sz="1400" u="none" cap="none" strike="noStrike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1.  Xây dựng </a:t>
            </a:r>
            <a:r>
              <a:rPr b="1" lang="en-US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chương trình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4029758" y="8850312"/>
            <a:ext cx="335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993"/>
              </a:buClr>
              <a:buSzPts val="1400"/>
              <a:buFont typeface="Tahoma"/>
              <a:buNone/>
            </a:pPr>
            <a:r>
              <a:rPr b="1" i="0" lang="en-US" sz="1400" u="none" cap="none" strike="noStrike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2.</a:t>
            </a:r>
            <a:r>
              <a:rPr b="1" lang="en-US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 So sánh độ hiệu quả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5649912" y="3170009"/>
            <a:ext cx="426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Trong năm nay, ứng dụng hoán đổi khuôn mặt bằng AI đang đứng đầu danh sách ứng dụng đang thịnh hành trên hai kho App Store và CH Play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3"/>
          <p:cNvSpPr txBox="1"/>
          <p:nvPr/>
        </p:nvSpPr>
        <p:spPr>
          <a:xfrm>
            <a:off x="620712" y="3071812"/>
            <a:ext cx="426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Chúng tôi dự kiến xây dựng một </a:t>
            </a: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ứng dụng hoán đổi khuôn mặt với:</a:t>
            </a:r>
            <a:endParaRPr/>
          </a:p>
        </p:txBody>
      </p:sp>
      <p:sp>
        <p:nvSpPr>
          <p:cNvPr id="134" name="Google Shape;134;p13"/>
          <p:cNvSpPr txBox="1"/>
          <p:nvPr/>
        </p:nvSpPr>
        <p:spPr>
          <a:xfrm>
            <a:off x="925500" y="3519476"/>
            <a:ext cx="3962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Sử dụng được Affine Transformation vào bài toán hoán đổi khuôn mặt.</a:t>
            </a:r>
            <a:endParaRPr/>
          </a:p>
          <a:p>
            <a:pPr indent="-952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5649912" y="4245275"/>
            <a:ext cx="426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Vậy nên chúng tôi muốn thực hiện một ứng dụng cho việc hoán đổi khuôn mặt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7384368" y="8856662"/>
            <a:ext cx="259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993"/>
              </a:buClr>
              <a:buSzPts val="1400"/>
              <a:buFont typeface="Tahoma"/>
              <a:buNone/>
            </a:pPr>
            <a:r>
              <a:rPr b="1" i="0" lang="en-US" sz="1400" u="none" cap="none" strike="noStrike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3.  </a:t>
            </a:r>
            <a:r>
              <a:rPr b="1" lang="en-US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Tiến hành đánh giá và xây dựng ứng dụng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909796" y="3980663"/>
            <a:ext cx="388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Có thể thử nghiệm chính xác trong các trường hợp, được đánh giá cao từ người dùng</a:t>
            </a:r>
            <a:endParaRPr/>
          </a:p>
        </p:txBody>
      </p:sp>
      <p:sp>
        <p:nvSpPr>
          <p:cNvPr id="138" name="Google Shape;138;p13"/>
          <p:cNvSpPr txBox="1"/>
          <p:nvPr/>
        </p:nvSpPr>
        <p:spPr>
          <a:xfrm>
            <a:off x="5649912" y="3793609"/>
            <a:ext cx="426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Mọi người muốn thử ghép mặt mình vào ảnh hoặc video của một người nổi tiếng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3"/>
          <p:cNvSpPr txBox="1"/>
          <p:nvPr/>
        </p:nvSpPr>
        <p:spPr>
          <a:xfrm>
            <a:off x="7327971" y="9475089"/>
            <a:ext cx="2703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114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Chạy thử trên web, sử dụng thư viện Flickr-Faces-HQ (FFHQ) có sẵn để lấy các hình ảnh có chứa khuôn mặt để đánh giá.</a:t>
            </a:r>
            <a:endParaRPr/>
          </a:p>
        </p:txBody>
      </p:sp>
      <p:sp>
        <p:nvSpPr>
          <p:cNvPr id="140" name="Google Shape;140;p13"/>
          <p:cNvSpPr txBox="1"/>
          <p:nvPr/>
        </p:nvSpPr>
        <p:spPr>
          <a:xfrm>
            <a:off x="7326246" y="10346082"/>
            <a:ext cx="270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114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Chạy thử với realtime sau đó đưa lên ứng dụng</a:t>
            </a: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141" name="Google Shape;141;p13"/>
          <p:cNvSpPr txBox="1"/>
          <p:nvPr/>
        </p:nvSpPr>
        <p:spPr>
          <a:xfrm>
            <a:off x="590237" y="11199796"/>
            <a:ext cx="338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Sử dụng một vài phương pháp Smoothing để làm mịn, giảm sai khác màu giữa 2 khuôn mặt, cho đồng đều với bức ảnh.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8971" y="6555500"/>
            <a:ext cx="3602280" cy="129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8875" y="6415935"/>
            <a:ext cx="2590800" cy="1522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93225" y="6570650"/>
            <a:ext cx="2362200" cy="13287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13"/>
          <p:cNvCxnSpPr>
            <a:stCxn id="144" idx="1"/>
            <a:endCxn id="144" idx="1"/>
          </p:cNvCxnSpPr>
          <p:nvPr/>
        </p:nvCxnSpPr>
        <p:spPr>
          <a:xfrm>
            <a:off x="4093225" y="7235028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3"/>
          <p:cNvCxnSpPr>
            <a:stCxn id="144" idx="3"/>
            <a:endCxn id="144" idx="3"/>
          </p:cNvCxnSpPr>
          <p:nvPr/>
        </p:nvCxnSpPr>
        <p:spPr>
          <a:xfrm>
            <a:off x="6455425" y="7235028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新しいプレゼンテーション">
  <a:themeElements>
    <a:clrScheme name="新しいプレゼンテーショ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