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88825" cy="6858000"/>
  <p:notesSz cx="7315200" cy="96012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mic Sans MS" panose="030F0902030302020204" pitchFamily="66" charset="0"/>
      <p:regular r:id="rId34"/>
    </p:embeddedFont>
    <p:embeddedFont>
      <p:font typeface="Helvetica Neue" panose="02000503000000020004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rqKnTZ1eXoSdqZkC06EXSVfr8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d5c2cd87f_0_1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4" name="Google Shape;244;g12d5c2cd87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12d5c2cd87f_0_11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d5c2cd87f_0_12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3" name="Google Shape;253;g12d5c2cd87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12d5c2cd87f_0_12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37" name="Google Shape;3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001" y="720725"/>
            <a:ext cx="63993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d5c2cd87f_0_6"/>
          <p:cNvSpPr/>
          <p:nvPr/>
        </p:nvSpPr>
        <p:spPr>
          <a:xfrm>
            <a:off x="76200" y="76200"/>
            <a:ext cx="12039900" cy="6705600"/>
          </a:xfrm>
          <a:prstGeom prst="rect">
            <a:avLst/>
          </a:prstGeom>
          <a:noFill/>
          <a:ln w="12700" cap="flat" cmpd="sng">
            <a:solidFill>
              <a:srgbClr val="0119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;g12d5c2cd87f_0_6"/>
          <p:cNvCxnSpPr/>
          <p:nvPr/>
        </p:nvCxnSpPr>
        <p:spPr>
          <a:xfrm>
            <a:off x="1371600" y="888893"/>
            <a:ext cx="2514600" cy="0"/>
          </a:xfrm>
          <a:prstGeom prst="straightConnector1">
            <a:avLst/>
          </a:prstGeom>
          <a:noFill/>
          <a:ln w="9525" cap="flat" cmpd="sng">
            <a:solidFill>
              <a:srgbClr val="01199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g12d5c2cd87f_0_6"/>
          <p:cNvCxnSpPr/>
          <p:nvPr/>
        </p:nvCxnSpPr>
        <p:spPr>
          <a:xfrm>
            <a:off x="8267700" y="609600"/>
            <a:ext cx="2514600" cy="0"/>
          </a:xfrm>
          <a:prstGeom prst="straightConnector1">
            <a:avLst/>
          </a:prstGeom>
          <a:noFill/>
          <a:ln w="9525" cap="flat" cmpd="sng">
            <a:solidFill>
              <a:srgbClr val="01199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g12d5c2cd87f_0_6"/>
          <p:cNvSpPr txBox="1">
            <a:spLocks noGrp="1"/>
          </p:cNvSpPr>
          <p:nvPr>
            <p:ph type="ctrTitle"/>
          </p:nvPr>
        </p:nvSpPr>
        <p:spPr>
          <a:xfrm>
            <a:off x="1523619" y="1122363"/>
            <a:ext cx="9141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9B"/>
              </a:buClr>
              <a:buSzPts val="3200"/>
              <a:buFont typeface="Helvetica Neue"/>
              <a:buNone/>
              <a:defRPr sz="3200" b="1">
                <a:solidFill>
                  <a:srgbClr val="0219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2d5c2cd87f_0_6"/>
          <p:cNvSpPr txBox="1">
            <a:spLocks noGrp="1"/>
          </p:cNvSpPr>
          <p:nvPr>
            <p:ph type="subTitle" idx="1"/>
          </p:nvPr>
        </p:nvSpPr>
        <p:spPr>
          <a:xfrm>
            <a:off x="1523619" y="3602038"/>
            <a:ext cx="9141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99B"/>
              </a:buClr>
              <a:buSzPts val="2400"/>
              <a:buFont typeface="Helvetica Neue"/>
              <a:buNone/>
              <a:defRPr sz="2400">
                <a:solidFill>
                  <a:srgbClr val="0219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g12d5c2cd87f_0_6"/>
          <p:cNvSpPr txBox="1">
            <a:spLocks noGrp="1"/>
          </p:cNvSpPr>
          <p:nvPr>
            <p:ph type="dt" idx="10"/>
          </p:nvPr>
        </p:nvSpPr>
        <p:spPr>
          <a:xfrm>
            <a:off x="837990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2d5c2cd87f_0_6"/>
          <p:cNvSpPr txBox="1">
            <a:spLocks noGrp="1"/>
          </p:cNvSpPr>
          <p:nvPr>
            <p:ph type="ftr" idx="11"/>
          </p:nvPr>
        </p:nvSpPr>
        <p:spPr>
          <a:xfrm>
            <a:off x="4037590" y="6356350"/>
            <a:ext cx="411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2d5c2cd87f_0_6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2d5c2cd87f_0_19"/>
          <p:cNvSpPr txBox="1">
            <a:spLocks noGrp="1"/>
          </p:cNvSpPr>
          <p:nvPr>
            <p:ph type="title"/>
          </p:nvPr>
        </p:nvSpPr>
        <p:spPr>
          <a:xfrm>
            <a:off x="838090" y="69907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"/>
              <a:buNone/>
              <a:defRPr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Font typeface="Courier"/>
              <a:buNone/>
              <a:defRPr sz="44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9" name="Google Shape;29;g12d5c2cd87f_0_19"/>
          <p:cNvSpPr txBox="1">
            <a:spLocks noGrp="1"/>
          </p:cNvSpPr>
          <p:nvPr>
            <p:ph type="body" idx="1"/>
          </p:nvPr>
        </p:nvSpPr>
        <p:spPr>
          <a:xfrm>
            <a:off x="837990" y="202477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2d5c2cd87f_0_19"/>
          <p:cNvSpPr txBox="1">
            <a:spLocks noGrp="1"/>
          </p:cNvSpPr>
          <p:nvPr>
            <p:ph type="dt" idx="10"/>
          </p:nvPr>
        </p:nvSpPr>
        <p:spPr>
          <a:xfrm>
            <a:off x="837990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2d5c2cd87f_0_19"/>
          <p:cNvSpPr txBox="1">
            <a:spLocks noGrp="1"/>
          </p:cNvSpPr>
          <p:nvPr>
            <p:ph type="ftr" idx="11"/>
          </p:nvPr>
        </p:nvSpPr>
        <p:spPr>
          <a:xfrm>
            <a:off x="4037590" y="6356350"/>
            <a:ext cx="411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2d5c2cd87f_0_19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d5c2cd87f_0_29"/>
          <p:cNvSpPr txBox="1">
            <a:spLocks noGrp="1"/>
          </p:cNvSpPr>
          <p:nvPr>
            <p:ph type="dt" idx="10"/>
          </p:nvPr>
        </p:nvSpPr>
        <p:spPr>
          <a:xfrm>
            <a:off x="837990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d5c2cd87f_0_29"/>
          <p:cNvSpPr txBox="1">
            <a:spLocks noGrp="1"/>
          </p:cNvSpPr>
          <p:nvPr>
            <p:ph type="ftr" idx="11"/>
          </p:nvPr>
        </p:nvSpPr>
        <p:spPr>
          <a:xfrm>
            <a:off x="4037590" y="6356350"/>
            <a:ext cx="411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2d5c2cd87f_0_29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d5c2cd87f_0_0"/>
          <p:cNvSpPr txBox="1">
            <a:spLocks noGrp="1"/>
          </p:cNvSpPr>
          <p:nvPr>
            <p:ph type="title"/>
          </p:nvPr>
        </p:nvSpPr>
        <p:spPr>
          <a:xfrm>
            <a:off x="837990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12d5c2cd87f_0_0"/>
          <p:cNvSpPr txBox="1">
            <a:spLocks noGrp="1"/>
          </p:cNvSpPr>
          <p:nvPr>
            <p:ph type="body" idx="1"/>
          </p:nvPr>
        </p:nvSpPr>
        <p:spPr>
          <a:xfrm>
            <a:off x="837990" y="182562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2d5c2cd87f_0_0"/>
          <p:cNvSpPr txBox="1">
            <a:spLocks noGrp="1"/>
          </p:cNvSpPr>
          <p:nvPr>
            <p:ph type="dt" idx="10"/>
          </p:nvPr>
        </p:nvSpPr>
        <p:spPr>
          <a:xfrm>
            <a:off x="837990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2d5c2cd87f_0_0"/>
          <p:cNvSpPr txBox="1">
            <a:spLocks noGrp="1"/>
          </p:cNvSpPr>
          <p:nvPr>
            <p:ph type="ftr" idx="11"/>
          </p:nvPr>
        </p:nvSpPr>
        <p:spPr>
          <a:xfrm>
            <a:off x="4037590" y="6356350"/>
            <a:ext cx="411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2d5c2cd87f_0_0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2895600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523619" y="1122363"/>
            <a:ext cx="9141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219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219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and Feature Selection</a:t>
            </a:r>
            <a:endParaRPr sz="3200" b="1">
              <a:solidFill>
                <a:srgbClr val="0219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523619" y="3602038"/>
            <a:ext cx="9141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19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Assoc. Prof. Quan Thanh Tho</a:t>
            </a:r>
            <a:endParaRPr sz="2400">
              <a:solidFill>
                <a:srgbClr val="0219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9200" y="3402108"/>
            <a:ext cx="3281048" cy="341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Assumptions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015750" y="2728250"/>
            <a:ext cx="107670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●"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 relationship between the variables is linear.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Assumptions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1015750" y="2728250"/>
            <a:ext cx="107670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●"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 relationship between the variables is linear.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Char char="●"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Errors are independent, normally distributed with mean zero and constant variance.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53" y="1152497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3172" y="1152497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3634912" y="923897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8591752" y="923897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Non-Linear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93172" y="3971897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89428" y="3928845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/>
          <p:nvPr/>
        </p:nvSpPr>
        <p:spPr>
          <a:xfrm rot="-5400000">
            <a:off x="983850" y="436085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12"/>
          <p:cNvSpPr/>
          <p:nvPr/>
        </p:nvSpPr>
        <p:spPr>
          <a:xfrm rot="-5400000">
            <a:off x="6310723" y="436085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-25" y="3205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Assumptions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5082" y="4191000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9853" y="1328547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/>
          <p:nvPr/>
        </p:nvSpPr>
        <p:spPr>
          <a:xfrm>
            <a:off x="2971190" y="1099947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Constant Variance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8151494" y="1099947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Variance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6728" y="4104895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 rot="-5400000">
            <a:off x="1031150" y="453690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3"/>
          <p:cNvSpPr/>
          <p:nvPr/>
        </p:nvSpPr>
        <p:spPr>
          <a:xfrm rot="-5400000">
            <a:off x="6358023" y="453690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5082" y="1356475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/>
          <p:nvPr/>
        </p:nvSpPr>
        <p:spPr>
          <a:xfrm>
            <a:off x="-25" y="3205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Assumptions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138822" y="4122003"/>
            <a:ext cx="227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2640939" y="2133600"/>
            <a:ext cx="2228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Intercept 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672431" y="1905000"/>
            <a:ext cx="26409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9655933" y="2981568"/>
            <a:ext cx="2025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Error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406298" y="2981568"/>
            <a:ext cx="245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Dependent Variable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7" name="Google Shape;207;p14"/>
          <p:cNvCxnSpPr/>
          <p:nvPr/>
        </p:nvCxnSpPr>
        <p:spPr>
          <a:xfrm>
            <a:off x="3853486" y="2590800"/>
            <a:ext cx="12189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4"/>
          <p:cNvCxnSpPr/>
          <p:nvPr/>
        </p:nvCxnSpPr>
        <p:spPr>
          <a:xfrm>
            <a:off x="2634591" y="3362568"/>
            <a:ext cx="507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4"/>
          <p:cNvCxnSpPr/>
          <p:nvPr/>
        </p:nvCxnSpPr>
        <p:spPr>
          <a:xfrm flipH="1">
            <a:off x="7166473" y="2514600"/>
            <a:ext cx="5079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4"/>
          <p:cNvCxnSpPr/>
          <p:nvPr/>
        </p:nvCxnSpPr>
        <p:spPr>
          <a:xfrm rot="10302506">
            <a:off x="9076192" y="3319963"/>
            <a:ext cx="572080" cy="852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4"/>
          <p:cNvSpPr/>
          <p:nvPr/>
        </p:nvSpPr>
        <p:spPr>
          <a:xfrm>
            <a:off x="7268073" y="1905000"/>
            <a:ext cx="28893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Variable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rot="5400000" flipH="1">
            <a:off x="6119869" y="2649153"/>
            <a:ext cx="152400" cy="26409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4"/>
          <p:cNvCxnSpPr/>
          <p:nvPr/>
        </p:nvCxnSpPr>
        <p:spPr>
          <a:xfrm rot="-498560">
            <a:off x="6063083" y="2340324"/>
            <a:ext cx="203436" cy="5683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14"/>
          <p:cNvSpPr/>
          <p:nvPr/>
        </p:nvSpPr>
        <p:spPr>
          <a:xfrm rot="5400000" flipH="1">
            <a:off x="8405289" y="3614103"/>
            <a:ext cx="152400" cy="7110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674372" y="4122003"/>
            <a:ext cx="288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component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1961" y="2971800"/>
            <a:ext cx="4136163" cy="838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17" name="Google Shape;217;p14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Model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3656685" y="2115036"/>
            <a:ext cx="2228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 Intercept 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6399199" y="2143368"/>
            <a:ext cx="2640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 Slope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1003049" y="3457575"/>
            <a:ext cx="245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 Value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7" name="Google Shape;227;p15"/>
          <p:cNvCxnSpPr/>
          <p:nvPr/>
        </p:nvCxnSpPr>
        <p:spPr>
          <a:xfrm>
            <a:off x="4875580" y="2921397"/>
            <a:ext cx="812700" cy="536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5"/>
          <p:cNvCxnSpPr/>
          <p:nvPr/>
        </p:nvCxnSpPr>
        <p:spPr>
          <a:xfrm>
            <a:off x="3148812" y="3924543"/>
            <a:ext cx="507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5"/>
          <p:cNvCxnSpPr/>
          <p:nvPr/>
        </p:nvCxnSpPr>
        <p:spPr>
          <a:xfrm rot="10800000">
            <a:off x="8532257" y="4067175"/>
            <a:ext cx="825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8938563" y="3543543"/>
            <a:ext cx="28893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Variable</a:t>
            </a:r>
            <a:endParaRPr/>
          </a:p>
        </p:txBody>
      </p:sp>
      <p:cxnSp>
        <p:nvCxnSpPr>
          <p:cNvPr id="231" name="Google Shape;231;p15"/>
          <p:cNvCxnSpPr/>
          <p:nvPr/>
        </p:nvCxnSpPr>
        <p:spPr>
          <a:xfrm rot="-496500" flipH="1">
            <a:off x="7090588" y="2963870"/>
            <a:ext cx="687862" cy="4406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763" y="3487738"/>
            <a:ext cx="3346449" cy="931862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33" name="Google Shape;233;p15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- Estimating the line</a:t>
            </a:r>
            <a:endParaRPr sz="4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583175" y="3021725"/>
            <a:ext cx="112749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Find slope and intercept given measurements X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,Y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i=1..N that minimizes the sum of the squares of the residuals. 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Least Squares Method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d5c2cd87f_0_111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d5c2cd87f_0_111"/>
          <p:cNvSpPr/>
          <p:nvPr/>
        </p:nvSpPr>
        <p:spPr>
          <a:xfrm>
            <a:off x="583175" y="3021725"/>
            <a:ext cx="112749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Find slope and intercept given measurements X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,Y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i=1..N that minimizes the </a:t>
            </a:r>
            <a:r>
              <a:rPr lang="en-US" sz="2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 of the squares of the residuals.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9" name="Google Shape;249;g12d5c2cd87f_0_111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Least Squares Method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50" name="Google Shape;250;g12d5c2cd87f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9865" y="4417787"/>
            <a:ext cx="2324101" cy="102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d5c2cd87f_0_127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d5c2cd87f_0_127"/>
          <p:cNvSpPr/>
          <p:nvPr/>
        </p:nvSpPr>
        <p:spPr>
          <a:xfrm>
            <a:off x="583175" y="3021725"/>
            <a:ext cx="112749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Find slope and intercept given measurements X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,Y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i=1..N that </a:t>
            </a:r>
            <a:r>
              <a:rPr lang="en-US" sz="2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minimizes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the sum of the squares of the residuals. 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8" name="Google Shape;258;g12d5c2cd87f_0_127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Least Squares Method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59" name="Google Shape;259;g12d5c2cd87f_0_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0421" y="4710663"/>
            <a:ext cx="1906587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2d5c2cd87f_0_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7432" y="4598600"/>
            <a:ext cx="1860549" cy="16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30622" y="2396888"/>
            <a:ext cx="112749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Find slope and intercept given measurements X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,Y</a:t>
            </a:r>
            <a:r>
              <a:rPr lang="en-US" sz="2800" baseline="-25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i=1..N that </a:t>
            </a:r>
            <a:r>
              <a:rPr lang="en-US" sz="2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minimizes the sum of the squares of the residuals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3" y="4363179"/>
            <a:ext cx="7086599" cy="209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3785" y="3999548"/>
            <a:ext cx="3722686" cy="2822698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Least Squares Method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Learning Objectives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35725" y="2377749"/>
            <a:ext cx="10563900" cy="23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Regression – estimation of the relationship between variables 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Assessing the assumptions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Non-linear regression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81399" y="3176750"/>
            <a:ext cx="12493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scipy.stats as stats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slope,intercept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,r_value,p_value,std_err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stats.linregress(x,y)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in Python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/>
          <p:nvPr/>
        </p:nvSpPr>
        <p:spPr>
          <a:xfrm>
            <a:off x="1193501" y="102375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558" y="132855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/>
          <p:nvPr/>
        </p:nvSpPr>
        <p:spPr>
          <a:xfrm>
            <a:off x="1523619" y="1099950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Strong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433" y="422415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/>
          <p:nvPr/>
        </p:nvSpPr>
        <p:spPr>
          <a:xfrm rot="-5400000">
            <a:off x="-668174" y="472245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203958" y="1502700"/>
            <a:ext cx="79176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x=np.linspace(-1,1,points)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y=x+0.1*np.random.normal(size=points)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slope,intercept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,r_value,p_value,std_err  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stats.linregress(x,y)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y_line=slope*x+intercept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(ax1) = plt.subplots(1,figsize=(4,4))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scatter(x,y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,color='#4D0132',lw=0,s=60)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ax1.set_xlim([-1.5,1.5])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ax1.set_ylim([-1.5,1.5])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plot(x,y_line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,color='red',lw=2)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fig.savefig('linear.png')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(ax1) = plt.subplots(1,figsize=(4,4))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scatter(x,y-y_line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color='#963725',lw=0,s=60)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ax1.set_xlim([-1.5,1.5])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ax1.set_ylim([-1.5,1.5])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fig.savefig('linear-residuals.png')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8800" y="4356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Example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/>
          <p:nvPr/>
        </p:nvSpPr>
        <p:spPr>
          <a:xfrm>
            <a:off x="1141414" y="1028325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4112470" y="1180725"/>
            <a:ext cx="79176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x=np.linspace(-1,1,points)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y=x+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*np.random.normal(size=points)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slope,intercept,r_value,p_value,std_err   = stats.linregress(x,y)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y_line=slope*x+intercept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(ax1) = plt.subplots(1,figsize=(4,4))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ax1.scatter(x,y,color='#4D0132',lw=0,s=60)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ax1.set_xlim([-1.5,1.5])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ax1.set_ylim([-1.5,1.5])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ax1.plot(x,y_line,color='red',lw=2)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fig.savefig('linear-weak.png')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(ax1) = plt.subplots(1,figsize=(4,4))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ax1.scatter(x,y-y_line, color='#963725',lw=0,s=60)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ax1.set_xlim([-1.5,1.5])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ax1.set_ylim([-1.5,1.5])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fig.savefig('linear-weak-residuals.png')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71" y="1333125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471" y="4224138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/>
          <p:nvPr/>
        </p:nvSpPr>
        <p:spPr>
          <a:xfrm>
            <a:off x="1471531" y="1104525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Weak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22"/>
          <p:cNvSpPr/>
          <p:nvPr/>
        </p:nvSpPr>
        <p:spPr>
          <a:xfrm rot="-5400000">
            <a:off x="-720262" y="4727025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78800" y="4356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Example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083" y="1145763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6133" y="3803904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/>
          <p:nvPr/>
        </p:nvSpPr>
        <p:spPr>
          <a:xfrm>
            <a:off x="7787016" y="2256039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Outlier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3"/>
          <p:cNvSpPr/>
          <p:nvPr/>
        </p:nvSpPr>
        <p:spPr>
          <a:xfrm rot="2466660">
            <a:off x="7120371" y="2482176"/>
            <a:ext cx="215811" cy="1136133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8800" y="4356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Example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6664498" y="1586622"/>
            <a:ext cx="42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Solution 1: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Transformation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21" name="Google Shape;321;p24" descr="D:\Google Drive\NYU\Teaching\2015 Fall Introduction to Biostatistics and Bioinformatics\slides\IBB2015_15_plots\ibb2015_7-exp-line.png"/>
          <p:cNvPicPr preferRelativeResize="0"/>
          <p:nvPr/>
        </p:nvPicPr>
        <p:blipFill rotWithShape="1">
          <a:blip r:embed="rId3">
            <a:alphaModFix/>
          </a:blip>
          <a:srcRect t="7925"/>
          <a:stretch/>
        </p:blipFill>
        <p:spPr>
          <a:xfrm>
            <a:off x="1193501" y="2209800"/>
            <a:ext cx="3656685" cy="257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 descr="D:\Google Drive\NYU\Teaching\2015 Fall Introduction to Biostatistics and Bioinformatics\slides\IBB2015_15_plots\ibb2015_7-log-exp-line.png"/>
          <p:cNvPicPr preferRelativeResize="0"/>
          <p:nvPr/>
        </p:nvPicPr>
        <p:blipFill rotWithShape="1">
          <a:blip r:embed="rId4">
            <a:alphaModFix/>
          </a:blip>
          <a:srcRect t="7781"/>
          <a:stretch/>
        </p:blipFill>
        <p:spPr>
          <a:xfrm>
            <a:off x="6766072" y="2032154"/>
            <a:ext cx="3656685" cy="257927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6461348" y="5215681"/>
            <a:ext cx="52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Solution 2: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Non-linear Regression 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2966" y="5586464"/>
            <a:ext cx="3581399" cy="7559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25" name="Google Shape;325;p24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Regression - Non-linear data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 idx="4294967295"/>
          </p:nvPr>
        </p:nvSpPr>
        <p:spPr>
          <a:xfrm>
            <a:off x="838090" y="69907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Regularization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2" name="Google Shape;332;p25"/>
          <p:cNvSpPr txBox="1">
            <a:spLocks noGrp="1"/>
          </p:cNvSpPr>
          <p:nvPr>
            <p:ph type="body" idx="4294967295"/>
          </p:nvPr>
        </p:nvSpPr>
        <p:spPr>
          <a:xfrm>
            <a:off x="837990" y="202477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Maximum-likelihood estimates are not always the best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7338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Alternative: we "regularize" the likelihood objective (also known as penalized likelihood, shrinkage, smoothing, etc.), by adding to it a penalty term: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312419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where ||θ|| might be the L1 or L2 norm.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7338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The choice of norm has an effect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312419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using the L2  norm pulls  directly towards the origin,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312419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while using the L1 norm pulls towards the coordinate axes, i.e it tries to set some of the coordinates to 0.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312419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This second approach can be useful in a feature-selection setting.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3" name="Google Shape;333;p25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079" y="3252138"/>
            <a:ext cx="4467225" cy="5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 idx="4294967295"/>
          </p:nvPr>
        </p:nvSpPr>
        <p:spPr>
          <a:xfrm>
            <a:off x="838090" y="69907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Regularized Regression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body" idx="4294967295"/>
          </p:nvPr>
        </p:nvSpPr>
        <p:spPr>
          <a:xfrm>
            <a:off x="837990" y="202477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9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Courier"/>
              <a:buChar char="•"/>
            </a:pPr>
            <a:r>
              <a:rPr lang="en-US" sz="2060">
                <a:latin typeface="Courier"/>
                <a:ea typeface="Courier"/>
                <a:cs typeface="Courier"/>
                <a:sym typeface="Courier"/>
              </a:rPr>
              <a:t>Recall linear regression:</a:t>
            </a:r>
            <a:endParaRPr sz="206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200660" algn="l" rtl="0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06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200660" algn="l" rtl="0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06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9250" algn="l" rtl="0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340"/>
              <a:buFont typeface="Courier"/>
              <a:buChar char="•"/>
            </a:pPr>
            <a:r>
              <a:rPr lang="en-US" sz="2060">
                <a:latin typeface="Courier"/>
                <a:ea typeface="Courier"/>
                <a:cs typeface="Courier"/>
                <a:sym typeface="Courier"/>
              </a:rPr>
              <a:t>Regularized LR:</a:t>
            </a:r>
            <a:endParaRPr sz="206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9210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060"/>
              <a:buFont typeface="Courier"/>
              <a:buChar char="•"/>
            </a:pPr>
            <a:r>
              <a:rPr lang="en-US" sz="1779">
                <a:latin typeface="Courier"/>
                <a:ea typeface="Courier"/>
                <a:cs typeface="Courier"/>
                <a:sym typeface="Courier"/>
              </a:rPr>
              <a:t>L2-regularized LR:</a:t>
            </a: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779">
                <a:latin typeface="Courier"/>
                <a:ea typeface="Courier"/>
                <a:cs typeface="Courier"/>
                <a:sym typeface="Courier"/>
              </a:rPr>
              <a:t>     				where</a:t>
            </a: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9210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060"/>
              <a:buFont typeface="Courier"/>
              <a:buChar char="•"/>
            </a:pPr>
            <a:r>
              <a:rPr lang="en-US" sz="1779">
                <a:latin typeface="Courier"/>
                <a:ea typeface="Courier"/>
                <a:cs typeface="Courier"/>
                <a:sym typeface="Courier"/>
              </a:rPr>
              <a:t>L1-regularized LR:</a:t>
            </a: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779">
                <a:latin typeface="Courier"/>
                <a:ea typeface="Courier"/>
                <a:cs typeface="Courier"/>
                <a:sym typeface="Courier"/>
              </a:rPr>
              <a:t>     				where</a:t>
            </a: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161290" algn="l" rtl="0">
              <a:lnSpc>
                <a:spcPct val="7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779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9585" y="5181600"/>
            <a:ext cx="1508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6269" y="3581400"/>
            <a:ext cx="1690687" cy="1430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8608446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336215" y="6184900"/>
            <a:ext cx="5789700" cy="368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a model selection directly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834" y="5360113"/>
            <a:ext cx="1214835" cy="53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8035" y="4306888"/>
            <a:ext cx="1214438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52878" y="2022525"/>
            <a:ext cx="1498601" cy="4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3678" y="2579075"/>
            <a:ext cx="3683001" cy="84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74932" y="3873500"/>
            <a:ext cx="3638554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07754" y="4846638"/>
            <a:ext cx="3551234" cy="3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/>
        </p:nvSpPr>
        <p:spPr>
          <a:xfrm>
            <a:off x="3103713" y="2911925"/>
            <a:ext cx="390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Ridge Regression: 	      Lasso: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8171013" y="2832550"/>
            <a:ext cx="1676376" cy="990576"/>
          </a:xfrm>
          <a:prstGeom prst="irregularSeal2">
            <a:avLst/>
          </a:prstGeom>
          <a:solidFill>
            <a:srgbClr val="FFFF00"/>
          </a:solidFill>
          <a:ln w="25400" cap="flat" cmpd="sng">
            <a:solidFill>
              <a:srgbClr val="2D2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HOT!</a:t>
            </a:r>
            <a:endParaRPr/>
          </a:p>
        </p:txBody>
      </p:sp>
      <p:pic>
        <p:nvPicPr>
          <p:cNvPr id="358" name="Google Shape;358;p27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713" y="2300738"/>
            <a:ext cx="4129089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912" y="3315150"/>
            <a:ext cx="170497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5063" y="3332613"/>
            <a:ext cx="1695449" cy="265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27"/>
          <p:cNvGrpSpPr/>
          <p:nvPr/>
        </p:nvGrpSpPr>
        <p:grpSpPr>
          <a:xfrm>
            <a:off x="6304208" y="4000950"/>
            <a:ext cx="2875046" cy="2514600"/>
            <a:chOff x="3319397" y="3276600"/>
            <a:chExt cx="2874471" cy="2514600"/>
          </a:xfrm>
        </p:grpSpPr>
        <p:pic>
          <p:nvPicPr>
            <p:cNvPr id="362" name="Google Shape;362;p27"/>
            <p:cNvPicPr preferRelativeResize="0"/>
            <p:nvPr/>
          </p:nvPicPr>
          <p:blipFill rotWithShape="1">
            <a:blip r:embed="rId6">
              <a:alphaModFix/>
            </a:blip>
            <a:srcRect b="8332"/>
            <a:stretch/>
          </p:blipFill>
          <p:spPr>
            <a:xfrm>
              <a:off x="3641662" y="3276600"/>
              <a:ext cx="2552206" cy="251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7"/>
            <p:cNvSpPr txBox="1"/>
            <p:nvPr/>
          </p:nvSpPr>
          <p:spPr>
            <a:xfrm>
              <a:off x="3319397" y="4105275"/>
              <a:ext cx="1046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with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constant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 norm</a:t>
              </a:r>
              <a:endParaRPr/>
            </a:p>
          </p:txBody>
        </p:sp>
        <p:cxnSp>
          <p:nvCxnSpPr>
            <p:cNvPr id="364" name="Google Shape;364;p27"/>
            <p:cNvCxnSpPr/>
            <p:nvPr/>
          </p:nvCxnSpPr>
          <p:spPr>
            <a:xfrm>
              <a:off x="4974877" y="3429000"/>
              <a:ext cx="381000" cy="22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65" name="Google Shape;365;p27"/>
            <p:cNvCxnSpPr/>
            <p:nvPr/>
          </p:nvCxnSpPr>
          <p:spPr>
            <a:xfrm rot="-5400000" flipH="1">
              <a:off x="4213007" y="4953000"/>
              <a:ext cx="152400" cy="152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66" name="Google Shape;366;p27"/>
            <p:cNvSpPr/>
            <p:nvPr/>
          </p:nvSpPr>
          <p:spPr>
            <a:xfrm rot="-2639359">
              <a:off x="4435316" y="4992713"/>
              <a:ext cx="457004" cy="45721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27"/>
            <p:cNvCxnSpPr/>
            <p:nvPr/>
          </p:nvCxnSpPr>
          <p:spPr>
            <a:xfrm>
              <a:off x="4236815" y="5216525"/>
              <a:ext cx="838200" cy="1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p27"/>
            <p:cNvCxnSpPr/>
            <p:nvPr/>
          </p:nvCxnSpPr>
          <p:spPr>
            <a:xfrm rot="5400000">
              <a:off x="4248692" y="5228475"/>
              <a:ext cx="838200" cy="1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69" name="Google Shape;369;p27" descr="txp_fi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2713" y="2324550"/>
            <a:ext cx="2819400" cy="427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27"/>
          <p:cNvGrpSpPr/>
          <p:nvPr/>
        </p:nvGrpSpPr>
        <p:grpSpPr>
          <a:xfrm>
            <a:off x="2417911" y="3811979"/>
            <a:ext cx="5332222" cy="2703460"/>
            <a:chOff x="42797" y="3087469"/>
            <a:chExt cx="5332755" cy="2703731"/>
          </a:xfrm>
        </p:grpSpPr>
        <p:pic>
          <p:nvPicPr>
            <p:cNvPr id="371" name="Google Shape;371;p27"/>
            <p:cNvPicPr preferRelativeResize="0"/>
            <p:nvPr/>
          </p:nvPicPr>
          <p:blipFill rotWithShape="1">
            <a:blip r:embed="rId8">
              <a:alphaModFix/>
            </a:blip>
            <a:srcRect l="2959" t="2775" b="7699"/>
            <a:stretch/>
          </p:blipFill>
          <p:spPr>
            <a:xfrm>
              <a:off x="698842" y="3335216"/>
              <a:ext cx="2497872" cy="2455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7"/>
            <p:cNvSpPr txBox="1"/>
            <p:nvPr/>
          </p:nvSpPr>
          <p:spPr>
            <a:xfrm>
              <a:off x="3222752" y="3087469"/>
              <a:ext cx="215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βs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with constant </a:t>
              </a:r>
              <a:r>
                <a:rPr lang="en-US" sz="18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8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(level sets of </a:t>
              </a:r>
              <a:r>
                <a:rPr lang="en-US" sz="18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8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))</a:t>
              </a:r>
              <a:endParaRPr/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42797" y="4105139"/>
              <a:ext cx="10461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with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constant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l2 norm</a:t>
              </a:r>
              <a:endParaRPr/>
            </a:p>
          </p:txBody>
        </p:sp>
        <p:cxnSp>
          <p:nvCxnSpPr>
            <p:cNvPr id="374" name="Google Shape;374;p27"/>
            <p:cNvCxnSpPr/>
            <p:nvPr/>
          </p:nvCxnSpPr>
          <p:spPr>
            <a:xfrm flipH="1">
              <a:off x="2917995" y="3371654"/>
              <a:ext cx="196800" cy="13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5" name="Google Shape;375;p27"/>
            <p:cNvCxnSpPr/>
            <p:nvPr/>
          </p:nvCxnSpPr>
          <p:spPr>
            <a:xfrm rot="-5400000" flipH="1">
              <a:off x="936614" y="4876727"/>
              <a:ext cx="152400" cy="152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76" name="Google Shape;376;p27"/>
            <p:cNvSpPr/>
            <p:nvPr/>
          </p:nvSpPr>
          <p:spPr>
            <a:xfrm>
              <a:off x="1092198" y="4886252"/>
              <a:ext cx="685800" cy="6858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27"/>
            <p:cNvCxnSpPr/>
            <p:nvPr/>
          </p:nvCxnSpPr>
          <p:spPr>
            <a:xfrm>
              <a:off x="1012818" y="5208541"/>
              <a:ext cx="838200" cy="1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27"/>
            <p:cNvCxnSpPr/>
            <p:nvPr/>
          </p:nvCxnSpPr>
          <p:spPr>
            <a:xfrm rot="5400000">
              <a:off x="1024794" y="5218870"/>
              <a:ext cx="838200" cy="1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9" name="Google Shape;379;p27"/>
            <p:cNvSpPr txBox="1"/>
            <p:nvPr/>
          </p:nvSpPr>
          <p:spPr>
            <a:xfrm>
              <a:off x="1143001" y="4114665"/>
              <a:ext cx="355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1997127" y="5148211"/>
              <a:ext cx="355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β</a:t>
              </a:r>
              <a: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27"/>
          <p:cNvSpPr txBox="1"/>
          <p:nvPr/>
        </p:nvSpPr>
        <p:spPr>
          <a:xfrm>
            <a:off x="2875113" y="2299150"/>
            <a:ext cx="186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4170513" y="2299150"/>
            <a:ext cx="186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4294967295"/>
          </p:nvPr>
        </p:nvSpPr>
        <p:spPr>
          <a:xfrm>
            <a:off x="838090" y="69907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Ridge Regression vs Lasso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812525" y="2110450"/>
            <a:ext cx="105639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Regression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– estimation of the relationship between variables 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Assessing the assumptions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Non-linear regression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Correlation</a:t>
            </a: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2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Correlation coefficient quantifies the association strength</a:t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857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Sensitivity to the distribution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Learning Objectives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2288091" y="2155212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179417" y="2158040"/>
            <a:ext cx="355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Relationship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98" y="2523800"/>
            <a:ext cx="3517399" cy="33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7373" y="2523800"/>
            <a:ext cx="3517398" cy="33771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Relationships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1193501" y="1758975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828343" y="2612415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Relationships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7618094" y="2612415"/>
            <a:ext cx="355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Non-Linear Relationship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8" y="2978175"/>
            <a:ext cx="3517399" cy="33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3923" y="2978175"/>
            <a:ext cx="3517399" cy="33771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Relationships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1220226" y="1865925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261366" y="2627925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Strong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8355841" y="2627925"/>
            <a:ext cx="355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Weak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0648" y="3085125"/>
            <a:ext cx="3517399" cy="33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173" y="3085125"/>
            <a:ext cx="3517399" cy="337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Relationships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6108" y="283895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/>
          <p:nvPr/>
        </p:nvSpPr>
        <p:spPr>
          <a:xfrm>
            <a:off x="1193476" y="253415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33" y="2838950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4682" y="283895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/>
          <p:nvPr/>
        </p:nvSpPr>
        <p:spPr>
          <a:xfrm>
            <a:off x="1523594" y="2610350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Strong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281853" y="2610350"/>
            <a:ext cx="355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Weak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9243262" y="2610350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Non-Linear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6108" y="128550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1193476" y="9807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33" y="1285500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4682" y="1285500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1523594" y="1056900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Strong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5281853" y="1056900"/>
            <a:ext cx="355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Linear, Weak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9243262" y="1056900"/>
            <a:ext cx="294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Non-Linear</a:t>
            </a:r>
            <a:endParaRPr/>
          </a:p>
          <a:p>
            <a:pPr marL="1778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44682" y="4224152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4408" y="4181100"/>
            <a:ext cx="2743200" cy="263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4545" y="4176513"/>
            <a:ext cx="2743200" cy="26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/>
          <p:nvPr/>
        </p:nvSpPr>
        <p:spPr>
          <a:xfrm rot="-5400000">
            <a:off x="-668199" y="467940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8"/>
          <p:cNvSpPr/>
          <p:nvPr/>
        </p:nvSpPr>
        <p:spPr>
          <a:xfrm rot="-5400000">
            <a:off x="3138664" y="467940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8"/>
          <p:cNvSpPr/>
          <p:nvPr/>
        </p:nvSpPr>
        <p:spPr>
          <a:xfrm rot="-5400000">
            <a:off x="6998498" y="4679400"/>
            <a:ext cx="2209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Residuals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-25" y="337950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- Residuals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1193501" y="609600"/>
            <a:ext cx="965100" cy="11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138822" y="4122003"/>
            <a:ext cx="227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2640939" y="2133600"/>
            <a:ext cx="2228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Intercept 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4672431" y="1905000"/>
            <a:ext cx="26409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9655933" y="2981568"/>
            <a:ext cx="20250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Error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406298" y="2981568"/>
            <a:ext cx="245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Dependent Variable</a:t>
            </a:r>
            <a:endParaRPr sz="2400" b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p9"/>
          <p:cNvCxnSpPr/>
          <p:nvPr/>
        </p:nvCxnSpPr>
        <p:spPr>
          <a:xfrm>
            <a:off x="3853486" y="2590800"/>
            <a:ext cx="12189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9"/>
          <p:cNvCxnSpPr/>
          <p:nvPr/>
        </p:nvCxnSpPr>
        <p:spPr>
          <a:xfrm>
            <a:off x="2634591" y="3362568"/>
            <a:ext cx="507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9"/>
          <p:cNvCxnSpPr/>
          <p:nvPr/>
        </p:nvCxnSpPr>
        <p:spPr>
          <a:xfrm flipH="1">
            <a:off x="7166473" y="2514600"/>
            <a:ext cx="5079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9"/>
          <p:cNvCxnSpPr/>
          <p:nvPr/>
        </p:nvCxnSpPr>
        <p:spPr>
          <a:xfrm rot="10302506">
            <a:off x="9076192" y="3319963"/>
            <a:ext cx="572080" cy="852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9"/>
          <p:cNvSpPr/>
          <p:nvPr/>
        </p:nvSpPr>
        <p:spPr>
          <a:xfrm>
            <a:off x="7268073" y="1905000"/>
            <a:ext cx="28893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Variable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 rot="5400000" flipH="1">
            <a:off x="6119869" y="2649153"/>
            <a:ext cx="152400" cy="26409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9"/>
          <p:cNvCxnSpPr/>
          <p:nvPr/>
        </p:nvCxnSpPr>
        <p:spPr>
          <a:xfrm rot="-498560">
            <a:off x="6063083" y="2340324"/>
            <a:ext cx="203436" cy="5683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9"/>
          <p:cNvSpPr/>
          <p:nvPr/>
        </p:nvSpPr>
        <p:spPr>
          <a:xfrm rot="5400000" flipH="1">
            <a:off x="8405289" y="3614103"/>
            <a:ext cx="152400" cy="7110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674372" y="4122003"/>
            <a:ext cx="288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component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1961" y="2971800"/>
            <a:ext cx="4136163" cy="838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51" name="Google Shape;151;p9"/>
          <p:cNvSpPr/>
          <p:nvPr/>
        </p:nvSpPr>
        <p:spPr>
          <a:xfrm>
            <a:off x="-25" y="1006375"/>
            <a:ext cx="12189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Linear Regression Model</a:t>
            </a:r>
            <a:endParaRPr sz="4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Macintosh PowerPoint</Application>
  <PresentationFormat>Custom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Comic Sans MS</vt:lpstr>
      <vt:lpstr>Times New Roman</vt:lpstr>
      <vt:lpstr>Courier</vt:lpstr>
      <vt:lpstr>Helvetica Neue</vt:lpstr>
      <vt:lpstr>Calibri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Regularization</vt:lpstr>
      <vt:lpstr>Regularized Regression</vt:lpstr>
      <vt:lpstr>Ridge Regression vs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Fenyo</dc:creator>
  <cp:lastModifiedBy>qttho2011@gmail.com</cp:lastModifiedBy>
  <cp:revision>1</cp:revision>
  <dcterms:created xsi:type="dcterms:W3CDTF">2005-06-29T18:18:27Z</dcterms:created>
  <dcterms:modified xsi:type="dcterms:W3CDTF">2022-08-28T00:30:38Z</dcterms:modified>
</cp:coreProperties>
</file>