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fiddle.net/thienth32/679x8sp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Ví dụ: </a:t>
            </a:r>
            <a:r>
              <a:rPr lang="en" u="sng">
                <a:solidFill>
                  <a:schemeClr val="hlink"/>
                </a:solidFill>
                <a:hlinkClick r:id="rId2"/>
              </a:rPr>
              <a:t>https://jsfiddle.net/thienth32/679x8spm/</a:t>
            </a:r>
            <a:endParaRPr/>
          </a:p>
          <a:p>
            <a:pPr indent="0" lvl="0" marL="0">
              <a:spcBef>
                <a:spcPts val="0"/>
              </a:spcBef>
              <a:spcAft>
                <a:spcPts val="0"/>
              </a:spcAft>
              <a:buNone/>
            </a:pPr>
            <a:r>
              <a:rPr lang="en"/>
              <a:t>Lấy ví dụ mở rộng với vòng lặp for --</a:t>
            </a:r>
            <a:endParaRPr/>
          </a:p>
          <a:p>
            <a:pPr indent="0" lvl="0" marL="0" rtl="0">
              <a:spcBef>
                <a:spcPts val="0"/>
              </a:spcBef>
              <a:spcAft>
                <a:spcPts val="0"/>
              </a:spcAft>
              <a:buNone/>
            </a:pPr>
            <a:r>
              <a:rPr lang="en"/>
              <a:t>Lưu ý một vài trường hợp vòng lặp for có thể lồng trong nhau để xử lý các thuật toán tương đối phức tạp ví dụ như sắp xếp nổi bọt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Mở rộng phần giá trị mặc định của tham số trong hàm.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freetuts.net/bien-va-khai-bao-bien-trong-javascript-265.html" TargetMode="External"/><Relationship Id="rId4" Type="http://schemas.openxmlformats.org/officeDocument/2006/relationships/hyperlink" Target="http://freetuts.net/cac-toan-tu-toan-hoc-va-toan-tu-gan-trong-javascript-266.html" TargetMode="External"/><Relationship Id="rId5" Type="http://schemas.openxmlformats.org/officeDocument/2006/relationships/image" Target="../media/image1.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freetuts.net/vong-lap-for-trong-javascript-270.html" TargetMode="External"/><Relationship Id="rId4" Type="http://schemas.openxmlformats.org/officeDocument/2006/relationships/hyperlink" Target="https://jsfiddle.net/thienth32/8qkpp52z/" TargetMode="External"/><Relationship Id="rId5" Type="http://schemas.openxmlformats.org/officeDocument/2006/relationships/image" Target="../media/image11.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jsfiddle.net/thienth32/55aLLw2a/" TargetMode="External"/><Relationship Id="rId4" Type="http://schemas.openxmlformats.org/officeDocument/2006/relationships/image" Target="../media/image13.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sfiddle.net/thienth32/pddbm0p6/1/"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freetuts.net/dom-la-gi-cac-loai-dom-trong-javascript-366.html" TargetMode="External"/><Relationship Id="rId4" Type="http://schemas.openxmlformats.org/officeDocument/2006/relationships/hyperlink" Target="https://jsfiddle.net/thienth32/om7qxo9m/" TargetMode="External"/><Relationship Id="rId5" Type="http://schemas.openxmlformats.org/officeDocument/2006/relationships/hyperlink" Target="https://jsfiddle.net/thienth32/xnujc77f/" TargetMode="External"/><Relationship Id="rId6" Type="http://schemas.openxmlformats.org/officeDocument/2006/relationships/image" Target="../media/image14.png"/><Relationship Id="rId7"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jsfiddle.net/thienth32/fqm4ee0d/" TargetMode="External"/><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w3schools.com/jsref/jsref_obj_array.asp"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sfiddle.net/thienth32/8kx3w8er/" TargetMode="External"/><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jsfiddle.net/thienth32/d4cbk2cz/" TargetMode="External"/><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jsfiddle.net/thienth32/od2qLo62/" TargetMode="External"/><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t>: Javascript - </a:t>
            </a:r>
            <a:r>
              <a:rPr lang="en" sz="3000"/>
              <a:t>bài 2</a:t>
            </a:r>
            <a:endParaRPr sz="3000">
              <a:solidFill>
                <a:srgbClr val="000000"/>
              </a:solidFill>
            </a:endParaRPr>
          </a:p>
        </p:txBody>
      </p:sp>
      <p:sp>
        <p:nvSpPr>
          <p:cNvPr id="55" name="Shape 55"/>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Mảng</a:t>
            </a:r>
            <a:endParaRPr sz="2200"/>
          </a:p>
          <a:p>
            <a:pPr indent="-368300" lvl="0" marL="457200" rtl="0">
              <a:spcBef>
                <a:spcPts val="0"/>
              </a:spcBef>
              <a:spcAft>
                <a:spcPts val="0"/>
              </a:spcAft>
              <a:buSzPts val="2200"/>
              <a:buChar char="●"/>
            </a:pPr>
            <a:r>
              <a:rPr lang="en" sz="2200"/>
              <a:t>Câu lệnh rẽ nhánh và toán tử so sánh</a:t>
            </a:r>
            <a:endParaRPr sz="2200"/>
          </a:p>
          <a:p>
            <a:pPr indent="-368300" lvl="0" marL="457200" rtl="0">
              <a:spcBef>
                <a:spcPts val="0"/>
              </a:spcBef>
              <a:spcAft>
                <a:spcPts val="0"/>
              </a:spcAft>
              <a:buClr>
                <a:srgbClr val="595959"/>
              </a:buClr>
              <a:buSzPts val="2200"/>
              <a:buChar char="●"/>
            </a:pPr>
            <a:r>
              <a:rPr lang="en" sz="2200"/>
              <a:t>Vòng lặp</a:t>
            </a:r>
            <a:endParaRPr sz="2200"/>
          </a:p>
          <a:p>
            <a:pPr indent="-368300" lvl="0" marL="457200" rtl="0">
              <a:spcBef>
                <a:spcPts val="0"/>
              </a:spcBef>
              <a:spcAft>
                <a:spcPts val="0"/>
              </a:spcAft>
              <a:buClr>
                <a:srgbClr val="595959"/>
              </a:buClr>
              <a:buSzPts val="2200"/>
              <a:buChar char="●"/>
            </a:pPr>
            <a:r>
              <a:rPr lang="en" sz="2200"/>
              <a:t>Hàm và tạo hàm</a:t>
            </a:r>
            <a:endParaRPr sz="2200"/>
          </a:p>
          <a:p>
            <a:pPr indent="-368300" lvl="0" marL="457200" rtl="0">
              <a:spcBef>
                <a:spcPts val="0"/>
              </a:spcBef>
              <a:spcAft>
                <a:spcPts val="0"/>
              </a:spcAft>
              <a:buClr>
                <a:srgbClr val="595959"/>
              </a:buClr>
              <a:buSzPts val="2200"/>
              <a:buChar char="●"/>
            </a:pPr>
            <a:r>
              <a:rPr lang="en" sz="2200"/>
              <a:t>Thêm sự kiện cho DOM</a:t>
            </a:r>
            <a:endParaRPr sz="2200"/>
          </a:p>
          <a:p>
            <a:pPr indent="-368300" lvl="0" marL="457200" rtl="0">
              <a:spcBef>
                <a:spcPts val="0"/>
              </a:spcBef>
              <a:spcAft>
                <a:spcPts val="0"/>
              </a:spcAft>
              <a:buClr>
                <a:srgbClr val="595959"/>
              </a:buClr>
              <a:buSzPts val="2200"/>
              <a:buChar char="●"/>
            </a:pPr>
            <a:r>
              <a:rPr lang="en" sz="2200"/>
              <a:t>Demo </a:t>
            </a:r>
            <a:endParaRPr sz="2200"/>
          </a:p>
          <a:p>
            <a:pPr indent="-368300" lvl="0" marL="457200" rtl="0">
              <a:spcBef>
                <a:spcPts val="0"/>
              </a:spcBef>
              <a:spcAft>
                <a:spcPts val="0"/>
              </a:spcAft>
              <a:buClr>
                <a:srgbClr val="595959"/>
              </a:buClr>
              <a:buSzPts val="2200"/>
              <a:buChar char="●"/>
            </a:pPr>
            <a:r>
              <a:rPr lang="en" sz="2200"/>
              <a:t>Tổng kết</a:t>
            </a:r>
            <a:endParaRPr sz="2200"/>
          </a:p>
        </p:txBody>
      </p:sp>
      <p:pic>
        <p:nvPicPr>
          <p:cNvPr id="56" name="Shape 56"/>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Toán tử so sánh</a:t>
            </a:r>
            <a:endParaRPr sz="3000">
              <a:solidFill>
                <a:srgbClr val="000000"/>
              </a:solidFill>
            </a:endParaRPr>
          </a:p>
        </p:txBody>
      </p:sp>
      <p:sp>
        <p:nvSpPr>
          <p:cNvPr id="122" name="Shape 12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Toán tử so sánh được sử dụng trong câu lệnh logic để xác định tính bằng nhau hoặc khác nhau giữa các biến hoặc giá trị.</a:t>
            </a:r>
            <a:endParaRPr sz="1800">
              <a:solidFill>
                <a:srgbClr val="333333"/>
              </a:solidFill>
            </a:endParaRPr>
          </a:p>
        </p:txBody>
      </p:sp>
      <p:pic>
        <p:nvPicPr>
          <p:cNvPr id="123" name="Shape 123"/>
          <p:cNvPicPr preferRelativeResize="0"/>
          <p:nvPr/>
        </p:nvPicPr>
        <p:blipFill>
          <a:blip r:embed="rId3">
            <a:alphaModFix/>
          </a:blip>
          <a:stretch>
            <a:fillRect/>
          </a:stretch>
        </p:blipFill>
        <p:spPr>
          <a:xfrm>
            <a:off x="362225" y="1831575"/>
            <a:ext cx="4247601" cy="2872251"/>
          </a:xfrm>
          <a:prstGeom prst="rect">
            <a:avLst/>
          </a:prstGeom>
          <a:noFill/>
          <a:ln>
            <a:noFill/>
          </a:ln>
        </p:spPr>
      </p:pic>
      <p:pic>
        <p:nvPicPr>
          <p:cNvPr id="124" name="Shape 124"/>
          <p:cNvPicPr preferRelativeResize="0"/>
          <p:nvPr/>
        </p:nvPicPr>
        <p:blipFill>
          <a:blip r:embed="rId4">
            <a:alphaModFix/>
          </a:blip>
          <a:stretch>
            <a:fillRect/>
          </a:stretch>
        </p:blipFill>
        <p:spPr>
          <a:xfrm>
            <a:off x="4609825" y="1831574"/>
            <a:ext cx="4284425" cy="1602626"/>
          </a:xfrm>
          <a:prstGeom prst="rect">
            <a:avLst/>
          </a:prstGeom>
          <a:noFill/>
          <a:ln>
            <a:noFill/>
          </a:ln>
        </p:spPr>
      </p:pic>
      <p:pic>
        <p:nvPicPr>
          <p:cNvPr id="125" name="Shape 125"/>
          <p:cNvPicPr preferRelativeResize="0"/>
          <p:nvPr/>
        </p:nvPicPr>
        <p:blipFill>
          <a:blip r:embed="rId5">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Toán tử </a:t>
            </a:r>
            <a:r>
              <a:rPr lang="en" sz="3000"/>
              <a:t>Logic</a:t>
            </a:r>
            <a:endParaRPr sz="3000">
              <a:solidFill>
                <a:srgbClr val="000000"/>
              </a:solidFill>
            </a:endParaRPr>
          </a:p>
        </p:txBody>
      </p:sp>
      <p:sp>
        <p:nvSpPr>
          <p:cNvPr id="131" name="Shape 131"/>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Toán tử logic được sử dụng để xác định logic giữa các biến và giá trị.</a:t>
            </a:r>
            <a:endParaRPr sz="1800">
              <a:solidFill>
                <a:srgbClr val="333333"/>
              </a:solidFill>
            </a:endParaRPr>
          </a:p>
        </p:txBody>
      </p:sp>
      <p:pic>
        <p:nvPicPr>
          <p:cNvPr id="132" name="Shape 132"/>
          <p:cNvPicPr preferRelativeResize="0"/>
          <p:nvPr/>
        </p:nvPicPr>
        <p:blipFill>
          <a:blip r:embed="rId3">
            <a:alphaModFix/>
          </a:blip>
          <a:stretch>
            <a:fillRect/>
          </a:stretch>
        </p:blipFill>
        <p:spPr>
          <a:xfrm>
            <a:off x="1879100" y="1713975"/>
            <a:ext cx="5702851" cy="2692299"/>
          </a:xfrm>
          <a:prstGeom prst="rect">
            <a:avLst/>
          </a:prstGeom>
          <a:noFill/>
          <a:ln>
            <a:noFill/>
          </a:ln>
        </p:spPr>
      </p:pic>
      <p:pic>
        <p:nvPicPr>
          <p:cNvPr id="133" name="Shape 133"/>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Vòng lặp</a:t>
            </a:r>
            <a:endParaRPr sz="3000">
              <a:solidFill>
                <a:srgbClr val="000000"/>
              </a:solidFill>
            </a:endParaRPr>
          </a:p>
        </p:txBody>
      </p:sp>
      <p:sp>
        <p:nvSpPr>
          <p:cNvPr id="139" name="Shape 139"/>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highlight>
                  <a:srgbClr val="FFFFFF"/>
                </a:highlight>
              </a:rPr>
              <a:t>Vòng lặp, hay còn gọi là looping là kĩ thuật rất quan trọng trong lập trình Javascript. Khi lập trình Javascript, bạn sẽ không thể tránh khỏi làm việc với mảng các phần tử hay thậm chí mảng của mảng.</a:t>
            </a:r>
            <a:endParaRPr sz="1800">
              <a:highlight>
                <a:srgbClr val="FFFFFF"/>
              </a:highlight>
            </a:endParaRPr>
          </a:p>
          <a:p>
            <a:pPr indent="0" lvl="0" marL="0" rtl="0">
              <a:lnSpc>
                <a:spcPct val="100000"/>
              </a:lnSpc>
              <a:spcBef>
                <a:spcPts val="0"/>
              </a:spcBef>
              <a:spcAft>
                <a:spcPts val="0"/>
              </a:spcAft>
              <a:buNone/>
            </a:pPr>
            <a:r>
              <a:rPr lang="en" sz="1800">
                <a:highlight>
                  <a:srgbClr val="FFFFFF"/>
                </a:highlight>
              </a:rPr>
              <a:t>Do đó, nếu nắm vững kiến thức về vòng lặp Javascript, bạn sẽ làm việc hiệu quả và có nhiều lựa chọn hơn khi cần sử dụng đến vòng lặp.</a:t>
            </a:r>
            <a:endParaRPr sz="1800">
              <a:highlight>
                <a:srgbClr val="FFFFFF"/>
              </a:highlight>
            </a:endParaRPr>
          </a:p>
          <a:p>
            <a:pPr indent="0" lvl="0" marL="0" rtl="0">
              <a:lnSpc>
                <a:spcPct val="100000"/>
              </a:lnSpc>
              <a:spcBef>
                <a:spcPts val="0"/>
              </a:spcBef>
              <a:spcAft>
                <a:spcPts val="0"/>
              </a:spcAft>
              <a:buNone/>
            </a:pPr>
            <a:r>
              <a:rPr lang="en" sz="1800">
                <a:highlight>
                  <a:srgbClr val="FFFFFF"/>
                </a:highlight>
              </a:rPr>
              <a:t>Trong javascript có tương đối nhiều loại vòng lặp, tuy nhiên do thời lượng chương trình có hạn nên chúng ta sẽ chỉ đề cập đến các loại vòng lặp thường xuyên sử dụng.</a:t>
            </a:r>
            <a:endParaRPr sz="1800">
              <a:highlight>
                <a:srgbClr val="FFFFFF"/>
              </a:highlight>
            </a:endParaRPr>
          </a:p>
        </p:txBody>
      </p:sp>
      <p:pic>
        <p:nvPicPr>
          <p:cNvPr id="140" name="Shape 140"/>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Vòng lặp - </a:t>
            </a:r>
            <a:r>
              <a:rPr lang="en" sz="3000"/>
              <a:t>For</a:t>
            </a:r>
            <a:endParaRPr sz="3000">
              <a:solidFill>
                <a:srgbClr val="000000"/>
              </a:solidFill>
            </a:endParaRPr>
          </a:p>
        </p:txBody>
      </p:sp>
      <p:sp>
        <p:nvSpPr>
          <p:cNvPr id="146" name="Shape 146"/>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highlight>
                  <a:srgbClr val="FFFFFF"/>
                </a:highlight>
              </a:rPr>
              <a:t>Cú pháp:</a:t>
            </a:r>
            <a:endParaRPr sz="1800">
              <a:highlight>
                <a:srgbClr val="FFFFFF"/>
              </a:highlight>
            </a:endParaRPr>
          </a:p>
          <a:p>
            <a:pPr indent="0" lvl="0" marL="0" rtl="0">
              <a:lnSpc>
                <a:spcPct val="100000"/>
              </a:lnSpc>
              <a:spcBef>
                <a:spcPts val="0"/>
              </a:spcBef>
              <a:spcAft>
                <a:spcPts val="0"/>
              </a:spcAft>
              <a:buNone/>
            </a:pPr>
            <a:r>
              <a:rPr lang="en" sz="1800">
                <a:highlight>
                  <a:srgbClr val="FFFFFF"/>
                </a:highlight>
              </a:rPr>
              <a:t>		</a:t>
            </a:r>
            <a:endParaRPr sz="1800">
              <a:highlight>
                <a:srgbClr val="FFFFFF"/>
              </a:highlight>
            </a:endParaRPr>
          </a:p>
          <a:p>
            <a:pPr indent="0" lvl="0" marL="0" rtl="0">
              <a:lnSpc>
                <a:spcPct val="100000"/>
              </a:lnSpc>
              <a:spcBef>
                <a:spcPts val="0"/>
              </a:spcBef>
              <a:spcAft>
                <a:spcPts val="0"/>
              </a:spcAft>
              <a:buNone/>
            </a:pPr>
            <a:r>
              <a:t/>
            </a:r>
            <a:endParaRPr sz="1800">
              <a:highlight>
                <a:srgbClr val="FFFFFF"/>
              </a:highlight>
            </a:endParaRPr>
          </a:p>
          <a:p>
            <a:pPr indent="0" lvl="0" marL="0" rtl="0">
              <a:lnSpc>
                <a:spcPct val="100000"/>
              </a:lnSpc>
              <a:spcBef>
                <a:spcPts val="0"/>
              </a:spcBef>
              <a:spcAft>
                <a:spcPts val="0"/>
              </a:spcAft>
              <a:buNone/>
            </a:pPr>
            <a:r>
              <a:t/>
            </a:r>
            <a:endParaRPr sz="1800">
              <a:highlight>
                <a:srgbClr val="FFFFFF"/>
              </a:highlight>
            </a:endParaRPr>
          </a:p>
          <a:p>
            <a:pPr indent="0" lvl="0" marL="0" rtl="0">
              <a:lnSpc>
                <a:spcPct val="100000"/>
              </a:lnSpc>
              <a:spcBef>
                <a:spcPts val="0"/>
              </a:spcBef>
              <a:spcAft>
                <a:spcPts val="0"/>
              </a:spcAft>
              <a:buNone/>
            </a:pPr>
            <a:r>
              <a:t/>
            </a:r>
            <a:endParaRPr sz="1800">
              <a:highlight>
                <a:srgbClr val="FFFFFF"/>
              </a:highlight>
            </a:endParaRPr>
          </a:p>
          <a:p>
            <a:pPr indent="12700" lvl="0" marL="457200" rtl="0">
              <a:lnSpc>
                <a:spcPct val="100000"/>
              </a:lnSpc>
              <a:spcBef>
                <a:spcPts val="0"/>
              </a:spcBef>
              <a:spcAft>
                <a:spcPts val="0"/>
              </a:spcAft>
              <a:buClr>
                <a:srgbClr val="333333"/>
              </a:buClr>
              <a:buSzPts val="1800"/>
              <a:buChar char="●"/>
            </a:pPr>
            <a:r>
              <a:rPr lang="en" sz="1800">
                <a:solidFill>
                  <a:schemeClr val="dk1"/>
                </a:solidFill>
                <a:highlight>
                  <a:srgbClr val="F2F2F2"/>
                </a:highlight>
              </a:rPr>
              <a:t>var i = 0;</a:t>
            </a:r>
            <a:r>
              <a:rPr lang="en" sz="1800">
                <a:solidFill>
                  <a:srgbClr val="333333"/>
                </a:solidFill>
                <a:highlight>
                  <a:srgbClr val="FFFFFF"/>
                </a:highlight>
              </a:rPr>
              <a:t> là </a:t>
            </a:r>
            <a:r>
              <a:rPr lang="en" sz="1800">
                <a:solidFill>
                  <a:srgbClr val="F09217"/>
                </a:solidFill>
                <a:highlight>
                  <a:srgbClr val="FFFFFF"/>
                </a:highlight>
                <a:uFill>
                  <a:noFill/>
                </a:uFill>
                <a:hlinkClick r:id="rId3"/>
              </a:rPr>
              <a:t>khai báo biến</a:t>
            </a:r>
            <a:r>
              <a:rPr lang="en" sz="1800">
                <a:solidFill>
                  <a:srgbClr val="333333"/>
                </a:solidFill>
                <a:highlight>
                  <a:srgbClr val="FFFFFF"/>
                </a:highlight>
              </a:rPr>
              <a:t> điều khiển vòng lặp </a:t>
            </a:r>
            <a:r>
              <a:rPr lang="en" sz="1800">
                <a:solidFill>
                  <a:schemeClr val="dk1"/>
                </a:solidFill>
                <a:highlight>
                  <a:srgbClr val="F2F2F2"/>
                </a:highlight>
              </a:rPr>
              <a:t>i</a:t>
            </a:r>
            <a:endParaRPr sz="1800">
              <a:solidFill>
                <a:schemeClr val="dk1"/>
              </a:solidFill>
              <a:highlight>
                <a:srgbClr val="F2F2F2"/>
              </a:highlight>
            </a:endParaRPr>
          </a:p>
          <a:p>
            <a:pPr indent="12700" lvl="0" marL="457200" rtl="0">
              <a:lnSpc>
                <a:spcPct val="100000"/>
              </a:lnSpc>
              <a:spcBef>
                <a:spcPts val="0"/>
              </a:spcBef>
              <a:spcAft>
                <a:spcPts val="0"/>
              </a:spcAft>
              <a:buClr>
                <a:srgbClr val="333333"/>
              </a:buClr>
              <a:buSzPts val="1800"/>
              <a:buChar char="●"/>
            </a:pPr>
            <a:r>
              <a:rPr lang="en" sz="1800">
                <a:solidFill>
                  <a:schemeClr val="dk1"/>
                </a:solidFill>
                <a:highlight>
                  <a:srgbClr val="F2F2F2"/>
                </a:highlight>
              </a:rPr>
              <a:t>(i = 0)</a:t>
            </a:r>
            <a:r>
              <a:rPr lang="en" sz="1800">
                <a:solidFill>
                  <a:srgbClr val="333333"/>
                </a:solidFill>
                <a:highlight>
                  <a:srgbClr val="FFFFFF"/>
                </a:highlight>
              </a:rPr>
              <a:t> là điểm bắt đầu lặp (lặp từ 0)</a:t>
            </a:r>
            <a:endParaRPr sz="1800">
              <a:solidFill>
                <a:srgbClr val="333333"/>
              </a:solidFill>
              <a:highlight>
                <a:srgbClr val="FFFFFF"/>
              </a:highlight>
            </a:endParaRPr>
          </a:p>
          <a:p>
            <a:pPr indent="12700" lvl="0" marL="457200" rtl="0">
              <a:lnSpc>
                <a:spcPct val="100000"/>
              </a:lnSpc>
              <a:spcBef>
                <a:spcPts val="0"/>
              </a:spcBef>
              <a:spcAft>
                <a:spcPts val="0"/>
              </a:spcAft>
              <a:buClr>
                <a:srgbClr val="333333"/>
              </a:buClr>
              <a:buSzPts val="1800"/>
              <a:buChar char="●"/>
            </a:pPr>
            <a:r>
              <a:rPr lang="en" sz="1800">
                <a:solidFill>
                  <a:schemeClr val="dk1"/>
                </a:solidFill>
                <a:highlight>
                  <a:srgbClr val="F2F2F2"/>
                </a:highlight>
              </a:rPr>
              <a:t>(i &lt; 100)</a:t>
            </a:r>
            <a:r>
              <a:rPr lang="en" sz="1800">
                <a:solidFill>
                  <a:srgbClr val="333333"/>
                </a:solidFill>
                <a:highlight>
                  <a:srgbClr val="FFFFFF"/>
                </a:highlight>
              </a:rPr>
              <a:t> là điều kiện dừng vòng lặp, nghĩa là lặp nếu </a:t>
            </a:r>
            <a:r>
              <a:rPr lang="en" sz="1800">
                <a:solidFill>
                  <a:schemeClr val="dk1"/>
                </a:solidFill>
                <a:highlight>
                  <a:srgbClr val="F2F2F2"/>
                </a:highlight>
              </a:rPr>
              <a:t>i &lt; 100</a:t>
            </a:r>
            <a:r>
              <a:rPr lang="en" sz="1800">
                <a:solidFill>
                  <a:srgbClr val="333333"/>
                </a:solidFill>
                <a:highlight>
                  <a:srgbClr val="FFFFFF"/>
                </a:highlight>
              </a:rPr>
              <a:t>. Bạn có thể dùng một điều kiện bất kì thông qua các </a:t>
            </a:r>
            <a:r>
              <a:rPr lang="en" sz="1800">
                <a:solidFill>
                  <a:srgbClr val="F09217"/>
                </a:solidFill>
                <a:highlight>
                  <a:srgbClr val="FFFFFF"/>
                </a:highlight>
                <a:uFill>
                  <a:noFill/>
                </a:uFill>
                <a:hlinkClick r:id="rId4"/>
              </a:rPr>
              <a:t>toán tử</a:t>
            </a:r>
            <a:r>
              <a:rPr lang="en" sz="1800">
                <a:solidFill>
                  <a:srgbClr val="333333"/>
                </a:solidFill>
                <a:highlight>
                  <a:srgbClr val="FFFFFF"/>
                </a:highlight>
              </a:rPr>
              <a:t>  miễn là nó trả về true hoặc false như </a:t>
            </a:r>
            <a:r>
              <a:rPr lang="en" sz="1800">
                <a:solidFill>
                  <a:schemeClr val="dk1"/>
                </a:solidFill>
                <a:highlight>
                  <a:srgbClr val="F2F2F2"/>
                </a:highlight>
              </a:rPr>
              <a:t>(i &lt;= 20, i == 20)</a:t>
            </a:r>
            <a:endParaRPr sz="1800">
              <a:solidFill>
                <a:schemeClr val="dk1"/>
              </a:solidFill>
              <a:highlight>
                <a:srgbClr val="F2F2F2"/>
              </a:highlight>
            </a:endParaRPr>
          </a:p>
          <a:p>
            <a:pPr indent="12700" lvl="0" marL="457200" rtl="0">
              <a:lnSpc>
                <a:spcPct val="100000"/>
              </a:lnSpc>
              <a:spcBef>
                <a:spcPts val="0"/>
              </a:spcBef>
              <a:spcAft>
                <a:spcPts val="0"/>
              </a:spcAft>
              <a:buClr>
                <a:srgbClr val="333333"/>
              </a:buClr>
              <a:buSzPts val="1800"/>
              <a:buChar char="●"/>
            </a:pPr>
            <a:r>
              <a:rPr lang="en" sz="1800">
                <a:solidFill>
                  <a:schemeClr val="dk1"/>
                </a:solidFill>
                <a:highlight>
                  <a:srgbClr val="F2F2F2"/>
                </a:highlight>
              </a:rPr>
              <a:t>(i++)</a:t>
            </a:r>
            <a:r>
              <a:rPr lang="en" sz="1800">
                <a:solidFill>
                  <a:srgbClr val="333333"/>
                </a:solidFill>
                <a:highlight>
                  <a:srgbClr val="FFFFFF"/>
                </a:highlight>
              </a:rPr>
              <a:t> là tăng bước nhảy, bạn có thể dùng công thức khác như i+=2, i-=2, i--, ...</a:t>
            </a:r>
            <a:endParaRPr sz="1800">
              <a:solidFill>
                <a:srgbClr val="333333"/>
              </a:solidFill>
              <a:highlight>
                <a:srgbClr val="FFFFFF"/>
              </a:highlight>
            </a:endParaRPr>
          </a:p>
          <a:p>
            <a:pPr indent="0" lvl="0" marL="0" rtl="0">
              <a:lnSpc>
                <a:spcPct val="100000"/>
              </a:lnSpc>
              <a:spcBef>
                <a:spcPts val="1700"/>
              </a:spcBef>
              <a:spcAft>
                <a:spcPts val="0"/>
              </a:spcAft>
              <a:buNone/>
            </a:pPr>
            <a:r>
              <a:rPr lang="en" sz="1800">
                <a:solidFill>
                  <a:srgbClr val="333333"/>
                </a:solidFill>
                <a:highlight>
                  <a:srgbClr val="FFFFFF"/>
                </a:highlight>
              </a:rPr>
              <a:t>Như ví dụ trên thì ta sẽ có 20 vòng lặp từ 0 -&gt; 19</a:t>
            </a:r>
            <a:endParaRPr sz="1800">
              <a:solidFill>
                <a:srgbClr val="333333"/>
              </a:solidFill>
              <a:highlight>
                <a:srgbClr val="FFFFFF"/>
              </a:highlight>
            </a:endParaRPr>
          </a:p>
          <a:p>
            <a:pPr indent="0" lvl="0" marL="0" rtl="0">
              <a:lnSpc>
                <a:spcPct val="100000"/>
              </a:lnSpc>
              <a:spcBef>
                <a:spcPts val="1500"/>
              </a:spcBef>
              <a:spcAft>
                <a:spcPts val="0"/>
              </a:spcAft>
              <a:buNone/>
            </a:pPr>
            <a:r>
              <a:t/>
            </a:r>
            <a:endParaRPr sz="1800">
              <a:highlight>
                <a:srgbClr val="FFFFFF"/>
              </a:highlight>
            </a:endParaRPr>
          </a:p>
        </p:txBody>
      </p:sp>
      <p:pic>
        <p:nvPicPr>
          <p:cNvPr id="147" name="Shape 147"/>
          <p:cNvPicPr preferRelativeResize="0"/>
          <p:nvPr/>
        </p:nvPicPr>
        <p:blipFill>
          <a:blip r:embed="rId5">
            <a:alphaModFix/>
          </a:blip>
          <a:stretch>
            <a:fillRect/>
          </a:stretch>
        </p:blipFill>
        <p:spPr>
          <a:xfrm>
            <a:off x="1618475" y="895675"/>
            <a:ext cx="2558075" cy="1509350"/>
          </a:xfrm>
          <a:prstGeom prst="rect">
            <a:avLst/>
          </a:prstGeom>
          <a:noFill/>
          <a:ln>
            <a:noFill/>
          </a:ln>
        </p:spPr>
      </p:pic>
      <p:pic>
        <p:nvPicPr>
          <p:cNvPr id="148" name="Shape 148"/>
          <p:cNvPicPr preferRelativeResize="0"/>
          <p:nvPr/>
        </p:nvPicPr>
        <p:blipFill>
          <a:blip r:embed="rId6">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1618475" y="0"/>
            <a:ext cx="6575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Vòng lặp - </a:t>
            </a:r>
            <a:r>
              <a:rPr lang="en" sz="3000"/>
              <a:t>While - do while</a:t>
            </a:r>
            <a:endParaRPr sz="3000">
              <a:solidFill>
                <a:srgbClr val="000000"/>
              </a:solidFill>
            </a:endParaRPr>
          </a:p>
        </p:txBody>
      </p:sp>
      <p:sp>
        <p:nvSpPr>
          <p:cNvPr id="154" name="Shape 154"/>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Vòng lặp while và do while dùng để lặp với trường hợp tác không biết chính xác số lần lặp là bao nhiêu và trường hợp điều kiện dừng vòng lặp phức tạp, điều này hoàn toàn khác với </a:t>
            </a:r>
            <a:r>
              <a:rPr lang="en" sz="1800">
                <a:solidFill>
                  <a:srgbClr val="F09217"/>
                </a:solidFill>
                <a:highlight>
                  <a:srgbClr val="FFFFFF"/>
                </a:highlight>
                <a:uFill>
                  <a:noFill/>
                </a:uFill>
                <a:hlinkClick r:id="rId3"/>
              </a:rPr>
              <a:t>vòng lặp for</a:t>
            </a:r>
            <a:r>
              <a:rPr lang="en" sz="1800">
                <a:solidFill>
                  <a:srgbClr val="333333"/>
                </a:solidFill>
                <a:highlight>
                  <a:srgbClr val="FFFFFF"/>
                </a:highlight>
              </a:rPr>
              <a:t>. Và khi sử dụng vòng lặp while thì rất dễ bị lặp vô hạn nếu ban không xử lý đúng logic vì thế hãy cẩn thận khi sử dụng chúng.</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Vòng lặp </a:t>
            </a:r>
            <a:r>
              <a:rPr b="1" lang="en" sz="1800">
                <a:solidFill>
                  <a:srgbClr val="333333"/>
                </a:solidFill>
                <a:highlight>
                  <a:srgbClr val="FFFFFF"/>
                </a:highlight>
              </a:rPr>
              <a:t>while</a:t>
            </a:r>
            <a:r>
              <a:rPr lang="en" sz="1800">
                <a:solidFill>
                  <a:srgbClr val="333333"/>
                </a:solidFill>
                <a:highlight>
                  <a:srgbClr val="FFFFFF"/>
                </a:highlight>
              </a:rPr>
              <a:t>:</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Trong đó </a:t>
            </a:r>
            <a:r>
              <a:rPr lang="en" sz="1800">
                <a:solidFill>
                  <a:schemeClr val="dk1"/>
                </a:solidFill>
                <a:highlight>
                  <a:srgbClr val="F2F2F2"/>
                </a:highlight>
              </a:rPr>
              <a:t>condition</a:t>
            </a:r>
            <a:r>
              <a:rPr lang="en" sz="1800">
                <a:solidFill>
                  <a:srgbClr val="333333"/>
                </a:solidFill>
                <a:highlight>
                  <a:srgbClr val="FFFFFF"/>
                </a:highlight>
              </a:rPr>
              <a:t> là điều kiện dừng vòng lặp, nếu </a:t>
            </a:r>
            <a:r>
              <a:rPr lang="en" sz="1800">
                <a:solidFill>
                  <a:schemeClr val="dk1"/>
                </a:solidFill>
                <a:highlight>
                  <a:srgbClr val="F2F2F2"/>
                </a:highlight>
              </a:rPr>
              <a:t>condition</a:t>
            </a:r>
            <a:r>
              <a:rPr lang="en" sz="1800">
                <a:solidFill>
                  <a:srgbClr val="333333"/>
                </a:solidFill>
                <a:highlight>
                  <a:srgbClr val="FFFFFF"/>
                </a:highlight>
              </a:rPr>
              <a:t> đúng thì vòng lặp sẽ được thực thi cho tới khi </a:t>
            </a:r>
            <a:r>
              <a:rPr lang="en" sz="1800">
                <a:solidFill>
                  <a:schemeClr val="dk1"/>
                </a:solidFill>
                <a:highlight>
                  <a:srgbClr val="F2F2F2"/>
                </a:highlight>
              </a:rPr>
              <a:t>condition</a:t>
            </a:r>
            <a:r>
              <a:rPr lang="en" sz="1800">
                <a:solidFill>
                  <a:srgbClr val="333333"/>
                </a:solidFill>
                <a:highlight>
                  <a:srgbClr val="FFFFFF"/>
                </a:highlight>
              </a:rPr>
              <a:t> có giá trị sai. Chính vì vậy nếu condition luôn luôn đúng thì vòng lặp sẽ dẫn tới lặp vô hạn.</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Ví dụ: </a:t>
            </a:r>
            <a:r>
              <a:rPr lang="en" sz="1800" u="sng">
                <a:solidFill>
                  <a:schemeClr val="hlink"/>
                </a:solidFill>
                <a:hlinkClick r:id="rId4"/>
              </a:rPr>
              <a:t>https://jsfiddle.net/thienth32/8qkpp52z/</a:t>
            </a:r>
            <a:endParaRPr sz="1800">
              <a:solidFill>
                <a:srgbClr val="333333"/>
              </a:solidFill>
            </a:endParaRPr>
          </a:p>
          <a:p>
            <a:pPr indent="0" lvl="0" marL="0" rtl="0">
              <a:lnSpc>
                <a:spcPct val="100000"/>
              </a:lnSpc>
              <a:spcBef>
                <a:spcPts val="0"/>
              </a:spcBef>
              <a:spcAft>
                <a:spcPts val="0"/>
              </a:spcAft>
              <a:buClr>
                <a:schemeClr val="dk1"/>
              </a:buClr>
              <a:buSzPts val="1100"/>
              <a:buFont typeface="Arial"/>
              <a:buNone/>
            </a:pPr>
            <a:r>
              <a:t/>
            </a:r>
            <a:endParaRPr sz="1800">
              <a:solidFill>
                <a:srgbClr val="333333"/>
              </a:solidFill>
            </a:endParaRPr>
          </a:p>
          <a:p>
            <a:pPr indent="0" lvl="0" marL="0" rtl="0">
              <a:lnSpc>
                <a:spcPct val="100000"/>
              </a:lnSpc>
              <a:spcBef>
                <a:spcPts val="0"/>
              </a:spcBef>
              <a:spcAft>
                <a:spcPts val="0"/>
              </a:spcAft>
              <a:buNone/>
            </a:pPr>
            <a:r>
              <a:t/>
            </a:r>
            <a:endParaRPr sz="1800">
              <a:solidFill>
                <a:srgbClr val="333333"/>
              </a:solidFill>
              <a:highlight>
                <a:srgbClr val="FFFFFF"/>
              </a:highlight>
            </a:endParaRPr>
          </a:p>
        </p:txBody>
      </p:sp>
      <p:pic>
        <p:nvPicPr>
          <p:cNvPr id="155" name="Shape 155"/>
          <p:cNvPicPr preferRelativeResize="0"/>
          <p:nvPr/>
        </p:nvPicPr>
        <p:blipFill>
          <a:blip r:embed="rId5">
            <a:alphaModFix/>
          </a:blip>
          <a:stretch>
            <a:fillRect/>
          </a:stretch>
        </p:blipFill>
        <p:spPr>
          <a:xfrm>
            <a:off x="2627625" y="2439375"/>
            <a:ext cx="3014712" cy="895800"/>
          </a:xfrm>
          <a:prstGeom prst="rect">
            <a:avLst/>
          </a:prstGeom>
          <a:noFill/>
          <a:ln>
            <a:noFill/>
          </a:ln>
        </p:spPr>
      </p:pic>
      <p:pic>
        <p:nvPicPr>
          <p:cNvPr id="156" name="Shape 156"/>
          <p:cNvPicPr preferRelativeResize="0"/>
          <p:nvPr/>
        </p:nvPicPr>
        <p:blipFill>
          <a:blip r:embed="rId6">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nvSpPr>
        <p:spPr>
          <a:xfrm>
            <a:off x="1618475" y="0"/>
            <a:ext cx="6575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Hàm</a:t>
            </a:r>
            <a:endParaRPr sz="3000">
              <a:solidFill>
                <a:srgbClr val="000000"/>
              </a:solidFill>
            </a:endParaRPr>
          </a:p>
        </p:txBody>
      </p:sp>
      <p:sp>
        <p:nvSpPr>
          <p:cNvPr id="162" name="Shape 16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333333"/>
              </a:buClr>
              <a:buSzPts val="1800"/>
              <a:buChar char="-"/>
            </a:pPr>
            <a:r>
              <a:rPr b="1" lang="en" sz="1800">
                <a:solidFill>
                  <a:srgbClr val="333333"/>
                </a:solidFill>
                <a:highlight>
                  <a:srgbClr val="FFFFFF"/>
                </a:highlight>
              </a:rPr>
              <a:t>Cú pháp</a:t>
            </a:r>
            <a:r>
              <a:rPr lang="en" sz="1800">
                <a:solidFill>
                  <a:srgbClr val="333333"/>
                </a:solidFill>
                <a:highlight>
                  <a:srgbClr val="FFFFFF"/>
                </a:highlight>
              </a:rPr>
              <a:t>:</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b="1" lang="en" sz="1800">
                <a:solidFill>
                  <a:srgbClr val="333333"/>
                </a:solidFill>
                <a:highlight>
                  <a:srgbClr val="FFFFFF"/>
                </a:highlight>
              </a:rPr>
              <a:t>function</a:t>
            </a:r>
            <a:r>
              <a:rPr lang="en" sz="1800">
                <a:solidFill>
                  <a:srgbClr val="333333"/>
                </a:solidFill>
                <a:highlight>
                  <a:srgbClr val="FFFFFF"/>
                </a:highlight>
              </a:rPr>
              <a:t>: là từ khóa của javascript nên bắt buộc phải như vậy</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b="1" lang="en" sz="1800">
                <a:solidFill>
                  <a:srgbClr val="333333"/>
                </a:solidFill>
                <a:highlight>
                  <a:srgbClr val="FFFFFF"/>
                </a:highlight>
              </a:rPr>
              <a:t>name_of_function</a:t>
            </a:r>
            <a:r>
              <a:rPr lang="en" sz="1800">
                <a:solidFill>
                  <a:srgbClr val="333333"/>
                </a:solidFill>
                <a:highlight>
                  <a:srgbClr val="FFFFFF"/>
                </a:highlight>
              </a:rPr>
              <a:t>: là tên của function, thông thường chúng ta tạo những tên có ý nghĩa như </a:t>
            </a:r>
            <a:r>
              <a:rPr b="1" lang="en" sz="1800">
                <a:solidFill>
                  <a:srgbClr val="333333"/>
                </a:solidFill>
                <a:highlight>
                  <a:srgbClr val="FFFFFF"/>
                </a:highlight>
              </a:rPr>
              <a:t>find_max</a:t>
            </a:r>
            <a:r>
              <a:rPr lang="en" sz="1800">
                <a:solidFill>
                  <a:srgbClr val="333333"/>
                </a:solidFill>
                <a:highlight>
                  <a:srgbClr val="FFFFFF"/>
                </a:highlight>
              </a:rPr>
              <a:t>, </a:t>
            </a:r>
            <a:r>
              <a:rPr b="1" lang="en" sz="1800">
                <a:solidFill>
                  <a:srgbClr val="333333"/>
                </a:solidFill>
                <a:highlight>
                  <a:srgbClr val="FFFFFF"/>
                </a:highlight>
              </a:rPr>
              <a:t>find_min</a:t>
            </a:r>
            <a:r>
              <a:rPr lang="en" sz="1800">
                <a:solidFill>
                  <a:srgbClr val="333333"/>
                </a:solidFill>
                <a:highlight>
                  <a:srgbClr val="FFFFFF"/>
                </a:highlight>
              </a:rPr>
              <a:t>, ...</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b="1" lang="en" sz="1800">
                <a:solidFill>
                  <a:srgbClr val="333333"/>
                </a:solidFill>
                <a:highlight>
                  <a:srgbClr val="FFFFFF"/>
                </a:highlight>
              </a:rPr>
              <a:t>var1, var2 var3</a:t>
            </a:r>
            <a:r>
              <a:rPr lang="en" sz="1800">
                <a:solidFill>
                  <a:srgbClr val="333333"/>
                </a:solidFill>
                <a:highlight>
                  <a:srgbClr val="FFFFFF"/>
                </a:highlight>
              </a:rPr>
              <a:t>, ... là các tham số truyền vào hàm. Ví dụ viết hàm kiểm tra số chẵn hay lẽ thì ta sẽ có một tham số đó là số cần kiểm tra.</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Cách thực thi 1 hàm chỉ cần gọi: </a:t>
            </a:r>
            <a:r>
              <a:rPr b="1" lang="en" sz="1800">
                <a:solidFill>
                  <a:srgbClr val="333333"/>
                </a:solidFill>
                <a:highlight>
                  <a:srgbClr val="FFFFFF"/>
                </a:highlight>
              </a:rPr>
              <a:t>name_of_function(param1, param2,..);</a:t>
            </a:r>
            <a:endParaRPr b="1"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Ví dụ: Hàm tính tổng 2 số - </a:t>
            </a:r>
            <a:r>
              <a:rPr lang="en" sz="1800" u="sng">
                <a:solidFill>
                  <a:schemeClr val="hlink"/>
                </a:solidFill>
                <a:hlinkClick r:id="rId3"/>
              </a:rPr>
              <a:t>https://jsfiddle.net/thienth32/55aLLw2a/</a:t>
            </a:r>
            <a:endParaRPr sz="1800">
              <a:solidFill>
                <a:srgbClr val="333333"/>
              </a:solidFill>
            </a:endParaRPr>
          </a:p>
          <a:p>
            <a:pPr indent="0" lvl="0" marL="0" rtl="0">
              <a:lnSpc>
                <a:spcPct val="100000"/>
              </a:lnSpc>
              <a:spcBef>
                <a:spcPts val="0"/>
              </a:spcBef>
              <a:spcAft>
                <a:spcPts val="0"/>
              </a:spcAft>
              <a:buNone/>
            </a:pPr>
            <a:r>
              <a:t/>
            </a:r>
            <a:endParaRPr sz="1800">
              <a:solidFill>
                <a:srgbClr val="333333"/>
              </a:solidFill>
            </a:endParaRPr>
          </a:p>
          <a:p>
            <a:pPr indent="0" lvl="0" marL="0" rtl="0">
              <a:lnSpc>
                <a:spcPct val="100000"/>
              </a:lnSpc>
              <a:spcBef>
                <a:spcPts val="0"/>
              </a:spcBef>
              <a:spcAft>
                <a:spcPts val="0"/>
              </a:spcAft>
              <a:buNone/>
            </a:pPr>
            <a:r>
              <a:t/>
            </a:r>
            <a:endParaRPr sz="1800">
              <a:solidFill>
                <a:srgbClr val="333333"/>
              </a:solidFill>
            </a:endParaRPr>
          </a:p>
        </p:txBody>
      </p:sp>
      <p:pic>
        <p:nvPicPr>
          <p:cNvPr id="163" name="Shape 163"/>
          <p:cNvPicPr preferRelativeResize="0"/>
          <p:nvPr/>
        </p:nvPicPr>
        <p:blipFill>
          <a:blip r:embed="rId4">
            <a:alphaModFix/>
          </a:blip>
          <a:stretch>
            <a:fillRect/>
          </a:stretch>
        </p:blipFill>
        <p:spPr>
          <a:xfrm>
            <a:off x="1908450" y="1065700"/>
            <a:ext cx="4008500" cy="718975"/>
          </a:xfrm>
          <a:prstGeom prst="rect">
            <a:avLst/>
          </a:prstGeom>
          <a:noFill/>
          <a:ln>
            <a:noFill/>
          </a:ln>
        </p:spPr>
      </p:pic>
      <p:pic>
        <p:nvPicPr>
          <p:cNvPr id="164" name="Shape 164"/>
          <p:cNvPicPr preferRelativeResize="0"/>
          <p:nvPr/>
        </p:nvPicPr>
        <p:blipFill>
          <a:blip r:embed="rId5">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Hàm </a:t>
            </a:r>
            <a:r>
              <a:rPr lang="en" sz="3000"/>
              <a:t>return và không return</a:t>
            </a:r>
            <a:endParaRPr sz="3000">
              <a:solidFill>
                <a:srgbClr val="000000"/>
              </a:solidFill>
            </a:endParaRPr>
          </a:p>
        </p:txBody>
      </p:sp>
      <p:sp>
        <p:nvSpPr>
          <p:cNvPr id="170" name="Shape 170"/>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Trong javascript chia ra làm 2 loại hàm</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Hàm không return giá trị: hàm này thường thực hiện tương tác với giao diện ngay lập tức khi được thực thi. (ví dụ tại slide số 13)</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Hàm có return giá trị: hàm này sau khi thực thi một số lượng nhất định các dòng code thì sẽ trả lại 1 giá trị - phân biệt bằng câu lệnh return.</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Ví dụ hàm return: </a:t>
            </a:r>
            <a:r>
              <a:rPr lang="en" sz="1800" u="sng">
                <a:solidFill>
                  <a:schemeClr val="hlink"/>
                </a:solidFill>
                <a:hlinkClick r:id="rId3"/>
              </a:rPr>
              <a:t>https://jsfiddle.net/thienth32/pddbm0p6/1/</a:t>
            </a:r>
            <a:endParaRPr sz="1800">
              <a:solidFill>
                <a:srgbClr val="333333"/>
              </a:solidFill>
            </a:endParaRPr>
          </a:p>
          <a:p>
            <a:pPr indent="0" lvl="0" marL="0" rtl="0">
              <a:lnSpc>
                <a:spcPct val="100000"/>
              </a:lnSpc>
              <a:spcBef>
                <a:spcPts val="0"/>
              </a:spcBef>
              <a:spcAft>
                <a:spcPts val="0"/>
              </a:spcAft>
              <a:buNone/>
            </a:pPr>
            <a:r>
              <a:t/>
            </a:r>
            <a:endParaRPr sz="1800">
              <a:solidFill>
                <a:srgbClr val="333333"/>
              </a:solidFill>
            </a:endParaRPr>
          </a:p>
        </p:txBody>
      </p:sp>
      <p:pic>
        <p:nvPicPr>
          <p:cNvPr id="171" name="Shape 171"/>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Thêm sự kiện cho DOM</a:t>
            </a:r>
            <a:endParaRPr sz="3000">
              <a:solidFill>
                <a:srgbClr val="000000"/>
              </a:solidFill>
            </a:endParaRPr>
          </a:p>
        </p:txBody>
      </p:sp>
      <p:sp>
        <p:nvSpPr>
          <p:cNvPr id="177" name="Shape 177"/>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Như các bài trước có đề cập trong html chúng ta có 1 attribute để thực thi một sự kiện javascript cho thẻ đó (ví dụ thẻ button có sự kiện onclick, thẻ input có sự kiện onchange,...). Tuy nhiên vấn đề gặp phải ở đây nếu trong trường hợp chúng ta có 1 file html phức tạp, nhiều dòng và phải xử lý nhiều sự kiện cho file đó thì việc set sự kiện cho từng thẻ sẽ rất mất thời gian.</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Giải pháp đưa ra là chúng ta có thể lợi dụng các thuộc tính của DOM để viết các lệnh thực thi bằng javascript cho các thẻ html cần tương tác.</a:t>
            </a:r>
            <a:endParaRPr sz="1800">
              <a:solidFill>
                <a:srgbClr val="333333"/>
              </a:solidFill>
              <a:highlight>
                <a:srgbClr val="FFFFFF"/>
              </a:highlight>
            </a:endParaRPr>
          </a:p>
        </p:txBody>
      </p:sp>
      <p:pic>
        <p:nvPicPr>
          <p:cNvPr id="178" name="Shape 178"/>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Thêm sự kiện cho DOM</a:t>
            </a:r>
            <a:endParaRPr sz="3000">
              <a:solidFill>
                <a:srgbClr val="000000"/>
              </a:solidFill>
            </a:endParaRPr>
          </a:p>
        </p:txBody>
      </p:sp>
      <p:sp>
        <p:nvSpPr>
          <p:cNvPr id="184" name="Shape 184"/>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800">
                <a:solidFill>
                  <a:srgbClr val="333333"/>
                </a:solidFill>
                <a:highlight>
                  <a:srgbClr val="FFFFFF"/>
                </a:highlight>
              </a:rPr>
              <a:t>Cú pháp</a:t>
            </a:r>
            <a:r>
              <a:rPr lang="en" sz="1800">
                <a:solidFill>
                  <a:srgbClr val="333333"/>
                </a:solidFill>
                <a:highlight>
                  <a:srgbClr val="FFFFFF"/>
                </a:highlight>
              </a:rPr>
              <a:t>:</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127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elementObject là đối tượng HTML mà chúng ta sử dụng </a:t>
            </a:r>
            <a:r>
              <a:rPr lang="en" sz="1800">
                <a:solidFill>
                  <a:srgbClr val="F09217"/>
                </a:solidFill>
                <a:highlight>
                  <a:srgbClr val="FFFFFF"/>
                </a:highlight>
                <a:uFill>
                  <a:noFill/>
                </a:uFill>
                <a:hlinkClick r:id="rId3"/>
              </a:rPr>
              <a:t>DOM</a:t>
            </a:r>
            <a:r>
              <a:rPr lang="en" sz="1800">
                <a:solidFill>
                  <a:srgbClr val="333333"/>
                </a:solidFill>
                <a:highlight>
                  <a:srgbClr val="FFFFFF"/>
                </a:highlight>
              </a:rPr>
              <a:t> để lấy.</a:t>
            </a:r>
            <a:endParaRPr sz="1800">
              <a:solidFill>
                <a:srgbClr val="333333"/>
              </a:solidFill>
              <a:highlight>
                <a:srgbClr val="FFFFFF"/>
              </a:highlight>
            </a:endParaRPr>
          </a:p>
          <a:p>
            <a:pPr indent="127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eventName là tên của event như onclick, onchange, …</a:t>
            </a:r>
            <a:endParaRPr sz="1800">
              <a:solidFill>
                <a:srgbClr val="333333"/>
              </a:solidFill>
              <a:highlight>
                <a:srgbClr val="FFFFFF"/>
              </a:highlight>
            </a:endParaRPr>
          </a:p>
          <a:p>
            <a:pPr indent="0" lvl="0" marL="0" rtl="0">
              <a:lnSpc>
                <a:spcPct val="100000"/>
              </a:lnSpc>
              <a:spcBef>
                <a:spcPts val="1700"/>
              </a:spcBef>
              <a:spcAft>
                <a:spcPts val="0"/>
              </a:spcAft>
              <a:buNone/>
            </a:pPr>
            <a:r>
              <a:rPr lang="en" sz="1800">
                <a:solidFill>
                  <a:srgbClr val="333333"/>
                </a:solidFill>
                <a:highlight>
                  <a:srgbClr val="FFFFFF"/>
                </a:highlight>
              </a:rPr>
              <a:t>Ví dụ: </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Thêm sự kiện cho 1 thẻ dựa vào id: </a:t>
            </a:r>
            <a:r>
              <a:rPr lang="en" sz="1800" u="sng">
                <a:solidFill>
                  <a:schemeClr val="hlink"/>
                </a:solidFill>
                <a:hlinkClick r:id="rId4"/>
              </a:rPr>
              <a:t>https://jsfiddle.net/thienth32/om7qxo9m/</a:t>
            </a:r>
            <a:endParaRPr sz="1800">
              <a:solidFill>
                <a:srgbClr val="333333"/>
              </a:solidFill>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rPr>
              <a:t>Thêm sự kiện cho nhiều thẻ dựa vào class: </a:t>
            </a:r>
            <a:r>
              <a:rPr lang="en" sz="1800" u="sng">
                <a:solidFill>
                  <a:schemeClr val="hlink"/>
                </a:solidFill>
                <a:hlinkClick r:id="rId5"/>
              </a:rPr>
              <a:t>https://jsfiddle.net/thienth32/xnujc77f/</a:t>
            </a:r>
            <a:endParaRPr sz="1800">
              <a:solidFill>
                <a:srgbClr val="333333"/>
              </a:solidFill>
            </a:endParaRPr>
          </a:p>
          <a:p>
            <a:pPr indent="0" lvl="0" marL="0" rtl="0">
              <a:lnSpc>
                <a:spcPct val="100000"/>
              </a:lnSpc>
              <a:spcBef>
                <a:spcPts val="0"/>
              </a:spcBef>
              <a:spcAft>
                <a:spcPts val="0"/>
              </a:spcAft>
              <a:buNone/>
            </a:pPr>
            <a:r>
              <a:t/>
            </a:r>
            <a:endParaRPr sz="1800">
              <a:solidFill>
                <a:srgbClr val="333333"/>
              </a:solidFill>
            </a:endParaRPr>
          </a:p>
          <a:p>
            <a:pPr indent="0" lvl="0" marL="0" rtl="0">
              <a:lnSpc>
                <a:spcPct val="100000"/>
              </a:lnSpc>
              <a:spcBef>
                <a:spcPts val="0"/>
              </a:spcBef>
              <a:spcAft>
                <a:spcPts val="0"/>
              </a:spcAft>
              <a:buNone/>
            </a:pPr>
            <a:r>
              <a:t/>
            </a:r>
            <a:endParaRPr sz="1800">
              <a:solidFill>
                <a:srgbClr val="333333"/>
              </a:solidFill>
              <a:highlight>
                <a:srgbClr val="FFFFFF"/>
              </a:highlight>
            </a:endParaRPr>
          </a:p>
        </p:txBody>
      </p:sp>
      <p:pic>
        <p:nvPicPr>
          <p:cNvPr id="185" name="Shape 185"/>
          <p:cNvPicPr preferRelativeResize="0"/>
          <p:nvPr/>
        </p:nvPicPr>
        <p:blipFill>
          <a:blip r:embed="rId6">
            <a:alphaModFix/>
          </a:blip>
          <a:stretch>
            <a:fillRect/>
          </a:stretch>
        </p:blipFill>
        <p:spPr>
          <a:xfrm>
            <a:off x="1410850" y="1056450"/>
            <a:ext cx="4026074" cy="638875"/>
          </a:xfrm>
          <a:prstGeom prst="rect">
            <a:avLst/>
          </a:prstGeom>
          <a:noFill/>
          <a:ln>
            <a:noFill/>
          </a:ln>
        </p:spPr>
      </p:pic>
      <p:pic>
        <p:nvPicPr>
          <p:cNvPr id="186" name="Shape 186"/>
          <p:cNvPicPr preferRelativeResize="0"/>
          <p:nvPr/>
        </p:nvPicPr>
        <p:blipFill>
          <a:blip r:embed="rId7">
            <a:alphaModFix/>
          </a:blip>
          <a:stretch>
            <a:fillRect/>
          </a:stretch>
        </p:blipFill>
        <p:spPr>
          <a:xfrm>
            <a:off x="311699" y="103075"/>
            <a:ext cx="1099145" cy="79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Demo</a:t>
            </a:r>
            <a:endParaRPr sz="3000">
              <a:solidFill>
                <a:srgbClr val="000000"/>
              </a:solidFill>
            </a:endParaRPr>
          </a:p>
        </p:txBody>
      </p:sp>
      <p:sp>
        <p:nvSpPr>
          <p:cNvPr id="192" name="Shape 19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Giảng viên hướng dẫn học viên thực hành các nội dung kiến thức trong bài học.</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Xác định DOM và thêm sự kiện cho DOM </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Áp dụng các hàm, biến để giải quyết bài toán tính giá trị phương trình bậc 2</a:t>
            </a:r>
            <a:endParaRPr sz="1800">
              <a:solidFill>
                <a:srgbClr val="333333"/>
              </a:solidFill>
              <a:highlight>
                <a:srgbClr val="FFFFFF"/>
              </a:highlight>
            </a:endParaRPr>
          </a:p>
        </p:txBody>
      </p:sp>
      <p:pic>
        <p:nvPicPr>
          <p:cNvPr id="193" name="Shape 193"/>
          <p:cNvPicPr preferRelativeResize="0"/>
          <p:nvPr/>
        </p:nvPicPr>
        <p:blipFill>
          <a:blip r:embed="rId3">
            <a:alphaModFix/>
          </a:blip>
          <a:stretch>
            <a:fillRect/>
          </a:stretch>
        </p:blipFill>
        <p:spPr>
          <a:xfrm>
            <a:off x="2943225" y="2907525"/>
            <a:ext cx="3257550" cy="1524000"/>
          </a:xfrm>
          <a:prstGeom prst="rect">
            <a:avLst/>
          </a:prstGeom>
          <a:noFill/>
          <a:ln>
            <a:noFill/>
          </a:ln>
        </p:spPr>
      </p:pic>
      <p:pic>
        <p:nvPicPr>
          <p:cNvPr id="194" name="Shape 194"/>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Mục tiêu</a:t>
            </a:r>
            <a:endParaRPr sz="3000">
              <a:solidFill>
                <a:srgbClr val="000000"/>
              </a:solidFill>
            </a:endParaRPr>
          </a:p>
        </p:txBody>
      </p:sp>
      <p:sp>
        <p:nvSpPr>
          <p:cNvPr id="62" name="Shape 62"/>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200">
                <a:solidFill>
                  <a:srgbClr val="000000"/>
                </a:solidFill>
              </a:rPr>
              <a:t>Mục tiêu:</a:t>
            </a:r>
            <a:endParaRPr sz="2200">
              <a:solidFill>
                <a:srgbClr val="000000"/>
              </a:solidFill>
            </a:endParaRPr>
          </a:p>
          <a:p>
            <a:pPr indent="-368300" lvl="0" marL="457200" rtl="0">
              <a:spcBef>
                <a:spcPts val="0"/>
              </a:spcBef>
              <a:spcAft>
                <a:spcPts val="0"/>
              </a:spcAft>
              <a:buClr>
                <a:srgbClr val="000000"/>
              </a:buClr>
              <a:buSzPts val="2200"/>
              <a:buChar char="●"/>
            </a:pPr>
            <a:r>
              <a:rPr lang="en" sz="2200"/>
              <a:t>Nắm được cơ bản khái niệm, cách tương tác với mảng</a:t>
            </a:r>
            <a:endParaRPr sz="2200"/>
          </a:p>
          <a:p>
            <a:pPr indent="-368300" lvl="0" marL="457200" rtl="0">
              <a:spcBef>
                <a:spcPts val="0"/>
              </a:spcBef>
              <a:spcAft>
                <a:spcPts val="0"/>
              </a:spcAft>
              <a:buClr>
                <a:srgbClr val="595959"/>
              </a:buClr>
              <a:buSzPts val="2200"/>
              <a:buChar char="●"/>
            </a:pPr>
            <a:r>
              <a:rPr lang="en" sz="2200"/>
              <a:t>Biết cách sử dụng câu lệnh rẽ nhánh và toán tử so sánh</a:t>
            </a:r>
            <a:endParaRPr sz="2200"/>
          </a:p>
          <a:p>
            <a:pPr indent="-368300" lvl="0" marL="457200" rtl="0">
              <a:spcBef>
                <a:spcPts val="0"/>
              </a:spcBef>
              <a:spcAft>
                <a:spcPts val="0"/>
              </a:spcAft>
              <a:buClr>
                <a:srgbClr val="595959"/>
              </a:buClr>
              <a:buSzPts val="2200"/>
              <a:buChar char="●"/>
            </a:pPr>
            <a:r>
              <a:rPr lang="en" sz="2200"/>
              <a:t>Biết sử dụng cơ bản vòng lặp</a:t>
            </a:r>
            <a:endParaRPr sz="2200"/>
          </a:p>
          <a:p>
            <a:pPr indent="-368300" lvl="0" marL="457200" rtl="0">
              <a:spcBef>
                <a:spcPts val="0"/>
              </a:spcBef>
              <a:spcAft>
                <a:spcPts val="0"/>
              </a:spcAft>
              <a:buClr>
                <a:srgbClr val="595959"/>
              </a:buClr>
              <a:buSzPts val="2200"/>
              <a:buChar char="●"/>
            </a:pPr>
            <a:r>
              <a:rPr lang="en" sz="2200"/>
              <a:t>Khái niệm hàm và sử dụng hàm</a:t>
            </a:r>
            <a:endParaRPr sz="2200"/>
          </a:p>
          <a:p>
            <a:pPr indent="-368300" lvl="0" marL="457200" rtl="0">
              <a:spcBef>
                <a:spcPts val="0"/>
              </a:spcBef>
              <a:spcAft>
                <a:spcPts val="0"/>
              </a:spcAft>
              <a:buClr>
                <a:srgbClr val="595959"/>
              </a:buClr>
              <a:buSzPts val="2200"/>
              <a:buChar char="●"/>
            </a:pPr>
            <a:r>
              <a:rPr lang="en" sz="2200"/>
              <a:t>Thực hành thêm sự kiện cho DOM</a:t>
            </a:r>
            <a:endParaRPr sz="2200"/>
          </a:p>
          <a:p>
            <a:pPr indent="0" lvl="0" marL="0" rtl="0">
              <a:spcBef>
                <a:spcPts val="0"/>
              </a:spcBef>
              <a:spcAft>
                <a:spcPts val="0"/>
              </a:spcAft>
              <a:buNone/>
            </a:pPr>
            <a:r>
              <a:t/>
            </a:r>
            <a:endParaRPr sz="2200"/>
          </a:p>
        </p:txBody>
      </p:sp>
      <p:pic>
        <p:nvPicPr>
          <p:cNvPr id="63" name="Shape 63"/>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Tổng kết</a:t>
            </a:r>
            <a:endParaRPr sz="3000">
              <a:solidFill>
                <a:srgbClr val="000000"/>
              </a:solidFill>
            </a:endParaRPr>
          </a:p>
        </p:txBody>
      </p:sp>
      <p:sp>
        <p:nvSpPr>
          <p:cNvPr id="200" name="Shape 200"/>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Hình dung được kiểu dữ liệu mảng</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Biết sử dụng các câu lệnh rẽ nhánh, toán tử điều kiện</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Biết sử dụng vòng lặp và các loại vòng lặp cơ bản</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Biết cách thêm sự kiện cho DOM bằng javascript</a:t>
            </a:r>
            <a:endParaRPr sz="1800">
              <a:solidFill>
                <a:srgbClr val="333333"/>
              </a:solidFill>
              <a:highlight>
                <a:srgbClr val="FFFFFF"/>
              </a:highlight>
            </a:endParaRPr>
          </a:p>
          <a:p>
            <a:pPr indent="-342900" lvl="0" marL="457200" rtl="0">
              <a:lnSpc>
                <a:spcPct val="100000"/>
              </a:lnSpc>
              <a:spcBef>
                <a:spcPts val="0"/>
              </a:spcBef>
              <a:spcAft>
                <a:spcPts val="0"/>
              </a:spcAft>
              <a:buClr>
                <a:srgbClr val="333333"/>
              </a:buClr>
              <a:buSzPts val="1800"/>
              <a:buChar char="-"/>
            </a:pPr>
            <a:r>
              <a:rPr lang="en" sz="1800">
                <a:solidFill>
                  <a:srgbClr val="333333"/>
                </a:solidFill>
                <a:highlight>
                  <a:srgbClr val="FFFFFF"/>
                </a:highlight>
              </a:rPr>
              <a:t>Thực hành các kiến thức đã học qua demo</a:t>
            </a:r>
            <a:endParaRPr sz="1800">
              <a:solidFill>
                <a:srgbClr val="333333"/>
              </a:solidFill>
              <a:highlight>
                <a:srgbClr val="FFFFFF"/>
              </a:highlight>
            </a:endParaRPr>
          </a:p>
        </p:txBody>
      </p:sp>
      <p:pic>
        <p:nvPicPr>
          <p:cNvPr id="201" name="Shape 201"/>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nvSpPr>
        <p:spPr>
          <a:xfrm>
            <a:off x="1618475" y="0"/>
            <a:ext cx="6762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Bài tập</a:t>
            </a:r>
            <a:endParaRPr sz="3000">
              <a:solidFill>
                <a:srgbClr val="000000"/>
              </a:solidFill>
            </a:endParaRPr>
          </a:p>
        </p:txBody>
      </p:sp>
      <p:sp>
        <p:nvSpPr>
          <p:cNvPr id="207" name="Shape 207"/>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0B1A33"/>
              </a:buClr>
              <a:buSzPts val="1800"/>
              <a:buChar char="-"/>
            </a:pPr>
            <a:r>
              <a:rPr lang="en" sz="1800">
                <a:solidFill>
                  <a:srgbClr val="0B1A33"/>
                </a:solidFill>
                <a:highlight>
                  <a:schemeClr val="lt1"/>
                </a:highlight>
              </a:rPr>
              <a:t>Giảng viên tiến hành giao bài tập về nhà cho học viên dựa theo các ví dụ trên lớp.</a:t>
            </a:r>
            <a:endParaRPr sz="1800">
              <a:solidFill>
                <a:srgbClr val="333333"/>
              </a:solidFill>
              <a:highlight>
                <a:srgbClr val="FFFFFF"/>
              </a:highlight>
            </a:endParaRPr>
          </a:p>
        </p:txBody>
      </p:sp>
      <p:pic>
        <p:nvPicPr>
          <p:cNvPr id="208" name="Shape 208"/>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nvSpPr>
        <p:spPr>
          <a:xfrm>
            <a:off x="1618475" y="0"/>
            <a:ext cx="65943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The End</a:t>
            </a:r>
            <a:endParaRPr sz="3000">
              <a:solidFill>
                <a:srgbClr val="000000"/>
              </a:solidFill>
            </a:endParaRPr>
          </a:p>
        </p:txBody>
      </p:sp>
      <p:sp>
        <p:nvSpPr>
          <p:cNvPr id="214" name="Shape 214"/>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sz="1800">
              <a:solidFill>
                <a:srgbClr val="0B1A33"/>
              </a:solidFill>
              <a:highlight>
                <a:srgbClr val="FFFFFF"/>
              </a:highlight>
            </a:endParaRPr>
          </a:p>
        </p:txBody>
      </p:sp>
      <p:pic>
        <p:nvPicPr>
          <p:cNvPr id="215" name="Shape 215"/>
          <p:cNvPicPr preferRelativeResize="0"/>
          <p:nvPr/>
        </p:nvPicPr>
        <p:blipFill>
          <a:blip r:embed="rId3">
            <a:alphaModFix/>
          </a:blip>
          <a:stretch>
            <a:fillRect/>
          </a:stretch>
        </p:blipFill>
        <p:spPr>
          <a:xfrm>
            <a:off x="1944400" y="993200"/>
            <a:ext cx="5255202" cy="3503475"/>
          </a:xfrm>
          <a:prstGeom prst="rect">
            <a:avLst/>
          </a:prstGeom>
          <a:noFill/>
          <a:ln>
            <a:noFill/>
          </a:ln>
        </p:spPr>
      </p:pic>
      <p:pic>
        <p:nvPicPr>
          <p:cNvPr id="216" name="Shape 216"/>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Mảng</a:t>
            </a:r>
            <a:endParaRPr sz="3000">
              <a:solidFill>
                <a:srgbClr val="000000"/>
              </a:solidFill>
            </a:endParaRPr>
          </a:p>
        </p:txBody>
      </p:sp>
      <p:sp>
        <p:nvSpPr>
          <p:cNvPr id="69" name="Shape 69"/>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sz="1800">
                <a:solidFill>
                  <a:srgbClr val="222222"/>
                </a:solidFill>
                <a:highlight>
                  <a:srgbClr val="FFFFFF"/>
                </a:highlight>
              </a:rPr>
              <a:t>Mảng</a:t>
            </a:r>
            <a:r>
              <a:rPr lang="en" sz="1800">
                <a:solidFill>
                  <a:srgbClr val="222222"/>
                </a:solidFill>
                <a:highlight>
                  <a:srgbClr val="FFFFFF"/>
                </a:highlight>
              </a:rPr>
              <a:t> là một tập hợp có thứ tự gồm một số cố định các phần tử, các phần tử trong mảng có thể có cùng hoặc khác kiểu dữ liệu và được xác định bởi số thứ tự (index).</a:t>
            </a:r>
            <a:endParaRPr sz="1800">
              <a:solidFill>
                <a:srgbClr val="222222"/>
              </a:solidFill>
              <a:highlight>
                <a:srgbClr val="FFFFFF"/>
              </a:highlight>
            </a:endParaRPr>
          </a:p>
          <a:p>
            <a:pPr indent="-342900" lvl="0" marL="457200" rtl="0">
              <a:spcBef>
                <a:spcPts val="0"/>
              </a:spcBef>
              <a:spcAft>
                <a:spcPts val="0"/>
              </a:spcAft>
              <a:buClr>
                <a:srgbClr val="222222"/>
              </a:buClr>
              <a:buSzPts val="1800"/>
              <a:buChar char="-"/>
            </a:pPr>
            <a:r>
              <a:rPr lang="en" sz="1800">
                <a:solidFill>
                  <a:srgbClr val="222222"/>
                </a:solidFill>
                <a:highlight>
                  <a:srgbClr val="FFFFFF"/>
                </a:highlight>
              </a:rPr>
              <a:t>Khái niệm mảng trong lập trình rất phổ biến, nó là chìa khoá để giải quyết các bài toán liên quan đến tập hợp các dữ liệu mà các kiểu dữ liệu cơ bản khác không thể xử lý được.</a:t>
            </a:r>
            <a:endParaRPr sz="1800">
              <a:solidFill>
                <a:srgbClr val="222222"/>
              </a:solidFill>
              <a:highlight>
                <a:srgbClr val="FFFFFF"/>
              </a:highlight>
            </a:endParaRPr>
          </a:p>
        </p:txBody>
      </p:sp>
      <p:pic>
        <p:nvPicPr>
          <p:cNvPr id="70" name="Shape 70"/>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Mảng - </a:t>
            </a:r>
            <a:r>
              <a:rPr lang="en" sz="3000"/>
              <a:t>khai báo</a:t>
            </a:r>
            <a:endParaRPr sz="3000">
              <a:solidFill>
                <a:srgbClr val="000000"/>
              </a:solidFill>
            </a:endParaRPr>
          </a:p>
        </p:txBody>
      </p:sp>
      <p:sp>
        <p:nvSpPr>
          <p:cNvPr id="76" name="Shape 76"/>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222222"/>
                </a:solidFill>
                <a:highlight>
                  <a:srgbClr val="FFFFFF"/>
                </a:highlight>
              </a:rPr>
              <a:t>Cách 1: </a:t>
            </a:r>
            <a:endParaRPr b="1" sz="1800">
              <a:solidFill>
                <a:srgbClr val="222222"/>
              </a:solidFill>
              <a:highlight>
                <a:srgbClr val="FFFFFF"/>
              </a:highlight>
            </a:endParaRPr>
          </a:p>
          <a:p>
            <a:pPr indent="0" lvl="0" marL="0" rtl="0">
              <a:spcBef>
                <a:spcPts val="0"/>
              </a:spcBef>
              <a:spcAft>
                <a:spcPts val="0"/>
              </a:spcAft>
              <a:buNone/>
            </a:pPr>
            <a:r>
              <a:rPr lang="en" sz="1800">
                <a:solidFill>
                  <a:srgbClr val="222222"/>
                </a:solidFill>
                <a:highlight>
                  <a:srgbClr val="FFFFFF"/>
                </a:highlight>
              </a:rPr>
              <a:t>			var arr = new Array(); // Khai báo mảng rỗng</a:t>
            </a:r>
            <a:endParaRPr sz="1800">
              <a:solidFill>
                <a:srgbClr val="222222"/>
              </a:solidFill>
              <a:highlight>
                <a:srgbClr val="FFFFFF"/>
              </a:highlight>
            </a:endParaRPr>
          </a:p>
          <a:p>
            <a:pPr indent="0" lvl="0" marL="0" rtl="0">
              <a:spcBef>
                <a:spcPts val="0"/>
              </a:spcBef>
              <a:spcAft>
                <a:spcPts val="0"/>
              </a:spcAft>
              <a:buNone/>
            </a:pPr>
            <a:r>
              <a:rPr lang="en" sz="1800">
                <a:solidFill>
                  <a:srgbClr val="222222"/>
                </a:solidFill>
                <a:highlight>
                  <a:srgbClr val="FFFFFF"/>
                </a:highlight>
              </a:rPr>
              <a:t>	hoặc 	var arr = new Array(1, 2, 3); // Khai báo mảng có 3 phần tử</a:t>
            </a:r>
            <a:endParaRPr sz="1800">
              <a:solidFill>
                <a:srgbClr val="222222"/>
              </a:solidFill>
              <a:highlight>
                <a:srgbClr val="FFFFFF"/>
              </a:highlight>
            </a:endParaRPr>
          </a:p>
          <a:p>
            <a:pPr indent="0" lvl="0" marL="0" rtl="0">
              <a:spcBef>
                <a:spcPts val="0"/>
              </a:spcBef>
              <a:spcAft>
                <a:spcPts val="0"/>
              </a:spcAft>
              <a:buNone/>
            </a:pPr>
            <a:r>
              <a:rPr b="1" lang="en" sz="1800">
                <a:solidFill>
                  <a:srgbClr val="222222"/>
                </a:solidFill>
                <a:highlight>
                  <a:srgbClr val="FFFFFF"/>
                </a:highlight>
              </a:rPr>
              <a:t>Cách 2:</a:t>
            </a:r>
            <a:endParaRPr b="1" sz="1800">
              <a:solidFill>
                <a:srgbClr val="222222"/>
              </a:solidFill>
              <a:highlight>
                <a:srgbClr val="FFFFFF"/>
              </a:highlight>
            </a:endParaRPr>
          </a:p>
          <a:p>
            <a:pPr indent="0" lvl="0" marL="0" rtl="0">
              <a:spcBef>
                <a:spcPts val="0"/>
              </a:spcBef>
              <a:spcAft>
                <a:spcPts val="0"/>
              </a:spcAft>
              <a:buNone/>
            </a:pPr>
            <a:r>
              <a:rPr lang="en" sz="1800">
                <a:solidFill>
                  <a:srgbClr val="222222"/>
                </a:solidFill>
                <a:highlight>
                  <a:srgbClr val="FFFFFF"/>
                </a:highlight>
              </a:rPr>
              <a:t>			var arr = []; // Khai báo mảng rỗng</a:t>
            </a:r>
            <a:endParaRPr sz="1800">
              <a:solidFill>
                <a:srgbClr val="222222"/>
              </a:solidFill>
              <a:highlight>
                <a:srgbClr val="FFFFFF"/>
              </a:highlight>
            </a:endParaRPr>
          </a:p>
          <a:p>
            <a:pPr indent="0" lvl="0" marL="0" rtl="0">
              <a:spcBef>
                <a:spcPts val="0"/>
              </a:spcBef>
              <a:spcAft>
                <a:spcPts val="0"/>
              </a:spcAft>
              <a:buNone/>
            </a:pPr>
            <a:r>
              <a:rPr lang="en" sz="1800">
                <a:solidFill>
                  <a:srgbClr val="222222"/>
                </a:solidFill>
                <a:highlight>
                  <a:srgbClr val="FFFFFF"/>
                </a:highlight>
              </a:rPr>
              <a:t>	hoặc 	var arr = [1, 2, 3]; // Khai báo mảng có 3 phần tử</a:t>
            </a:r>
            <a:endParaRPr sz="1800">
              <a:solidFill>
                <a:srgbClr val="222222"/>
              </a:solidFill>
              <a:highlight>
                <a:srgbClr val="FFFFFF"/>
              </a:highlight>
            </a:endParaRPr>
          </a:p>
        </p:txBody>
      </p:sp>
      <p:pic>
        <p:nvPicPr>
          <p:cNvPr id="77" name="Shape 77"/>
          <p:cNvPicPr preferRelativeResize="0"/>
          <p:nvPr/>
        </p:nvPicPr>
        <p:blipFill>
          <a:blip r:embed="rId3">
            <a:alphaModFix/>
          </a:blip>
          <a:stretch>
            <a:fillRect/>
          </a:stretch>
        </p:blipFill>
        <p:spPr>
          <a:xfrm>
            <a:off x="311699" y="103075"/>
            <a:ext cx="1099145"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Mảng - </a:t>
            </a:r>
            <a:r>
              <a:rPr lang="en" sz="3000"/>
              <a:t>truy xuất phần tử</a:t>
            </a:r>
            <a:endParaRPr sz="3000">
              <a:solidFill>
                <a:srgbClr val="000000"/>
              </a:solidFill>
            </a:endParaRPr>
          </a:p>
        </p:txBody>
      </p:sp>
      <p:sp>
        <p:nvSpPr>
          <p:cNvPr id="83" name="Shape 83"/>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22222"/>
                </a:solidFill>
                <a:highlight>
                  <a:srgbClr val="FFFFFF"/>
                </a:highlight>
              </a:rPr>
              <a:t>Để lấy được các phần tử trong mảng các bạn thực hiện theo cú pháp sau:</a:t>
            </a:r>
            <a:endParaRPr sz="1800">
              <a:solidFill>
                <a:srgbClr val="222222"/>
              </a:solidFill>
              <a:highlight>
                <a:srgbClr val="FFFFFF"/>
              </a:highlight>
            </a:endParaRPr>
          </a:p>
          <a:p>
            <a:pPr indent="0" lvl="0" marL="0">
              <a:spcBef>
                <a:spcPts val="0"/>
              </a:spcBef>
              <a:spcAft>
                <a:spcPts val="0"/>
              </a:spcAft>
              <a:buNone/>
            </a:pPr>
            <a:r>
              <a:rPr lang="en" sz="1800">
                <a:solidFill>
                  <a:srgbClr val="222222"/>
                </a:solidFill>
                <a:highlight>
                  <a:srgbClr val="FFFFFF"/>
                </a:highlight>
              </a:rPr>
              <a:t>				tenmang[index];</a:t>
            </a:r>
            <a:endParaRPr sz="1800">
              <a:solidFill>
                <a:srgbClr val="222222"/>
              </a:solidFill>
              <a:highlight>
                <a:srgbClr val="FFFFFF"/>
              </a:highlight>
            </a:endParaRPr>
          </a:p>
          <a:p>
            <a:pPr indent="0" lvl="0" marL="0">
              <a:spcBef>
                <a:spcPts val="0"/>
              </a:spcBef>
              <a:spcAft>
                <a:spcPts val="0"/>
              </a:spcAft>
              <a:buNone/>
            </a:pPr>
            <a:r>
              <a:rPr lang="en" sz="1800">
                <a:solidFill>
                  <a:srgbClr val="222222"/>
                </a:solidFill>
                <a:highlight>
                  <a:srgbClr val="FFFFFF"/>
                </a:highlight>
              </a:rPr>
              <a:t>ví dụ:</a:t>
            </a:r>
            <a:endParaRPr sz="1800">
              <a:solidFill>
                <a:srgbClr val="222222"/>
              </a:solidFill>
              <a:highlight>
                <a:srgbClr val="FFFFFF"/>
              </a:highlight>
            </a:endParaRPr>
          </a:p>
          <a:p>
            <a:pPr indent="0" lvl="0" marL="0">
              <a:spcBef>
                <a:spcPts val="0"/>
              </a:spcBef>
              <a:spcAft>
                <a:spcPts val="0"/>
              </a:spcAft>
              <a:buNone/>
            </a:pPr>
            <a:r>
              <a:rPr lang="en" sz="1800">
                <a:solidFill>
                  <a:srgbClr val="222222"/>
                </a:solidFill>
                <a:highlight>
                  <a:srgbClr val="FFFFFF"/>
                </a:highlight>
              </a:rPr>
              <a:t>		</a:t>
            </a:r>
            <a:endParaRPr sz="1800">
              <a:solidFill>
                <a:srgbClr val="222222"/>
              </a:solidFill>
              <a:highlight>
                <a:srgbClr val="FFFFFF"/>
              </a:highlight>
            </a:endParaRPr>
          </a:p>
          <a:p>
            <a:pPr indent="0" lvl="0" marL="0">
              <a:spcBef>
                <a:spcPts val="0"/>
              </a:spcBef>
              <a:spcAft>
                <a:spcPts val="0"/>
              </a:spcAft>
              <a:buNone/>
            </a:pPr>
            <a:r>
              <a:t/>
            </a:r>
            <a:endParaRPr sz="1800">
              <a:solidFill>
                <a:srgbClr val="222222"/>
              </a:solidFill>
              <a:highlight>
                <a:srgbClr val="FFFFFF"/>
              </a:highlight>
            </a:endParaRPr>
          </a:p>
          <a:p>
            <a:pPr indent="0" lvl="0" marL="0">
              <a:spcBef>
                <a:spcPts val="0"/>
              </a:spcBef>
              <a:spcAft>
                <a:spcPts val="0"/>
              </a:spcAft>
              <a:buNone/>
            </a:pPr>
            <a:r>
              <a:t/>
            </a:r>
            <a:endParaRPr sz="1800">
              <a:solidFill>
                <a:srgbClr val="222222"/>
              </a:solidFill>
              <a:highlight>
                <a:srgbClr val="FFFFFF"/>
              </a:highlight>
            </a:endParaRPr>
          </a:p>
          <a:p>
            <a:pPr indent="0" lvl="0" marL="0">
              <a:spcBef>
                <a:spcPts val="0"/>
              </a:spcBef>
              <a:spcAft>
                <a:spcPts val="0"/>
              </a:spcAft>
              <a:buNone/>
            </a:pPr>
            <a:r>
              <a:t/>
            </a:r>
            <a:endParaRPr sz="1800">
              <a:solidFill>
                <a:srgbClr val="222222"/>
              </a:solidFill>
              <a:highlight>
                <a:srgbClr val="FFFFFF"/>
              </a:highlight>
            </a:endParaRPr>
          </a:p>
          <a:p>
            <a:pPr indent="0" lvl="0" marL="0">
              <a:spcBef>
                <a:spcPts val="0"/>
              </a:spcBef>
              <a:spcAft>
                <a:spcPts val="0"/>
              </a:spcAft>
              <a:buNone/>
            </a:pPr>
            <a:r>
              <a:rPr lang="en" sz="1800">
                <a:solidFill>
                  <a:srgbClr val="222222"/>
                </a:solidFill>
                <a:highlight>
                  <a:srgbClr val="FFFFFF"/>
                </a:highlight>
              </a:rPr>
              <a:t>Một cách khác khi chúng ta muốn truy xuất vào các phần tử trong 1 mảng chúng ta có thể sử dụng khái niệm vòng lặp - sẽ được giới thiệu trong phần tiếp theo.</a:t>
            </a:r>
            <a:endParaRPr sz="1800">
              <a:solidFill>
                <a:srgbClr val="222222"/>
              </a:solidFill>
              <a:highlight>
                <a:srgbClr val="FFFFFF"/>
              </a:highlight>
            </a:endParaRPr>
          </a:p>
          <a:p>
            <a:pPr indent="0" lvl="0" marL="0">
              <a:spcBef>
                <a:spcPts val="0"/>
              </a:spcBef>
              <a:spcAft>
                <a:spcPts val="0"/>
              </a:spcAft>
              <a:buNone/>
            </a:pPr>
            <a:r>
              <a:t/>
            </a:r>
            <a:endParaRPr sz="1800">
              <a:solidFill>
                <a:srgbClr val="222222"/>
              </a:solidFill>
              <a:highlight>
                <a:srgbClr val="FFFFFF"/>
              </a:highlight>
            </a:endParaRPr>
          </a:p>
          <a:p>
            <a:pPr indent="0" lvl="0" marL="0">
              <a:spcBef>
                <a:spcPts val="0"/>
              </a:spcBef>
              <a:spcAft>
                <a:spcPts val="0"/>
              </a:spcAft>
              <a:buNone/>
            </a:pPr>
            <a:r>
              <a:rPr lang="en" sz="1800">
                <a:solidFill>
                  <a:srgbClr val="222222"/>
                </a:solidFill>
                <a:highlight>
                  <a:srgbClr val="FFFFFF"/>
                </a:highlight>
              </a:rPr>
              <a:t>link tham khảo: </a:t>
            </a:r>
            <a:r>
              <a:rPr lang="en" sz="1800" u="sng">
                <a:solidFill>
                  <a:schemeClr val="hlink"/>
                </a:solidFill>
                <a:hlinkClick r:id="rId3"/>
              </a:rPr>
              <a:t>https://jsfiddle.net/thienth32/fqm4ee0d/</a:t>
            </a:r>
            <a:endParaRPr sz="1800">
              <a:solidFill>
                <a:srgbClr val="222222"/>
              </a:solidFill>
            </a:endParaRPr>
          </a:p>
          <a:p>
            <a:pPr indent="0" lvl="0" marL="0">
              <a:spcBef>
                <a:spcPts val="0"/>
              </a:spcBef>
              <a:spcAft>
                <a:spcPts val="0"/>
              </a:spcAft>
              <a:buNone/>
            </a:pPr>
            <a:r>
              <a:t/>
            </a:r>
            <a:endParaRPr sz="1800">
              <a:solidFill>
                <a:srgbClr val="222222"/>
              </a:solidFill>
            </a:endParaRPr>
          </a:p>
          <a:p>
            <a:pPr indent="0" lvl="0" marL="0" rtl="0">
              <a:spcBef>
                <a:spcPts val="0"/>
              </a:spcBef>
              <a:spcAft>
                <a:spcPts val="0"/>
              </a:spcAft>
              <a:buNone/>
            </a:pPr>
            <a:r>
              <a:t/>
            </a:r>
            <a:endParaRPr sz="1800">
              <a:solidFill>
                <a:srgbClr val="222222"/>
              </a:solidFill>
            </a:endParaRPr>
          </a:p>
        </p:txBody>
      </p:sp>
      <p:pic>
        <p:nvPicPr>
          <p:cNvPr id="84" name="Shape 84"/>
          <p:cNvPicPr preferRelativeResize="0"/>
          <p:nvPr/>
        </p:nvPicPr>
        <p:blipFill>
          <a:blip r:embed="rId4">
            <a:alphaModFix/>
          </a:blip>
          <a:stretch>
            <a:fillRect/>
          </a:stretch>
        </p:blipFill>
        <p:spPr>
          <a:xfrm>
            <a:off x="1618475" y="2030128"/>
            <a:ext cx="6081976" cy="1083250"/>
          </a:xfrm>
          <a:prstGeom prst="rect">
            <a:avLst/>
          </a:prstGeom>
          <a:noFill/>
          <a:ln>
            <a:noFill/>
          </a:ln>
        </p:spPr>
      </p:pic>
      <p:pic>
        <p:nvPicPr>
          <p:cNvPr id="85" name="Shape 85"/>
          <p:cNvPicPr preferRelativeResize="0"/>
          <p:nvPr/>
        </p:nvPicPr>
        <p:blipFill>
          <a:blip r:embed="rId5">
            <a:alphaModFix/>
          </a:blip>
          <a:stretch>
            <a:fillRect/>
          </a:stretch>
        </p:blipFill>
        <p:spPr>
          <a:xfrm>
            <a:off x="311699" y="103075"/>
            <a:ext cx="1099145"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nvSpPr>
        <p:spPr>
          <a:xfrm>
            <a:off x="1618475" y="103075"/>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Mảng - </a:t>
            </a:r>
            <a:r>
              <a:rPr lang="en" sz="3000"/>
              <a:t>Các hàm tương tác với mảng</a:t>
            </a:r>
            <a:endParaRPr sz="3000">
              <a:solidFill>
                <a:srgbClr val="000000"/>
              </a:solidFill>
            </a:endParaRPr>
          </a:p>
        </p:txBody>
      </p:sp>
      <p:sp>
        <p:nvSpPr>
          <p:cNvPr id="91" name="Shape 91"/>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22222"/>
                </a:solidFill>
                <a:highlight>
                  <a:srgbClr val="FFFFFF"/>
                </a:highlight>
              </a:rPr>
              <a:t>Javascript cung cấp cho lập trình viên các công cụ (api) - hay các hàm có sẵn để giúp chúng ta tương tác với mảng dễ dàng hơn.</a:t>
            </a:r>
            <a:endParaRPr sz="1800">
              <a:solidFill>
                <a:srgbClr val="222222"/>
              </a:solidFill>
              <a:highlight>
                <a:srgbClr val="FFFFFF"/>
              </a:highlight>
            </a:endParaRPr>
          </a:p>
          <a:p>
            <a:pPr indent="0" lvl="0" marL="0">
              <a:spcBef>
                <a:spcPts val="0"/>
              </a:spcBef>
              <a:spcAft>
                <a:spcPts val="0"/>
              </a:spcAft>
              <a:buNone/>
            </a:pPr>
            <a:r>
              <a:rPr lang="en" sz="1800">
                <a:solidFill>
                  <a:srgbClr val="222222"/>
                </a:solidFill>
                <a:highlight>
                  <a:srgbClr val="FFFFFF"/>
                </a:highlight>
              </a:rPr>
              <a:t>Các bạn có thể tìm hiểu thêm tại đường dẫn sau:</a:t>
            </a:r>
            <a:endParaRPr sz="1800">
              <a:solidFill>
                <a:srgbClr val="222222"/>
              </a:solidFill>
              <a:highlight>
                <a:srgbClr val="FFFFFF"/>
              </a:highlight>
            </a:endParaRPr>
          </a:p>
          <a:p>
            <a:pPr indent="0" lvl="0" marL="0">
              <a:spcBef>
                <a:spcPts val="0"/>
              </a:spcBef>
              <a:spcAft>
                <a:spcPts val="0"/>
              </a:spcAft>
              <a:buNone/>
            </a:pPr>
            <a:r>
              <a:rPr lang="en" sz="1800" u="sng">
                <a:solidFill>
                  <a:schemeClr val="hlink"/>
                </a:solidFill>
                <a:hlinkClick r:id="rId3"/>
              </a:rPr>
              <a:t>http://www.w3schools.com/jsref/jsref_obj_array.asp</a:t>
            </a:r>
            <a:endParaRPr sz="1800">
              <a:solidFill>
                <a:srgbClr val="222222"/>
              </a:solidFill>
            </a:endParaRPr>
          </a:p>
          <a:p>
            <a:pPr indent="0" lvl="0" marL="0" rtl="0">
              <a:spcBef>
                <a:spcPts val="0"/>
              </a:spcBef>
              <a:spcAft>
                <a:spcPts val="0"/>
              </a:spcAft>
              <a:buNone/>
            </a:pPr>
            <a:r>
              <a:t/>
            </a:r>
            <a:endParaRPr sz="1800">
              <a:solidFill>
                <a:srgbClr val="222222"/>
              </a:solidFill>
            </a:endParaRPr>
          </a:p>
        </p:txBody>
      </p:sp>
      <p:pic>
        <p:nvPicPr>
          <p:cNvPr id="92" name="Shape 92"/>
          <p:cNvPicPr preferRelativeResize="0"/>
          <p:nvPr/>
        </p:nvPicPr>
        <p:blipFill>
          <a:blip r:embed="rId4">
            <a:alphaModFix/>
          </a:blip>
          <a:stretch>
            <a:fillRect/>
          </a:stretch>
        </p:blipFill>
        <p:spPr>
          <a:xfrm>
            <a:off x="311699" y="103075"/>
            <a:ext cx="1099145"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Câu lệnh rẽ nhánh</a:t>
            </a:r>
            <a:endParaRPr sz="3000">
              <a:solidFill>
                <a:srgbClr val="000000"/>
              </a:solidFill>
            </a:endParaRPr>
          </a:p>
        </p:txBody>
      </p:sp>
      <p:sp>
        <p:nvSpPr>
          <p:cNvPr id="98" name="Shape 98"/>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333333"/>
                </a:solidFill>
                <a:highlight>
                  <a:srgbClr val="FFFFFF"/>
                </a:highlight>
              </a:rPr>
              <a:t>Câu lệnh if else (rẽ nhánh) dùng để kiểm tra một mệnh đề nào đó có đúng hay không, nếu đúng thì thực thi những câu lệnh bên trong và ngược lại nếu sai thì nó sẽ bỏ qua những câu lệnh đó.</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Cú pháp câu lệnh IF (nếu đúng điều kiện thì thực thi các câu lệnh):</a:t>
            </a:r>
            <a:endParaRPr sz="1800">
              <a:solidFill>
                <a:srgbClr val="333333"/>
              </a:solidFill>
              <a:highlight>
                <a:srgbClr val="FFFFFF"/>
              </a:highlight>
            </a:endParaRPr>
          </a:p>
          <a:p>
            <a:pPr indent="0" lvl="0" marL="0">
              <a:spcBef>
                <a:spcPts val="0"/>
              </a:spcBef>
              <a:spcAft>
                <a:spcPts val="0"/>
              </a:spcAft>
              <a:buNone/>
            </a:pPr>
            <a:r>
              <a:t/>
            </a:r>
            <a:endParaRPr sz="1800">
              <a:solidFill>
                <a:srgbClr val="333333"/>
              </a:solidFill>
              <a:highlight>
                <a:srgbClr val="FFFFFF"/>
              </a:highlight>
            </a:endParaRPr>
          </a:p>
          <a:p>
            <a:pPr indent="0" lvl="0" marL="0">
              <a:spcBef>
                <a:spcPts val="0"/>
              </a:spcBef>
              <a:spcAft>
                <a:spcPts val="0"/>
              </a:spcAft>
              <a:buNone/>
            </a:pPr>
            <a:r>
              <a:t/>
            </a:r>
            <a:endParaRPr sz="1800">
              <a:solidFill>
                <a:srgbClr val="333333"/>
              </a:solidFill>
              <a:highlight>
                <a:srgbClr val="FFFFFF"/>
              </a:highlight>
            </a:endParaRPr>
          </a:p>
          <a:p>
            <a:pPr indent="0" lvl="0" marL="0">
              <a:spcBef>
                <a:spcPts val="0"/>
              </a:spcBef>
              <a:spcAft>
                <a:spcPts val="0"/>
              </a:spcAft>
              <a:buNone/>
            </a:pPr>
            <a:r>
              <a:t/>
            </a:r>
            <a:endParaRPr sz="1800">
              <a:solidFill>
                <a:srgbClr val="333333"/>
              </a:solidFill>
              <a:highlight>
                <a:srgbClr val="FFFFFF"/>
              </a:highlight>
            </a:endParaRPr>
          </a:p>
          <a:p>
            <a:pPr indent="0" lvl="0" marL="0">
              <a:spcBef>
                <a:spcPts val="0"/>
              </a:spcBef>
              <a:spcAft>
                <a:spcPts val="0"/>
              </a:spcAft>
              <a:buNone/>
            </a:pPr>
            <a:r>
              <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Trong đó condition là mệnh đề điều kiện và luôn luôn phải có một trong hai giá trị là </a:t>
            </a:r>
            <a:r>
              <a:rPr lang="en" sz="1800">
                <a:solidFill>
                  <a:schemeClr val="dk1"/>
                </a:solidFill>
                <a:highlight>
                  <a:srgbClr val="F2F2F2"/>
                </a:highlight>
              </a:rPr>
              <a:t>true/false</a:t>
            </a:r>
            <a:r>
              <a:rPr lang="en" sz="1800">
                <a:solidFill>
                  <a:srgbClr val="333333"/>
                </a:solidFill>
                <a:highlight>
                  <a:srgbClr val="FFFFFF"/>
                </a:highlight>
              </a:rPr>
              <a:t> hoặc tương đương (</a:t>
            </a:r>
            <a:r>
              <a:rPr lang="en" sz="1800">
                <a:solidFill>
                  <a:schemeClr val="dk1"/>
                </a:solidFill>
                <a:highlight>
                  <a:srgbClr val="F2F2F2"/>
                </a:highlight>
              </a:rPr>
              <a:t>1 =&gt; true, 0 =&gt; false</a:t>
            </a:r>
            <a:r>
              <a:rPr lang="en" sz="1800">
                <a:solidFill>
                  <a:srgbClr val="333333"/>
                </a:solidFill>
                <a:highlight>
                  <a:srgbClr val="FFFFFF"/>
                </a:highlight>
              </a:rPr>
              <a:t>)</a:t>
            </a:r>
            <a:endParaRPr sz="1800">
              <a:solidFill>
                <a:srgbClr val="333333"/>
              </a:solidFill>
              <a:highlight>
                <a:srgbClr val="FFFFFF"/>
              </a:highlight>
            </a:endParaRPr>
          </a:p>
          <a:p>
            <a:pPr indent="0" lvl="0" marL="0">
              <a:spcBef>
                <a:spcPts val="0"/>
              </a:spcBef>
              <a:spcAft>
                <a:spcPts val="0"/>
              </a:spcAft>
              <a:buNone/>
            </a:pPr>
            <a:r>
              <a:rPr lang="en" sz="1800">
                <a:solidFill>
                  <a:srgbClr val="333333"/>
                </a:solidFill>
                <a:highlight>
                  <a:srgbClr val="FFFFFF"/>
                </a:highlight>
              </a:rPr>
              <a:t>Ví dụ:</a:t>
            </a:r>
            <a:endParaRPr sz="1800">
              <a:solidFill>
                <a:srgbClr val="333333"/>
              </a:solidFill>
              <a:highlight>
                <a:srgbClr val="FFFFFF"/>
              </a:highlight>
            </a:endParaRPr>
          </a:p>
          <a:p>
            <a:pPr indent="0" lvl="0" marL="0">
              <a:spcBef>
                <a:spcPts val="0"/>
              </a:spcBef>
              <a:spcAft>
                <a:spcPts val="0"/>
              </a:spcAft>
              <a:buNone/>
            </a:pPr>
            <a:r>
              <a:rPr lang="en" sz="1800" u="sng">
                <a:solidFill>
                  <a:schemeClr val="hlink"/>
                </a:solidFill>
                <a:hlinkClick r:id="rId3"/>
              </a:rPr>
              <a:t>https://jsfiddle.net/thienth32/8kx3w8er/</a:t>
            </a:r>
            <a:endParaRPr sz="1800">
              <a:solidFill>
                <a:srgbClr val="333333"/>
              </a:solidFill>
            </a:endParaRPr>
          </a:p>
          <a:p>
            <a:pPr indent="0" lvl="0" marL="0" rtl="0">
              <a:spcBef>
                <a:spcPts val="0"/>
              </a:spcBef>
              <a:spcAft>
                <a:spcPts val="0"/>
              </a:spcAft>
              <a:buNone/>
            </a:pPr>
            <a:r>
              <a:t/>
            </a:r>
            <a:endParaRPr sz="1800">
              <a:solidFill>
                <a:srgbClr val="333333"/>
              </a:solidFill>
            </a:endParaRPr>
          </a:p>
        </p:txBody>
      </p:sp>
      <p:pic>
        <p:nvPicPr>
          <p:cNvPr id="99" name="Shape 99"/>
          <p:cNvPicPr preferRelativeResize="0"/>
          <p:nvPr/>
        </p:nvPicPr>
        <p:blipFill>
          <a:blip r:embed="rId4">
            <a:alphaModFix/>
          </a:blip>
          <a:stretch>
            <a:fillRect/>
          </a:stretch>
        </p:blipFill>
        <p:spPr>
          <a:xfrm>
            <a:off x="2902500" y="2423350"/>
            <a:ext cx="2740925" cy="1009825"/>
          </a:xfrm>
          <a:prstGeom prst="rect">
            <a:avLst/>
          </a:prstGeom>
          <a:noFill/>
          <a:ln>
            <a:noFill/>
          </a:ln>
        </p:spPr>
      </p:pic>
      <p:pic>
        <p:nvPicPr>
          <p:cNvPr id="100" name="Shape 100"/>
          <p:cNvPicPr preferRelativeResize="0"/>
          <p:nvPr/>
        </p:nvPicPr>
        <p:blipFill>
          <a:blip r:embed="rId5">
            <a:alphaModFix/>
          </a:blip>
          <a:stretch>
            <a:fillRect/>
          </a:stretch>
        </p:blipFill>
        <p:spPr>
          <a:xfrm>
            <a:off x="311699" y="103075"/>
            <a:ext cx="1099145"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Câu lệnh rẽ nhánh</a:t>
            </a:r>
            <a:endParaRPr sz="3000">
              <a:solidFill>
                <a:srgbClr val="000000"/>
              </a:solidFill>
            </a:endParaRPr>
          </a:p>
        </p:txBody>
      </p:sp>
      <p:sp>
        <p:nvSpPr>
          <p:cNvPr id="106" name="Shape 106"/>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800">
                <a:solidFill>
                  <a:srgbClr val="333333"/>
                </a:solidFill>
                <a:highlight>
                  <a:srgbClr val="FFFFFF"/>
                </a:highlight>
              </a:rPr>
              <a:t>Lệnh else sẽ được thực thi nếu lệnh if không thỏa mãn, như vậy khi dùng lệnh else thì bắt buộc phải có một lệnh if trước nó.</a:t>
            </a:r>
            <a:endParaRPr sz="1800">
              <a:solidFill>
                <a:srgbClr val="333333"/>
              </a:solidFill>
              <a:highlight>
                <a:srgbClr val="FFFFFF"/>
              </a:highlight>
            </a:endParaRPr>
          </a:p>
          <a:p>
            <a:pPr indent="279400" lvl="0" marL="0" rtl="0">
              <a:lnSpc>
                <a:spcPct val="100000"/>
              </a:lnSpc>
              <a:spcBef>
                <a:spcPts val="0"/>
              </a:spcBef>
              <a:spcAft>
                <a:spcPts val="0"/>
              </a:spcAft>
              <a:buNone/>
            </a:pPr>
            <a:r>
              <a:t/>
            </a:r>
            <a:endParaRPr sz="1800">
              <a:solidFill>
                <a:srgbClr val="333333"/>
              </a:solidFill>
              <a:highlight>
                <a:srgbClr val="FFFFFF"/>
              </a:highlight>
            </a:endParaRPr>
          </a:p>
          <a:p>
            <a:pPr indent="279400" lvl="0" marL="0" rtl="0">
              <a:lnSpc>
                <a:spcPct val="100000"/>
              </a:lnSpc>
              <a:spcBef>
                <a:spcPts val="0"/>
              </a:spcBef>
              <a:spcAft>
                <a:spcPts val="0"/>
              </a:spcAft>
              <a:buNone/>
            </a:pPr>
            <a:r>
              <a:t/>
            </a:r>
            <a:endParaRPr sz="1800">
              <a:solidFill>
                <a:srgbClr val="333333"/>
              </a:solidFill>
              <a:highlight>
                <a:srgbClr val="FFFFFF"/>
              </a:highlight>
            </a:endParaRPr>
          </a:p>
          <a:p>
            <a:pPr indent="279400" lvl="0" marL="0" rtl="0">
              <a:lnSpc>
                <a:spcPct val="100000"/>
              </a:lnSpc>
              <a:spcBef>
                <a:spcPts val="0"/>
              </a:spcBef>
              <a:spcAft>
                <a:spcPts val="0"/>
              </a:spcAft>
              <a:buNone/>
            </a:pPr>
            <a:r>
              <a:t/>
            </a:r>
            <a:endParaRPr sz="1800">
              <a:solidFill>
                <a:srgbClr val="333333"/>
              </a:solidFill>
              <a:highlight>
                <a:srgbClr val="FFFFFF"/>
              </a:highlight>
            </a:endParaRPr>
          </a:p>
          <a:p>
            <a:pPr indent="279400" lvl="0" marL="0" rtl="0">
              <a:lnSpc>
                <a:spcPct val="100000"/>
              </a:lnSpc>
              <a:spcBef>
                <a:spcPts val="0"/>
              </a:spcBef>
              <a:spcAft>
                <a:spcPts val="0"/>
              </a:spcAft>
              <a:buNone/>
            </a:pPr>
            <a:r>
              <a:t/>
            </a:r>
            <a:endParaRPr sz="1800">
              <a:solidFill>
                <a:srgbClr val="333333"/>
              </a:solidFill>
              <a:highlight>
                <a:srgbClr val="FFFFFF"/>
              </a:highlight>
            </a:endParaRPr>
          </a:p>
          <a:p>
            <a:pPr indent="279400" lvl="0" marL="0" rtl="0">
              <a:lnSpc>
                <a:spcPct val="100000"/>
              </a:lnSpc>
              <a:spcBef>
                <a:spcPts val="0"/>
              </a:spcBef>
              <a:spcAft>
                <a:spcPts val="0"/>
              </a:spcAft>
              <a:buNone/>
            </a:pPr>
            <a:r>
              <a:t/>
            </a:r>
            <a:endParaRPr sz="1800">
              <a:solidFill>
                <a:srgbClr val="333333"/>
              </a:solidFill>
              <a:highlight>
                <a:srgbClr val="FFFFFF"/>
              </a:highlight>
            </a:endParaRPr>
          </a:p>
          <a:p>
            <a:pPr indent="27940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Lưu ý: khi lập trình, chúng ta không nhất thiết phải sử dụng cả if và else trong việc xử lý logic. Các bạn cần vận dụng chúng 1 cách mềm dẻo để sao cho ít dòng code nhất nhưng vẫn có thể xử lý được bài toán đặt ra.</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Ví dụ: </a:t>
            </a:r>
            <a:r>
              <a:rPr lang="en" sz="1800" u="sng">
                <a:solidFill>
                  <a:schemeClr val="hlink"/>
                </a:solidFill>
                <a:hlinkClick r:id="rId3"/>
              </a:rPr>
              <a:t>https://jsfiddle.net/thienth32/d4cbk2cz/</a:t>
            </a:r>
            <a:endParaRPr sz="1800">
              <a:solidFill>
                <a:srgbClr val="333333"/>
              </a:solidFill>
            </a:endParaRPr>
          </a:p>
          <a:p>
            <a:pPr indent="0" lvl="0" marL="0" rtl="0">
              <a:lnSpc>
                <a:spcPct val="100000"/>
              </a:lnSpc>
              <a:spcBef>
                <a:spcPts val="0"/>
              </a:spcBef>
              <a:spcAft>
                <a:spcPts val="0"/>
              </a:spcAft>
              <a:buClr>
                <a:schemeClr val="dk1"/>
              </a:buClr>
              <a:buSzPts val="1100"/>
              <a:buFont typeface="Arial"/>
              <a:buNone/>
            </a:pPr>
            <a:r>
              <a:t/>
            </a:r>
            <a:endParaRPr sz="1800">
              <a:solidFill>
                <a:srgbClr val="333333"/>
              </a:solidFill>
            </a:endParaRPr>
          </a:p>
        </p:txBody>
      </p:sp>
      <p:pic>
        <p:nvPicPr>
          <p:cNvPr id="107" name="Shape 107"/>
          <p:cNvPicPr preferRelativeResize="0"/>
          <p:nvPr/>
        </p:nvPicPr>
        <p:blipFill>
          <a:blip r:embed="rId4">
            <a:alphaModFix/>
          </a:blip>
          <a:stretch>
            <a:fillRect/>
          </a:stretch>
        </p:blipFill>
        <p:spPr>
          <a:xfrm>
            <a:off x="3086225" y="1852925"/>
            <a:ext cx="2971550" cy="1557575"/>
          </a:xfrm>
          <a:prstGeom prst="rect">
            <a:avLst/>
          </a:prstGeom>
          <a:noFill/>
          <a:ln>
            <a:noFill/>
          </a:ln>
        </p:spPr>
      </p:pic>
      <p:pic>
        <p:nvPicPr>
          <p:cNvPr id="108" name="Shape 108"/>
          <p:cNvPicPr preferRelativeResize="0"/>
          <p:nvPr/>
        </p:nvPicPr>
        <p:blipFill>
          <a:blip r:embed="rId5">
            <a:alphaModFix/>
          </a:blip>
          <a:stretch>
            <a:fillRect/>
          </a:stretch>
        </p:blipFill>
        <p:spPr>
          <a:xfrm>
            <a:off x="311699" y="103075"/>
            <a:ext cx="1099145"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1618475" y="0"/>
            <a:ext cx="6224100" cy="8958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lang="en" sz="3000">
                <a:solidFill>
                  <a:srgbClr val="000000"/>
                </a:solidFill>
              </a:rPr>
              <a:t>Lesson </a:t>
            </a:r>
            <a:r>
              <a:rPr lang="en" sz="3000"/>
              <a:t>6</a:t>
            </a:r>
            <a:r>
              <a:rPr lang="en" sz="3000">
                <a:solidFill>
                  <a:srgbClr val="000000"/>
                </a:solidFill>
              </a:rPr>
              <a:t>: </a:t>
            </a:r>
            <a:r>
              <a:rPr lang="en" sz="3000"/>
              <a:t>Câu lệnh rẽ nhánh</a:t>
            </a:r>
            <a:endParaRPr sz="3000">
              <a:solidFill>
                <a:srgbClr val="000000"/>
              </a:solidFill>
            </a:endParaRPr>
          </a:p>
        </p:txBody>
      </p:sp>
      <p:sp>
        <p:nvSpPr>
          <p:cNvPr id="114" name="Shape 114"/>
          <p:cNvSpPr txBox="1"/>
          <p:nvPr/>
        </p:nvSpPr>
        <p:spPr>
          <a:xfrm>
            <a:off x="311700" y="1184700"/>
            <a:ext cx="8520600" cy="3958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rgbClr val="333333"/>
                </a:solidFill>
                <a:highlight>
                  <a:srgbClr val="FFFFFF"/>
                </a:highlight>
              </a:rPr>
              <a:t>Chúng ta có thể sử dụng kết hợp nhiều lệnh if - else trong việc giải quyết 1 vấn đề, cú pháp như sau:</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t/>
            </a:r>
            <a:endParaRPr sz="1800">
              <a:solidFill>
                <a:srgbClr val="333333"/>
              </a:solidFill>
              <a:highlight>
                <a:srgbClr val="FFFFFF"/>
              </a:highlight>
            </a:endParaRPr>
          </a:p>
          <a:p>
            <a:pPr indent="0" lvl="0" marL="0" rtl="0">
              <a:lnSpc>
                <a:spcPct val="100000"/>
              </a:lnSpc>
              <a:spcBef>
                <a:spcPts val="0"/>
              </a:spcBef>
              <a:spcAft>
                <a:spcPts val="0"/>
              </a:spcAft>
              <a:buNone/>
            </a:pPr>
            <a:r>
              <a:rPr lang="en" sz="1800">
                <a:solidFill>
                  <a:srgbClr val="333333"/>
                </a:solidFill>
                <a:highlight>
                  <a:srgbClr val="FFFFFF"/>
                </a:highlight>
              </a:rPr>
              <a:t>Lưu ý: chúng ta hoàn toàn có thể sử dụng lồng các câu lệnh if vào với nhau để giải quyết một bài toán. Ví dụ: </a:t>
            </a:r>
            <a:r>
              <a:rPr lang="en" sz="1800" u="sng">
                <a:solidFill>
                  <a:schemeClr val="hlink"/>
                </a:solidFill>
                <a:hlinkClick r:id="rId3"/>
              </a:rPr>
              <a:t>https://jsfiddle.net/thienth32/od2qLo62/</a:t>
            </a:r>
            <a:endParaRPr sz="1800">
              <a:solidFill>
                <a:srgbClr val="333333"/>
              </a:solidFill>
            </a:endParaRPr>
          </a:p>
          <a:p>
            <a:pPr indent="0" lvl="0" marL="0" rtl="0">
              <a:lnSpc>
                <a:spcPct val="100000"/>
              </a:lnSpc>
              <a:spcBef>
                <a:spcPts val="0"/>
              </a:spcBef>
              <a:spcAft>
                <a:spcPts val="0"/>
              </a:spcAft>
              <a:buNone/>
            </a:pPr>
            <a:r>
              <a:t/>
            </a:r>
            <a:endParaRPr sz="1800">
              <a:solidFill>
                <a:srgbClr val="333333"/>
              </a:solidFill>
            </a:endParaRPr>
          </a:p>
        </p:txBody>
      </p:sp>
      <p:pic>
        <p:nvPicPr>
          <p:cNvPr id="115" name="Shape 115"/>
          <p:cNvPicPr preferRelativeResize="0"/>
          <p:nvPr/>
        </p:nvPicPr>
        <p:blipFill>
          <a:blip r:embed="rId4">
            <a:alphaModFix/>
          </a:blip>
          <a:stretch>
            <a:fillRect/>
          </a:stretch>
        </p:blipFill>
        <p:spPr>
          <a:xfrm>
            <a:off x="3358563" y="1862150"/>
            <a:ext cx="2122075" cy="2028800"/>
          </a:xfrm>
          <a:prstGeom prst="rect">
            <a:avLst/>
          </a:prstGeom>
          <a:noFill/>
          <a:ln>
            <a:noFill/>
          </a:ln>
        </p:spPr>
      </p:pic>
      <p:pic>
        <p:nvPicPr>
          <p:cNvPr id="116" name="Shape 116"/>
          <p:cNvPicPr preferRelativeResize="0"/>
          <p:nvPr/>
        </p:nvPicPr>
        <p:blipFill>
          <a:blip r:embed="rId5">
            <a:alphaModFix/>
          </a:blip>
          <a:stretch>
            <a:fillRect/>
          </a:stretch>
        </p:blipFill>
        <p:spPr>
          <a:xfrm>
            <a:off x="311699" y="103075"/>
            <a:ext cx="1099145"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