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regular.fntdata"/><Relationship Id="rId25" Type="http://schemas.openxmlformats.org/officeDocument/2006/relationships/slide" Target="slides/slide21.xml"/><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3schools.com/jquery/" TargetMode="External"/><Relationship Id="rId3" Type="http://schemas.openxmlformats.org/officeDocument/2006/relationships/hyperlink" Target="http://api.jquery.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fiddle.net/thienth32/gj90o24a/"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Giảng viên giới thiệu thêm một vài tiện ích, dùng trong mục đích, trường hợp nào và hướng dẫn sinh viên cách code cụ thể</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Giảng viên giới thiệu thêm một vài tiện ích, dùng trong mục đích, trường hợp nào và hướng dẫn sinh viên cách code cụ thể</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Giảng viên giới thiệu thêm một vài tiện ích, dùng trong mục đích, trường hợp nào và hướng dẫn sinh viên cách code cụ thể</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Giảng viên giới thiệu thêm một vài tiện ích, dùng trong mục đích, trường hợp nào và hướng dẫn sinh viên cách code cụ thể</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Giảng viên giới thiệu thêm một vài tiện ích, dùng trong mục đích, trường hợp nào và hướng dẫn sinh viên cách code cụ thể</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Giảng viên giới thiệu thêm một vài tiện ích, dùng trong mục đích, trường hợp nào và hướng dẫn sinh viên cách code cụ thể</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Giảng viên giới thiệu thêm một vài tiện ích, dùng trong mục đích, trường hợp nào và hướng dẫn sinh viên cách code cụ thể</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Tài liệu tham khảo: </a:t>
            </a:r>
            <a:endParaRPr/>
          </a:p>
          <a:p>
            <a:pPr indent="0" lvl="0" marL="0">
              <a:spcBef>
                <a:spcPts val="0"/>
              </a:spcBef>
              <a:spcAft>
                <a:spcPts val="0"/>
              </a:spcAft>
              <a:buNone/>
            </a:pPr>
            <a:r>
              <a:rPr lang="en" u="sng">
                <a:solidFill>
                  <a:schemeClr val="hlink"/>
                </a:solidFill>
                <a:hlinkClick r:id="rId2"/>
              </a:rPr>
              <a:t>http://www.w3schools.com/jquery/</a:t>
            </a:r>
            <a:endParaRPr/>
          </a:p>
          <a:p>
            <a:pPr indent="0" lvl="0" marL="0">
              <a:spcBef>
                <a:spcPts val="0"/>
              </a:spcBef>
              <a:spcAft>
                <a:spcPts val="0"/>
              </a:spcAft>
              <a:buNone/>
            </a:pPr>
            <a:r>
              <a:rPr lang="en" u="sng">
                <a:solidFill>
                  <a:schemeClr val="hlink"/>
                </a:solidFill>
                <a:hlinkClick r:id="rId3"/>
              </a:rPr>
              <a:t>http://api.jquery.com/</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Giảng viên thực hiện code demo để hướng dẫn cho học viên hiểu về cơ chế hoạt động.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link ví dụ: </a:t>
            </a:r>
            <a:r>
              <a:rPr lang="en" u="sng">
                <a:solidFill>
                  <a:schemeClr val="hlink"/>
                </a:solidFill>
                <a:hlinkClick r:id="rId2"/>
              </a:rPr>
              <a:t>https://jsfiddle.net/thienth32/gj90o24a/</a:t>
            </a:r>
            <a:endParaRPr/>
          </a:p>
          <a:p>
            <a:pPr indent="0" lvl="0" marL="0" rtl="0">
              <a:spcBef>
                <a:spcPts val="0"/>
              </a:spcBef>
              <a:spcAft>
                <a:spcPts val="0"/>
              </a:spcAft>
              <a:buNone/>
            </a:pPr>
            <a:r>
              <a:rPr lang="en"/>
              <a:t>Lưu ý nếu selector sử dụng id thì trả về 1 đối tượng, còn nếu class thì trả về một tập hợp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jsfiddle.net/thienth32/tma9tk53/"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7.png"/><Relationship Id="rId7" Type="http://schemas.openxmlformats.org/officeDocument/2006/relationships/image" Target="../media/image12.png"/><Relationship Id="rId8"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jax.googleapis.com/ajax/libs/jquery/1.12.4/jquery.min.js" TargetMode="External"/><Relationship Id="rId4" Type="http://schemas.openxmlformats.org/officeDocument/2006/relationships/hyperlink" Target="https://jsfiddle.net/thienth32/34s7vx0x/" TargetMode="External"/><Relationship Id="rId5" Type="http://schemas.openxmlformats.org/officeDocument/2006/relationships/image" Target="../media/image2.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jsfiddle.net/thienth32/j7u0a0s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jsfiddle.net/thienth32/1t7zeb6r/" TargetMode="External"/><Relationship Id="rId4" Type="http://schemas.openxmlformats.org/officeDocument/2006/relationships/hyperlink" Target="https://jsfiddle.net/thienth32/rmu5bbev/1/" TargetMode="External"/><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api.jquery.com/jquery/"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t>: Javascript - bài 4</a:t>
            </a:r>
            <a:endParaRPr sz="3000"/>
          </a:p>
        </p:txBody>
      </p:sp>
      <p:sp>
        <p:nvSpPr>
          <p:cNvPr id="55" name="Shape 55"/>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Clr>
                <a:srgbClr val="595959"/>
              </a:buClr>
              <a:buSzPts val="2200"/>
              <a:buChar char="●"/>
            </a:pPr>
            <a:r>
              <a:rPr lang="en" sz="2200"/>
              <a:t>Giới thiệu thư viện jquery</a:t>
            </a:r>
            <a:endParaRPr sz="2200"/>
          </a:p>
          <a:p>
            <a:pPr indent="-368300" lvl="0" marL="457200" rtl="0">
              <a:spcBef>
                <a:spcPts val="0"/>
              </a:spcBef>
              <a:spcAft>
                <a:spcPts val="0"/>
              </a:spcAft>
              <a:buClr>
                <a:srgbClr val="595959"/>
              </a:buClr>
              <a:buSzPts val="2200"/>
              <a:buChar char="●"/>
            </a:pPr>
            <a:r>
              <a:rPr lang="en" sz="2200"/>
              <a:t>Selector trong jquery</a:t>
            </a:r>
            <a:endParaRPr sz="2200"/>
          </a:p>
          <a:p>
            <a:pPr indent="-368300" lvl="0" marL="457200" rtl="0">
              <a:spcBef>
                <a:spcPts val="0"/>
              </a:spcBef>
              <a:spcAft>
                <a:spcPts val="0"/>
              </a:spcAft>
              <a:buClr>
                <a:srgbClr val="595959"/>
              </a:buClr>
              <a:buSzPts val="2200"/>
              <a:buChar char="●"/>
            </a:pPr>
            <a:r>
              <a:rPr lang="en" sz="2200"/>
              <a:t>Các hàm thông dụng trong jquery</a:t>
            </a:r>
            <a:endParaRPr sz="2200"/>
          </a:p>
          <a:p>
            <a:pPr indent="-368300" lvl="0" marL="457200" rtl="0">
              <a:spcBef>
                <a:spcPts val="0"/>
              </a:spcBef>
              <a:spcAft>
                <a:spcPts val="0"/>
              </a:spcAft>
              <a:buClr>
                <a:srgbClr val="595959"/>
              </a:buClr>
              <a:buSzPts val="2200"/>
              <a:buChar char="●"/>
            </a:pPr>
            <a:r>
              <a:rPr lang="en" sz="2200"/>
              <a:t>Các thư viện phổ biến </a:t>
            </a:r>
            <a:endParaRPr sz="2200"/>
          </a:p>
          <a:p>
            <a:pPr indent="-368300" lvl="0" marL="457200" rtl="0">
              <a:spcBef>
                <a:spcPts val="0"/>
              </a:spcBef>
              <a:spcAft>
                <a:spcPts val="0"/>
              </a:spcAft>
              <a:buClr>
                <a:srgbClr val="595959"/>
              </a:buClr>
              <a:buSzPts val="2200"/>
              <a:buChar char="●"/>
            </a:pPr>
            <a:r>
              <a:rPr lang="en" sz="2200"/>
              <a:t>Bootstrap js</a:t>
            </a:r>
            <a:endParaRPr sz="2200"/>
          </a:p>
          <a:p>
            <a:pPr indent="-368300" lvl="0" marL="457200" rtl="0">
              <a:spcBef>
                <a:spcPts val="0"/>
              </a:spcBef>
              <a:spcAft>
                <a:spcPts val="0"/>
              </a:spcAft>
              <a:buClr>
                <a:srgbClr val="595959"/>
              </a:buClr>
              <a:buSzPts val="2200"/>
              <a:buChar char="●"/>
            </a:pPr>
            <a:r>
              <a:rPr lang="en" sz="2200"/>
              <a:t>Các tính năng nổi bật</a:t>
            </a:r>
            <a:endParaRPr sz="2200"/>
          </a:p>
          <a:p>
            <a:pPr indent="-368300" lvl="0" marL="457200" rtl="0">
              <a:spcBef>
                <a:spcPts val="0"/>
              </a:spcBef>
              <a:spcAft>
                <a:spcPts val="0"/>
              </a:spcAft>
              <a:buClr>
                <a:srgbClr val="595959"/>
              </a:buClr>
              <a:buSzPts val="2200"/>
              <a:buChar char="●"/>
            </a:pPr>
            <a:r>
              <a:rPr lang="en" sz="2200"/>
              <a:t>Demo </a:t>
            </a:r>
            <a:endParaRPr sz="2200"/>
          </a:p>
          <a:p>
            <a:pPr indent="-368300" lvl="0" marL="457200" rtl="0">
              <a:spcBef>
                <a:spcPts val="0"/>
              </a:spcBef>
              <a:spcAft>
                <a:spcPts val="0"/>
              </a:spcAft>
              <a:buClr>
                <a:srgbClr val="595959"/>
              </a:buClr>
              <a:buSzPts val="2200"/>
              <a:buChar char="●"/>
            </a:pPr>
            <a:r>
              <a:rPr lang="en" sz="2200"/>
              <a:t>Tổng kết</a:t>
            </a:r>
            <a:endParaRPr sz="2200"/>
          </a:p>
        </p:txBody>
      </p:sp>
      <p:pic>
        <p:nvPicPr>
          <p:cNvPr id="56" name="Shape 56"/>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Định nghĩa sự kiện</a:t>
            </a:r>
            <a:endParaRPr sz="3000">
              <a:solidFill>
                <a:srgbClr val="000000"/>
              </a:solidFill>
            </a:endParaRPr>
          </a:p>
        </p:txBody>
      </p:sp>
      <p:sp>
        <p:nvSpPr>
          <p:cNvPr id="122" name="Shape 12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333333"/>
              </a:solidFill>
              <a:highlight>
                <a:srgbClr val="FFFFFF"/>
              </a:highlight>
            </a:endParaRPr>
          </a:p>
        </p:txBody>
      </p:sp>
      <p:pic>
        <p:nvPicPr>
          <p:cNvPr id="123" name="Shape 123"/>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24" name="Shape 124"/>
          <p:cNvPicPr preferRelativeResize="0"/>
          <p:nvPr/>
        </p:nvPicPr>
        <p:blipFill>
          <a:blip r:embed="rId4">
            <a:alphaModFix/>
          </a:blip>
          <a:stretch>
            <a:fillRect/>
          </a:stretch>
        </p:blipFill>
        <p:spPr>
          <a:xfrm>
            <a:off x="1858011" y="895800"/>
            <a:ext cx="5745026" cy="417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Định nghĩa sự kiện</a:t>
            </a:r>
            <a:endParaRPr sz="3000">
              <a:solidFill>
                <a:srgbClr val="000000"/>
              </a:solidFill>
            </a:endParaRPr>
          </a:p>
        </p:txBody>
      </p:sp>
      <p:sp>
        <p:nvSpPr>
          <p:cNvPr id="130" name="Shape 130"/>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333333"/>
              </a:solidFill>
              <a:highlight>
                <a:srgbClr val="FFFFFF"/>
              </a:highlight>
            </a:endParaRPr>
          </a:p>
        </p:txBody>
      </p:sp>
      <p:pic>
        <p:nvPicPr>
          <p:cNvPr id="131" name="Shape 131"/>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32" name="Shape 132"/>
          <p:cNvPicPr preferRelativeResize="0"/>
          <p:nvPr/>
        </p:nvPicPr>
        <p:blipFill>
          <a:blip r:embed="rId4">
            <a:alphaModFix/>
          </a:blip>
          <a:stretch>
            <a:fillRect/>
          </a:stretch>
        </p:blipFill>
        <p:spPr>
          <a:xfrm>
            <a:off x="1410849" y="1073230"/>
            <a:ext cx="6589499" cy="39197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Định nghĩa sự kiện</a:t>
            </a:r>
            <a:endParaRPr sz="3000">
              <a:solidFill>
                <a:srgbClr val="000000"/>
              </a:solidFill>
            </a:endParaRPr>
          </a:p>
        </p:txBody>
      </p:sp>
      <p:sp>
        <p:nvSpPr>
          <p:cNvPr id="138" name="Shape 138"/>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333333"/>
                </a:solidFill>
                <a:highlight>
                  <a:srgbClr val="FFFFFF"/>
                </a:highlight>
              </a:rPr>
              <a:t>Ngoài việc sử dụng các hàm đã được liệt kê ở phía trên chúng ta cũng có thể sử dụng hàm on() đã đề cập để định nghĩa sự kiện và kịch bản để sử lý sự kiện cho việc tương tác tới 1 thẻ html.</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Function (hàm) nằm nằm trong cặp dấu () tên gọi là hàm callback - dùng để định nghĩa kịch bản xử lý cho sự kiện xảy ra.</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ví dụ: </a:t>
            </a:r>
            <a:r>
              <a:rPr lang="en" sz="1800" u="sng">
                <a:solidFill>
                  <a:schemeClr val="hlink"/>
                </a:solidFill>
                <a:hlinkClick r:id="rId3"/>
              </a:rPr>
              <a:t>https://jsfiddle.net/thienth32/tma9tk53/</a:t>
            </a:r>
            <a:endParaRPr sz="1800">
              <a:solidFill>
                <a:srgbClr val="333333"/>
              </a:solidFill>
            </a:endParaRPr>
          </a:p>
          <a:p>
            <a:pPr indent="0" lvl="0" marL="0" rtl="0">
              <a:spcBef>
                <a:spcPts val="0"/>
              </a:spcBef>
              <a:spcAft>
                <a:spcPts val="0"/>
              </a:spcAft>
              <a:buNone/>
            </a:pPr>
            <a:r>
              <a:t/>
            </a:r>
            <a:endParaRPr sz="1800">
              <a:solidFill>
                <a:srgbClr val="333333"/>
              </a:solidFill>
            </a:endParaRPr>
          </a:p>
        </p:txBody>
      </p:sp>
      <p:pic>
        <p:nvPicPr>
          <p:cNvPr id="139" name="Shape 139"/>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Các thư viện phổ biến</a:t>
            </a:r>
            <a:endParaRPr sz="3000">
              <a:solidFill>
                <a:srgbClr val="000000"/>
              </a:solidFill>
            </a:endParaRPr>
          </a:p>
        </p:txBody>
      </p:sp>
      <p:pic>
        <p:nvPicPr>
          <p:cNvPr id="145" name="Shape 145"/>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46" name="Shape 146"/>
          <p:cNvPicPr preferRelativeResize="0"/>
          <p:nvPr/>
        </p:nvPicPr>
        <p:blipFill>
          <a:blip r:embed="rId4">
            <a:alphaModFix/>
          </a:blip>
          <a:stretch>
            <a:fillRect/>
          </a:stretch>
        </p:blipFill>
        <p:spPr>
          <a:xfrm>
            <a:off x="311700" y="1034325"/>
            <a:ext cx="1464375" cy="1218350"/>
          </a:xfrm>
          <a:prstGeom prst="rect">
            <a:avLst/>
          </a:prstGeom>
          <a:noFill/>
          <a:ln>
            <a:noFill/>
          </a:ln>
        </p:spPr>
      </p:pic>
      <p:pic>
        <p:nvPicPr>
          <p:cNvPr id="147" name="Shape 147"/>
          <p:cNvPicPr preferRelativeResize="0"/>
          <p:nvPr/>
        </p:nvPicPr>
        <p:blipFill>
          <a:blip r:embed="rId5">
            <a:alphaModFix/>
          </a:blip>
          <a:stretch>
            <a:fillRect/>
          </a:stretch>
        </p:blipFill>
        <p:spPr>
          <a:xfrm>
            <a:off x="2525125" y="1034325"/>
            <a:ext cx="2911650" cy="852750"/>
          </a:xfrm>
          <a:prstGeom prst="rect">
            <a:avLst/>
          </a:prstGeom>
          <a:noFill/>
          <a:ln>
            <a:noFill/>
          </a:ln>
        </p:spPr>
      </p:pic>
      <p:pic>
        <p:nvPicPr>
          <p:cNvPr id="148" name="Shape 148"/>
          <p:cNvPicPr preferRelativeResize="0"/>
          <p:nvPr/>
        </p:nvPicPr>
        <p:blipFill>
          <a:blip r:embed="rId6">
            <a:alphaModFix/>
          </a:blip>
          <a:stretch>
            <a:fillRect/>
          </a:stretch>
        </p:blipFill>
        <p:spPr>
          <a:xfrm>
            <a:off x="5737300" y="1094475"/>
            <a:ext cx="3143443" cy="792600"/>
          </a:xfrm>
          <a:prstGeom prst="rect">
            <a:avLst/>
          </a:prstGeom>
          <a:noFill/>
          <a:ln>
            <a:noFill/>
          </a:ln>
        </p:spPr>
      </p:pic>
      <p:pic>
        <p:nvPicPr>
          <p:cNvPr id="149" name="Shape 149"/>
          <p:cNvPicPr preferRelativeResize="0"/>
          <p:nvPr/>
        </p:nvPicPr>
        <p:blipFill>
          <a:blip r:embed="rId7">
            <a:alphaModFix/>
          </a:blip>
          <a:stretch>
            <a:fillRect/>
          </a:stretch>
        </p:blipFill>
        <p:spPr>
          <a:xfrm>
            <a:off x="311700" y="2543850"/>
            <a:ext cx="2782275" cy="1391150"/>
          </a:xfrm>
          <a:prstGeom prst="rect">
            <a:avLst/>
          </a:prstGeom>
          <a:noFill/>
          <a:ln>
            <a:noFill/>
          </a:ln>
        </p:spPr>
      </p:pic>
      <p:pic>
        <p:nvPicPr>
          <p:cNvPr id="150" name="Shape 150"/>
          <p:cNvPicPr preferRelativeResize="0"/>
          <p:nvPr/>
        </p:nvPicPr>
        <p:blipFill>
          <a:blip r:embed="rId8">
            <a:alphaModFix/>
          </a:blip>
          <a:stretch>
            <a:fillRect/>
          </a:stretch>
        </p:blipFill>
        <p:spPr>
          <a:xfrm>
            <a:off x="4099725" y="2445337"/>
            <a:ext cx="3087826" cy="158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Bootstrap js</a:t>
            </a:r>
            <a:endParaRPr sz="3000">
              <a:solidFill>
                <a:srgbClr val="000000"/>
              </a:solidFill>
            </a:endParaRPr>
          </a:p>
        </p:txBody>
      </p:sp>
      <p:pic>
        <p:nvPicPr>
          <p:cNvPr id="156" name="Shape 156"/>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57" name="Shape 157"/>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333333"/>
                </a:solidFill>
                <a:highlight>
                  <a:srgbClr val="FFFFFF"/>
                </a:highlight>
              </a:rPr>
              <a:t>Như đã giới thiệu ở các bài học css trước chúng ta đã biết cách sử dụng thư viện bootstrap để tạo giao diện và xử lý responsive.</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Ở bài này chúng ta tiếp tục đến với các tiện ích khác mà bootstrap cung cấp sẵn dựa vào bootstrap js.</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Lưu ý bootstrap js hoạt động được dựa trên jQuery, cho nên khi import bootstrap js chúng ta cần import jQuery trước thì mới có thể sử dụng được.</a:t>
            </a:r>
            <a:endParaRPr sz="1800">
              <a:solidFill>
                <a:srgbClr val="333333"/>
              </a:solidFill>
              <a:highlight>
                <a:srgbClr val="FFFFFF"/>
              </a:highlight>
            </a:endParaRPr>
          </a:p>
          <a:p>
            <a:pPr indent="0" lvl="0" marL="0" rtl="0">
              <a:spcBef>
                <a:spcPts val="0"/>
              </a:spcBef>
              <a:spcAft>
                <a:spcPts val="0"/>
              </a:spcAft>
              <a:buNone/>
            </a:pPr>
            <a:r>
              <a:t/>
            </a:r>
            <a:endParaRPr sz="1800">
              <a:solidFill>
                <a:srgbClr val="3333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Bootstrap js</a:t>
            </a:r>
            <a:endParaRPr sz="3000">
              <a:solidFill>
                <a:srgbClr val="000000"/>
              </a:solidFill>
            </a:endParaRPr>
          </a:p>
        </p:txBody>
      </p:sp>
      <p:pic>
        <p:nvPicPr>
          <p:cNvPr id="163" name="Shape 163"/>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64" name="Shape 164"/>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333333"/>
              </a:buClr>
              <a:buSzPts val="1800"/>
              <a:buChar char="-"/>
            </a:pPr>
            <a:r>
              <a:rPr lang="en" sz="1800">
                <a:solidFill>
                  <a:srgbClr val="333333"/>
                </a:solidFill>
                <a:highlight>
                  <a:srgbClr val="FFFFFF"/>
                </a:highlight>
              </a:rPr>
              <a:t>Modal</a:t>
            </a:r>
            <a:endParaRPr sz="1800">
              <a:solidFill>
                <a:srgbClr val="333333"/>
              </a:solidFill>
              <a:highlight>
                <a:srgbClr val="FFFFFF"/>
              </a:highlight>
            </a:endParaRPr>
          </a:p>
        </p:txBody>
      </p:sp>
      <p:pic>
        <p:nvPicPr>
          <p:cNvPr id="165" name="Shape 165"/>
          <p:cNvPicPr preferRelativeResize="0"/>
          <p:nvPr/>
        </p:nvPicPr>
        <p:blipFill>
          <a:blip r:embed="rId4">
            <a:alphaModFix/>
          </a:blip>
          <a:stretch>
            <a:fillRect/>
          </a:stretch>
        </p:blipFill>
        <p:spPr>
          <a:xfrm>
            <a:off x="1459950" y="2015600"/>
            <a:ext cx="6224097" cy="9489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Bootstrap js</a:t>
            </a:r>
            <a:endParaRPr sz="3000">
              <a:solidFill>
                <a:srgbClr val="000000"/>
              </a:solidFill>
            </a:endParaRPr>
          </a:p>
        </p:txBody>
      </p:sp>
      <p:pic>
        <p:nvPicPr>
          <p:cNvPr id="171" name="Shape 171"/>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72" name="Shape 17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10000"/>
              </a:lnSpc>
              <a:spcBef>
                <a:spcPts val="0"/>
              </a:spcBef>
              <a:spcAft>
                <a:spcPts val="0"/>
              </a:spcAft>
              <a:buClr>
                <a:srgbClr val="333333"/>
              </a:buClr>
              <a:buSzPts val="1800"/>
              <a:buChar char="-"/>
            </a:pPr>
            <a:r>
              <a:rPr lang="en" sz="1800">
                <a:solidFill>
                  <a:srgbClr val="333333"/>
                </a:solidFill>
                <a:highlight>
                  <a:srgbClr val="FFFFFF"/>
                </a:highlight>
              </a:rPr>
              <a:t>Carousel</a:t>
            </a:r>
            <a:endParaRPr sz="1800">
              <a:solidFill>
                <a:srgbClr val="333333"/>
              </a:solidFill>
              <a:highlight>
                <a:srgbClr val="FFFFFF"/>
              </a:highlight>
            </a:endParaRPr>
          </a:p>
        </p:txBody>
      </p:sp>
      <p:pic>
        <p:nvPicPr>
          <p:cNvPr id="173" name="Shape 173"/>
          <p:cNvPicPr preferRelativeResize="0"/>
          <p:nvPr/>
        </p:nvPicPr>
        <p:blipFill>
          <a:blip r:embed="rId4">
            <a:alphaModFix/>
          </a:blip>
          <a:stretch>
            <a:fillRect/>
          </a:stretch>
        </p:blipFill>
        <p:spPr>
          <a:xfrm>
            <a:off x="2088276" y="1221750"/>
            <a:ext cx="5988776" cy="3674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Bootstrap js</a:t>
            </a:r>
            <a:endParaRPr sz="3000">
              <a:solidFill>
                <a:srgbClr val="000000"/>
              </a:solidFill>
            </a:endParaRPr>
          </a:p>
        </p:txBody>
      </p:sp>
      <p:pic>
        <p:nvPicPr>
          <p:cNvPr id="179" name="Shape 179"/>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80" name="Shape 180"/>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10000"/>
              </a:lnSpc>
              <a:spcBef>
                <a:spcPts val="0"/>
              </a:spcBef>
              <a:spcAft>
                <a:spcPts val="0"/>
              </a:spcAft>
              <a:buClr>
                <a:srgbClr val="333333"/>
              </a:buClr>
              <a:buSzPts val="1800"/>
              <a:buChar char="-"/>
            </a:pPr>
            <a:r>
              <a:rPr lang="en" sz="1800">
                <a:solidFill>
                  <a:srgbClr val="333333"/>
                </a:solidFill>
                <a:highlight>
                  <a:srgbClr val="FFFFFF"/>
                </a:highlight>
              </a:rPr>
              <a:t>Tab</a:t>
            </a:r>
            <a:endParaRPr sz="1800">
              <a:solidFill>
                <a:srgbClr val="333333"/>
              </a:solidFill>
              <a:highlight>
                <a:srgbClr val="FFFFFF"/>
              </a:highlight>
            </a:endParaRPr>
          </a:p>
        </p:txBody>
      </p:sp>
      <p:pic>
        <p:nvPicPr>
          <p:cNvPr id="181" name="Shape 181"/>
          <p:cNvPicPr preferRelativeResize="0"/>
          <p:nvPr/>
        </p:nvPicPr>
        <p:blipFill>
          <a:blip r:embed="rId4">
            <a:alphaModFix/>
          </a:blip>
          <a:stretch>
            <a:fillRect/>
          </a:stretch>
        </p:blipFill>
        <p:spPr>
          <a:xfrm>
            <a:off x="1618475" y="1270651"/>
            <a:ext cx="6697973" cy="2010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Bootstrap js</a:t>
            </a:r>
            <a:endParaRPr sz="3000">
              <a:solidFill>
                <a:srgbClr val="000000"/>
              </a:solidFill>
            </a:endParaRPr>
          </a:p>
        </p:txBody>
      </p:sp>
      <p:pic>
        <p:nvPicPr>
          <p:cNvPr id="187" name="Shape 187"/>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88" name="Shape 188"/>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10000"/>
              </a:lnSpc>
              <a:spcBef>
                <a:spcPts val="0"/>
              </a:spcBef>
              <a:spcAft>
                <a:spcPts val="0"/>
              </a:spcAft>
              <a:buClr>
                <a:srgbClr val="333333"/>
              </a:buClr>
              <a:buSzPts val="1800"/>
              <a:buChar char="-"/>
            </a:pPr>
            <a:r>
              <a:rPr lang="en" sz="1800">
                <a:solidFill>
                  <a:srgbClr val="333333"/>
                </a:solidFill>
                <a:highlight>
                  <a:srgbClr val="FFFFFF"/>
                </a:highlight>
              </a:rPr>
              <a:t>Popover</a:t>
            </a:r>
            <a:endParaRPr sz="1800">
              <a:solidFill>
                <a:srgbClr val="333333"/>
              </a:solidFill>
              <a:highlight>
                <a:srgbClr val="FFFFFF"/>
              </a:highlight>
            </a:endParaRPr>
          </a:p>
          <a:p>
            <a:pPr indent="0" lvl="0" marL="0" rtl="0">
              <a:lnSpc>
                <a:spcPct val="110000"/>
              </a:lnSpc>
              <a:spcBef>
                <a:spcPts val="1500"/>
              </a:spcBef>
              <a:spcAft>
                <a:spcPts val="0"/>
              </a:spcAft>
              <a:buNone/>
            </a:pPr>
            <a:r>
              <a:t/>
            </a:r>
            <a:endParaRPr sz="1800">
              <a:solidFill>
                <a:srgbClr val="333333"/>
              </a:solidFill>
              <a:highlight>
                <a:srgbClr val="FFFFFF"/>
              </a:highlight>
            </a:endParaRPr>
          </a:p>
          <a:p>
            <a:pPr indent="0" lvl="0" marL="0" rtl="0">
              <a:lnSpc>
                <a:spcPct val="110000"/>
              </a:lnSpc>
              <a:spcBef>
                <a:spcPts val="1500"/>
              </a:spcBef>
              <a:spcAft>
                <a:spcPts val="0"/>
              </a:spcAft>
              <a:buNone/>
            </a:pPr>
            <a:r>
              <a:t/>
            </a:r>
            <a:endParaRPr sz="1800">
              <a:solidFill>
                <a:srgbClr val="333333"/>
              </a:solidFill>
              <a:highlight>
                <a:srgbClr val="FFFFFF"/>
              </a:highlight>
            </a:endParaRPr>
          </a:p>
          <a:p>
            <a:pPr indent="0" lvl="0" marL="0" rtl="0">
              <a:lnSpc>
                <a:spcPct val="110000"/>
              </a:lnSpc>
              <a:spcBef>
                <a:spcPts val="1500"/>
              </a:spcBef>
              <a:spcAft>
                <a:spcPts val="0"/>
              </a:spcAft>
              <a:buNone/>
            </a:pPr>
            <a:r>
              <a:t/>
            </a:r>
            <a:endParaRPr sz="1800">
              <a:solidFill>
                <a:srgbClr val="333333"/>
              </a:solidFill>
              <a:highlight>
                <a:srgbClr val="FFFFFF"/>
              </a:highlight>
            </a:endParaRPr>
          </a:p>
          <a:p>
            <a:pPr indent="-342900" lvl="0" marL="457200" rtl="0">
              <a:lnSpc>
                <a:spcPct val="110000"/>
              </a:lnSpc>
              <a:spcBef>
                <a:spcPts val="1500"/>
              </a:spcBef>
              <a:spcAft>
                <a:spcPts val="0"/>
              </a:spcAft>
              <a:buClr>
                <a:srgbClr val="333333"/>
              </a:buClr>
              <a:buSzPts val="1800"/>
              <a:buChar char="-"/>
            </a:pPr>
            <a:r>
              <a:rPr lang="en" sz="1800">
                <a:solidFill>
                  <a:srgbClr val="333333"/>
                </a:solidFill>
                <a:highlight>
                  <a:srgbClr val="FFFFFF"/>
                </a:highlight>
              </a:rPr>
              <a:t>...</a:t>
            </a:r>
            <a:endParaRPr sz="1800">
              <a:solidFill>
                <a:srgbClr val="333333"/>
              </a:solidFill>
              <a:highlight>
                <a:srgbClr val="FFFFFF"/>
              </a:highlight>
            </a:endParaRPr>
          </a:p>
        </p:txBody>
      </p:sp>
      <p:pic>
        <p:nvPicPr>
          <p:cNvPr id="189" name="Shape 189"/>
          <p:cNvPicPr preferRelativeResize="0"/>
          <p:nvPr/>
        </p:nvPicPr>
        <p:blipFill>
          <a:blip r:embed="rId4">
            <a:alphaModFix/>
          </a:blip>
          <a:stretch>
            <a:fillRect/>
          </a:stretch>
        </p:blipFill>
        <p:spPr>
          <a:xfrm>
            <a:off x="2008927" y="1184700"/>
            <a:ext cx="5671200" cy="89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nvSpPr>
        <p:spPr>
          <a:xfrm>
            <a:off x="1618475" y="0"/>
            <a:ext cx="6762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Demo</a:t>
            </a:r>
            <a:endParaRPr sz="3000">
              <a:solidFill>
                <a:srgbClr val="000000"/>
              </a:solidFill>
            </a:endParaRPr>
          </a:p>
        </p:txBody>
      </p:sp>
      <p:sp>
        <p:nvSpPr>
          <p:cNvPr id="195" name="Shape 195"/>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333333"/>
                </a:solidFill>
                <a:highlight>
                  <a:srgbClr val="FFFFFF"/>
                </a:highlight>
              </a:rPr>
              <a:t>Giảng viên hướng dẫn học viên thực hành các nội dung kiến thức trong bài học.</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Áp dụng những bài tập nhỏ như tính diện tích, chu vi tam giác</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Làm ứng dụng máy tính</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a:t>
            </a:r>
            <a:endParaRPr sz="1800">
              <a:solidFill>
                <a:srgbClr val="333333"/>
              </a:solidFill>
              <a:highlight>
                <a:srgbClr val="FFFFFF"/>
              </a:highlight>
            </a:endParaRPr>
          </a:p>
        </p:txBody>
      </p:sp>
      <p:pic>
        <p:nvPicPr>
          <p:cNvPr id="196" name="Shape 196"/>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97" name="Shape 197"/>
          <p:cNvPicPr preferRelativeResize="0"/>
          <p:nvPr/>
        </p:nvPicPr>
        <p:blipFill>
          <a:blip r:embed="rId4">
            <a:alphaModFix/>
          </a:blip>
          <a:stretch>
            <a:fillRect/>
          </a:stretch>
        </p:blipFill>
        <p:spPr>
          <a:xfrm>
            <a:off x="2943225" y="2907525"/>
            <a:ext cx="3257550"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Mục tiêu</a:t>
            </a:r>
            <a:endParaRPr sz="3000">
              <a:solidFill>
                <a:srgbClr val="000000"/>
              </a:solidFill>
            </a:endParaRPr>
          </a:p>
        </p:txBody>
      </p:sp>
      <p:sp>
        <p:nvSpPr>
          <p:cNvPr id="62" name="Shape 6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200">
                <a:solidFill>
                  <a:srgbClr val="000000"/>
                </a:solidFill>
              </a:rPr>
              <a:t>Mục tiêu:</a:t>
            </a:r>
            <a:endParaRPr sz="2200">
              <a:solidFill>
                <a:srgbClr val="000000"/>
              </a:solidFill>
            </a:endParaRPr>
          </a:p>
          <a:p>
            <a:pPr indent="-368300" lvl="0" marL="457200" rtl="0">
              <a:spcBef>
                <a:spcPts val="0"/>
              </a:spcBef>
              <a:spcAft>
                <a:spcPts val="0"/>
              </a:spcAft>
              <a:buClr>
                <a:srgbClr val="000000"/>
              </a:buClr>
              <a:buSzPts val="2200"/>
              <a:buChar char="●"/>
            </a:pPr>
            <a:r>
              <a:rPr lang="en" sz="2200"/>
              <a:t>Nắm được cơ bản khái niệm, cách s</a:t>
            </a:r>
            <a:r>
              <a:rPr lang="en" sz="2200"/>
              <a:t>ử dụng jquery và bootstrap js </a:t>
            </a:r>
            <a:endParaRPr sz="2200"/>
          </a:p>
          <a:p>
            <a:pPr indent="-368300" lvl="0" marL="457200" rtl="0">
              <a:spcBef>
                <a:spcPts val="0"/>
              </a:spcBef>
              <a:spcAft>
                <a:spcPts val="0"/>
              </a:spcAft>
              <a:buClr>
                <a:srgbClr val="595959"/>
              </a:buClr>
              <a:buSzPts val="2200"/>
              <a:buChar char="●"/>
            </a:pPr>
            <a:r>
              <a:rPr lang="en" sz="2200"/>
              <a:t>Biết cách setup và sử dụng thư viện hữu ích dựa trên jquery</a:t>
            </a:r>
            <a:endParaRPr sz="2200"/>
          </a:p>
          <a:p>
            <a:pPr indent="-368300" lvl="0" marL="457200" rtl="0">
              <a:spcBef>
                <a:spcPts val="0"/>
              </a:spcBef>
              <a:spcAft>
                <a:spcPts val="0"/>
              </a:spcAft>
              <a:buClr>
                <a:srgbClr val="595959"/>
              </a:buClr>
              <a:buSzPts val="2200"/>
              <a:buChar char="●"/>
            </a:pPr>
            <a:r>
              <a:rPr lang="en" sz="2200"/>
              <a:t>Thực hành </a:t>
            </a:r>
            <a:r>
              <a:rPr lang="en" sz="2200"/>
              <a:t>sử dụng jquery và bootstrap js</a:t>
            </a:r>
            <a:endParaRPr sz="2200"/>
          </a:p>
          <a:p>
            <a:pPr indent="0" lvl="0" marL="0" rtl="0">
              <a:spcBef>
                <a:spcPts val="0"/>
              </a:spcBef>
              <a:spcAft>
                <a:spcPts val="0"/>
              </a:spcAft>
              <a:buNone/>
            </a:pPr>
            <a:r>
              <a:t/>
            </a:r>
            <a:endParaRPr sz="2200"/>
          </a:p>
        </p:txBody>
      </p:sp>
      <p:pic>
        <p:nvPicPr>
          <p:cNvPr id="63" name="Shape 63"/>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nvSpPr>
        <p:spPr>
          <a:xfrm>
            <a:off x="1618475" y="0"/>
            <a:ext cx="6762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Tổng kết</a:t>
            </a:r>
            <a:endParaRPr sz="3000">
              <a:solidFill>
                <a:srgbClr val="000000"/>
              </a:solidFill>
            </a:endParaRPr>
          </a:p>
        </p:txBody>
      </p:sp>
      <p:sp>
        <p:nvSpPr>
          <p:cNvPr id="203" name="Shape 203"/>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Nắm được khái niệm và cách dùng cơ bản của jquery</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Biết sử dụng các hàm có sẵn trong jquery để giải quyết các bài toán gặp phải</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Biết cách sử dụng bootstrap js để xây dựng giao diện.</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Làm bài tập để làm quen với các kiến thức mới</a:t>
            </a:r>
            <a:endParaRPr sz="1800">
              <a:solidFill>
                <a:srgbClr val="333333"/>
              </a:solidFill>
              <a:highlight>
                <a:srgbClr val="FFFFFF"/>
              </a:highlight>
            </a:endParaRPr>
          </a:p>
        </p:txBody>
      </p:sp>
      <p:pic>
        <p:nvPicPr>
          <p:cNvPr id="204" name="Shape 204"/>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The End</a:t>
            </a:r>
            <a:endParaRPr sz="3000">
              <a:solidFill>
                <a:srgbClr val="000000"/>
              </a:solidFill>
            </a:endParaRPr>
          </a:p>
        </p:txBody>
      </p:sp>
      <p:pic>
        <p:nvPicPr>
          <p:cNvPr id="210" name="Shape 210"/>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211" name="Shape 211"/>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1800">
              <a:solidFill>
                <a:srgbClr val="0B1A33"/>
              </a:solidFill>
              <a:highlight>
                <a:srgbClr val="FFFFFF"/>
              </a:highlight>
            </a:endParaRPr>
          </a:p>
        </p:txBody>
      </p:sp>
      <p:pic>
        <p:nvPicPr>
          <p:cNvPr id="212" name="Shape 212"/>
          <p:cNvPicPr preferRelativeResize="0"/>
          <p:nvPr/>
        </p:nvPicPr>
        <p:blipFill>
          <a:blip r:embed="rId4">
            <a:alphaModFix/>
          </a:blip>
          <a:stretch>
            <a:fillRect/>
          </a:stretch>
        </p:blipFill>
        <p:spPr>
          <a:xfrm>
            <a:off x="1944400" y="993200"/>
            <a:ext cx="5255202" cy="350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jQuery</a:t>
            </a:r>
            <a:endParaRPr sz="3000">
              <a:solidFill>
                <a:srgbClr val="000000"/>
              </a:solidFill>
            </a:endParaRPr>
          </a:p>
        </p:txBody>
      </p:sp>
      <p:sp>
        <p:nvSpPr>
          <p:cNvPr id="69" name="Shape 69"/>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800">
                <a:solidFill>
                  <a:srgbClr val="333333"/>
                </a:solidFill>
                <a:highlight>
                  <a:srgbClr val="FFFFFF"/>
                </a:highlight>
              </a:rPr>
              <a:t>jQuery là một thư viện được xây dựng từ Javascript nhằm giúp lập trình viên xây dựng những chức năng có sử dụng Javascript trở nên dễ dàng hơn. jQuery được tích hợp nhiều module khác nhau từ module hiệu ứng cho đến module truy vấn selector. jQuery được sử dụng đến 99% trên tổng số website trên thế giới (trừ những website sử dụng JS Framework).</a:t>
            </a:r>
            <a:endParaRPr sz="1800">
              <a:solidFill>
                <a:srgbClr val="333333"/>
              </a:solidFill>
              <a:highlight>
                <a:srgbClr val="FFFFFF"/>
              </a:highlight>
            </a:endParaRPr>
          </a:p>
          <a:p>
            <a:pPr indent="0" lvl="0" marL="0" rtl="0">
              <a:lnSpc>
                <a:spcPct val="100000"/>
              </a:lnSpc>
              <a:spcBef>
                <a:spcPts val="0"/>
              </a:spcBef>
              <a:spcAft>
                <a:spcPts val="0"/>
              </a:spcAft>
              <a:buClr>
                <a:schemeClr val="dk1"/>
              </a:buClr>
              <a:buSzPts val="1100"/>
              <a:buFont typeface="Arial"/>
              <a:buNone/>
            </a:pPr>
            <a:r>
              <a:rPr lang="en" sz="1800">
                <a:solidFill>
                  <a:srgbClr val="333333"/>
                </a:solidFill>
                <a:highlight>
                  <a:srgbClr val="FFFFFF"/>
                </a:highlight>
              </a:rPr>
              <a:t>Các module chính của jQuery bao gồm:</a:t>
            </a:r>
            <a:endParaRPr sz="1800">
              <a:solidFill>
                <a:srgbClr val="333333"/>
              </a:solidFill>
              <a:highlight>
                <a:srgbClr val="FFFFFF"/>
              </a:highlight>
            </a:endParaRPr>
          </a:p>
          <a:p>
            <a:pPr indent="1498600" lvl="0" marL="457200" rtl="0">
              <a:lnSpc>
                <a:spcPct val="115000"/>
              </a:lnSpc>
              <a:spcBef>
                <a:spcPts val="0"/>
              </a:spcBef>
              <a:spcAft>
                <a:spcPts val="0"/>
              </a:spcAft>
              <a:buClr>
                <a:srgbClr val="333333"/>
              </a:buClr>
              <a:buSzPts val="1800"/>
              <a:buChar char="●"/>
            </a:pPr>
            <a:r>
              <a:rPr lang="en" sz="1800">
                <a:solidFill>
                  <a:srgbClr val="333333"/>
                </a:solidFill>
                <a:highlight>
                  <a:srgbClr val="FFFFFF"/>
                </a:highlight>
              </a:rPr>
              <a:t>Ajax - xử lý Ajax</a:t>
            </a:r>
            <a:endParaRPr sz="1800">
              <a:solidFill>
                <a:srgbClr val="333333"/>
              </a:solidFill>
              <a:highlight>
                <a:srgbClr val="FFFFFF"/>
              </a:highlight>
            </a:endParaRPr>
          </a:p>
          <a:p>
            <a:pPr indent="1498600" lvl="0" marL="457200" rtl="0">
              <a:lnSpc>
                <a:spcPct val="115000"/>
              </a:lnSpc>
              <a:spcBef>
                <a:spcPts val="0"/>
              </a:spcBef>
              <a:spcAft>
                <a:spcPts val="0"/>
              </a:spcAft>
              <a:buClr>
                <a:srgbClr val="333333"/>
              </a:buClr>
              <a:buSzPts val="1800"/>
              <a:buChar char="●"/>
            </a:pPr>
            <a:r>
              <a:rPr lang="en" sz="1800">
                <a:solidFill>
                  <a:srgbClr val="333333"/>
                </a:solidFill>
                <a:highlight>
                  <a:srgbClr val="FFFFFF"/>
                </a:highlight>
              </a:rPr>
              <a:t>Atributes - Xử lý các thuộc tính của đối tượng HTML</a:t>
            </a:r>
            <a:endParaRPr sz="1800">
              <a:solidFill>
                <a:srgbClr val="333333"/>
              </a:solidFill>
              <a:highlight>
                <a:srgbClr val="FFFFFF"/>
              </a:highlight>
            </a:endParaRPr>
          </a:p>
          <a:p>
            <a:pPr indent="1498600" lvl="0" marL="457200" rtl="0">
              <a:lnSpc>
                <a:spcPct val="115000"/>
              </a:lnSpc>
              <a:spcBef>
                <a:spcPts val="0"/>
              </a:spcBef>
              <a:spcAft>
                <a:spcPts val="0"/>
              </a:spcAft>
              <a:buClr>
                <a:srgbClr val="333333"/>
              </a:buClr>
              <a:buSzPts val="1800"/>
              <a:buChar char="●"/>
            </a:pPr>
            <a:r>
              <a:rPr lang="en" sz="1800">
                <a:solidFill>
                  <a:srgbClr val="333333"/>
                </a:solidFill>
                <a:highlight>
                  <a:srgbClr val="FFFFFF"/>
                </a:highlight>
              </a:rPr>
              <a:t>Effect - xử lý hiệu ứng</a:t>
            </a:r>
            <a:endParaRPr sz="1800">
              <a:solidFill>
                <a:srgbClr val="333333"/>
              </a:solidFill>
              <a:highlight>
                <a:srgbClr val="FFFFFF"/>
              </a:highlight>
            </a:endParaRPr>
          </a:p>
          <a:p>
            <a:pPr indent="1498600" lvl="0" marL="457200" rtl="0">
              <a:lnSpc>
                <a:spcPct val="115000"/>
              </a:lnSpc>
              <a:spcBef>
                <a:spcPts val="0"/>
              </a:spcBef>
              <a:spcAft>
                <a:spcPts val="0"/>
              </a:spcAft>
              <a:buClr>
                <a:srgbClr val="333333"/>
              </a:buClr>
              <a:buSzPts val="1800"/>
              <a:buChar char="●"/>
            </a:pPr>
            <a:r>
              <a:rPr lang="en" sz="1800">
                <a:solidFill>
                  <a:srgbClr val="333333"/>
                </a:solidFill>
                <a:highlight>
                  <a:srgbClr val="FFFFFF"/>
                </a:highlight>
              </a:rPr>
              <a:t>Event - xử lý sự kiện</a:t>
            </a:r>
            <a:endParaRPr sz="1800">
              <a:solidFill>
                <a:srgbClr val="333333"/>
              </a:solidFill>
              <a:highlight>
                <a:srgbClr val="FFFFFF"/>
              </a:highlight>
            </a:endParaRPr>
          </a:p>
          <a:p>
            <a:pPr indent="1498600" lvl="0" marL="457200" rtl="0">
              <a:lnSpc>
                <a:spcPct val="115000"/>
              </a:lnSpc>
              <a:spcBef>
                <a:spcPts val="0"/>
              </a:spcBef>
              <a:spcAft>
                <a:spcPts val="0"/>
              </a:spcAft>
              <a:buClr>
                <a:srgbClr val="333333"/>
              </a:buClr>
              <a:buSzPts val="1800"/>
              <a:buChar char="●"/>
            </a:pPr>
            <a:r>
              <a:rPr lang="en" sz="1800">
                <a:solidFill>
                  <a:srgbClr val="333333"/>
                </a:solidFill>
                <a:highlight>
                  <a:srgbClr val="FFFFFF"/>
                </a:highlight>
              </a:rPr>
              <a:t>Form - xử lý sự kiện liên quan tới form</a:t>
            </a:r>
            <a:endParaRPr sz="1800">
              <a:solidFill>
                <a:srgbClr val="333333"/>
              </a:solidFill>
              <a:highlight>
                <a:srgbClr val="FFFFFF"/>
              </a:highlight>
            </a:endParaRPr>
          </a:p>
          <a:p>
            <a:pPr indent="1498600" lvl="0" marL="457200" rtl="0">
              <a:lnSpc>
                <a:spcPct val="115000"/>
              </a:lnSpc>
              <a:spcBef>
                <a:spcPts val="0"/>
              </a:spcBef>
              <a:spcAft>
                <a:spcPts val="0"/>
              </a:spcAft>
              <a:buClr>
                <a:srgbClr val="333333"/>
              </a:buClr>
              <a:buSzPts val="1800"/>
              <a:buChar char="●"/>
            </a:pPr>
            <a:r>
              <a:rPr lang="en" sz="1800">
                <a:solidFill>
                  <a:srgbClr val="333333"/>
                </a:solidFill>
                <a:highlight>
                  <a:srgbClr val="FFFFFF"/>
                </a:highlight>
              </a:rPr>
              <a:t>DOM - xử lý Data Object Model</a:t>
            </a:r>
            <a:endParaRPr sz="1800">
              <a:solidFill>
                <a:srgbClr val="333333"/>
              </a:solidFill>
              <a:highlight>
                <a:srgbClr val="FFFFFF"/>
              </a:highlight>
            </a:endParaRPr>
          </a:p>
          <a:p>
            <a:pPr indent="1498600" lvl="0" marL="457200" rtl="0">
              <a:lnSpc>
                <a:spcPct val="115000"/>
              </a:lnSpc>
              <a:spcBef>
                <a:spcPts val="0"/>
              </a:spcBef>
              <a:spcAft>
                <a:spcPts val="0"/>
              </a:spcAft>
              <a:buClr>
                <a:srgbClr val="333333"/>
              </a:buClr>
              <a:buSzPts val="1800"/>
              <a:buChar char="●"/>
            </a:pPr>
            <a:r>
              <a:rPr lang="en" sz="1800">
                <a:solidFill>
                  <a:srgbClr val="333333"/>
                </a:solidFill>
                <a:highlight>
                  <a:srgbClr val="FFFFFF"/>
                </a:highlight>
              </a:rPr>
              <a:t>Selector - xác định các đối tượng HTML</a:t>
            </a:r>
            <a:endParaRPr sz="1800">
              <a:solidFill>
                <a:srgbClr val="333333"/>
              </a:solidFill>
              <a:highlight>
                <a:srgbClr val="FFFFFF"/>
              </a:highlight>
            </a:endParaRPr>
          </a:p>
          <a:p>
            <a:pPr indent="0" lvl="0" marL="0" rtl="0">
              <a:spcBef>
                <a:spcPts val="1700"/>
              </a:spcBef>
              <a:spcAft>
                <a:spcPts val="0"/>
              </a:spcAft>
              <a:buNone/>
            </a:pPr>
            <a:r>
              <a:t/>
            </a:r>
            <a:endParaRPr sz="1800"/>
          </a:p>
        </p:txBody>
      </p:sp>
      <p:pic>
        <p:nvPicPr>
          <p:cNvPr id="70" name="Shape 70"/>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Setup</a:t>
            </a:r>
            <a:endParaRPr sz="3000">
              <a:solidFill>
                <a:srgbClr val="000000"/>
              </a:solidFill>
            </a:endParaRPr>
          </a:p>
        </p:txBody>
      </p:sp>
      <p:sp>
        <p:nvSpPr>
          <p:cNvPr id="76" name="Shape 76"/>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solidFill>
                  <a:srgbClr val="333333"/>
                </a:solidFill>
                <a:highlight>
                  <a:srgbClr val="FFFFFF"/>
                </a:highlight>
              </a:rPr>
              <a:t>Tải thư viện jquery tại: </a:t>
            </a:r>
            <a:r>
              <a:rPr lang="en" sz="1100" u="sng">
                <a:solidFill>
                  <a:schemeClr val="hlink"/>
                </a:solidFill>
                <a:highlight>
                  <a:srgbClr val="F7F7F7"/>
                </a:highlight>
                <a:latin typeface="Roboto Mono"/>
                <a:ea typeface="Roboto Mono"/>
                <a:cs typeface="Roboto Mono"/>
                <a:sym typeface="Roboto Mono"/>
                <a:hlinkClick r:id="rId3"/>
              </a:rPr>
              <a:t>https://ajax.googleapis.com/ajax/libs/jquery/1.12.4/jquery.min.js</a:t>
            </a:r>
            <a:endParaRPr sz="1100">
              <a:solidFill>
                <a:srgbClr val="37474F"/>
              </a:solidFill>
              <a:highlight>
                <a:srgbClr val="F7F7F7"/>
              </a:highlight>
              <a:latin typeface="Roboto Mono"/>
              <a:ea typeface="Roboto Mono"/>
              <a:cs typeface="Roboto Mono"/>
              <a:sym typeface="Roboto Mono"/>
            </a:endParaRPr>
          </a:p>
          <a:p>
            <a:pPr indent="0" lvl="0" marL="0" rtl="0">
              <a:spcBef>
                <a:spcPts val="0"/>
              </a:spcBef>
              <a:spcAft>
                <a:spcPts val="0"/>
              </a:spcAft>
              <a:buNone/>
            </a:pPr>
            <a:r>
              <a:t/>
            </a:r>
            <a:endParaRPr sz="1100">
              <a:solidFill>
                <a:srgbClr val="37474F"/>
              </a:solidFill>
              <a:highlight>
                <a:srgbClr val="F7F7F7"/>
              </a:highlight>
              <a:latin typeface="Roboto Mono"/>
              <a:ea typeface="Roboto Mono"/>
              <a:cs typeface="Roboto Mono"/>
              <a:sym typeface="Roboto Mono"/>
            </a:endParaRPr>
          </a:p>
          <a:p>
            <a:pPr indent="-342900" lvl="0" marL="457200" rtl="0">
              <a:spcBef>
                <a:spcPts val="0"/>
              </a:spcBef>
              <a:spcAft>
                <a:spcPts val="0"/>
              </a:spcAft>
              <a:buClr>
                <a:srgbClr val="333333"/>
              </a:buClr>
              <a:buSzPts val="1800"/>
              <a:buChar char="-"/>
            </a:pPr>
            <a:r>
              <a:rPr lang="en" sz="1800">
                <a:solidFill>
                  <a:srgbClr val="333333"/>
                </a:solidFill>
                <a:highlight>
                  <a:srgbClr val="FFFFFF"/>
                </a:highlight>
              </a:rPr>
              <a:t>Chúng ta có thể sử dụng luôn link này vào thẻ script để trình duyệt tự tải jquery về khi được load. </a:t>
            </a:r>
            <a:endParaRPr sz="1800">
              <a:solidFill>
                <a:srgbClr val="333333"/>
              </a:solidFill>
              <a:highlight>
                <a:srgbClr val="FFFFFF"/>
              </a:highlight>
            </a:endParaRPr>
          </a:p>
          <a:p>
            <a:pPr indent="0" lvl="0" marL="0" rtl="0">
              <a:spcBef>
                <a:spcPts val="0"/>
              </a:spcBef>
              <a:spcAft>
                <a:spcPts val="0"/>
              </a:spcAft>
              <a:buNone/>
            </a:pPr>
            <a:r>
              <a:rPr lang="en" sz="1800">
                <a:solidFill>
                  <a:srgbClr val="333333"/>
                </a:solidFill>
                <a:highlight>
                  <a:srgbClr val="FFFFFF"/>
                </a:highlight>
              </a:rPr>
              <a:t>	ví dụ: </a:t>
            </a:r>
            <a:r>
              <a:rPr lang="en" sz="1800" u="sng">
                <a:solidFill>
                  <a:schemeClr val="hlink"/>
                </a:solidFill>
                <a:hlinkClick r:id="rId4"/>
              </a:rPr>
              <a:t>https://jsfiddle.net/thienth32/34s7vx0x/</a:t>
            </a:r>
            <a:endParaRPr sz="1800">
              <a:solidFill>
                <a:srgbClr val="333333"/>
              </a:solidFill>
            </a:endParaRPr>
          </a:p>
          <a:p>
            <a:pPr indent="0" lvl="0" marL="0" rtl="0">
              <a:spcBef>
                <a:spcPts val="0"/>
              </a:spcBef>
              <a:spcAft>
                <a:spcPts val="0"/>
              </a:spcAft>
              <a:buNone/>
            </a:pPr>
            <a:r>
              <a:t/>
            </a:r>
            <a:endParaRPr sz="1800">
              <a:solidFill>
                <a:srgbClr val="333333"/>
              </a:solidFill>
            </a:endParaRPr>
          </a:p>
          <a:p>
            <a:pPr indent="-342900" lvl="0" marL="457200" rtl="0">
              <a:spcBef>
                <a:spcPts val="0"/>
              </a:spcBef>
              <a:spcAft>
                <a:spcPts val="0"/>
              </a:spcAft>
              <a:buClr>
                <a:srgbClr val="333333"/>
              </a:buClr>
              <a:buSzPts val="1800"/>
              <a:buChar char="-"/>
            </a:pPr>
            <a:r>
              <a:rPr lang="en" sz="1800">
                <a:solidFill>
                  <a:srgbClr val="333333"/>
                </a:solidFill>
                <a:highlight>
                  <a:srgbClr val="FFFFFF"/>
                </a:highlight>
              </a:rPr>
              <a:t>Hoặc tải file jquery về máy của mình lưu trữ sau đó import giống như các file khác</a:t>
            </a:r>
            <a:endParaRPr sz="1800">
              <a:solidFill>
                <a:srgbClr val="333333"/>
              </a:solidFill>
              <a:highlight>
                <a:srgbClr val="FFFFFF"/>
              </a:highlight>
            </a:endParaRPr>
          </a:p>
        </p:txBody>
      </p:sp>
      <p:pic>
        <p:nvPicPr>
          <p:cNvPr id="77" name="Shape 77"/>
          <p:cNvPicPr preferRelativeResize="0"/>
          <p:nvPr/>
        </p:nvPicPr>
        <p:blipFill>
          <a:blip r:embed="rId5">
            <a:alphaModFix/>
          </a:blip>
          <a:stretch>
            <a:fillRect/>
          </a:stretch>
        </p:blipFill>
        <p:spPr>
          <a:xfrm>
            <a:off x="311699" y="103075"/>
            <a:ext cx="1099145" cy="792600"/>
          </a:xfrm>
          <a:prstGeom prst="rect">
            <a:avLst/>
          </a:prstGeom>
          <a:noFill/>
          <a:ln>
            <a:noFill/>
          </a:ln>
        </p:spPr>
      </p:pic>
      <p:pic>
        <p:nvPicPr>
          <p:cNvPr id="78" name="Shape 78"/>
          <p:cNvPicPr preferRelativeResize="0"/>
          <p:nvPr/>
        </p:nvPicPr>
        <p:blipFill>
          <a:blip r:embed="rId6">
            <a:alphaModFix/>
          </a:blip>
          <a:stretch>
            <a:fillRect/>
          </a:stretch>
        </p:blipFill>
        <p:spPr>
          <a:xfrm>
            <a:off x="2847400" y="3230875"/>
            <a:ext cx="3766249" cy="176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Nguyên lý làm việc</a:t>
            </a:r>
            <a:endParaRPr sz="3000">
              <a:solidFill>
                <a:srgbClr val="000000"/>
              </a:solidFill>
            </a:endParaRPr>
          </a:p>
        </p:txBody>
      </p:sp>
      <p:sp>
        <p:nvSpPr>
          <p:cNvPr id="84" name="Shape 84"/>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333333"/>
                </a:solidFill>
                <a:highlight>
                  <a:srgbClr val="FFFFFF"/>
                </a:highlight>
              </a:rPr>
              <a:t>Các bạn lưu ý khi sử dụng javascript hay jquery. Khi trang web được trình duyệt tải về nó sẽ đọc và hiển thị từ trên xuống dưới theo thứ tự sắp xếp của code.</a:t>
            </a:r>
            <a:endParaRPr sz="1800">
              <a:solidFill>
                <a:srgbClr val="333333"/>
              </a:solidFill>
              <a:highlight>
                <a:srgbClr val="FFFFFF"/>
              </a:highlight>
            </a:endParaRPr>
          </a:p>
          <a:p>
            <a:pPr indent="0" lvl="0" marL="0" rtl="0">
              <a:spcBef>
                <a:spcPts val="0"/>
              </a:spcBef>
              <a:spcAft>
                <a:spcPts val="0"/>
              </a:spcAft>
              <a:buNone/>
            </a:pPr>
            <a:r>
              <a:rPr lang="en" sz="1800">
                <a:solidFill>
                  <a:srgbClr val="333333"/>
                </a:solidFill>
                <a:highlight>
                  <a:srgbClr val="FFFFFF"/>
                </a:highlight>
              </a:rPr>
              <a:t>Do đó chúng ta thường đặt code js xuống phía cuối của website để tránh tình trạng khi code js được thực thi chúng không tìm thấy các thẻ html cần tương tác sẽ dẫn đến lỗi undefined và toàn bộ code js sẽ bị dừng lại.</a:t>
            </a:r>
            <a:endParaRPr sz="1800">
              <a:solidFill>
                <a:srgbClr val="333333"/>
              </a:solidFill>
              <a:highlight>
                <a:srgbClr val="FFFFFF"/>
              </a:highlight>
            </a:endParaRPr>
          </a:p>
          <a:p>
            <a:pPr indent="0" lvl="0" marL="0" rtl="0">
              <a:spcBef>
                <a:spcPts val="0"/>
              </a:spcBef>
              <a:spcAft>
                <a:spcPts val="0"/>
              </a:spcAft>
              <a:buNone/>
            </a:pPr>
            <a:r>
              <a:rPr lang="en" sz="1800">
                <a:solidFill>
                  <a:srgbClr val="333333"/>
                </a:solidFill>
                <a:highlight>
                  <a:srgbClr val="FFFFFF"/>
                </a:highlight>
              </a:rPr>
              <a:t>Để đảm bảo cho việc thực thi code js cuối cùng thì html cung cấp thuộc tính onLoad. Thuộc tính này có tác dụng sau khi toàn bộ code html được tải thành công thì mới bắt đầu thực thi code js.</a:t>
            </a:r>
            <a:endParaRPr sz="1800">
              <a:solidFill>
                <a:srgbClr val="333333"/>
              </a:solidFill>
              <a:highlight>
                <a:srgbClr val="FFFFFF"/>
              </a:highlight>
            </a:endParaRPr>
          </a:p>
          <a:p>
            <a:pPr indent="0" lvl="0" marL="0" rtl="0">
              <a:spcBef>
                <a:spcPts val="0"/>
              </a:spcBef>
              <a:spcAft>
                <a:spcPts val="0"/>
              </a:spcAft>
              <a:buNone/>
            </a:pPr>
            <a:r>
              <a:rPr lang="en" sz="1800">
                <a:solidFill>
                  <a:srgbClr val="333333"/>
                </a:solidFill>
                <a:highlight>
                  <a:srgbClr val="FFFFFF"/>
                </a:highlight>
              </a:rPr>
              <a:t>Trong jQuery chúng ta gọi code $(document).ready(function(){ // code js  }); có tác dụng tương tự.</a:t>
            </a:r>
            <a:endParaRPr sz="1800">
              <a:solidFill>
                <a:srgbClr val="333333"/>
              </a:solidFill>
              <a:highlight>
                <a:srgbClr val="FFFFFF"/>
              </a:highlight>
            </a:endParaRPr>
          </a:p>
          <a:p>
            <a:pPr indent="0" lvl="0" marL="0" rtl="0">
              <a:spcBef>
                <a:spcPts val="0"/>
              </a:spcBef>
              <a:spcAft>
                <a:spcPts val="0"/>
              </a:spcAft>
              <a:buNone/>
            </a:pPr>
            <a:r>
              <a:rPr lang="en" sz="1800">
                <a:solidFill>
                  <a:srgbClr val="333333"/>
                </a:solidFill>
                <a:highlight>
                  <a:srgbClr val="FFFFFF"/>
                </a:highlight>
              </a:rPr>
              <a:t>ví dụ: </a:t>
            </a:r>
            <a:r>
              <a:rPr lang="en" sz="1800" u="sng">
                <a:solidFill>
                  <a:schemeClr val="hlink"/>
                </a:solidFill>
                <a:hlinkClick r:id="rId3"/>
              </a:rPr>
              <a:t>https://jsfiddle.net/thienth32/j7u0a0sn/</a:t>
            </a:r>
            <a:endParaRPr sz="1800">
              <a:solidFill>
                <a:srgbClr val="333333"/>
              </a:solidFill>
            </a:endParaRPr>
          </a:p>
          <a:p>
            <a:pPr indent="0" lvl="0" marL="0" rtl="0">
              <a:spcBef>
                <a:spcPts val="0"/>
              </a:spcBef>
              <a:spcAft>
                <a:spcPts val="0"/>
              </a:spcAft>
              <a:buNone/>
            </a:pPr>
            <a:r>
              <a:t/>
            </a:r>
            <a:endParaRPr sz="1800">
              <a:solidFill>
                <a:srgbClr val="333333"/>
              </a:solidFill>
            </a:endParaRPr>
          </a:p>
        </p:txBody>
      </p:sp>
      <p:pic>
        <p:nvPicPr>
          <p:cNvPr id="85" name="Shape 85"/>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Selector</a:t>
            </a:r>
            <a:endParaRPr sz="3000">
              <a:solidFill>
                <a:srgbClr val="000000"/>
              </a:solidFill>
            </a:endParaRPr>
          </a:p>
        </p:txBody>
      </p:sp>
      <p:sp>
        <p:nvSpPr>
          <p:cNvPr id="91" name="Shape 91"/>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333333"/>
                </a:solidFill>
                <a:highlight>
                  <a:srgbClr val="FFFFFF"/>
                </a:highlight>
              </a:rPr>
              <a:t>Selector của jQuery chúng ta cũng xác định giống như của css.</a:t>
            </a:r>
            <a:endParaRPr sz="1800">
              <a:solidFill>
                <a:srgbClr val="333333"/>
              </a:solidFill>
              <a:highlight>
                <a:srgbClr val="FFFFFF"/>
              </a:highlight>
            </a:endParaRPr>
          </a:p>
          <a:p>
            <a:pPr indent="0" lvl="0" marL="0" rtl="0">
              <a:spcBef>
                <a:spcPts val="0"/>
              </a:spcBef>
              <a:spcAft>
                <a:spcPts val="0"/>
              </a:spcAft>
              <a:buNone/>
            </a:pPr>
            <a:r>
              <a:rPr lang="en" sz="1800">
                <a:solidFill>
                  <a:srgbClr val="333333"/>
                </a:solidFill>
                <a:highlight>
                  <a:srgbClr val="FFFFFF"/>
                </a:highlight>
              </a:rPr>
              <a:t>Ví dụ:</a:t>
            </a:r>
            <a:endParaRPr sz="1800">
              <a:solidFill>
                <a:srgbClr val="333333"/>
              </a:solidFill>
              <a:highlight>
                <a:srgbClr val="FFFFFF"/>
              </a:highlight>
            </a:endParaRPr>
          </a:p>
        </p:txBody>
      </p:sp>
      <p:pic>
        <p:nvPicPr>
          <p:cNvPr id="92" name="Shape 92"/>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93" name="Shape 93"/>
          <p:cNvPicPr preferRelativeResize="0"/>
          <p:nvPr/>
        </p:nvPicPr>
        <p:blipFill>
          <a:blip r:embed="rId4">
            <a:alphaModFix/>
          </a:blip>
          <a:stretch>
            <a:fillRect/>
          </a:stretch>
        </p:blipFill>
        <p:spPr>
          <a:xfrm>
            <a:off x="1410850" y="1582249"/>
            <a:ext cx="6709101" cy="3531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Các hàm thông dụng</a:t>
            </a:r>
            <a:endParaRPr sz="3000">
              <a:solidFill>
                <a:srgbClr val="000000"/>
              </a:solidFill>
            </a:endParaRPr>
          </a:p>
        </p:txBody>
      </p:sp>
      <p:sp>
        <p:nvSpPr>
          <p:cNvPr id="99" name="Shape 99"/>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333333"/>
                </a:solidFill>
                <a:highlight>
                  <a:srgbClr val="FFFFFF"/>
                </a:highlight>
              </a:rPr>
              <a:t>1.Hàm addClass() và removeClass() giúp chúng ta thêm/bớt một class nào đó cho thẻ html </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ví dụ: </a:t>
            </a:r>
            <a:r>
              <a:rPr lang="en" sz="1800" u="sng">
                <a:solidFill>
                  <a:schemeClr val="hlink"/>
                </a:solidFill>
                <a:hlinkClick r:id="rId3"/>
              </a:rPr>
              <a:t>https://jsfiddle.net/thienth32/1t7zeb6r/</a:t>
            </a:r>
            <a:endParaRPr sz="1800">
              <a:solidFill>
                <a:srgbClr val="333333"/>
              </a:solidFill>
            </a:endParaRPr>
          </a:p>
          <a:p>
            <a:pPr indent="0" lvl="0" marL="0">
              <a:spcBef>
                <a:spcPts val="0"/>
              </a:spcBef>
              <a:spcAft>
                <a:spcPts val="0"/>
              </a:spcAft>
              <a:buNone/>
            </a:pPr>
            <a:r>
              <a:rPr lang="en" sz="1800">
                <a:solidFill>
                  <a:srgbClr val="333333"/>
                </a:solidFill>
              </a:rPr>
              <a:t>2.Hàm prop() và attr() giúp chúng ta lấy thông tin và cập nhật về các thuộc tính của thẻ. Chỉ khác nhau nếu prop của các attribute trả về dạng true/false thì nó cũng trả về dạng dữ liệu như vậy.</a:t>
            </a:r>
            <a:endParaRPr sz="1800">
              <a:solidFill>
                <a:srgbClr val="333333"/>
              </a:solidFill>
            </a:endParaRPr>
          </a:p>
          <a:p>
            <a:pPr indent="0" lvl="0" marL="0">
              <a:spcBef>
                <a:spcPts val="0"/>
              </a:spcBef>
              <a:spcAft>
                <a:spcPts val="0"/>
              </a:spcAft>
              <a:buNone/>
            </a:pPr>
            <a:r>
              <a:rPr lang="en" sz="1800">
                <a:solidFill>
                  <a:srgbClr val="333333"/>
                </a:solidFill>
              </a:rPr>
              <a:t>ví dụ: </a:t>
            </a:r>
            <a:r>
              <a:rPr lang="en" sz="1800" u="sng">
                <a:solidFill>
                  <a:schemeClr val="hlink"/>
                </a:solidFill>
                <a:hlinkClick r:id="rId4"/>
              </a:rPr>
              <a:t>https://jsfiddle.net/thienth32/rmu5bbev/1/</a:t>
            </a:r>
            <a:endParaRPr sz="1800">
              <a:solidFill>
                <a:srgbClr val="333333"/>
              </a:solidFill>
            </a:endParaRPr>
          </a:p>
          <a:p>
            <a:pPr indent="0" lvl="0" marL="0">
              <a:spcBef>
                <a:spcPts val="0"/>
              </a:spcBef>
              <a:spcAft>
                <a:spcPts val="0"/>
              </a:spcAft>
              <a:buNone/>
            </a:pPr>
            <a:r>
              <a:rPr lang="en" sz="1800">
                <a:solidFill>
                  <a:srgbClr val="333333"/>
                </a:solidFill>
              </a:rPr>
              <a:t>3.Hàm removeAttr() giúp chúng ta loại bỏ 1 thuộc tính của thẻ.</a:t>
            </a:r>
            <a:endParaRPr sz="1800">
              <a:solidFill>
                <a:srgbClr val="333333"/>
              </a:solidFill>
            </a:endParaRPr>
          </a:p>
          <a:p>
            <a:pPr indent="0" lvl="0" marL="0">
              <a:spcBef>
                <a:spcPts val="0"/>
              </a:spcBef>
              <a:spcAft>
                <a:spcPts val="0"/>
              </a:spcAft>
              <a:buNone/>
            </a:pPr>
            <a:r>
              <a:rPr lang="en" sz="1800">
                <a:solidFill>
                  <a:srgbClr val="333333"/>
                </a:solidFill>
              </a:rPr>
              <a:t>4.Hàm html() dùng để lấy nội dung HTML bên trong một thẻ nào đó. Nếu selector bạn truyền vào trả về là một danh sách thì nó sẽ lấy nội dung HTML của phần tử đầu tiên.</a:t>
            </a:r>
            <a:endParaRPr sz="1800">
              <a:solidFill>
                <a:srgbClr val="333333"/>
              </a:solidFill>
            </a:endParaRPr>
          </a:p>
          <a:p>
            <a:pPr indent="0" lvl="0" marL="0">
              <a:spcBef>
                <a:spcPts val="0"/>
              </a:spcBef>
              <a:spcAft>
                <a:spcPts val="0"/>
              </a:spcAft>
              <a:buNone/>
            </a:pPr>
            <a:r>
              <a:rPr lang="en" sz="1800">
                <a:solidFill>
                  <a:srgbClr val="333333"/>
                </a:solidFill>
              </a:rPr>
              <a:t>5.Hàm text() giúp chúng ta lấy nội dung text và thay đổi text cho 1 thẻ html chứa text.</a:t>
            </a:r>
            <a:endParaRPr sz="1800">
              <a:solidFill>
                <a:srgbClr val="333333"/>
              </a:solidFill>
            </a:endParaRPr>
          </a:p>
          <a:p>
            <a:pPr indent="0" lvl="0" marL="0" rtl="0">
              <a:spcBef>
                <a:spcPts val="0"/>
              </a:spcBef>
              <a:spcAft>
                <a:spcPts val="0"/>
              </a:spcAft>
              <a:buNone/>
            </a:pPr>
            <a:r>
              <a:t/>
            </a:r>
            <a:endParaRPr sz="1800">
              <a:solidFill>
                <a:srgbClr val="333333"/>
              </a:solidFill>
            </a:endParaRPr>
          </a:p>
        </p:txBody>
      </p:sp>
      <p:pic>
        <p:nvPicPr>
          <p:cNvPr id="100" name="Shape 100"/>
          <p:cNvPicPr preferRelativeResize="0"/>
          <p:nvPr/>
        </p:nvPicPr>
        <p:blipFill>
          <a:blip r:embed="rId5">
            <a:alphaModFix/>
          </a:blip>
          <a:stretch>
            <a:fillRect/>
          </a:stretch>
        </p:blipFill>
        <p:spPr>
          <a:xfrm>
            <a:off x="311699" y="103075"/>
            <a:ext cx="1099145"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Các hàm thông dụng</a:t>
            </a:r>
            <a:endParaRPr sz="3000">
              <a:solidFill>
                <a:srgbClr val="000000"/>
              </a:solidFill>
            </a:endParaRPr>
          </a:p>
        </p:txBody>
      </p:sp>
      <p:sp>
        <p:nvSpPr>
          <p:cNvPr id="106" name="Shape 106"/>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333333"/>
                </a:solidFill>
                <a:highlight>
                  <a:srgbClr val="FFFFFF"/>
                </a:highlight>
              </a:rPr>
              <a:t>Ngoài các hàm ở trên jQuery còn cung cấp rất nhiều hàm hữu ích để chúng ta làm việc dễ dàng hơn. Các bạn có thể tham khảo thêm các hàm sau:</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is()		find() 		child()		toggle()			toggleClass()			</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before()				after()		append()		appendAfter()		setTimeout()			setInterval()	hide()			show()</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on()</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 </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Các bạn có thể tham khảo tại: </a:t>
            </a:r>
            <a:r>
              <a:rPr lang="en" sz="1800" u="sng">
                <a:solidFill>
                  <a:schemeClr val="hlink"/>
                </a:solidFill>
                <a:hlinkClick r:id="rId3"/>
              </a:rPr>
              <a:t>http://api.jquery.com/jquery/</a:t>
            </a:r>
            <a:endParaRPr sz="1800">
              <a:solidFill>
                <a:srgbClr val="333333"/>
              </a:solidFill>
            </a:endParaRPr>
          </a:p>
          <a:p>
            <a:pPr indent="0" lvl="0" marL="0" rtl="0">
              <a:spcBef>
                <a:spcPts val="0"/>
              </a:spcBef>
              <a:spcAft>
                <a:spcPts val="0"/>
              </a:spcAft>
              <a:buNone/>
            </a:pPr>
            <a:r>
              <a:t/>
            </a:r>
            <a:endParaRPr sz="1800">
              <a:solidFill>
                <a:srgbClr val="333333"/>
              </a:solidFill>
            </a:endParaRPr>
          </a:p>
          <a:p>
            <a:pPr indent="0" lvl="0" marL="0" rtl="0">
              <a:spcBef>
                <a:spcPts val="0"/>
              </a:spcBef>
              <a:spcAft>
                <a:spcPts val="0"/>
              </a:spcAft>
              <a:buNone/>
            </a:pPr>
            <a:r>
              <a:t/>
            </a:r>
            <a:endParaRPr sz="1800">
              <a:solidFill>
                <a:srgbClr val="333333"/>
              </a:solidFill>
              <a:highlight>
                <a:srgbClr val="FFFFFF"/>
              </a:highlight>
            </a:endParaRPr>
          </a:p>
        </p:txBody>
      </p:sp>
      <p:pic>
        <p:nvPicPr>
          <p:cNvPr id="107" name="Shape 107"/>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8</a:t>
            </a:r>
            <a:r>
              <a:rPr lang="en" sz="3000">
                <a:solidFill>
                  <a:srgbClr val="000000"/>
                </a:solidFill>
              </a:rPr>
              <a:t>: </a:t>
            </a:r>
            <a:r>
              <a:rPr lang="en" sz="3000"/>
              <a:t>Định nghĩa sự kiện</a:t>
            </a:r>
            <a:endParaRPr sz="3000">
              <a:solidFill>
                <a:srgbClr val="000000"/>
              </a:solidFill>
            </a:endParaRPr>
          </a:p>
        </p:txBody>
      </p:sp>
      <p:sp>
        <p:nvSpPr>
          <p:cNvPr id="113" name="Shape 113"/>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333333"/>
                </a:solidFill>
                <a:highlight>
                  <a:srgbClr val="FFFFFF"/>
                </a:highlight>
              </a:rPr>
              <a:t>Chúng ta cũng có thể định nghĩa sự kiện với jQuery.</a:t>
            </a:r>
            <a:endParaRPr sz="1800">
              <a:solidFill>
                <a:srgbClr val="333333"/>
              </a:solidFill>
              <a:highlight>
                <a:srgbClr val="FFFFFF"/>
              </a:highlight>
            </a:endParaRPr>
          </a:p>
          <a:p>
            <a:pPr indent="-342900" lvl="0" marL="457200" rtl="0">
              <a:spcBef>
                <a:spcPts val="0"/>
              </a:spcBef>
              <a:spcAft>
                <a:spcPts val="0"/>
              </a:spcAft>
              <a:buClr>
                <a:srgbClr val="333333"/>
              </a:buClr>
              <a:buSzPts val="1800"/>
              <a:buChar char="-"/>
            </a:pPr>
            <a:r>
              <a:rPr lang="en" sz="1800">
                <a:solidFill>
                  <a:srgbClr val="333333"/>
                </a:solidFill>
                <a:highlight>
                  <a:srgbClr val="FFFFFF"/>
                </a:highlight>
              </a:rPr>
              <a:t>Cách 1: sử dụng các hàm định nghĩa sự kiện của jquery</a:t>
            </a:r>
            <a:endParaRPr sz="1800">
              <a:solidFill>
                <a:srgbClr val="333333"/>
              </a:solidFill>
              <a:highlight>
                <a:srgbClr val="FFFFFF"/>
              </a:highlight>
            </a:endParaRPr>
          </a:p>
        </p:txBody>
      </p:sp>
      <p:pic>
        <p:nvPicPr>
          <p:cNvPr id="114" name="Shape 114"/>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id="115" name="Shape 115"/>
          <p:cNvPicPr preferRelativeResize="0"/>
          <p:nvPr/>
        </p:nvPicPr>
        <p:blipFill>
          <a:blip r:embed="rId4">
            <a:alphaModFix/>
          </a:blip>
          <a:stretch>
            <a:fillRect/>
          </a:stretch>
        </p:blipFill>
        <p:spPr>
          <a:xfrm>
            <a:off x="520325" y="1922351"/>
            <a:ext cx="3169000" cy="2240325"/>
          </a:xfrm>
          <a:prstGeom prst="rect">
            <a:avLst/>
          </a:prstGeom>
          <a:noFill/>
          <a:ln>
            <a:noFill/>
          </a:ln>
        </p:spPr>
      </p:pic>
      <p:pic>
        <p:nvPicPr>
          <p:cNvPr id="116" name="Shape 116"/>
          <p:cNvPicPr preferRelativeResize="0"/>
          <p:nvPr/>
        </p:nvPicPr>
        <p:blipFill>
          <a:blip r:embed="rId5">
            <a:alphaModFix/>
          </a:blip>
          <a:stretch>
            <a:fillRect/>
          </a:stretch>
        </p:blipFill>
        <p:spPr>
          <a:xfrm>
            <a:off x="3656675" y="1922350"/>
            <a:ext cx="5275621" cy="224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