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hyperlink" Target="http://getbootstrap.com.vn/css/#table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hyperlink" Target="http://getbootstrap.com.vn/css/#form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getbootstrap.com.vn/css/#buttons" TargetMode="Externa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4.png"/><Relationship Id="rId5"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6.png"/><Relationship Id="rId5"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1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9.png"/><Relationship Id="rId5" Type="http://schemas.openxmlformats.org/officeDocument/2006/relationships/image" Target="../media/image9.jpg"/><Relationship Id="rId6" Type="http://schemas.openxmlformats.org/officeDocument/2006/relationships/image" Target="../media/image1.jpg"/><Relationship Id="rId7" Type="http://schemas.openxmlformats.org/officeDocument/2006/relationships/image" Target="../media/image3.png"/><Relationship Id="rId8"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getbootstrap.com/" TargetMode="External"/><Relationship Id="rId4" Type="http://schemas.openxmlformats.org/officeDocument/2006/relationships/hyperlink" Target="http://getbootstrap.com.vn/" TargetMode="External"/><Relationship Id="rId5" Type="http://schemas.openxmlformats.org/officeDocument/2006/relationships/image" Target="../media/image6.png"/><Relationship Id="rId6"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3" name="Shape 53"/>
        <p:cNvGrpSpPr/>
        <p:nvPr/>
      </p:nvGrpSpPr>
      <p:grpSpPr>
        <a:xfrm>
          <a:off x="0" y="0"/>
          <a:ext cx="0" cy="0"/>
          <a:chOff x="0" y="0"/>
          <a:chExt cx="0" cy="0"/>
        </a:xfrm>
      </p:grpSpPr>
      <p:sp>
        <p:nvSpPr>
          <p:cNvPr id="54" name="Shape 54"/>
          <p:cNvSpPr txBox="1"/>
          <p:nvPr>
            <p:ph type="ctrTitle"/>
          </p:nvPr>
        </p:nvSpPr>
        <p:spPr>
          <a:xfrm>
            <a:off x="1618475" y="0"/>
            <a:ext cx="6224100" cy="895800"/>
          </a:xfrm>
          <a:prstGeom prst="rect">
            <a:avLst/>
          </a:prstGeom>
        </p:spPr>
        <p:txBody>
          <a:bodyPr anchorCtr="0" anchor="b" bIns="91425" lIns="91425" spcFirstLastPara="1" rIns="91425" wrap="square" tIns="91425">
            <a:noAutofit/>
          </a:bodyPr>
          <a:lstStyle/>
          <a:p>
            <a:pPr indent="0" lvl="0" marL="0" algn="l">
              <a:spcBef>
                <a:spcPts val="0"/>
              </a:spcBef>
              <a:spcAft>
                <a:spcPts val="0"/>
              </a:spcAft>
              <a:buNone/>
            </a:pPr>
            <a:r>
              <a:rPr lang="en" sz="3000"/>
              <a:t>Lesson 4: Css - </a:t>
            </a:r>
            <a:r>
              <a:rPr lang="en" sz="3000"/>
              <a:t>Responsive</a:t>
            </a:r>
            <a:endParaRPr sz="3000"/>
          </a:p>
        </p:txBody>
      </p:sp>
      <p:sp>
        <p:nvSpPr>
          <p:cNvPr id="55" name="Shape 55"/>
          <p:cNvSpPr txBox="1"/>
          <p:nvPr>
            <p:ph idx="1" type="subTitle"/>
          </p:nvPr>
        </p:nvSpPr>
        <p:spPr>
          <a:xfrm>
            <a:off x="311700" y="1184700"/>
            <a:ext cx="8520600" cy="3958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000000"/>
              </a:buClr>
              <a:buSzPts val="2200"/>
              <a:buChar char="●"/>
            </a:pPr>
            <a:r>
              <a:rPr lang="en" sz="2200">
                <a:solidFill>
                  <a:srgbClr val="000000"/>
                </a:solidFill>
              </a:rPr>
              <a:t>Khái niệm</a:t>
            </a:r>
            <a:endParaRPr sz="2200">
              <a:solidFill>
                <a:srgbClr val="000000"/>
              </a:solidFill>
            </a:endParaRPr>
          </a:p>
          <a:p>
            <a:pPr indent="-368300" lvl="0" marL="457200" rtl="0" algn="l">
              <a:spcBef>
                <a:spcPts val="0"/>
              </a:spcBef>
              <a:spcAft>
                <a:spcPts val="0"/>
              </a:spcAft>
              <a:buClr>
                <a:srgbClr val="000000"/>
              </a:buClr>
              <a:buSzPts val="2200"/>
              <a:buChar char="●"/>
            </a:pPr>
            <a:r>
              <a:rPr lang="en" sz="2200">
                <a:solidFill>
                  <a:srgbClr val="000000"/>
                </a:solidFill>
              </a:rPr>
              <a:t>Grid system</a:t>
            </a:r>
            <a:endParaRPr sz="2200">
              <a:solidFill>
                <a:srgbClr val="000000"/>
              </a:solidFill>
            </a:endParaRPr>
          </a:p>
          <a:p>
            <a:pPr indent="-368300" lvl="0" marL="457200" rtl="0" algn="l">
              <a:spcBef>
                <a:spcPts val="0"/>
              </a:spcBef>
              <a:spcAft>
                <a:spcPts val="0"/>
              </a:spcAft>
              <a:buClr>
                <a:srgbClr val="000000"/>
              </a:buClr>
              <a:buSzPts val="2200"/>
              <a:buChar char="●"/>
            </a:pPr>
            <a:r>
              <a:rPr lang="en" sz="2200">
                <a:solidFill>
                  <a:srgbClr val="000000"/>
                </a:solidFill>
              </a:rPr>
              <a:t>Thẻ @media trong css</a:t>
            </a:r>
            <a:endParaRPr sz="2200">
              <a:solidFill>
                <a:srgbClr val="000000"/>
              </a:solidFill>
            </a:endParaRPr>
          </a:p>
          <a:p>
            <a:pPr indent="-368300" lvl="0" marL="457200" rtl="0" algn="l">
              <a:spcBef>
                <a:spcPts val="0"/>
              </a:spcBef>
              <a:spcAft>
                <a:spcPts val="0"/>
              </a:spcAft>
              <a:buClr>
                <a:srgbClr val="000000"/>
              </a:buClr>
              <a:buSzPts val="2200"/>
              <a:buChar char="●"/>
            </a:pPr>
            <a:r>
              <a:rPr lang="en" sz="2200">
                <a:solidFill>
                  <a:srgbClr val="000000"/>
                </a:solidFill>
              </a:rPr>
              <a:t>Giới thiệu các thư viện css hỗ trợ responsive</a:t>
            </a:r>
            <a:endParaRPr sz="2200">
              <a:solidFill>
                <a:srgbClr val="000000"/>
              </a:solidFill>
            </a:endParaRPr>
          </a:p>
          <a:p>
            <a:pPr indent="-368300" lvl="0" marL="457200" rtl="0" algn="l">
              <a:spcBef>
                <a:spcPts val="0"/>
              </a:spcBef>
              <a:spcAft>
                <a:spcPts val="0"/>
              </a:spcAft>
              <a:buClr>
                <a:srgbClr val="000000"/>
              </a:buClr>
              <a:buSzPts val="2200"/>
              <a:buChar char="●"/>
            </a:pPr>
            <a:r>
              <a:rPr lang="en" sz="2200">
                <a:solidFill>
                  <a:srgbClr val="000000"/>
                </a:solidFill>
              </a:rPr>
              <a:t>Thư viện bootstrap</a:t>
            </a:r>
            <a:endParaRPr sz="2200">
              <a:solidFill>
                <a:srgbClr val="000000"/>
              </a:solidFill>
            </a:endParaRPr>
          </a:p>
          <a:p>
            <a:pPr indent="-368300" lvl="0" marL="457200" rtl="0" algn="l">
              <a:spcBef>
                <a:spcPts val="0"/>
              </a:spcBef>
              <a:spcAft>
                <a:spcPts val="0"/>
              </a:spcAft>
              <a:buClr>
                <a:srgbClr val="000000"/>
              </a:buClr>
              <a:buSzPts val="2200"/>
              <a:buChar char="●"/>
            </a:pPr>
            <a:r>
              <a:rPr lang="en" sz="2200">
                <a:solidFill>
                  <a:srgbClr val="000000"/>
                </a:solidFill>
              </a:rPr>
              <a:t>Lợi ích</a:t>
            </a:r>
            <a:endParaRPr sz="2200">
              <a:solidFill>
                <a:srgbClr val="000000"/>
              </a:solidFill>
            </a:endParaRPr>
          </a:p>
          <a:p>
            <a:pPr indent="-368300" lvl="0" marL="457200" rtl="0" algn="l">
              <a:spcBef>
                <a:spcPts val="0"/>
              </a:spcBef>
              <a:spcAft>
                <a:spcPts val="0"/>
              </a:spcAft>
              <a:buClr>
                <a:srgbClr val="000000"/>
              </a:buClr>
              <a:buSzPts val="2200"/>
              <a:buChar char="●"/>
            </a:pPr>
            <a:r>
              <a:rPr lang="en" sz="2200">
                <a:solidFill>
                  <a:srgbClr val="000000"/>
                </a:solidFill>
              </a:rPr>
              <a:t>Các tính năng nổi bật</a:t>
            </a:r>
            <a:endParaRPr sz="2200">
              <a:solidFill>
                <a:srgbClr val="000000"/>
              </a:solidFill>
            </a:endParaRPr>
          </a:p>
          <a:p>
            <a:pPr indent="-368300" lvl="0" marL="457200" rtl="0" algn="l">
              <a:spcBef>
                <a:spcPts val="0"/>
              </a:spcBef>
              <a:spcAft>
                <a:spcPts val="0"/>
              </a:spcAft>
              <a:buClr>
                <a:srgbClr val="000000"/>
              </a:buClr>
              <a:buSzPts val="2200"/>
              <a:buChar char="●"/>
            </a:pPr>
            <a:r>
              <a:rPr lang="en" sz="2200">
                <a:solidFill>
                  <a:srgbClr val="000000"/>
                </a:solidFill>
              </a:rPr>
              <a:t>Demo</a:t>
            </a:r>
            <a:endParaRPr sz="2200">
              <a:solidFill>
                <a:srgbClr val="000000"/>
              </a:solidFill>
            </a:endParaRPr>
          </a:p>
          <a:p>
            <a:pPr indent="-368300" lvl="0" marL="457200" rtl="0" algn="l">
              <a:spcBef>
                <a:spcPts val="0"/>
              </a:spcBef>
              <a:spcAft>
                <a:spcPts val="0"/>
              </a:spcAft>
              <a:buClr>
                <a:srgbClr val="000000"/>
              </a:buClr>
              <a:buSzPts val="2200"/>
              <a:buChar char="●"/>
            </a:pPr>
            <a:r>
              <a:rPr lang="en" sz="2200">
                <a:solidFill>
                  <a:srgbClr val="000000"/>
                </a:solidFill>
              </a:rPr>
              <a:t>Tổng kết</a:t>
            </a:r>
            <a:endParaRPr sz="2200">
              <a:solidFill>
                <a:srgbClr val="000000"/>
              </a:solidFill>
            </a:endParaRPr>
          </a:p>
          <a:p>
            <a:pPr indent="0" lvl="0" marL="0" rtl="0" algn="l">
              <a:spcBef>
                <a:spcPts val="0"/>
              </a:spcBef>
              <a:spcAft>
                <a:spcPts val="0"/>
              </a:spcAft>
              <a:buNone/>
            </a:pPr>
            <a:r>
              <a:t/>
            </a:r>
            <a:endParaRPr sz="2200">
              <a:solidFill>
                <a:srgbClr val="000000"/>
              </a:solidFill>
            </a:endParaRPr>
          </a:p>
        </p:txBody>
      </p:sp>
      <p:pic>
        <p:nvPicPr>
          <p:cNvPr id="56" name="Shape 56"/>
          <p:cNvPicPr preferRelativeResize="0"/>
          <p:nvPr/>
        </p:nvPicPr>
        <p:blipFill>
          <a:blip r:embed="rId3">
            <a:alphaModFix/>
          </a:blip>
          <a:stretch>
            <a:fillRect/>
          </a:stretch>
        </p:blipFill>
        <p:spPr>
          <a:xfrm>
            <a:off x="311699" y="103075"/>
            <a:ext cx="1099145" cy="792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7" name="Shape 127"/>
        <p:cNvGrpSpPr/>
        <p:nvPr/>
      </p:nvGrpSpPr>
      <p:grpSpPr>
        <a:xfrm>
          <a:off x="0" y="0"/>
          <a:ext cx="0" cy="0"/>
          <a:chOff x="0" y="0"/>
          <a:chExt cx="0" cy="0"/>
        </a:xfrm>
      </p:grpSpPr>
      <p:sp>
        <p:nvSpPr>
          <p:cNvPr id="128" name="Shape 128"/>
          <p:cNvSpPr txBox="1"/>
          <p:nvPr>
            <p:ph type="ctrTitle"/>
          </p:nvPr>
        </p:nvSpPr>
        <p:spPr>
          <a:xfrm>
            <a:off x="1618475" y="0"/>
            <a:ext cx="6224100" cy="89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Cách nhúng bootstrap vào website</a:t>
            </a:r>
            <a:endParaRPr sz="3000"/>
          </a:p>
        </p:txBody>
      </p:sp>
      <p:sp>
        <p:nvSpPr>
          <p:cNvPr id="129" name="Shape 129"/>
          <p:cNvSpPr txBox="1"/>
          <p:nvPr>
            <p:ph idx="1" type="subTitle"/>
          </p:nvPr>
        </p:nvSpPr>
        <p:spPr>
          <a:xfrm>
            <a:off x="311700" y="1184700"/>
            <a:ext cx="8520600" cy="3958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000000"/>
              </a:buClr>
              <a:buSzPts val="2200"/>
              <a:buChar char="●"/>
            </a:pPr>
            <a:r>
              <a:rPr lang="en" sz="2200">
                <a:solidFill>
                  <a:srgbClr val="000000"/>
                </a:solidFill>
              </a:rPr>
              <a:t>Nhúng trực tiếp - tải thư mục bootstrap tại trang chủ và giải nén, sau đó nhúng thông qua thẻ link như bình thường.</a:t>
            </a:r>
            <a:endParaRPr sz="2200">
              <a:solidFill>
                <a:srgbClr val="000000"/>
              </a:solidFill>
            </a:endParaRPr>
          </a:p>
          <a:p>
            <a:pPr indent="-368300" lvl="0" marL="457200" rtl="0" algn="l">
              <a:spcBef>
                <a:spcPts val="0"/>
              </a:spcBef>
              <a:spcAft>
                <a:spcPts val="0"/>
              </a:spcAft>
              <a:buClr>
                <a:srgbClr val="000000"/>
              </a:buClr>
              <a:buSzPts val="2200"/>
              <a:buChar char="●"/>
            </a:pPr>
            <a:r>
              <a:rPr lang="en" sz="2200">
                <a:solidFill>
                  <a:srgbClr val="000000"/>
                </a:solidFill>
              </a:rPr>
              <a:t>Nhúng qua cdn:</a:t>
            </a:r>
            <a:endParaRPr sz="2200">
              <a:solidFill>
                <a:srgbClr val="000000"/>
              </a:solidFill>
            </a:endParaRPr>
          </a:p>
          <a:p>
            <a:pPr indent="-368300" lvl="1" marL="914400" rtl="0" algn="l">
              <a:lnSpc>
                <a:spcPct val="142857"/>
              </a:lnSpc>
              <a:spcBef>
                <a:spcPts val="0"/>
              </a:spcBef>
              <a:spcAft>
                <a:spcPts val="0"/>
              </a:spcAft>
              <a:buClr>
                <a:srgbClr val="000000"/>
              </a:buClr>
              <a:buSzPts val="2200"/>
              <a:buChar char="○"/>
            </a:pPr>
            <a:r>
              <a:rPr lang="en" sz="1000">
                <a:solidFill>
                  <a:srgbClr val="999999"/>
                </a:solidFill>
                <a:latin typeface="Courier New"/>
                <a:ea typeface="Courier New"/>
                <a:cs typeface="Courier New"/>
                <a:sym typeface="Courier New"/>
              </a:rPr>
              <a:t>&lt;!-- Latest compiled and minified CSS --&gt;</a:t>
            </a:r>
            <a:br>
              <a:rPr lang="en" sz="1000">
                <a:solidFill>
                  <a:srgbClr val="333333"/>
                </a:solidFill>
                <a:latin typeface="Courier New"/>
                <a:ea typeface="Courier New"/>
                <a:cs typeface="Courier New"/>
                <a:sym typeface="Courier New"/>
              </a:rPr>
            </a:br>
            <a:r>
              <a:rPr lang="en" sz="1000">
                <a:solidFill>
                  <a:srgbClr val="2F6F9F"/>
                </a:solidFill>
                <a:latin typeface="Courier New"/>
                <a:ea typeface="Courier New"/>
                <a:cs typeface="Courier New"/>
                <a:sym typeface="Courier New"/>
              </a:rPr>
              <a:t>&lt;link</a:t>
            </a:r>
            <a:r>
              <a:rPr lang="en" sz="1000">
                <a:solidFill>
                  <a:srgbClr val="333333"/>
                </a:solidFill>
                <a:latin typeface="Courier New"/>
                <a:ea typeface="Courier New"/>
                <a:cs typeface="Courier New"/>
                <a:sym typeface="Courier New"/>
              </a:rPr>
              <a:t> </a:t>
            </a:r>
            <a:r>
              <a:rPr lang="en" sz="1000">
                <a:solidFill>
                  <a:srgbClr val="4F9FCF"/>
                </a:solidFill>
                <a:latin typeface="Courier New"/>
                <a:ea typeface="Courier New"/>
                <a:cs typeface="Courier New"/>
                <a:sym typeface="Courier New"/>
              </a:rPr>
              <a:t>rel=</a:t>
            </a:r>
            <a:r>
              <a:rPr lang="en" sz="1000">
                <a:solidFill>
                  <a:srgbClr val="D44950"/>
                </a:solidFill>
                <a:latin typeface="Courier New"/>
                <a:ea typeface="Courier New"/>
                <a:cs typeface="Courier New"/>
                <a:sym typeface="Courier New"/>
              </a:rPr>
              <a:t>"stylesheet"</a:t>
            </a:r>
            <a:r>
              <a:rPr lang="en" sz="1000">
                <a:solidFill>
                  <a:srgbClr val="333333"/>
                </a:solidFill>
                <a:latin typeface="Courier New"/>
                <a:ea typeface="Courier New"/>
                <a:cs typeface="Courier New"/>
                <a:sym typeface="Courier New"/>
              </a:rPr>
              <a:t> </a:t>
            </a:r>
            <a:r>
              <a:rPr lang="en" sz="1000">
                <a:solidFill>
                  <a:srgbClr val="4F9FCF"/>
                </a:solidFill>
                <a:latin typeface="Courier New"/>
                <a:ea typeface="Courier New"/>
                <a:cs typeface="Courier New"/>
                <a:sym typeface="Courier New"/>
              </a:rPr>
              <a:t>href=</a:t>
            </a:r>
            <a:r>
              <a:rPr lang="en" sz="1000">
                <a:solidFill>
                  <a:srgbClr val="D44950"/>
                </a:solidFill>
                <a:latin typeface="Courier New"/>
                <a:ea typeface="Courier New"/>
                <a:cs typeface="Courier New"/>
                <a:sym typeface="Courier New"/>
              </a:rPr>
              <a:t>"https://maxcdn.bootstrapcdn.com/bootstrap/3.3.7/css/bootstrap.min.css"</a:t>
            </a:r>
            <a:r>
              <a:rPr lang="en" sz="1000">
                <a:solidFill>
                  <a:srgbClr val="333333"/>
                </a:solidFill>
                <a:latin typeface="Courier New"/>
                <a:ea typeface="Courier New"/>
                <a:cs typeface="Courier New"/>
                <a:sym typeface="Courier New"/>
              </a:rPr>
              <a:t> </a:t>
            </a:r>
            <a:r>
              <a:rPr lang="en" sz="1000">
                <a:solidFill>
                  <a:srgbClr val="4F9FCF"/>
                </a:solidFill>
                <a:latin typeface="Courier New"/>
                <a:ea typeface="Courier New"/>
                <a:cs typeface="Courier New"/>
                <a:sym typeface="Courier New"/>
              </a:rPr>
              <a:t>integrity=</a:t>
            </a:r>
            <a:r>
              <a:rPr lang="en" sz="1000">
                <a:solidFill>
                  <a:srgbClr val="D44950"/>
                </a:solidFill>
                <a:latin typeface="Courier New"/>
                <a:ea typeface="Courier New"/>
                <a:cs typeface="Courier New"/>
                <a:sym typeface="Courier New"/>
              </a:rPr>
              <a:t>"sha384-BVYiiSIFeK1dGmJRAkycuHAHRg32OmUcww7on3RYdg4Va+PmSTsz/K68vbdEjh4u"</a:t>
            </a:r>
            <a:r>
              <a:rPr lang="en" sz="1000">
                <a:solidFill>
                  <a:srgbClr val="333333"/>
                </a:solidFill>
                <a:latin typeface="Courier New"/>
                <a:ea typeface="Courier New"/>
                <a:cs typeface="Courier New"/>
                <a:sym typeface="Courier New"/>
              </a:rPr>
              <a:t> </a:t>
            </a:r>
            <a:r>
              <a:rPr lang="en" sz="1000">
                <a:solidFill>
                  <a:srgbClr val="4F9FCF"/>
                </a:solidFill>
                <a:latin typeface="Courier New"/>
                <a:ea typeface="Courier New"/>
                <a:cs typeface="Courier New"/>
                <a:sym typeface="Courier New"/>
              </a:rPr>
              <a:t>crossorigin=</a:t>
            </a:r>
            <a:r>
              <a:rPr lang="en" sz="1000">
                <a:solidFill>
                  <a:srgbClr val="D44950"/>
                </a:solidFill>
                <a:latin typeface="Courier New"/>
                <a:ea typeface="Courier New"/>
                <a:cs typeface="Courier New"/>
                <a:sym typeface="Courier New"/>
              </a:rPr>
              <a:t>"anonymous"</a:t>
            </a:r>
            <a:r>
              <a:rPr lang="en" sz="1000">
                <a:solidFill>
                  <a:srgbClr val="2F6F9F"/>
                </a:solidFill>
                <a:latin typeface="Courier New"/>
                <a:ea typeface="Courier New"/>
                <a:cs typeface="Courier New"/>
                <a:sym typeface="Courier New"/>
              </a:rPr>
              <a:t>&gt;</a:t>
            </a:r>
            <a:endParaRPr sz="1000">
              <a:solidFill>
                <a:srgbClr val="2F6F9F"/>
              </a:solidFill>
              <a:latin typeface="Courier New"/>
              <a:ea typeface="Courier New"/>
              <a:cs typeface="Courier New"/>
              <a:sym typeface="Courier New"/>
            </a:endParaRPr>
          </a:p>
          <a:p>
            <a:pPr indent="-342900" lvl="1" marL="914400" rtl="0" algn="l">
              <a:lnSpc>
                <a:spcPct val="142857"/>
              </a:lnSpc>
              <a:spcBef>
                <a:spcPts val="0"/>
              </a:spcBef>
              <a:spcAft>
                <a:spcPts val="0"/>
              </a:spcAft>
              <a:buClr>
                <a:srgbClr val="2F6F9F"/>
              </a:buClr>
              <a:buSzPts val="1800"/>
              <a:buFont typeface="Courier New"/>
              <a:buChar char="○"/>
            </a:pPr>
            <a:r>
              <a:rPr lang="en" sz="2200">
                <a:solidFill>
                  <a:srgbClr val="000000"/>
                </a:solidFill>
              </a:rPr>
              <a:t>Nhúng js tương tự với link tại trang chủ của bootstrap.</a:t>
            </a:r>
            <a:endParaRPr sz="1800">
              <a:solidFill>
                <a:srgbClr val="2F6F9F"/>
              </a:solidFill>
              <a:latin typeface="Courier New"/>
              <a:ea typeface="Courier New"/>
              <a:cs typeface="Courier New"/>
              <a:sym typeface="Courier New"/>
            </a:endParaRPr>
          </a:p>
          <a:p>
            <a:pPr indent="-368300" lvl="0" marL="457200" rtl="0" algn="l">
              <a:spcBef>
                <a:spcPts val="0"/>
              </a:spcBef>
              <a:spcAft>
                <a:spcPts val="0"/>
              </a:spcAft>
              <a:buClr>
                <a:srgbClr val="000000"/>
              </a:buClr>
              <a:buSzPts val="2200"/>
              <a:buChar char="●"/>
            </a:pPr>
            <a:r>
              <a:rPr lang="en" sz="2200">
                <a:solidFill>
                  <a:srgbClr val="000000"/>
                </a:solidFill>
              </a:rPr>
              <a:t>Điều kiện để chạy bootstrap.js cần phải nhúng jquery trước.</a:t>
            </a:r>
            <a:endParaRPr sz="2200">
              <a:solidFill>
                <a:srgbClr val="000000"/>
              </a:solidFill>
            </a:endParaRPr>
          </a:p>
        </p:txBody>
      </p:sp>
      <p:pic>
        <p:nvPicPr>
          <p:cNvPr id="130" name="Shape 130"/>
          <p:cNvPicPr preferRelativeResize="0"/>
          <p:nvPr/>
        </p:nvPicPr>
        <p:blipFill>
          <a:blip r:embed="rId3">
            <a:alphaModFix/>
          </a:blip>
          <a:stretch>
            <a:fillRect/>
          </a:stretch>
        </p:blipFill>
        <p:spPr>
          <a:xfrm>
            <a:off x="311699" y="103075"/>
            <a:ext cx="1099145" cy="792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4" name="Shape 134"/>
        <p:cNvGrpSpPr/>
        <p:nvPr/>
      </p:nvGrpSpPr>
      <p:grpSpPr>
        <a:xfrm>
          <a:off x="0" y="0"/>
          <a:ext cx="0" cy="0"/>
          <a:chOff x="0" y="0"/>
          <a:chExt cx="0" cy="0"/>
        </a:xfrm>
      </p:grpSpPr>
      <p:sp>
        <p:nvSpPr>
          <p:cNvPr id="135" name="Shape 135"/>
          <p:cNvSpPr txBox="1"/>
          <p:nvPr>
            <p:ph type="ctrTitle"/>
          </p:nvPr>
        </p:nvSpPr>
        <p:spPr>
          <a:xfrm>
            <a:off x="1389875" y="228600"/>
            <a:ext cx="6224100" cy="895800"/>
          </a:xfrm>
          <a:prstGeom prst="rect">
            <a:avLst/>
          </a:prstGeom>
        </p:spPr>
        <p:txBody>
          <a:bodyPr anchorCtr="0" anchor="b" bIns="91425" lIns="91425" spcFirstLastPara="1" rIns="91425" wrap="square" tIns="91425">
            <a:noAutofit/>
          </a:bodyPr>
          <a:lstStyle/>
          <a:p>
            <a:pPr indent="0" lvl="0" marL="0" rtl="0" algn="l">
              <a:lnSpc>
                <a:spcPct val="130000"/>
              </a:lnSpc>
              <a:spcBef>
                <a:spcPts val="0"/>
              </a:spcBef>
              <a:spcAft>
                <a:spcPts val="800"/>
              </a:spcAft>
              <a:buNone/>
            </a:pPr>
            <a:r>
              <a:rPr lang="en" sz="3000">
                <a:solidFill>
                  <a:srgbClr val="000000"/>
                </a:solidFill>
              </a:rPr>
              <a:t>Tạo table trong bootstrap</a:t>
            </a:r>
            <a:endParaRPr sz="3000">
              <a:solidFill>
                <a:srgbClr val="000000"/>
              </a:solidFill>
            </a:endParaRPr>
          </a:p>
        </p:txBody>
      </p:sp>
      <p:pic>
        <p:nvPicPr>
          <p:cNvPr id="136" name="Shape 136"/>
          <p:cNvPicPr preferRelativeResize="0"/>
          <p:nvPr/>
        </p:nvPicPr>
        <p:blipFill>
          <a:blip r:embed="rId3">
            <a:alphaModFix/>
          </a:blip>
          <a:stretch>
            <a:fillRect/>
          </a:stretch>
        </p:blipFill>
        <p:spPr>
          <a:xfrm>
            <a:off x="311699" y="103075"/>
            <a:ext cx="1099145" cy="792600"/>
          </a:xfrm>
          <a:prstGeom prst="rect">
            <a:avLst/>
          </a:prstGeom>
          <a:noFill/>
          <a:ln>
            <a:noFill/>
          </a:ln>
        </p:spPr>
      </p:pic>
      <p:sp>
        <p:nvSpPr>
          <p:cNvPr id="137" name="Shape 137"/>
          <p:cNvSpPr txBox="1"/>
          <p:nvPr>
            <p:ph idx="1" type="subTitle"/>
          </p:nvPr>
        </p:nvSpPr>
        <p:spPr>
          <a:xfrm>
            <a:off x="311700" y="945025"/>
            <a:ext cx="8520600" cy="3958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800" u="sng">
                <a:solidFill>
                  <a:schemeClr val="hlink"/>
                </a:solidFill>
                <a:hlinkClick r:id="rId4"/>
              </a:rPr>
              <a:t>http://getbootstrap.com.vn/css/#tables</a:t>
            </a:r>
            <a:endParaRPr sz="1800">
              <a:solidFill>
                <a:srgbClr val="416E8B"/>
              </a:solidFill>
            </a:endParaRPr>
          </a:p>
          <a:p>
            <a:pPr indent="-342900" lvl="0" marL="457200" rtl="0" algn="l">
              <a:spcBef>
                <a:spcPts val="0"/>
              </a:spcBef>
              <a:spcAft>
                <a:spcPts val="0"/>
              </a:spcAft>
              <a:buClr>
                <a:srgbClr val="000000"/>
              </a:buClr>
              <a:buSzPts val="1800"/>
              <a:buChar char="●"/>
            </a:pPr>
            <a:r>
              <a:rPr lang="en" sz="1800">
                <a:solidFill>
                  <a:srgbClr val="000000"/>
                </a:solidFill>
              </a:rPr>
              <a:t>Class table - tạo table thông thường</a:t>
            </a:r>
            <a:endParaRPr sz="1800">
              <a:solidFill>
                <a:srgbClr val="000000"/>
              </a:solidFill>
            </a:endParaRPr>
          </a:p>
          <a:p>
            <a:pPr indent="-342900" lvl="0" marL="457200" rtl="0" algn="l">
              <a:lnSpc>
                <a:spcPct val="130000"/>
              </a:lnSpc>
              <a:spcBef>
                <a:spcPts val="0"/>
              </a:spcBef>
              <a:spcAft>
                <a:spcPts val="0"/>
              </a:spcAft>
              <a:buClr>
                <a:srgbClr val="000000"/>
              </a:buClr>
              <a:buSzPts val="1800"/>
              <a:buChar char="●"/>
            </a:pPr>
            <a:r>
              <a:rPr lang="en" sz="1800">
                <a:solidFill>
                  <a:srgbClr val="000000"/>
                </a:solidFill>
                <a:highlight>
                  <a:srgbClr val="FFFFFF"/>
                </a:highlight>
              </a:rPr>
              <a:t>Class table-striped - table có dòng kẻ sọc</a:t>
            </a:r>
            <a:endParaRPr sz="1800">
              <a:solidFill>
                <a:srgbClr val="000000"/>
              </a:solidFill>
              <a:highlight>
                <a:srgbClr val="FFFFFF"/>
              </a:highlight>
            </a:endParaRPr>
          </a:p>
          <a:p>
            <a:pPr indent="-342900" lvl="0" marL="457200" rtl="0" algn="l">
              <a:lnSpc>
                <a:spcPct val="130000"/>
              </a:lnSpc>
              <a:spcBef>
                <a:spcPts val="0"/>
              </a:spcBef>
              <a:spcAft>
                <a:spcPts val="0"/>
              </a:spcAft>
              <a:buClr>
                <a:srgbClr val="000000"/>
              </a:buClr>
              <a:buSzPts val="1800"/>
              <a:buChar char="●"/>
            </a:pPr>
            <a:r>
              <a:rPr lang="en" sz="1800">
                <a:solidFill>
                  <a:srgbClr val="000000"/>
                </a:solidFill>
                <a:highlight>
                  <a:srgbClr val="FFFFFF"/>
                </a:highlight>
              </a:rPr>
              <a:t>Class table-bordered - table có viền</a:t>
            </a:r>
            <a:endParaRPr sz="1800">
              <a:solidFill>
                <a:srgbClr val="000000"/>
              </a:solidFill>
              <a:highlight>
                <a:srgbClr val="FFFFFF"/>
              </a:highlight>
            </a:endParaRPr>
          </a:p>
          <a:p>
            <a:pPr indent="-342900" lvl="0" marL="457200" rtl="0" algn="l">
              <a:lnSpc>
                <a:spcPct val="130000"/>
              </a:lnSpc>
              <a:spcBef>
                <a:spcPts val="0"/>
              </a:spcBef>
              <a:spcAft>
                <a:spcPts val="0"/>
              </a:spcAft>
              <a:buClr>
                <a:srgbClr val="000000"/>
              </a:buClr>
              <a:buSzPts val="1800"/>
              <a:buChar char="●"/>
            </a:pPr>
            <a:r>
              <a:rPr lang="en" sz="1800">
                <a:solidFill>
                  <a:srgbClr val="000000"/>
                </a:solidFill>
                <a:highlight>
                  <a:srgbClr val="FFFFFF"/>
                </a:highlight>
              </a:rPr>
              <a:t>Class table-hover - table có dòng đổi màu khi hover</a:t>
            </a:r>
            <a:endParaRPr sz="1800">
              <a:solidFill>
                <a:srgbClr val="000000"/>
              </a:solidFill>
              <a:highlight>
                <a:srgbClr val="FFFFFF"/>
              </a:highlight>
            </a:endParaRPr>
          </a:p>
          <a:p>
            <a:pPr indent="-342900" lvl="0" marL="457200" rtl="0" algn="l">
              <a:lnSpc>
                <a:spcPct val="130000"/>
              </a:lnSpc>
              <a:spcBef>
                <a:spcPts val="0"/>
              </a:spcBef>
              <a:spcAft>
                <a:spcPts val="0"/>
              </a:spcAft>
              <a:buClr>
                <a:srgbClr val="000000"/>
              </a:buClr>
              <a:buSzPts val="1800"/>
              <a:buChar char="●"/>
            </a:pPr>
            <a:r>
              <a:rPr lang="en" sz="1800">
                <a:solidFill>
                  <a:srgbClr val="000000"/>
                </a:solidFill>
                <a:highlight>
                  <a:srgbClr val="FFFFFF"/>
                </a:highlight>
              </a:rPr>
              <a:t>Class table-condensed - table nhìn bó chặt hơn</a:t>
            </a:r>
            <a:endParaRPr sz="1800">
              <a:solidFill>
                <a:srgbClr val="000000"/>
              </a:solidFill>
              <a:highlight>
                <a:srgbClr val="FFFFFF"/>
              </a:highlight>
            </a:endParaRPr>
          </a:p>
          <a:p>
            <a:pPr indent="-342900" lvl="0" marL="457200" rtl="0" algn="l">
              <a:lnSpc>
                <a:spcPct val="130000"/>
              </a:lnSpc>
              <a:spcBef>
                <a:spcPts val="0"/>
              </a:spcBef>
              <a:spcAft>
                <a:spcPts val="0"/>
              </a:spcAft>
              <a:buClr>
                <a:srgbClr val="000000"/>
              </a:buClr>
              <a:buSzPts val="1800"/>
              <a:buChar char="●"/>
            </a:pPr>
            <a:r>
              <a:rPr lang="en" sz="1800">
                <a:solidFill>
                  <a:srgbClr val="000000"/>
                </a:solidFill>
                <a:highlight>
                  <a:srgbClr val="FFFFFF"/>
                </a:highlight>
              </a:rPr>
              <a:t>Màu sắc cho table</a:t>
            </a:r>
            <a:endParaRPr sz="1800">
              <a:solidFill>
                <a:srgbClr val="000000"/>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1" name="Shape 141"/>
        <p:cNvGrpSpPr/>
        <p:nvPr/>
      </p:nvGrpSpPr>
      <p:grpSpPr>
        <a:xfrm>
          <a:off x="0" y="0"/>
          <a:ext cx="0" cy="0"/>
          <a:chOff x="0" y="0"/>
          <a:chExt cx="0" cy="0"/>
        </a:xfrm>
      </p:grpSpPr>
      <p:sp>
        <p:nvSpPr>
          <p:cNvPr id="142" name="Shape 142"/>
          <p:cNvSpPr txBox="1"/>
          <p:nvPr>
            <p:ph type="ctrTitle"/>
          </p:nvPr>
        </p:nvSpPr>
        <p:spPr>
          <a:xfrm>
            <a:off x="1389875" y="228600"/>
            <a:ext cx="6224100" cy="895800"/>
          </a:xfrm>
          <a:prstGeom prst="rect">
            <a:avLst/>
          </a:prstGeom>
        </p:spPr>
        <p:txBody>
          <a:bodyPr anchorCtr="0" anchor="b" bIns="91425" lIns="91425" spcFirstLastPara="1" rIns="91425" wrap="square" tIns="91425">
            <a:noAutofit/>
          </a:bodyPr>
          <a:lstStyle/>
          <a:p>
            <a:pPr indent="0" lvl="0" marL="0" rtl="0" algn="l">
              <a:lnSpc>
                <a:spcPct val="130000"/>
              </a:lnSpc>
              <a:spcBef>
                <a:spcPts val="0"/>
              </a:spcBef>
              <a:spcAft>
                <a:spcPts val="800"/>
              </a:spcAft>
              <a:buNone/>
            </a:pPr>
            <a:r>
              <a:rPr lang="en" sz="3000">
                <a:solidFill>
                  <a:srgbClr val="000000"/>
                </a:solidFill>
              </a:rPr>
              <a:t>Xây dựng form</a:t>
            </a:r>
            <a:endParaRPr sz="3000">
              <a:solidFill>
                <a:srgbClr val="000000"/>
              </a:solidFill>
            </a:endParaRPr>
          </a:p>
        </p:txBody>
      </p:sp>
      <p:pic>
        <p:nvPicPr>
          <p:cNvPr id="143" name="Shape 143"/>
          <p:cNvPicPr preferRelativeResize="0"/>
          <p:nvPr/>
        </p:nvPicPr>
        <p:blipFill>
          <a:blip r:embed="rId3">
            <a:alphaModFix/>
          </a:blip>
          <a:stretch>
            <a:fillRect/>
          </a:stretch>
        </p:blipFill>
        <p:spPr>
          <a:xfrm>
            <a:off x="311699" y="103075"/>
            <a:ext cx="1099145" cy="792600"/>
          </a:xfrm>
          <a:prstGeom prst="rect">
            <a:avLst/>
          </a:prstGeom>
          <a:noFill/>
          <a:ln>
            <a:noFill/>
          </a:ln>
        </p:spPr>
      </p:pic>
      <p:sp>
        <p:nvSpPr>
          <p:cNvPr id="144" name="Shape 144"/>
          <p:cNvSpPr txBox="1"/>
          <p:nvPr>
            <p:ph idx="1" type="subTitle"/>
          </p:nvPr>
        </p:nvSpPr>
        <p:spPr>
          <a:xfrm>
            <a:off x="311700" y="945025"/>
            <a:ext cx="8520600" cy="3958800"/>
          </a:xfrm>
          <a:prstGeom prst="rect">
            <a:avLst/>
          </a:prstGeom>
        </p:spPr>
        <p:txBody>
          <a:bodyPr anchorCtr="0" anchor="t" bIns="91425" lIns="91425" spcFirstLastPara="1" rIns="91425" wrap="square" tIns="91425">
            <a:noAutofit/>
          </a:bodyPr>
          <a:lstStyle/>
          <a:p>
            <a:pPr indent="-342900" lvl="0" marL="457200" rtl="0" algn="l">
              <a:lnSpc>
                <a:spcPct val="130000"/>
              </a:lnSpc>
              <a:spcBef>
                <a:spcPts val="0"/>
              </a:spcBef>
              <a:spcAft>
                <a:spcPts val="0"/>
              </a:spcAft>
              <a:buClr>
                <a:srgbClr val="000000"/>
              </a:buClr>
              <a:buSzPts val="1800"/>
              <a:buChar char="●"/>
            </a:pPr>
            <a:r>
              <a:rPr lang="en" sz="1800" u="sng">
                <a:solidFill>
                  <a:schemeClr val="hlink"/>
                </a:solidFill>
                <a:hlinkClick r:id="rId4"/>
              </a:rPr>
              <a:t>http://getbootstrap.com.vn/css/#forms</a:t>
            </a:r>
            <a:endParaRPr sz="1800">
              <a:solidFill>
                <a:schemeClr val="dk1"/>
              </a:solidFill>
            </a:endParaRPr>
          </a:p>
          <a:p>
            <a:pPr indent="-342900" lvl="0" marL="457200" rtl="0" algn="l">
              <a:lnSpc>
                <a:spcPct val="130000"/>
              </a:lnSpc>
              <a:spcBef>
                <a:spcPts val="0"/>
              </a:spcBef>
              <a:spcAft>
                <a:spcPts val="0"/>
              </a:spcAft>
              <a:buClr>
                <a:schemeClr val="dk1"/>
              </a:buClr>
              <a:buSzPts val="1800"/>
              <a:buChar char="●"/>
            </a:pPr>
            <a:r>
              <a:rPr lang="en" sz="1800">
                <a:solidFill>
                  <a:schemeClr val="dk1"/>
                </a:solidFill>
              </a:rPr>
              <a:t>Vertical form</a:t>
            </a:r>
            <a:endParaRPr sz="1800">
              <a:solidFill>
                <a:schemeClr val="dk1"/>
              </a:solidFill>
            </a:endParaRPr>
          </a:p>
          <a:p>
            <a:pPr indent="-342900" lvl="0" marL="457200" rtl="0" algn="l">
              <a:lnSpc>
                <a:spcPct val="130000"/>
              </a:lnSpc>
              <a:spcBef>
                <a:spcPts val="0"/>
              </a:spcBef>
              <a:spcAft>
                <a:spcPts val="0"/>
              </a:spcAft>
              <a:buClr>
                <a:schemeClr val="dk1"/>
              </a:buClr>
              <a:buSzPts val="1800"/>
              <a:buChar char="●"/>
            </a:pPr>
            <a:r>
              <a:rPr lang="en" sz="1800">
                <a:solidFill>
                  <a:schemeClr val="dk1"/>
                </a:solidFill>
              </a:rPr>
              <a:t>Horizontal form</a:t>
            </a:r>
            <a:endParaRPr sz="1800">
              <a:solidFill>
                <a:schemeClr val="dk1"/>
              </a:solidFill>
            </a:endParaRPr>
          </a:p>
          <a:p>
            <a:pPr indent="-342900" lvl="0" marL="457200" rtl="0" algn="l">
              <a:lnSpc>
                <a:spcPct val="130000"/>
              </a:lnSpc>
              <a:spcBef>
                <a:spcPts val="0"/>
              </a:spcBef>
              <a:spcAft>
                <a:spcPts val="0"/>
              </a:spcAft>
              <a:buClr>
                <a:schemeClr val="dk1"/>
              </a:buClr>
              <a:buSzPts val="1800"/>
              <a:buChar char="●"/>
            </a:pPr>
            <a:r>
              <a:rPr lang="en" sz="1800">
                <a:solidFill>
                  <a:schemeClr val="dk1"/>
                </a:solidFill>
              </a:rPr>
              <a:t>Inline form</a:t>
            </a:r>
            <a:endParaRPr sz="1800">
              <a:solidFill>
                <a:schemeClr val="dk1"/>
              </a:solidFill>
            </a:endParaRPr>
          </a:p>
          <a:p>
            <a:pPr indent="-342900" lvl="0" marL="457200" rtl="0" algn="l">
              <a:lnSpc>
                <a:spcPct val="130000"/>
              </a:lnSpc>
              <a:spcBef>
                <a:spcPts val="0"/>
              </a:spcBef>
              <a:spcAft>
                <a:spcPts val="0"/>
              </a:spcAft>
              <a:buClr>
                <a:schemeClr val="dk1"/>
              </a:buClr>
              <a:buSzPts val="1800"/>
              <a:buChar char="●"/>
            </a:pPr>
            <a:r>
              <a:rPr lang="en" sz="1800">
                <a:solidFill>
                  <a:schemeClr val="dk1"/>
                </a:solidFill>
              </a:rPr>
              <a:t>Các thẻ sử dụng trong form: input, textarea, label, button, select,...</a:t>
            </a:r>
            <a:endParaRPr sz="18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8" name="Shape 148"/>
        <p:cNvGrpSpPr/>
        <p:nvPr/>
      </p:nvGrpSpPr>
      <p:grpSpPr>
        <a:xfrm>
          <a:off x="0" y="0"/>
          <a:ext cx="0" cy="0"/>
          <a:chOff x="0" y="0"/>
          <a:chExt cx="0" cy="0"/>
        </a:xfrm>
      </p:grpSpPr>
      <p:sp>
        <p:nvSpPr>
          <p:cNvPr id="149" name="Shape 149"/>
          <p:cNvSpPr txBox="1"/>
          <p:nvPr>
            <p:ph idx="1" type="subTitle"/>
          </p:nvPr>
        </p:nvSpPr>
        <p:spPr>
          <a:xfrm>
            <a:off x="311700" y="945025"/>
            <a:ext cx="8520600" cy="3958800"/>
          </a:xfrm>
          <a:prstGeom prst="rect">
            <a:avLst/>
          </a:prstGeom>
        </p:spPr>
        <p:txBody>
          <a:bodyPr anchorCtr="0" anchor="t" bIns="91425" lIns="91425" spcFirstLastPara="1" rIns="91425" wrap="square" tIns="91425">
            <a:noAutofit/>
          </a:bodyPr>
          <a:lstStyle/>
          <a:p>
            <a:pPr indent="-342900" lvl="0" marL="457200" rtl="0" algn="l">
              <a:lnSpc>
                <a:spcPct val="130000"/>
              </a:lnSpc>
              <a:spcBef>
                <a:spcPts val="0"/>
              </a:spcBef>
              <a:spcAft>
                <a:spcPts val="0"/>
              </a:spcAft>
              <a:buClr>
                <a:schemeClr val="dk1"/>
              </a:buClr>
              <a:buSzPts val="1800"/>
              <a:buChar char="●"/>
            </a:pPr>
            <a:r>
              <a:rPr lang="en" sz="1800" u="sng">
                <a:solidFill>
                  <a:schemeClr val="hlink"/>
                </a:solidFill>
                <a:hlinkClick r:id="rId3"/>
              </a:rPr>
              <a:t>http://getbootstrap.com.vn/css/#buttons</a:t>
            </a:r>
            <a:endParaRPr sz="1800">
              <a:solidFill>
                <a:schemeClr val="dk1"/>
              </a:solidFill>
            </a:endParaRPr>
          </a:p>
          <a:p>
            <a:pPr indent="-342900" lvl="0" marL="457200" rtl="0" algn="l">
              <a:lnSpc>
                <a:spcPct val="130000"/>
              </a:lnSpc>
              <a:spcBef>
                <a:spcPts val="0"/>
              </a:spcBef>
              <a:spcAft>
                <a:spcPts val="0"/>
              </a:spcAft>
              <a:buClr>
                <a:schemeClr val="dk1"/>
              </a:buClr>
              <a:buSzPts val="1800"/>
              <a:buChar char="●"/>
            </a:pPr>
            <a:r>
              <a:rPr lang="en" sz="1800">
                <a:solidFill>
                  <a:schemeClr val="dk1"/>
                </a:solidFill>
              </a:rPr>
              <a:t>Button form và màu sắc</a:t>
            </a:r>
            <a:endParaRPr sz="1800">
              <a:solidFill>
                <a:schemeClr val="dk1"/>
              </a:solidFill>
            </a:endParaRPr>
          </a:p>
          <a:p>
            <a:pPr indent="-342900" lvl="0" marL="457200" rtl="0" algn="l">
              <a:lnSpc>
                <a:spcPct val="130000"/>
              </a:lnSpc>
              <a:spcBef>
                <a:spcPts val="0"/>
              </a:spcBef>
              <a:spcAft>
                <a:spcPts val="0"/>
              </a:spcAft>
              <a:buClr>
                <a:schemeClr val="dk1"/>
              </a:buClr>
              <a:buSzPts val="1800"/>
              <a:buChar char="●"/>
            </a:pPr>
            <a:r>
              <a:rPr lang="en" sz="1800">
                <a:solidFill>
                  <a:schemeClr val="dk1"/>
                </a:solidFill>
              </a:rPr>
              <a:t>Button size</a:t>
            </a:r>
            <a:endParaRPr sz="1800">
              <a:solidFill>
                <a:schemeClr val="dk1"/>
              </a:solidFill>
            </a:endParaRPr>
          </a:p>
          <a:p>
            <a:pPr indent="-342900" lvl="0" marL="457200" rtl="0" algn="l">
              <a:lnSpc>
                <a:spcPct val="130000"/>
              </a:lnSpc>
              <a:spcBef>
                <a:spcPts val="0"/>
              </a:spcBef>
              <a:spcAft>
                <a:spcPts val="0"/>
              </a:spcAft>
              <a:buClr>
                <a:schemeClr val="dk1"/>
              </a:buClr>
              <a:buSzPts val="1800"/>
              <a:buChar char="●"/>
            </a:pPr>
            <a:r>
              <a:rPr lang="en" sz="1800">
                <a:solidFill>
                  <a:schemeClr val="dk1"/>
                </a:solidFill>
              </a:rPr>
              <a:t>Button active và disabled</a:t>
            </a:r>
            <a:endParaRPr sz="1800">
              <a:solidFill>
                <a:schemeClr val="dk1"/>
              </a:solidFill>
            </a:endParaRPr>
          </a:p>
        </p:txBody>
      </p:sp>
      <p:sp>
        <p:nvSpPr>
          <p:cNvPr id="150" name="Shape 150"/>
          <p:cNvSpPr txBox="1"/>
          <p:nvPr>
            <p:ph type="ctrTitle"/>
          </p:nvPr>
        </p:nvSpPr>
        <p:spPr>
          <a:xfrm>
            <a:off x="1389875" y="228600"/>
            <a:ext cx="6224100" cy="895800"/>
          </a:xfrm>
          <a:prstGeom prst="rect">
            <a:avLst/>
          </a:prstGeom>
        </p:spPr>
        <p:txBody>
          <a:bodyPr anchorCtr="0" anchor="b" bIns="91425" lIns="91425" spcFirstLastPara="1" rIns="91425" wrap="square" tIns="91425">
            <a:noAutofit/>
          </a:bodyPr>
          <a:lstStyle/>
          <a:p>
            <a:pPr indent="0" lvl="0" marL="0" rtl="0" algn="l">
              <a:lnSpc>
                <a:spcPct val="130000"/>
              </a:lnSpc>
              <a:spcBef>
                <a:spcPts val="0"/>
              </a:spcBef>
              <a:spcAft>
                <a:spcPts val="800"/>
              </a:spcAft>
              <a:buNone/>
            </a:pPr>
            <a:r>
              <a:rPr lang="en" sz="3000">
                <a:solidFill>
                  <a:srgbClr val="000000"/>
                </a:solidFill>
              </a:rPr>
              <a:t>Button trong bootstrap</a:t>
            </a:r>
            <a:endParaRPr sz="3000">
              <a:solidFill>
                <a:srgbClr val="000000"/>
              </a:solidFill>
            </a:endParaRPr>
          </a:p>
        </p:txBody>
      </p:sp>
      <p:pic>
        <p:nvPicPr>
          <p:cNvPr id="151" name="Shape 151"/>
          <p:cNvPicPr preferRelativeResize="0"/>
          <p:nvPr/>
        </p:nvPicPr>
        <p:blipFill>
          <a:blip r:embed="rId4">
            <a:alphaModFix/>
          </a:blip>
          <a:stretch>
            <a:fillRect/>
          </a:stretch>
        </p:blipFill>
        <p:spPr>
          <a:xfrm>
            <a:off x="311699" y="103075"/>
            <a:ext cx="1099145" cy="792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5" name="Shape 155"/>
        <p:cNvGrpSpPr/>
        <p:nvPr/>
      </p:nvGrpSpPr>
      <p:grpSpPr>
        <a:xfrm>
          <a:off x="0" y="0"/>
          <a:ext cx="0" cy="0"/>
          <a:chOff x="0" y="0"/>
          <a:chExt cx="0" cy="0"/>
        </a:xfrm>
      </p:grpSpPr>
      <p:sp>
        <p:nvSpPr>
          <p:cNvPr id="156" name="Shape 156"/>
          <p:cNvSpPr txBox="1"/>
          <p:nvPr>
            <p:ph type="ctrTitle"/>
          </p:nvPr>
        </p:nvSpPr>
        <p:spPr>
          <a:xfrm>
            <a:off x="1389875" y="381000"/>
            <a:ext cx="6224100" cy="895800"/>
          </a:xfrm>
          <a:prstGeom prst="rect">
            <a:avLst/>
          </a:prstGeom>
        </p:spPr>
        <p:txBody>
          <a:bodyPr anchorCtr="0" anchor="b" bIns="91425" lIns="91425" spcFirstLastPara="1" rIns="91425" wrap="square" tIns="91425">
            <a:noAutofit/>
          </a:bodyPr>
          <a:lstStyle/>
          <a:p>
            <a:pPr indent="0" lvl="0" marL="0" rtl="0" algn="l">
              <a:lnSpc>
                <a:spcPct val="130000"/>
              </a:lnSpc>
              <a:spcBef>
                <a:spcPts val="0"/>
              </a:spcBef>
              <a:spcAft>
                <a:spcPts val="1500"/>
              </a:spcAft>
              <a:buNone/>
            </a:pPr>
            <a:r>
              <a:rPr lang="en" sz="3000"/>
              <a:t>Button form và màu sắc</a:t>
            </a:r>
            <a:endParaRPr sz="3000">
              <a:solidFill>
                <a:srgbClr val="000000"/>
              </a:solidFill>
            </a:endParaRPr>
          </a:p>
        </p:txBody>
      </p:sp>
      <p:pic>
        <p:nvPicPr>
          <p:cNvPr id="157" name="Shape 157"/>
          <p:cNvPicPr preferRelativeResize="0"/>
          <p:nvPr/>
        </p:nvPicPr>
        <p:blipFill>
          <a:blip r:embed="rId3">
            <a:alphaModFix/>
          </a:blip>
          <a:stretch>
            <a:fillRect/>
          </a:stretch>
        </p:blipFill>
        <p:spPr>
          <a:xfrm>
            <a:off x="311699" y="103075"/>
            <a:ext cx="1099145" cy="792600"/>
          </a:xfrm>
          <a:prstGeom prst="rect">
            <a:avLst/>
          </a:prstGeom>
          <a:noFill/>
          <a:ln>
            <a:noFill/>
          </a:ln>
        </p:spPr>
      </p:pic>
      <p:pic>
        <p:nvPicPr>
          <p:cNvPr id="158" name="Shape 158"/>
          <p:cNvPicPr preferRelativeResize="0"/>
          <p:nvPr/>
        </p:nvPicPr>
        <p:blipFill>
          <a:blip r:embed="rId4">
            <a:alphaModFix/>
          </a:blip>
          <a:stretch>
            <a:fillRect/>
          </a:stretch>
        </p:blipFill>
        <p:spPr>
          <a:xfrm>
            <a:off x="401700" y="976575"/>
            <a:ext cx="6160002" cy="2955524"/>
          </a:xfrm>
          <a:prstGeom prst="rect">
            <a:avLst/>
          </a:prstGeom>
          <a:noFill/>
          <a:ln>
            <a:noFill/>
          </a:ln>
        </p:spPr>
      </p:pic>
      <p:pic>
        <p:nvPicPr>
          <p:cNvPr id="159" name="Shape 159"/>
          <p:cNvPicPr preferRelativeResize="0"/>
          <p:nvPr/>
        </p:nvPicPr>
        <p:blipFill>
          <a:blip r:embed="rId5">
            <a:alphaModFix/>
          </a:blip>
          <a:stretch>
            <a:fillRect/>
          </a:stretch>
        </p:blipFill>
        <p:spPr>
          <a:xfrm>
            <a:off x="401700" y="4084499"/>
            <a:ext cx="6160001" cy="102926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3" name="Shape 163"/>
        <p:cNvGrpSpPr/>
        <p:nvPr/>
      </p:nvGrpSpPr>
      <p:grpSpPr>
        <a:xfrm>
          <a:off x="0" y="0"/>
          <a:ext cx="0" cy="0"/>
          <a:chOff x="0" y="0"/>
          <a:chExt cx="0" cy="0"/>
        </a:xfrm>
      </p:grpSpPr>
      <p:sp>
        <p:nvSpPr>
          <p:cNvPr id="164" name="Shape 164"/>
          <p:cNvSpPr txBox="1"/>
          <p:nvPr>
            <p:ph type="ctrTitle"/>
          </p:nvPr>
        </p:nvSpPr>
        <p:spPr>
          <a:xfrm>
            <a:off x="1389875" y="381000"/>
            <a:ext cx="6224100" cy="895800"/>
          </a:xfrm>
          <a:prstGeom prst="rect">
            <a:avLst/>
          </a:prstGeom>
        </p:spPr>
        <p:txBody>
          <a:bodyPr anchorCtr="0" anchor="b" bIns="91425" lIns="91425" spcFirstLastPara="1" rIns="91425" wrap="square" tIns="91425">
            <a:noAutofit/>
          </a:bodyPr>
          <a:lstStyle/>
          <a:p>
            <a:pPr indent="0" lvl="0" marL="0" rtl="0" algn="l">
              <a:lnSpc>
                <a:spcPct val="130000"/>
              </a:lnSpc>
              <a:spcBef>
                <a:spcPts val="0"/>
              </a:spcBef>
              <a:spcAft>
                <a:spcPts val="1500"/>
              </a:spcAft>
              <a:buNone/>
            </a:pPr>
            <a:r>
              <a:rPr lang="en" sz="3000"/>
              <a:t>Button </a:t>
            </a:r>
            <a:r>
              <a:rPr lang="en" sz="3000"/>
              <a:t>size</a:t>
            </a:r>
            <a:endParaRPr sz="3000">
              <a:solidFill>
                <a:srgbClr val="000000"/>
              </a:solidFill>
            </a:endParaRPr>
          </a:p>
        </p:txBody>
      </p:sp>
      <p:pic>
        <p:nvPicPr>
          <p:cNvPr id="165" name="Shape 165"/>
          <p:cNvPicPr preferRelativeResize="0"/>
          <p:nvPr/>
        </p:nvPicPr>
        <p:blipFill>
          <a:blip r:embed="rId3">
            <a:alphaModFix/>
          </a:blip>
          <a:stretch>
            <a:fillRect/>
          </a:stretch>
        </p:blipFill>
        <p:spPr>
          <a:xfrm>
            <a:off x="311699" y="103075"/>
            <a:ext cx="1099145" cy="792600"/>
          </a:xfrm>
          <a:prstGeom prst="rect">
            <a:avLst/>
          </a:prstGeom>
          <a:noFill/>
          <a:ln>
            <a:noFill/>
          </a:ln>
        </p:spPr>
      </p:pic>
      <p:pic>
        <p:nvPicPr>
          <p:cNvPr id="166" name="Shape 166"/>
          <p:cNvPicPr preferRelativeResize="0"/>
          <p:nvPr/>
        </p:nvPicPr>
        <p:blipFill>
          <a:blip r:embed="rId4">
            <a:alphaModFix/>
          </a:blip>
          <a:stretch>
            <a:fillRect/>
          </a:stretch>
        </p:blipFill>
        <p:spPr>
          <a:xfrm>
            <a:off x="381000" y="895675"/>
            <a:ext cx="7717648" cy="2334824"/>
          </a:xfrm>
          <a:prstGeom prst="rect">
            <a:avLst/>
          </a:prstGeom>
          <a:noFill/>
          <a:ln>
            <a:noFill/>
          </a:ln>
        </p:spPr>
      </p:pic>
      <p:pic>
        <p:nvPicPr>
          <p:cNvPr id="167" name="Shape 167"/>
          <p:cNvPicPr preferRelativeResize="0"/>
          <p:nvPr/>
        </p:nvPicPr>
        <p:blipFill>
          <a:blip r:embed="rId5">
            <a:alphaModFix/>
          </a:blip>
          <a:stretch>
            <a:fillRect/>
          </a:stretch>
        </p:blipFill>
        <p:spPr>
          <a:xfrm>
            <a:off x="381000" y="3495350"/>
            <a:ext cx="7648850" cy="1212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71" name="Shape 171"/>
        <p:cNvGrpSpPr/>
        <p:nvPr/>
      </p:nvGrpSpPr>
      <p:grpSpPr>
        <a:xfrm>
          <a:off x="0" y="0"/>
          <a:ext cx="0" cy="0"/>
          <a:chOff x="0" y="0"/>
          <a:chExt cx="0" cy="0"/>
        </a:xfrm>
      </p:grpSpPr>
      <p:sp>
        <p:nvSpPr>
          <p:cNvPr id="172" name="Shape 172"/>
          <p:cNvSpPr txBox="1"/>
          <p:nvPr>
            <p:ph type="ctrTitle"/>
          </p:nvPr>
        </p:nvSpPr>
        <p:spPr>
          <a:xfrm>
            <a:off x="1389875" y="381000"/>
            <a:ext cx="6224100" cy="895800"/>
          </a:xfrm>
          <a:prstGeom prst="rect">
            <a:avLst/>
          </a:prstGeom>
        </p:spPr>
        <p:txBody>
          <a:bodyPr anchorCtr="0" anchor="b" bIns="91425" lIns="91425" spcFirstLastPara="1" rIns="91425" wrap="square" tIns="91425">
            <a:noAutofit/>
          </a:bodyPr>
          <a:lstStyle/>
          <a:p>
            <a:pPr indent="0" lvl="0" marL="0" rtl="0" algn="l">
              <a:lnSpc>
                <a:spcPct val="130000"/>
              </a:lnSpc>
              <a:spcBef>
                <a:spcPts val="0"/>
              </a:spcBef>
              <a:spcAft>
                <a:spcPts val="1500"/>
              </a:spcAft>
              <a:buNone/>
            </a:pPr>
            <a:r>
              <a:rPr lang="en" sz="3000"/>
              <a:t>Button </a:t>
            </a:r>
            <a:r>
              <a:rPr lang="en" sz="3000"/>
              <a:t>active &amp; disabled</a:t>
            </a:r>
            <a:endParaRPr sz="3000">
              <a:solidFill>
                <a:srgbClr val="000000"/>
              </a:solidFill>
            </a:endParaRPr>
          </a:p>
        </p:txBody>
      </p:sp>
      <p:pic>
        <p:nvPicPr>
          <p:cNvPr id="173" name="Shape 173"/>
          <p:cNvPicPr preferRelativeResize="0"/>
          <p:nvPr/>
        </p:nvPicPr>
        <p:blipFill>
          <a:blip r:embed="rId3">
            <a:alphaModFix/>
          </a:blip>
          <a:stretch>
            <a:fillRect/>
          </a:stretch>
        </p:blipFill>
        <p:spPr>
          <a:xfrm>
            <a:off x="311699" y="103075"/>
            <a:ext cx="1099145" cy="792600"/>
          </a:xfrm>
          <a:prstGeom prst="rect">
            <a:avLst/>
          </a:prstGeom>
          <a:noFill/>
          <a:ln>
            <a:noFill/>
          </a:ln>
        </p:spPr>
      </p:pic>
      <p:pic>
        <p:nvPicPr>
          <p:cNvPr id="174" name="Shape 174"/>
          <p:cNvPicPr preferRelativeResize="0"/>
          <p:nvPr/>
        </p:nvPicPr>
        <p:blipFill>
          <a:blip r:embed="rId4">
            <a:alphaModFix/>
          </a:blip>
          <a:stretch>
            <a:fillRect/>
          </a:stretch>
        </p:blipFill>
        <p:spPr>
          <a:xfrm>
            <a:off x="152400" y="1149550"/>
            <a:ext cx="8839199" cy="210306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78" name="Shape 178"/>
        <p:cNvGrpSpPr/>
        <p:nvPr/>
      </p:nvGrpSpPr>
      <p:grpSpPr>
        <a:xfrm>
          <a:off x="0" y="0"/>
          <a:ext cx="0" cy="0"/>
          <a:chOff x="0" y="0"/>
          <a:chExt cx="0" cy="0"/>
        </a:xfrm>
      </p:grpSpPr>
      <p:sp>
        <p:nvSpPr>
          <p:cNvPr id="179" name="Shape 179"/>
          <p:cNvSpPr txBox="1"/>
          <p:nvPr>
            <p:ph type="ctrTitle"/>
          </p:nvPr>
        </p:nvSpPr>
        <p:spPr>
          <a:xfrm>
            <a:off x="1389875" y="381000"/>
            <a:ext cx="6224100" cy="895800"/>
          </a:xfrm>
          <a:prstGeom prst="rect">
            <a:avLst/>
          </a:prstGeom>
        </p:spPr>
        <p:txBody>
          <a:bodyPr anchorCtr="0" anchor="b" bIns="91425" lIns="91425" spcFirstLastPara="1" rIns="91425" wrap="square" tIns="91425">
            <a:noAutofit/>
          </a:bodyPr>
          <a:lstStyle/>
          <a:p>
            <a:pPr indent="0" lvl="0" marL="0" rtl="0" algn="l">
              <a:lnSpc>
                <a:spcPct val="130000"/>
              </a:lnSpc>
              <a:spcBef>
                <a:spcPts val="0"/>
              </a:spcBef>
              <a:spcAft>
                <a:spcPts val="1500"/>
              </a:spcAft>
              <a:buNone/>
            </a:pPr>
            <a:r>
              <a:rPr lang="en" sz="3000"/>
              <a:t>Navigation</a:t>
            </a:r>
            <a:endParaRPr sz="3000">
              <a:solidFill>
                <a:srgbClr val="000000"/>
              </a:solidFill>
            </a:endParaRPr>
          </a:p>
        </p:txBody>
      </p:sp>
      <p:pic>
        <p:nvPicPr>
          <p:cNvPr id="180" name="Shape 180"/>
          <p:cNvPicPr preferRelativeResize="0"/>
          <p:nvPr/>
        </p:nvPicPr>
        <p:blipFill>
          <a:blip r:embed="rId3">
            <a:alphaModFix/>
          </a:blip>
          <a:stretch>
            <a:fillRect/>
          </a:stretch>
        </p:blipFill>
        <p:spPr>
          <a:xfrm>
            <a:off x="311699" y="103075"/>
            <a:ext cx="1099145" cy="792600"/>
          </a:xfrm>
          <a:prstGeom prst="rect">
            <a:avLst/>
          </a:prstGeom>
          <a:noFill/>
          <a:ln>
            <a:noFill/>
          </a:ln>
        </p:spPr>
      </p:pic>
      <p:sp>
        <p:nvSpPr>
          <p:cNvPr id="181" name="Shape 181"/>
          <p:cNvSpPr txBox="1"/>
          <p:nvPr>
            <p:ph idx="1" type="subTitle"/>
          </p:nvPr>
        </p:nvSpPr>
        <p:spPr>
          <a:xfrm>
            <a:off x="311700" y="945025"/>
            <a:ext cx="8520600" cy="3958800"/>
          </a:xfrm>
          <a:prstGeom prst="rect">
            <a:avLst/>
          </a:prstGeom>
        </p:spPr>
        <p:txBody>
          <a:bodyPr anchorCtr="0" anchor="t" bIns="91425" lIns="91425" spcFirstLastPara="1" rIns="91425" wrap="square" tIns="91425">
            <a:noAutofit/>
          </a:bodyPr>
          <a:lstStyle/>
          <a:p>
            <a:pPr indent="-342900" lvl="0" marL="457200" rtl="0" algn="l">
              <a:lnSpc>
                <a:spcPct val="130000"/>
              </a:lnSpc>
              <a:spcBef>
                <a:spcPts val="0"/>
              </a:spcBef>
              <a:spcAft>
                <a:spcPts val="0"/>
              </a:spcAft>
              <a:buClr>
                <a:schemeClr val="dk1"/>
              </a:buClr>
              <a:buSzPts val="1800"/>
              <a:buChar char="●"/>
            </a:pPr>
            <a:r>
              <a:rPr lang="en" sz="1800">
                <a:solidFill>
                  <a:schemeClr val="dk1"/>
                </a:solidFill>
              </a:rPr>
              <a:t>http://getbootstrap.com.vn/components/#navbar</a:t>
            </a:r>
            <a:endParaRPr sz="1800">
              <a:solidFill>
                <a:schemeClr val="dk1"/>
              </a:solidFill>
            </a:endParaRPr>
          </a:p>
          <a:p>
            <a:pPr indent="0" lvl="0" marL="0" rtl="0" algn="l">
              <a:lnSpc>
                <a:spcPct val="130000"/>
              </a:lnSpc>
              <a:spcBef>
                <a:spcPts val="1500"/>
              </a:spcBef>
              <a:spcAft>
                <a:spcPts val="1500"/>
              </a:spcAft>
              <a:buNone/>
            </a:pPr>
            <a:r>
              <a:t/>
            </a:r>
            <a:endParaRPr sz="1800">
              <a:solidFill>
                <a:schemeClr val="dk1"/>
              </a:solidFill>
            </a:endParaRPr>
          </a:p>
        </p:txBody>
      </p:sp>
      <p:pic>
        <p:nvPicPr>
          <p:cNvPr id="182" name="Shape 182"/>
          <p:cNvPicPr preferRelativeResize="0"/>
          <p:nvPr/>
        </p:nvPicPr>
        <p:blipFill>
          <a:blip r:embed="rId4">
            <a:alphaModFix/>
          </a:blip>
          <a:stretch>
            <a:fillRect/>
          </a:stretch>
        </p:blipFill>
        <p:spPr>
          <a:xfrm>
            <a:off x="311700" y="1743374"/>
            <a:ext cx="8467202" cy="637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6" name="Shape 186"/>
        <p:cNvGrpSpPr/>
        <p:nvPr/>
      </p:nvGrpSpPr>
      <p:grpSpPr>
        <a:xfrm>
          <a:off x="0" y="0"/>
          <a:ext cx="0" cy="0"/>
          <a:chOff x="0" y="0"/>
          <a:chExt cx="0" cy="0"/>
        </a:xfrm>
      </p:grpSpPr>
      <p:sp>
        <p:nvSpPr>
          <p:cNvPr id="187" name="Shape 187"/>
          <p:cNvSpPr txBox="1"/>
          <p:nvPr>
            <p:ph type="ctrTitle"/>
          </p:nvPr>
        </p:nvSpPr>
        <p:spPr>
          <a:xfrm>
            <a:off x="1389875" y="381000"/>
            <a:ext cx="6224100" cy="895800"/>
          </a:xfrm>
          <a:prstGeom prst="rect">
            <a:avLst/>
          </a:prstGeom>
        </p:spPr>
        <p:txBody>
          <a:bodyPr anchorCtr="0" anchor="b" bIns="91425" lIns="91425" spcFirstLastPara="1" rIns="91425" wrap="square" tIns="91425">
            <a:noAutofit/>
          </a:bodyPr>
          <a:lstStyle/>
          <a:p>
            <a:pPr indent="0" lvl="0" marL="0" rtl="0" algn="l">
              <a:lnSpc>
                <a:spcPct val="130000"/>
              </a:lnSpc>
              <a:spcBef>
                <a:spcPts val="0"/>
              </a:spcBef>
              <a:spcAft>
                <a:spcPts val="1500"/>
              </a:spcAft>
              <a:buNone/>
            </a:pPr>
            <a:r>
              <a:rPr lang="en" sz="3000"/>
              <a:t>Icons</a:t>
            </a:r>
            <a:endParaRPr sz="3000">
              <a:solidFill>
                <a:srgbClr val="000000"/>
              </a:solidFill>
            </a:endParaRPr>
          </a:p>
        </p:txBody>
      </p:sp>
      <p:pic>
        <p:nvPicPr>
          <p:cNvPr id="188" name="Shape 188"/>
          <p:cNvPicPr preferRelativeResize="0"/>
          <p:nvPr/>
        </p:nvPicPr>
        <p:blipFill>
          <a:blip r:embed="rId3">
            <a:alphaModFix/>
          </a:blip>
          <a:stretch>
            <a:fillRect/>
          </a:stretch>
        </p:blipFill>
        <p:spPr>
          <a:xfrm>
            <a:off x="311699" y="103075"/>
            <a:ext cx="1099145" cy="792600"/>
          </a:xfrm>
          <a:prstGeom prst="rect">
            <a:avLst/>
          </a:prstGeom>
          <a:noFill/>
          <a:ln>
            <a:noFill/>
          </a:ln>
        </p:spPr>
      </p:pic>
      <p:sp>
        <p:nvSpPr>
          <p:cNvPr id="189" name="Shape 189"/>
          <p:cNvSpPr txBox="1"/>
          <p:nvPr>
            <p:ph idx="1" type="subTitle"/>
          </p:nvPr>
        </p:nvSpPr>
        <p:spPr>
          <a:xfrm>
            <a:off x="311700" y="945025"/>
            <a:ext cx="8520600" cy="3958800"/>
          </a:xfrm>
          <a:prstGeom prst="rect">
            <a:avLst/>
          </a:prstGeom>
        </p:spPr>
        <p:txBody>
          <a:bodyPr anchorCtr="0" anchor="t" bIns="91425" lIns="91425" spcFirstLastPara="1" rIns="91425" wrap="square" tIns="91425">
            <a:noAutofit/>
          </a:bodyPr>
          <a:lstStyle/>
          <a:p>
            <a:pPr indent="-342900" lvl="0" marL="457200" rtl="0" algn="l">
              <a:lnSpc>
                <a:spcPct val="130000"/>
              </a:lnSpc>
              <a:spcBef>
                <a:spcPts val="0"/>
              </a:spcBef>
              <a:spcAft>
                <a:spcPts val="0"/>
              </a:spcAft>
              <a:buClr>
                <a:schemeClr val="dk1"/>
              </a:buClr>
              <a:buSzPts val="1800"/>
              <a:buChar char="●"/>
            </a:pPr>
            <a:r>
              <a:rPr lang="en" sz="1800">
                <a:solidFill>
                  <a:schemeClr val="dk1"/>
                </a:solidFill>
              </a:rPr>
              <a:t>http://getbootstrap.com.vn/components/#glyphicons</a:t>
            </a:r>
            <a:endParaRPr sz="1800">
              <a:solidFill>
                <a:schemeClr val="dk1"/>
              </a:solidFill>
            </a:endParaRPr>
          </a:p>
        </p:txBody>
      </p:sp>
      <p:pic>
        <p:nvPicPr>
          <p:cNvPr id="190" name="Shape 190"/>
          <p:cNvPicPr preferRelativeResize="0"/>
          <p:nvPr/>
        </p:nvPicPr>
        <p:blipFill>
          <a:blip r:embed="rId4">
            <a:alphaModFix/>
          </a:blip>
          <a:stretch>
            <a:fillRect/>
          </a:stretch>
        </p:blipFill>
        <p:spPr>
          <a:xfrm>
            <a:off x="508127" y="1412100"/>
            <a:ext cx="4905184" cy="3491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4" name="Shape 194"/>
        <p:cNvGrpSpPr/>
        <p:nvPr/>
      </p:nvGrpSpPr>
      <p:grpSpPr>
        <a:xfrm>
          <a:off x="0" y="0"/>
          <a:ext cx="0" cy="0"/>
          <a:chOff x="0" y="0"/>
          <a:chExt cx="0" cy="0"/>
        </a:xfrm>
      </p:grpSpPr>
      <p:sp>
        <p:nvSpPr>
          <p:cNvPr id="195" name="Shape 195"/>
          <p:cNvSpPr txBox="1"/>
          <p:nvPr>
            <p:ph type="ctrTitle"/>
          </p:nvPr>
        </p:nvSpPr>
        <p:spPr>
          <a:xfrm>
            <a:off x="1389875" y="381000"/>
            <a:ext cx="6224100" cy="895800"/>
          </a:xfrm>
          <a:prstGeom prst="rect">
            <a:avLst/>
          </a:prstGeom>
        </p:spPr>
        <p:txBody>
          <a:bodyPr anchorCtr="0" anchor="b" bIns="91425" lIns="91425" spcFirstLastPara="1" rIns="91425" wrap="square" tIns="91425">
            <a:noAutofit/>
          </a:bodyPr>
          <a:lstStyle/>
          <a:p>
            <a:pPr indent="0" lvl="0" marL="0" rtl="0" algn="l">
              <a:lnSpc>
                <a:spcPct val="130000"/>
              </a:lnSpc>
              <a:spcBef>
                <a:spcPts val="0"/>
              </a:spcBef>
              <a:spcAft>
                <a:spcPts val="1500"/>
              </a:spcAft>
              <a:buNone/>
            </a:pPr>
            <a:r>
              <a:rPr lang="en" sz="3000"/>
              <a:t>Các tiện ích khác</a:t>
            </a:r>
            <a:endParaRPr sz="3000">
              <a:solidFill>
                <a:srgbClr val="000000"/>
              </a:solidFill>
            </a:endParaRPr>
          </a:p>
        </p:txBody>
      </p:sp>
      <p:pic>
        <p:nvPicPr>
          <p:cNvPr id="196" name="Shape 196"/>
          <p:cNvPicPr preferRelativeResize="0"/>
          <p:nvPr/>
        </p:nvPicPr>
        <p:blipFill>
          <a:blip r:embed="rId3">
            <a:alphaModFix/>
          </a:blip>
          <a:stretch>
            <a:fillRect/>
          </a:stretch>
        </p:blipFill>
        <p:spPr>
          <a:xfrm>
            <a:off x="311699" y="103075"/>
            <a:ext cx="1099145" cy="792600"/>
          </a:xfrm>
          <a:prstGeom prst="rect">
            <a:avLst/>
          </a:prstGeom>
          <a:noFill/>
          <a:ln>
            <a:noFill/>
          </a:ln>
        </p:spPr>
      </p:pic>
      <p:sp>
        <p:nvSpPr>
          <p:cNvPr id="197" name="Shape 197"/>
          <p:cNvSpPr txBox="1"/>
          <p:nvPr>
            <p:ph idx="1" type="subTitle"/>
          </p:nvPr>
        </p:nvSpPr>
        <p:spPr>
          <a:xfrm>
            <a:off x="311700" y="945025"/>
            <a:ext cx="8520600" cy="3958800"/>
          </a:xfrm>
          <a:prstGeom prst="rect">
            <a:avLst/>
          </a:prstGeom>
        </p:spPr>
        <p:txBody>
          <a:bodyPr anchorCtr="0" anchor="t" bIns="91425" lIns="91425" spcFirstLastPara="1" rIns="91425" wrap="square" tIns="91425">
            <a:noAutofit/>
          </a:bodyPr>
          <a:lstStyle/>
          <a:p>
            <a:pPr indent="-342900" lvl="0" marL="457200" rtl="0" algn="l">
              <a:lnSpc>
                <a:spcPct val="130000"/>
              </a:lnSpc>
              <a:spcBef>
                <a:spcPts val="0"/>
              </a:spcBef>
              <a:spcAft>
                <a:spcPts val="0"/>
              </a:spcAft>
              <a:buClr>
                <a:schemeClr val="dk1"/>
              </a:buClr>
              <a:buSzPts val="1800"/>
              <a:buChar char="●"/>
            </a:pPr>
            <a:r>
              <a:rPr lang="en" sz="1800">
                <a:solidFill>
                  <a:schemeClr val="dk1"/>
                </a:solidFill>
              </a:rPr>
              <a:t>Pagination</a:t>
            </a:r>
            <a:endParaRPr sz="1800">
              <a:solidFill>
                <a:schemeClr val="dk1"/>
              </a:solidFill>
            </a:endParaRPr>
          </a:p>
          <a:p>
            <a:pPr indent="-342900" lvl="0" marL="457200" rtl="0" algn="l">
              <a:lnSpc>
                <a:spcPct val="130000"/>
              </a:lnSpc>
              <a:spcBef>
                <a:spcPts val="0"/>
              </a:spcBef>
              <a:spcAft>
                <a:spcPts val="0"/>
              </a:spcAft>
              <a:buClr>
                <a:schemeClr val="dk1"/>
              </a:buClr>
              <a:buSzPts val="1800"/>
              <a:buChar char="●"/>
            </a:pPr>
            <a:r>
              <a:rPr lang="en" sz="1800">
                <a:solidFill>
                  <a:schemeClr val="dk1"/>
                </a:solidFill>
              </a:rPr>
              <a:t>Dropdown menu</a:t>
            </a:r>
            <a:endParaRPr sz="1800">
              <a:solidFill>
                <a:schemeClr val="dk1"/>
              </a:solidFill>
            </a:endParaRPr>
          </a:p>
          <a:p>
            <a:pPr indent="-342900" lvl="0" marL="457200" rtl="0" algn="l">
              <a:lnSpc>
                <a:spcPct val="130000"/>
              </a:lnSpc>
              <a:spcBef>
                <a:spcPts val="0"/>
              </a:spcBef>
              <a:spcAft>
                <a:spcPts val="0"/>
              </a:spcAft>
              <a:buClr>
                <a:schemeClr val="dk1"/>
              </a:buClr>
              <a:buSzPts val="1800"/>
              <a:buChar char="●"/>
            </a:pPr>
            <a:r>
              <a:rPr lang="en" sz="1800">
                <a:solidFill>
                  <a:schemeClr val="dk1"/>
                </a:solidFill>
              </a:rPr>
              <a:t>Carousel</a:t>
            </a:r>
            <a:endParaRPr sz="1800">
              <a:solidFill>
                <a:schemeClr val="dk1"/>
              </a:solidFill>
            </a:endParaRPr>
          </a:p>
          <a:p>
            <a:pPr indent="-342900" lvl="0" marL="457200" rtl="0" algn="l">
              <a:lnSpc>
                <a:spcPct val="130000"/>
              </a:lnSpc>
              <a:spcBef>
                <a:spcPts val="0"/>
              </a:spcBef>
              <a:spcAft>
                <a:spcPts val="0"/>
              </a:spcAft>
              <a:buClr>
                <a:schemeClr val="dk1"/>
              </a:buClr>
              <a:buSzPts val="1800"/>
              <a:buChar char="●"/>
            </a:pPr>
            <a:r>
              <a:rPr lang="en" sz="1800">
                <a:solidFill>
                  <a:schemeClr val="dk1"/>
                </a:solidFill>
              </a:rPr>
              <a:t>Panels, Label</a:t>
            </a:r>
            <a:endParaRPr sz="1800">
              <a:solidFill>
                <a:schemeClr val="dk1"/>
              </a:solidFill>
            </a:endParaRPr>
          </a:p>
          <a:p>
            <a:pPr indent="-342900" lvl="0" marL="457200" rtl="0" algn="l">
              <a:lnSpc>
                <a:spcPct val="130000"/>
              </a:lnSpc>
              <a:spcBef>
                <a:spcPts val="0"/>
              </a:spcBef>
              <a:spcAft>
                <a:spcPts val="0"/>
              </a:spcAft>
              <a:buClr>
                <a:schemeClr val="dk1"/>
              </a:buClr>
              <a:buSzPts val="1800"/>
              <a:buChar char="●"/>
            </a:pPr>
            <a:r>
              <a:rPr lang="en" sz="1800">
                <a:solidFill>
                  <a:schemeClr val="dk1"/>
                </a:solidFill>
              </a:rPr>
              <a:t>...</a:t>
            </a:r>
            <a:endParaRPr sz="1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0" name="Shape 60"/>
        <p:cNvGrpSpPr/>
        <p:nvPr/>
      </p:nvGrpSpPr>
      <p:grpSpPr>
        <a:xfrm>
          <a:off x="0" y="0"/>
          <a:ext cx="0" cy="0"/>
          <a:chOff x="0" y="0"/>
          <a:chExt cx="0" cy="0"/>
        </a:xfrm>
      </p:grpSpPr>
      <p:sp>
        <p:nvSpPr>
          <p:cNvPr id="61" name="Shape 61"/>
          <p:cNvSpPr txBox="1"/>
          <p:nvPr>
            <p:ph type="ctrTitle"/>
          </p:nvPr>
        </p:nvSpPr>
        <p:spPr>
          <a:xfrm>
            <a:off x="1618475" y="0"/>
            <a:ext cx="6224100" cy="89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Lesson 4: Css - bootstrap</a:t>
            </a:r>
            <a:endParaRPr sz="3000"/>
          </a:p>
        </p:txBody>
      </p:sp>
      <p:sp>
        <p:nvSpPr>
          <p:cNvPr id="62" name="Shape 62"/>
          <p:cNvSpPr txBox="1"/>
          <p:nvPr>
            <p:ph idx="1" type="subTitle"/>
          </p:nvPr>
        </p:nvSpPr>
        <p:spPr>
          <a:xfrm>
            <a:off x="311700" y="1184700"/>
            <a:ext cx="8520600" cy="395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000000"/>
                </a:solidFill>
              </a:rPr>
              <a:t>Mục tiêu:</a:t>
            </a:r>
            <a:endParaRPr sz="2200">
              <a:solidFill>
                <a:srgbClr val="000000"/>
              </a:solidFill>
            </a:endParaRPr>
          </a:p>
          <a:p>
            <a:pPr indent="-368300" lvl="0" marL="457200" rtl="0" algn="l">
              <a:spcBef>
                <a:spcPts val="0"/>
              </a:spcBef>
              <a:spcAft>
                <a:spcPts val="0"/>
              </a:spcAft>
              <a:buClr>
                <a:srgbClr val="000000"/>
              </a:buClr>
              <a:buSzPts val="2200"/>
              <a:buChar char="●"/>
            </a:pPr>
            <a:r>
              <a:rPr lang="en" sz="2200">
                <a:solidFill>
                  <a:srgbClr val="000000"/>
                </a:solidFill>
              </a:rPr>
              <a:t>Nắm được khái niệm responsive.</a:t>
            </a:r>
            <a:endParaRPr sz="2200">
              <a:solidFill>
                <a:srgbClr val="000000"/>
              </a:solidFill>
            </a:endParaRPr>
          </a:p>
          <a:p>
            <a:pPr indent="-368300" lvl="0" marL="457200" rtl="0" algn="l">
              <a:spcBef>
                <a:spcPts val="0"/>
              </a:spcBef>
              <a:spcAft>
                <a:spcPts val="0"/>
              </a:spcAft>
              <a:buClr>
                <a:srgbClr val="000000"/>
              </a:buClr>
              <a:buSzPts val="2200"/>
              <a:buChar char="●"/>
            </a:pPr>
            <a:r>
              <a:rPr lang="en" sz="2200">
                <a:solidFill>
                  <a:srgbClr val="000000"/>
                </a:solidFill>
              </a:rPr>
              <a:t>Hiểu cách thức hoạt động của responsive</a:t>
            </a:r>
            <a:endParaRPr sz="2200">
              <a:solidFill>
                <a:srgbClr val="000000"/>
              </a:solidFill>
            </a:endParaRPr>
          </a:p>
          <a:p>
            <a:pPr indent="-368300" lvl="0" marL="457200" rtl="0" algn="l">
              <a:spcBef>
                <a:spcPts val="0"/>
              </a:spcBef>
              <a:spcAft>
                <a:spcPts val="0"/>
              </a:spcAft>
              <a:buClr>
                <a:srgbClr val="000000"/>
              </a:buClr>
              <a:buSzPts val="2200"/>
              <a:buChar char="●"/>
            </a:pPr>
            <a:r>
              <a:rPr lang="en" sz="2200">
                <a:solidFill>
                  <a:srgbClr val="000000"/>
                </a:solidFill>
              </a:rPr>
              <a:t>Làm quen với  framework</a:t>
            </a:r>
            <a:r>
              <a:rPr lang="en" sz="2200">
                <a:solidFill>
                  <a:srgbClr val="000000"/>
                </a:solidFill>
              </a:rPr>
              <a:t> bootstrap.</a:t>
            </a:r>
            <a:endParaRPr sz="2200">
              <a:solidFill>
                <a:srgbClr val="000000"/>
              </a:solidFill>
            </a:endParaRPr>
          </a:p>
          <a:p>
            <a:pPr indent="-368300" lvl="0" marL="457200" rtl="0" algn="l">
              <a:spcBef>
                <a:spcPts val="0"/>
              </a:spcBef>
              <a:spcAft>
                <a:spcPts val="0"/>
              </a:spcAft>
              <a:buClr>
                <a:srgbClr val="000000"/>
              </a:buClr>
              <a:buSzPts val="2200"/>
              <a:buChar char="●"/>
            </a:pPr>
            <a:r>
              <a:rPr lang="en" sz="2200">
                <a:solidFill>
                  <a:srgbClr val="000000"/>
                </a:solidFill>
              </a:rPr>
              <a:t>Thực hành sử dụng các tính năng của bootstrap để xây dựng giao diện website.</a:t>
            </a:r>
            <a:endParaRPr sz="2200">
              <a:solidFill>
                <a:srgbClr val="000000"/>
              </a:solidFill>
            </a:endParaRPr>
          </a:p>
        </p:txBody>
      </p:sp>
      <p:pic>
        <p:nvPicPr>
          <p:cNvPr id="63" name="Shape 63"/>
          <p:cNvPicPr preferRelativeResize="0"/>
          <p:nvPr/>
        </p:nvPicPr>
        <p:blipFill>
          <a:blip r:embed="rId3">
            <a:alphaModFix/>
          </a:blip>
          <a:stretch>
            <a:fillRect/>
          </a:stretch>
        </p:blipFill>
        <p:spPr>
          <a:xfrm>
            <a:off x="311699" y="103075"/>
            <a:ext cx="1099145" cy="792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1" name="Shape 201"/>
        <p:cNvGrpSpPr/>
        <p:nvPr/>
      </p:nvGrpSpPr>
      <p:grpSpPr>
        <a:xfrm>
          <a:off x="0" y="0"/>
          <a:ext cx="0" cy="0"/>
          <a:chOff x="0" y="0"/>
          <a:chExt cx="0" cy="0"/>
        </a:xfrm>
      </p:grpSpPr>
      <p:sp>
        <p:nvSpPr>
          <p:cNvPr id="202" name="Shape 202"/>
          <p:cNvSpPr txBox="1"/>
          <p:nvPr>
            <p:ph type="ctrTitle"/>
          </p:nvPr>
        </p:nvSpPr>
        <p:spPr>
          <a:xfrm>
            <a:off x="1389875" y="381000"/>
            <a:ext cx="6224100" cy="895800"/>
          </a:xfrm>
          <a:prstGeom prst="rect">
            <a:avLst/>
          </a:prstGeom>
        </p:spPr>
        <p:txBody>
          <a:bodyPr anchorCtr="0" anchor="b" bIns="91425" lIns="91425" spcFirstLastPara="1" rIns="91425" wrap="square" tIns="91425">
            <a:noAutofit/>
          </a:bodyPr>
          <a:lstStyle/>
          <a:p>
            <a:pPr indent="0" lvl="0" marL="0" rtl="0" algn="l">
              <a:lnSpc>
                <a:spcPct val="130000"/>
              </a:lnSpc>
              <a:spcBef>
                <a:spcPts val="0"/>
              </a:spcBef>
              <a:spcAft>
                <a:spcPts val="1500"/>
              </a:spcAft>
              <a:buNone/>
            </a:pPr>
            <a:r>
              <a:rPr lang="en" sz="3000"/>
              <a:t>Demo</a:t>
            </a:r>
            <a:endParaRPr sz="3000">
              <a:solidFill>
                <a:srgbClr val="000000"/>
              </a:solidFill>
            </a:endParaRPr>
          </a:p>
        </p:txBody>
      </p:sp>
      <p:pic>
        <p:nvPicPr>
          <p:cNvPr id="203" name="Shape 203"/>
          <p:cNvPicPr preferRelativeResize="0"/>
          <p:nvPr/>
        </p:nvPicPr>
        <p:blipFill>
          <a:blip r:embed="rId3">
            <a:alphaModFix/>
          </a:blip>
          <a:stretch>
            <a:fillRect/>
          </a:stretch>
        </p:blipFill>
        <p:spPr>
          <a:xfrm>
            <a:off x="311699" y="103075"/>
            <a:ext cx="1099145" cy="792600"/>
          </a:xfrm>
          <a:prstGeom prst="rect">
            <a:avLst/>
          </a:prstGeom>
          <a:noFill/>
          <a:ln>
            <a:noFill/>
          </a:ln>
        </p:spPr>
      </p:pic>
      <p:pic>
        <p:nvPicPr>
          <p:cNvPr id="204" name="Shape 204"/>
          <p:cNvPicPr preferRelativeResize="0"/>
          <p:nvPr/>
        </p:nvPicPr>
        <p:blipFill>
          <a:blip r:embed="rId4">
            <a:alphaModFix/>
          </a:blip>
          <a:stretch>
            <a:fillRect/>
          </a:stretch>
        </p:blipFill>
        <p:spPr>
          <a:xfrm>
            <a:off x="2434000" y="1189500"/>
            <a:ext cx="4275990" cy="3561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8" name="Shape 208"/>
        <p:cNvGrpSpPr/>
        <p:nvPr/>
      </p:nvGrpSpPr>
      <p:grpSpPr>
        <a:xfrm>
          <a:off x="0" y="0"/>
          <a:ext cx="0" cy="0"/>
          <a:chOff x="0" y="0"/>
          <a:chExt cx="0" cy="0"/>
        </a:xfrm>
      </p:grpSpPr>
      <p:sp>
        <p:nvSpPr>
          <p:cNvPr id="209" name="Shape 209"/>
          <p:cNvSpPr txBox="1"/>
          <p:nvPr>
            <p:ph type="ctrTitle"/>
          </p:nvPr>
        </p:nvSpPr>
        <p:spPr>
          <a:xfrm>
            <a:off x="1389875" y="381000"/>
            <a:ext cx="6224100" cy="895800"/>
          </a:xfrm>
          <a:prstGeom prst="rect">
            <a:avLst/>
          </a:prstGeom>
        </p:spPr>
        <p:txBody>
          <a:bodyPr anchorCtr="0" anchor="b" bIns="91425" lIns="91425" spcFirstLastPara="1" rIns="91425" wrap="square" tIns="91425">
            <a:noAutofit/>
          </a:bodyPr>
          <a:lstStyle/>
          <a:p>
            <a:pPr indent="0" lvl="0" marL="0" rtl="0" algn="l">
              <a:lnSpc>
                <a:spcPct val="130000"/>
              </a:lnSpc>
              <a:spcBef>
                <a:spcPts val="0"/>
              </a:spcBef>
              <a:spcAft>
                <a:spcPts val="1500"/>
              </a:spcAft>
              <a:buNone/>
            </a:pPr>
            <a:r>
              <a:rPr lang="en" sz="3000"/>
              <a:t>Tổng kết</a:t>
            </a:r>
            <a:endParaRPr sz="3000">
              <a:solidFill>
                <a:srgbClr val="000000"/>
              </a:solidFill>
            </a:endParaRPr>
          </a:p>
        </p:txBody>
      </p:sp>
      <p:pic>
        <p:nvPicPr>
          <p:cNvPr id="210" name="Shape 210"/>
          <p:cNvPicPr preferRelativeResize="0"/>
          <p:nvPr/>
        </p:nvPicPr>
        <p:blipFill>
          <a:blip r:embed="rId3">
            <a:alphaModFix/>
          </a:blip>
          <a:stretch>
            <a:fillRect/>
          </a:stretch>
        </p:blipFill>
        <p:spPr>
          <a:xfrm>
            <a:off x="311699" y="103075"/>
            <a:ext cx="1099145" cy="792600"/>
          </a:xfrm>
          <a:prstGeom prst="rect">
            <a:avLst/>
          </a:prstGeom>
          <a:noFill/>
          <a:ln>
            <a:noFill/>
          </a:ln>
        </p:spPr>
      </p:pic>
      <p:sp>
        <p:nvSpPr>
          <p:cNvPr id="211" name="Shape 211"/>
          <p:cNvSpPr txBox="1"/>
          <p:nvPr>
            <p:ph idx="1" type="subTitle"/>
          </p:nvPr>
        </p:nvSpPr>
        <p:spPr>
          <a:xfrm>
            <a:off x="311700" y="1184700"/>
            <a:ext cx="8520600" cy="3958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000000"/>
              </a:buClr>
              <a:buSzPts val="2200"/>
              <a:buChar char="●"/>
            </a:pPr>
            <a:r>
              <a:rPr lang="en" sz="2200">
                <a:solidFill>
                  <a:srgbClr val="000000"/>
                </a:solidFill>
              </a:rPr>
              <a:t>Nắm được</a:t>
            </a:r>
            <a:r>
              <a:rPr lang="en" sz="2200">
                <a:solidFill>
                  <a:srgbClr val="000000"/>
                </a:solidFill>
              </a:rPr>
              <a:t> khái niệm responsive</a:t>
            </a:r>
            <a:endParaRPr sz="2200">
              <a:solidFill>
                <a:srgbClr val="000000"/>
              </a:solidFill>
            </a:endParaRPr>
          </a:p>
          <a:p>
            <a:pPr indent="-368300" lvl="0" marL="457200" rtl="0" algn="l">
              <a:spcBef>
                <a:spcPts val="0"/>
              </a:spcBef>
              <a:spcAft>
                <a:spcPts val="0"/>
              </a:spcAft>
              <a:buClr>
                <a:srgbClr val="000000"/>
              </a:buClr>
              <a:buSzPts val="2200"/>
              <a:buChar char="●"/>
            </a:pPr>
            <a:r>
              <a:rPr lang="en" sz="2200">
                <a:solidFill>
                  <a:srgbClr val="000000"/>
                </a:solidFill>
              </a:rPr>
              <a:t>Hiểu t</a:t>
            </a:r>
            <a:r>
              <a:rPr lang="en" sz="2200">
                <a:solidFill>
                  <a:srgbClr val="000000"/>
                </a:solidFill>
              </a:rPr>
              <a:t>hẻ @media trong css</a:t>
            </a:r>
            <a:endParaRPr sz="2200">
              <a:solidFill>
                <a:srgbClr val="000000"/>
              </a:solidFill>
            </a:endParaRPr>
          </a:p>
          <a:p>
            <a:pPr indent="-368300" lvl="0" marL="457200" rtl="0" algn="l">
              <a:spcBef>
                <a:spcPts val="0"/>
              </a:spcBef>
              <a:spcAft>
                <a:spcPts val="0"/>
              </a:spcAft>
              <a:buClr>
                <a:srgbClr val="000000"/>
              </a:buClr>
              <a:buSzPts val="2200"/>
              <a:buChar char="●"/>
            </a:pPr>
            <a:r>
              <a:rPr lang="en" sz="2200">
                <a:solidFill>
                  <a:srgbClr val="000000"/>
                </a:solidFill>
              </a:rPr>
              <a:t>Biết cách sử dụng thư viện</a:t>
            </a:r>
            <a:r>
              <a:rPr lang="en" sz="2200">
                <a:solidFill>
                  <a:srgbClr val="000000"/>
                </a:solidFill>
              </a:rPr>
              <a:t> boootstrap</a:t>
            </a:r>
            <a:endParaRPr sz="2200">
              <a:solidFill>
                <a:srgbClr val="000000"/>
              </a:solidFill>
            </a:endParaRPr>
          </a:p>
          <a:p>
            <a:pPr indent="-368300" lvl="0" marL="457200" rtl="0" algn="l">
              <a:spcBef>
                <a:spcPts val="0"/>
              </a:spcBef>
              <a:spcAft>
                <a:spcPts val="0"/>
              </a:spcAft>
              <a:buClr>
                <a:srgbClr val="000000"/>
              </a:buClr>
              <a:buSzPts val="2200"/>
              <a:buChar char="●"/>
            </a:pPr>
            <a:r>
              <a:rPr lang="en" sz="2200">
                <a:solidFill>
                  <a:srgbClr val="000000"/>
                </a:solidFill>
              </a:rPr>
              <a:t>Áp dụng bootstrap vào các bài tập</a:t>
            </a:r>
            <a:endParaRPr sz="2200">
              <a:solidFill>
                <a:srgbClr val="000000"/>
              </a:solidFill>
            </a:endParaRPr>
          </a:p>
          <a:p>
            <a:pPr indent="0" lvl="0" marL="0" rtl="0" algn="l">
              <a:spcBef>
                <a:spcPts val="0"/>
              </a:spcBef>
              <a:spcAft>
                <a:spcPts val="0"/>
              </a:spcAft>
              <a:buNone/>
            </a:pPr>
            <a:r>
              <a:t/>
            </a:r>
            <a:endParaRPr sz="22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7" name="Shape 67"/>
        <p:cNvGrpSpPr/>
        <p:nvPr/>
      </p:nvGrpSpPr>
      <p:grpSpPr>
        <a:xfrm>
          <a:off x="0" y="0"/>
          <a:ext cx="0" cy="0"/>
          <a:chOff x="0" y="0"/>
          <a:chExt cx="0" cy="0"/>
        </a:xfrm>
      </p:grpSpPr>
      <p:sp>
        <p:nvSpPr>
          <p:cNvPr id="68" name="Shape 68"/>
          <p:cNvSpPr txBox="1"/>
          <p:nvPr>
            <p:ph type="ctrTitle"/>
          </p:nvPr>
        </p:nvSpPr>
        <p:spPr>
          <a:xfrm>
            <a:off x="1618475" y="0"/>
            <a:ext cx="6224100" cy="89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Responsive</a:t>
            </a:r>
            <a:endParaRPr sz="3000"/>
          </a:p>
        </p:txBody>
      </p:sp>
      <p:sp>
        <p:nvSpPr>
          <p:cNvPr id="69" name="Shape 69"/>
          <p:cNvSpPr txBox="1"/>
          <p:nvPr>
            <p:ph idx="1" type="subTitle"/>
          </p:nvPr>
        </p:nvSpPr>
        <p:spPr>
          <a:xfrm>
            <a:off x="311700" y="1184700"/>
            <a:ext cx="8520600" cy="3958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33333"/>
              </a:buClr>
              <a:buSzPts val="1800"/>
              <a:buChar char="-"/>
            </a:pPr>
            <a:r>
              <a:rPr lang="en" sz="1800">
                <a:solidFill>
                  <a:srgbClr val="333333"/>
                </a:solidFill>
                <a:highlight>
                  <a:srgbClr val="FFFFFF"/>
                </a:highlight>
              </a:rPr>
              <a:t>Responsive Web Design là kỹ thuật thiết kế web đáp ứng với nhiều kích cỡ giao diện trên nhiều thiết bị khác nhau. Đáp ứng nhiều kích cỡ ở đây có nghĩa là trên mọi thiết bị đều phải chạy toàn màn hình (</a:t>
            </a:r>
            <a:r>
              <a:rPr i="1" lang="en" sz="1800">
                <a:solidFill>
                  <a:srgbClr val="333333"/>
                </a:solidFill>
                <a:highlight>
                  <a:srgbClr val="FFFFFF"/>
                </a:highlight>
              </a:rPr>
              <a:t>full screen</a:t>
            </a:r>
            <a:r>
              <a:rPr lang="en" sz="1800">
                <a:solidFill>
                  <a:srgbClr val="333333"/>
                </a:solidFill>
                <a:highlight>
                  <a:srgbClr val="FFFFFF"/>
                </a:highlight>
              </a:rPr>
              <a:t>), không bị vỡ giao diện và ẩn mất đi một số vị trí nào và không phải sử dụng chức năng zoom để xem.</a:t>
            </a:r>
            <a:endParaRPr sz="1800">
              <a:solidFill>
                <a:srgbClr val="333333"/>
              </a:solidFill>
              <a:highlight>
                <a:srgbClr val="FFFFFF"/>
              </a:highlight>
            </a:endParaRPr>
          </a:p>
          <a:p>
            <a:pPr indent="0" lvl="0" marL="0" rtl="0" algn="l">
              <a:spcBef>
                <a:spcPts val="1500"/>
              </a:spcBef>
              <a:spcAft>
                <a:spcPts val="0"/>
              </a:spcAft>
              <a:buNone/>
            </a:pPr>
            <a:r>
              <a:t/>
            </a:r>
            <a:endParaRPr sz="1800"/>
          </a:p>
        </p:txBody>
      </p:sp>
      <p:pic>
        <p:nvPicPr>
          <p:cNvPr id="70" name="Shape 70"/>
          <p:cNvPicPr preferRelativeResize="0"/>
          <p:nvPr/>
        </p:nvPicPr>
        <p:blipFill>
          <a:blip r:embed="rId3">
            <a:alphaModFix/>
          </a:blip>
          <a:stretch>
            <a:fillRect/>
          </a:stretch>
        </p:blipFill>
        <p:spPr>
          <a:xfrm>
            <a:off x="311699" y="103075"/>
            <a:ext cx="1099145" cy="792600"/>
          </a:xfrm>
          <a:prstGeom prst="rect">
            <a:avLst/>
          </a:prstGeom>
          <a:noFill/>
          <a:ln>
            <a:noFill/>
          </a:ln>
        </p:spPr>
      </p:pic>
      <p:pic>
        <p:nvPicPr>
          <p:cNvPr descr="traffic-by-device.jpg" id="71" name="Shape 71"/>
          <p:cNvPicPr preferRelativeResize="0"/>
          <p:nvPr/>
        </p:nvPicPr>
        <p:blipFill>
          <a:blip r:embed="rId4">
            <a:alphaModFix/>
          </a:blip>
          <a:stretch>
            <a:fillRect/>
          </a:stretch>
        </p:blipFill>
        <p:spPr>
          <a:xfrm>
            <a:off x="3937500" y="2657775"/>
            <a:ext cx="4894800" cy="23696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ctrTitle"/>
          </p:nvPr>
        </p:nvSpPr>
        <p:spPr>
          <a:xfrm>
            <a:off x="1618475" y="0"/>
            <a:ext cx="6224100" cy="89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Responsive - </a:t>
            </a:r>
            <a:r>
              <a:rPr lang="en" sz="3000"/>
              <a:t>mô hình</a:t>
            </a:r>
            <a:endParaRPr sz="3000"/>
          </a:p>
        </p:txBody>
      </p:sp>
      <p:pic>
        <p:nvPicPr>
          <p:cNvPr id="77" name="Shape 77"/>
          <p:cNvPicPr preferRelativeResize="0"/>
          <p:nvPr/>
        </p:nvPicPr>
        <p:blipFill>
          <a:blip r:embed="rId3">
            <a:alphaModFix/>
          </a:blip>
          <a:stretch>
            <a:fillRect/>
          </a:stretch>
        </p:blipFill>
        <p:spPr>
          <a:xfrm>
            <a:off x="311699" y="103075"/>
            <a:ext cx="1099145" cy="792600"/>
          </a:xfrm>
          <a:prstGeom prst="rect">
            <a:avLst/>
          </a:prstGeom>
          <a:noFill/>
          <a:ln>
            <a:noFill/>
          </a:ln>
        </p:spPr>
      </p:pic>
      <p:pic>
        <p:nvPicPr>
          <p:cNvPr id="78" name="Shape 78"/>
          <p:cNvPicPr preferRelativeResize="0"/>
          <p:nvPr/>
        </p:nvPicPr>
        <p:blipFill>
          <a:blip r:embed="rId4">
            <a:alphaModFix/>
          </a:blip>
          <a:stretch>
            <a:fillRect/>
          </a:stretch>
        </p:blipFill>
        <p:spPr>
          <a:xfrm>
            <a:off x="2909175" y="895800"/>
            <a:ext cx="3325658" cy="3942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2" name="Shape 82"/>
        <p:cNvGrpSpPr/>
        <p:nvPr/>
      </p:nvGrpSpPr>
      <p:grpSpPr>
        <a:xfrm>
          <a:off x="0" y="0"/>
          <a:ext cx="0" cy="0"/>
          <a:chOff x="0" y="0"/>
          <a:chExt cx="0" cy="0"/>
        </a:xfrm>
      </p:grpSpPr>
      <p:sp>
        <p:nvSpPr>
          <p:cNvPr id="83" name="Shape 83"/>
          <p:cNvSpPr txBox="1"/>
          <p:nvPr>
            <p:ph type="ctrTitle"/>
          </p:nvPr>
        </p:nvSpPr>
        <p:spPr>
          <a:xfrm>
            <a:off x="1618475" y="0"/>
            <a:ext cx="6224100" cy="89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Grid system</a:t>
            </a:r>
            <a:endParaRPr sz="3000"/>
          </a:p>
        </p:txBody>
      </p:sp>
      <p:pic>
        <p:nvPicPr>
          <p:cNvPr id="84" name="Shape 84"/>
          <p:cNvPicPr preferRelativeResize="0"/>
          <p:nvPr/>
        </p:nvPicPr>
        <p:blipFill>
          <a:blip r:embed="rId3">
            <a:alphaModFix/>
          </a:blip>
          <a:stretch>
            <a:fillRect/>
          </a:stretch>
        </p:blipFill>
        <p:spPr>
          <a:xfrm>
            <a:off x="311699" y="103075"/>
            <a:ext cx="1099145" cy="792600"/>
          </a:xfrm>
          <a:prstGeom prst="rect">
            <a:avLst/>
          </a:prstGeom>
          <a:noFill/>
          <a:ln>
            <a:noFill/>
          </a:ln>
        </p:spPr>
      </p:pic>
      <p:pic>
        <p:nvPicPr>
          <p:cNvPr descr="coresheet-grid-system.png" id="85" name="Shape 85"/>
          <p:cNvPicPr preferRelativeResize="0"/>
          <p:nvPr/>
        </p:nvPicPr>
        <p:blipFill>
          <a:blip r:embed="rId4">
            <a:alphaModFix/>
          </a:blip>
          <a:stretch>
            <a:fillRect/>
          </a:stretch>
        </p:blipFill>
        <p:spPr>
          <a:xfrm>
            <a:off x="0" y="1828211"/>
            <a:ext cx="9144001" cy="331527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9" name="Shape 89"/>
        <p:cNvGrpSpPr/>
        <p:nvPr/>
      </p:nvGrpSpPr>
      <p:grpSpPr>
        <a:xfrm>
          <a:off x="0" y="0"/>
          <a:ext cx="0" cy="0"/>
          <a:chOff x="0" y="0"/>
          <a:chExt cx="0" cy="0"/>
        </a:xfrm>
      </p:grpSpPr>
      <p:sp>
        <p:nvSpPr>
          <p:cNvPr id="90" name="Shape 90"/>
          <p:cNvSpPr txBox="1"/>
          <p:nvPr>
            <p:ph type="ctrTitle"/>
          </p:nvPr>
        </p:nvSpPr>
        <p:spPr>
          <a:xfrm>
            <a:off x="1618475" y="0"/>
            <a:ext cx="6224100" cy="89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Thẻ @media</a:t>
            </a:r>
            <a:endParaRPr sz="3000"/>
          </a:p>
        </p:txBody>
      </p:sp>
      <p:sp>
        <p:nvSpPr>
          <p:cNvPr id="91" name="Shape 91"/>
          <p:cNvSpPr txBox="1"/>
          <p:nvPr>
            <p:ph idx="1" type="subTitle"/>
          </p:nvPr>
        </p:nvSpPr>
        <p:spPr>
          <a:xfrm>
            <a:off x="311700" y="1184700"/>
            <a:ext cx="8520600" cy="3958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2F2F2F"/>
              </a:buClr>
              <a:buSzPts val="1800"/>
              <a:buChar char="-"/>
            </a:pPr>
            <a:r>
              <a:rPr lang="en" sz="1800">
                <a:solidFill>
                  <a:srgbClr val="2F2F2F"/>
                </a:solidFill>
                <a:highlight>
                  <a:srgbClr val="FFFFFF"/>
                </a:highlight>
              </a:rPr>
              <a:t>Chúng ta sẽ sử dung một tính năng trong CSS3 đó là media query nhằm tạo nên fluid layout và flexible content. </a:t>
            </a:r>
            <a:endParaRPr sz="1800">
              <a:solidFill>
                <a:srgbClr val="2F2F2F"/>
              </a:solidFill>
              <a:highlight>
                <a:srgbClr val="FFFFFF"/>
              </a:highlight>
            </a:endParaRPr>
          </a:p>
          <a:p>
            <a:pPr indent="-342900" lvl="0" marL="457200" rtl="0" algn="l">
              <a:spcBef>
                <a:spcPts val="0"/>
              </a:spcBef>
              <a:spcAft>
                <a:spcPts val="0"/>
              </a:spcAft>
              <a:buClr>
                <a:srgbClr val="2F2F2F"/>
              </a:buClr>
              <a:buSzPts val="1800"/>
              <a:buChar char="-"/>
            </a:pPr>
            <a:r>
              <a:rPr lang="en" sz="1800">
                <a:solidFill>
                  <a:srgbClr val="2F2F2F"/>
                </a:solidFill>
                <a:highlight>
                  <a:srgbClr val="FFFFFF"/>
                </a:highlight>
              </a:rPr>
              <a:t>Các thuộc tính min-width and max-width sẽ làm chính xác những gì chúng ta đề nghị để đáp kích thước của màn hình và trình duyệt của thiết bị. </a:t>
            </a:r>
            <a:endParaRPr sz="1800">
              <a:solidFill>
                <a:srgbClr val="2F2F2F"/>
              </a:solidFill>
              <a:highlight>
                <a:srgbClr val="FFFFFF"/>
              </a:highlight>
            </a:endParaRPr>
          </a:p>
          <a:p>
            <a:pPr indent="-342900" lvl="0" marL="457200" rtl="0" algn="l">
              <a:spcBef>
                <a:spcPts val="0"/>
              </a:spcBef>
              <a:spcAft>
                <a:spcPts val="0"/>
              </a:spcAft>
              <a:buClr>
                <a:srgbClr val="2F2F2F"/>
              </a:buClr>
              <a:buSzPts val="1800"/>
              <a:buChar char="-"/>
            </a:pPr>
            <a:r>
              <a:rPr lang="en" sz="1800">
                <a:solidFill>
                  <a:srgbClr val="2F2F2F"/>
                </a:solidFill>
                <a:highlight>
                  <a:srgbClr val="FFFFFF"/>
                </a:highlight>
              </a:rPr>
              <a:t>Thuộc tính min-width đặt trình duyệt và màn hình với chiều rộng tối thiểu theo một tập hợp của các style nhất định (hoặc phong cách đặc trưng riêng biệt) phù hợp thiệt bị phù hới với độ rộng tối thiểu đó. Nếu bất cứ thiết bị với kích cỡ màn hình dưới mức giới hạn này thì các định dạng stylesheets sẽ bị bỏ qua. </a:t>
            </a:r>
            <a:endParaRPr sz="1800">
              <a:solidFill>
                <a:srgbClr val="2F2F2F"/>
              </a:solidFill>
              <a:highlight>
                <a:srgbClr val="FFFFFF"/>
              </a:highlight>
            </a:endParaRPr>
          </a:p>
          <a:p>
            <a:pPr indent="-342900" lvl="0" marL="457200" rtl="0" algn="l">
              <a:spcBef>
                <a:spcPts val="0"/>
              </a:spcBef>
              <a:spcAft>
                <a:spcPts val="0"/>
              </a:spcAft>
              <a:buClr>
                <a:srgbClr val="2F2F2F"/>
              </a:buClr>
              <a:buSzPts val="1800"/>
              <a:buChar char="-"/>
            </a:pPr>
            <a:r>
              <a:rPr lang="en" sz="1800">
                <a:solidFill>
                  <a:srgbClr val="2F2F2F"/>
                </a:solidFill>
                <a:highlight>
                  <a:srgbClr val="FFFFFF"/>
                </a:highlight>
              </a:rPr>
              <a:t>Thuộc tính max-width làm điều ngược lại. Bất cứ thiết bị có trình duyệt hoặc chiều rộng tối đa màn hình vượt quá quy định sẽ không áp dụng các định dạng stylesheets tương ứng.</a:t>
            </a:r>
            <a:endParaRPr sz="1800"/>
          </a:p>
        </p:txBody>
      </p:sp>
      <p:pic>
        <p:nvPicPr>
          <p:cNvPr id="92" name="Shape 92"/>
          <p:cNvPicPr preferRelativeResize="0"/>
          <p:nvPr/>
        </p:nvPicPr>
        <p:blipFill>
          <a:blip r:embed="rId3">
            <a:alphaModFix/>
          </a:blip>
          <a:stretch>
            <a:fillRect/>
          </a:stretch>
        </p:blipFill>
        <p:spPr>
          <a:xfrm>
            <a:off x="311699" y="103075"/>
            <a:ext cx="1099145" cy="792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6" name="Shape 96"/>
        <p:cNvGrpSpPr/>
        <p:nvPr/>
      </p:nvGrpSpPr>
      <p:grpSpPr>
        <a:xfrm>
          <a:off x="0" y="0"/>
          <a:ext cx="0" cy="0"/>
          <a:chOff x="0" y="0"/>
          <a:chExt cx="0" cy="0"/>
        </a:xfrm>
      </p:grpSpPr>
      <p:sp>
        <p:nvSpPr>
          <p:cNvPr id="97" name="Shape 97"/>
          <p:cNvSpPr txBox="1"/>
          <p:nvPr>
            <p:ph type="ctrTitle"/>
          </p:nvPr>
        </p:nvSpPr>
        <p:spPr>
          <a:xfrm>
            <a:off x="1618475" y="0"/>
            <a:ext cx="6224100" cy="89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Thẻ @media</a:t>
            </a:r>
            <a:endParaRPr sz="3000"/>
          </a:p>
        </p:txBody>
      </p:sp>
      <p:pic>
        <p:nvPicPr>
          <p:cNvPr id="98" name="Shape 98"/>
          <p:cNvPicPr preferRelativeResize="0"/>
          <p:nvPr/>
        </p:nvPicPr>
        <p:blipFill>
          <a:blip r:embed="rId3">
            <a:alphaModFix/>
          </a:blip>
          <a:stretch>
            <a:fillRect/>
          </a:stretch>
        </p:blipFill>
        <p:spPr>
          <a:xfrm>
            <a:off x="311699" y="103075"/>
            <a:ext cx="1099145" cy="792600"/>
          </a:xfrm>
          <a:prstGeom prst="rect">
            <a:avLst/>
          </a:prstGeom>
          <a:noFill/>
          <a:ln>
            <a:noFill/>
          </a:ln>
        </p:spPr>
      </p:pic>
      <p:pic>
        <p:nvPicPr>
          <p:cNvPr id="99" name="Shape 99"/>
          <p:cNvPicPr preferRelativeResize="0"/>
          <p:nvPr/>
        </p:nvPicPr>
        <p:blipFill>
          <a:blip r:embed="rId4">
            <a:alphaModFix/>
          </a:blip>
          <a:stretch>
            <a:fillRect/>
          </a:stretch>
        </p:blipFill>
        <p:spPr>
          <a:xfrm>
            <a:off x="2770218" y="895800"/>
            <a:ext cx="3920625" cy="4297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3" name="Shape 103"/>
        <p:cNvGrpSpPr/>
        <p:nvPr/>
      </p:nvGrpSpPr>
      <p:grpSpPr>
        <a:xfrm>
          <a:off x="0" y="0"/>
          <a:ext cx="0" cy="0"/>
          <a:chOff x="0" y="0"/>
          <a:chExt cx="0" cy="0"/>
        </a:xfrm>
      </p:grpSpPr>
      <p:sp>
        <p:nvSpPr>
          <p:cNvPr id="104" name="Shape 104"/>
          <p:cNvSpPr txBox="1"/>
          <p:nvPr>
            <p:ph type="ctrTitle"/>
          </p:nvPr>
        </p:nvSpPr>
        <p:spPr>
          <a:xfrm>
            <a:off x="1618475" y="0"/>
            <a:ext cx="6224100" cy="89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Các thư viện css hỗ trợ responsive</a:t>
            </a:r>
            <a:endParaRPr sz="3000"/>
          </a:p>
        </p:txBody>
      </p:sp>
      <p:pic>
        <p:nvPicPr>
          <p:cNvPr id="105" name="Shape 105"/>
          <p:cNvPicPr preferRelativeResize="0"/>
          <p:nvPr/>
        </p:nvPicPr>
        <p:blipFill>
          <a:blip r:embed="rId3">
            <a:alphaModFix/>
          </a:blip>
          <a:stretch>
            <a:fillRect/>
          </a:stretch>
        </p:blipFill>
        <p:spPr>
          <a:xfrm>
            <a:off x="311699" y="103075"/>
            <a:ext cx="1099145" cy="792600"/>
          </a:xfrm>
          <a:prstGeom prst="rect">
            <a:avLst/>
          </a:prstGeom>
          <a:noFill/>
          <a:ln>
            <a:noFill/>
          </a:ln>
        </p:spPr>
      </p:pic>
      <p:pic>
        <p:nvPicPr>
          <p:cNvPr id="106" name="Shape 106"/>
          <p:cNvPicPr preferRelativeResize="0"/>
          <p:nvPr/>
        </p:nvPicPr>
        <p:blipFill>
          <a:blip r:embed="rId4">
            <a:alphaModFix/>
          </a:blip>
          <a:stretch>
            <a:fillRect/>
          </a:stretch>
        </p:blipFill>
        <p:spPr>
          <a:xfrm>
            <a:off x="311700" y="1006975"/>
            <a:ext cx="1661975" cy="1329575"/>
          </a:xfrm>
          <a:prstGeom prst="rect">
            <a:avLst/>
          </a:prstGeom>
          <a:noFill/>
          <a:ln>
            <a:noFill/>
          </a:ln>
        </p:spPr>
      </p:pic>
      <p:pic>
        <p:nvPicPr>
          <p:cNvPr id="107" name="Shape 107"/>
          <p:cNvPicPr preferRelativeResize="0"/>
          <p:nvPr/>
        </p:nvPicPr>
        <p:blipFill>
          <a:blip r:embed="rId5">
            <a:alphaModFix/>
          </a:blip>
          <a:stretch>
            <a:fillRect/>
          </a:stretch>
        </p:blipFill>
        <p:spPr>
          <a:xfrm>
            <a:off x="311700" y="3140900"/>
            <a:ext cx="3574750" cy="1059425"/>
          </a:xfrm>
          <a:prstGeom prst="rect">
            <a:avLst/>
          </a:prstGeom>
          <a:noFill/>
          <a:ln>
            <a:noFill/>
          </a:ln>
        </p:spPr>
      </p:pic>
      <p:pic>
        <p:nvPicPr>
          <p:cNvPr id="108" name="Shape 108"/>
          <p:cNvPicPr preferRelativeResize="0"/>
          <p:nvPr/>
        </p:nvPicPr>
        <p:blipFill>
          <a:blip r:embed="rId6">
            <a:alphaModFix/>
          </a:blip>
          <a:stretch>
            <a:fillRect/>
          </a:stretch>
        </p:blipFill>
        <p:spPr>
          <a:xfrm>
            <a:off x="6089825" y="1006975"/>
            <a:ext cx="2716410" cy="1329575"/>
          </a:xfrm>
          <a:prstGeom prst="rect">
            <a:avLst/>
          </a:prstGeom>
          <a:noFill/>
          <a:ln>
            <a:noFill/>
          </a:ln>
        </p:spPr>
      </p:pic>
      <p:pic>
        <p:nvPicPr>
          <p:cNvPr id="109" name="Shape 109"/>
          <p:cNvPicPr preferRelativeResize="0"/>
          <p:nvPr/>
        </p:nvPicPr>
        <p:blipFill>
          <a:blip r:embed="rId7">
            <a:alphaModFix/>
          </a:blip>
          <a:stretch>
            <a:fillRect/>
          </a:stretch>
        </p:blipFill>
        <p:spPr>
          <a:xfrm>
            <a:off x="4922499" y="3967036"/>
            <a:ext cx="3525650" cy="610050"/>
          </a:xfrm>
          <a:prstGeom prst="rect">
            <a:avLst/>
          </a:prstGeom>
          <a:noFill/>
          <a:ln>
            <a:noFill/>
          </a:ln>
        </p:spPr>
      </p:pic>
      <p:pic>
        <p:nvPicPr>
          <p:cNvPr id="110" name="Shape 110"/>
          <p:cNvPicPr preferRelativeResize="0"/>
          <p:nvPr/>
        </p:nvPicPr>
        <p:blipFill>
          <a:blip r:embed="rId8">
            <a:alphaModFix/>
          </a:blip>
          <a:stretch>
            <a:fillRect/>
          </a:stretch>
        </p:blipFill>
        <p:spPr>
          <a:xfrm>
            <a:off x="3571675" y="1006975"/>
            <a:ext cx="1350825" cy="2363950"/>
          </a:xfrm>
          <a:prstGeom prst="rect">
            <a:avLst/>
          </a:prstGeom>
          <a:noFill/>
          <a:ln>
            <a:noFill/>
          </a:ln>
        </p:spPr>
      </p:pic>
      <p:sp>
        <p:nvSpPr>
          <p:cNvPr id="111" name="Shape 111"/>
          <p:cNvSpPr txBox="1"/>
          <p:nvPr/>
        </p:nvSpPr>
        <p:spPr>
          <a:xfrm>
            <a:off x="134025" y="2342375"/>
            <a:ext cx="2597700" cy="319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chemeClr val="dk1"/>
                </a:solidFill>
              </a:rPr>
              <a:t>http://getbootstrap.com/</a:t>
            </a:r>
            <a:endParaRPr sz="1800"/>
          </a:p>
        </p:txBody>
      </p:sp>
      <p:sp>
        <p:nvSpPr>
          <p:cNvPr id="112" name="Shape 112"/>
          <p:cNvSpPr txBox="1"/>
          <p:nvPr/>
        </p:nvSpPr>
        <p:spPr>
          <a:xfrm>
            <a:off x="134025" y="4257575"/>
            <a:ext cx="2919600" cy="319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1"/>
                </a:solidFill>
              </a:rPr>
              <a:t>http://foundation.zurb.com/</a:t>
            </a:r>
            <a:endParaRPr sz="1800"/>
          </a:p>
        </p:txBody>
      </p:sp>
      <p:sp>
        <p:nvSpPr>
          <p:cNvPr id="113" name="Shape 113"/>
          <p:cNvSpPr txBox="1"/>
          <p:nvPr/>
        </p:nvSpPr>
        <p:spPr>
          <a:xfrm>
            <a:off x="6089825" y="2447725"/>
            <a:ext cx="2597700" cy="319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1"/>
                </a:solidFill>
              </a:rPr>
              <a:t>http://semantic-ui.com/</a:t>
            </a:r>
            <a:endParaRPr sz="1800"/>
          </a:p>
        </p:txBody>
      </p:sp>
      <p:sp>
        <p:nvSpPr>
          <p:cNvPr id="114" name="Shape 114"/>
          <p:cNvSpPr txBox="1"/>
          <p:nvPr/>
        </p:nvSpPr>
        <p:spPr>
          <a:xfrm>
            <a:off x="3273150" y="3435150"/>
            <a:ext cx="2597700" cy="319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1"/>
                </a:solidFill>
              </a:rPr>
              <a:t>https://getuikit.com/</a:t>
            </a:r>
            <a:endParaRPr sz="1800"/>
          </a:p>
        </p:txBody>
      </p:sp>
      <p:sp>
        <p:nvSpPr>
          <p:cNvPr id="115" name="Shape 115"/>
          <p:cNvSpPr txBox="1"/>
          <p:nvPr/>
        </p:nvSpPr>
        <p:spPr>
          <a:xfrm>
            <a:off x="4922500" y="4577075"/>
            <a:ext cx="2597700" cy="319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1"/>
                </a:solidFill>
              </a:rPr>
              <a:t>http://purecss.io/</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9" name="Shape 119"/>
        <p:cNvGrpSpPr/>
        <p:nvPr/>
      </p:nvGrpSpPr>
      <p:grpSpPr>
        <a:xfrm>
          <a:off x="0" y="0"/>
          <a:ext cx="0" cy="0"/>
          <a:chOff x="0" y="0"/>
          <a:chExt cx="0" cy="0"/>
        </a:xfrm>
      </p:grpSpPr>
      <p:sp>
        <p:nvSpPr>
          <p:cNvPr id="120" name="Shape 120"/>
          <p:cNvSpPr txBox="1"/>
          <p:nvPr>
            <p:ph type="ctrTitle"/>
          </p:nvPr>
        </p:nvSpPr>
        <p:spPr>
          <a:xfrm>
            <a:off x="1618475" y="0"/>
            <a:ext cx="6224100" cy="89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Thư viện </a:t>
            </a:r>
            <a:r>
              <a:rPr lang="en" sz="3000"/>
              <a:t>bootstrap</a:t>
            </a:r>
            <a:endParaRPr sz="3000"/>
          </a:p>
        </p:txBody>
      </p:sp>
      <p:sp>
        <p:nvSpPr>
          <p:cNvPr id="121" name="Shape 121"/>
          <p:cNvSpPr txBox="1"/>
          <p:nvPr>
            <p:ph idx="1" type="subTitle"/>
          </p:nvPr>
        </p:nvSpPr>
        <p:spPr>
          <a:xfrm>
            <a:off x="311700" y="1184700"/>
            <a:ext cx="8520600" cy="3958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u="sng">
                <a:solidFill>
                  <a:schemeClr val="hlink"/>
                </a:solidFill>
                <a:hlinkClick r:id="rId3"/>
              </a:rPr>
              <a:t>http://getbootstrap.com/</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Bản tiếng việt: </a:t>
            </a:r>
            <a:r>
              <a:rPr lang="en" sz="1800" u="sng">
                <a:solidFill>
                  <a:schemeClr val="hlink"/>
                </a:solidFill>
                <a:hlinkClick r:id="rId4"/>
              </a:rPr>
              <a:t>http://getbootstrap.com.vn/</a:t>
            </a:r>
            <a:endParaRPr sz="1800">
              <a:solidFill>
                <a:schemeClr val="dk1"/>
              </a:solidFill>
            </a:endParaRPr>
          </a:p>
          <a:p>
            <a:pPr indent="-342900" lvl="0" marL="457200" rtl="0" algn="l">
              <a:lnSpc>
                <a:spcPct val="130000"/>
              </a:lnSpc>
              <a:spcBef>
                <a:spcPts val="0"/>
              </a:spcBef>
              <a:spcAft>
                <a:spcPts val="0"/>
              </a:spcAft>
              <a:buClr>
                <a:srgbClr val="000000"/>
              </a:buClr>
              <a:buSzPts val="1800"/>
              <a:buChar char="●"/>
            </a:pPr>
            <a:r>
              <a:rPr lang="en" sz="1800">
                <a:solidFill>
                  <a:srgbClr val="000000"/>
                </a:solidFill>
                <a:highlight>
                  <a:srgbClr val="FFFFFF"/>
                </a:highlight>
              </a:rPr>
              <a:t>Phát triển giao diện nhanh chóng</a:t>
            </a:r>
            <a:endParaRPr sz="1800">
              <a:solidFill>
                <a:srgbClr val="000000"/>
              </a:solidFill>
              <a:highlight>
                <a:srgbClr val="FFFFFF"/>
              </a:highlight>
            </a:endParaRPr>
          </a:p>
          <a:p>
            <a:pPr indent="-342900" lvl="0" marL="457200" rtl="0" algn="l">
              <a:lnSpc>
                <a:spcPct val="130000"/>
              </a:lnSpc>
              <a:spcBef>
                <a:spcPts val="0"/>
              </a:spcBef>
              <a:spcAft>
                <a:spcPts val="0"/>
              </a:spcAft>
              <a:buClr>
                <a:srgbClr val="000000"/>
              </a:buClr>
              <a:buSzPts val="1800"/>
              <a:buChar char="●"/>
            </a:pPr>
            <a:r>
              <a:rPr lang="en" sz="1800">
                <a:solidFill>
                  <a:srgbClr val="000000"/>
                </a:solidFill>
                <a:highlight>
                  <a:srgbClr val="FFFFFF"/>
                </a:highlight>
              </a:rPr>
              <a:t>Dễ học, dễ sử dụng</a:t>
            </a:r>
            <a:endParaRPr sz="1800">
              <a:solidFill>
                <a:srgbClr val="000000"/>
              </a:solidFill>
              <a:highlight>
                <a:srgbClr val="FFFFFF"/>
              </a:highlight>
            </a:endParaRPr>
          </a:p>
          <a:p>
            <a:pPr indent="-342900" lvl="0" marL="457200" rtl="0" algn="l">
              <a:lnSpc>
                <a:spcPct val="130000"/>
              </a:lnSpc>
              <a:spcBef>
                <a:spcPts val="0"/>
              </a:spcBef>
              <a:spcAft>
                <a:spcPts val="0"/>
              </a:spcAft>
              <a:buClr>
                <a:srgbClr val="000000"/>
              </a:buClr>
              <a:buSzPts val="1800"/>
              <a:buChar char="●"/>
            </a:pPr>
            <a:r>
              <a:rPr lang="en" sz="1800">
                <a:solidFill>
                  <a:srgbClr val="000000"/>
                </a:solidFill>
                <a:highlight>
                  <a:srgbClr val="FFFFFF"/>
                </a:highlight>
              </a:rPr>
              <a:t>Javascript</a:t>
            </a:r>
            <a:endParaRPr sz="1800">
              <a:solidFill>
                <a:srgbClr val="000000"/>
              </a:solidFill>
              <a:highlight>
                <a:srgbClr val="FFFFFF"/>
              </a:highlight>
            </a:endParaRPr>
          </a:p>
          <a:p>
            <a:pPr indent="-342900" lvl="0" marL="457200" rtl="0" algn="l">
              <a:lnSpc>
                <a:spcPct val="130000"/>
              </a:lnSpc>
              <a:spcBef>
                <a:spcPts val="0"/>
              </a:spcBef>
              <a:spcAft>
                <a:spcPts val="0"/>
              </a:spcAft>
              <a:buClr>
                <a:srgbClr val="000000"/>
              </a:buClr>
              <a:buSzPts val="1800"/>
              <a:buChar char="●"/>
            </a:pPr>
            <a:r>
              <a:rPr lang="en" sz="1800">
                <a:solidFill>
                  <a:srgbClr val="000000"/>
                </a:solidFill>
                <a:highlight>
                  <a:srgbClr val="FFFFFF"/>
                </a:highlight>
              </a:rPr>
              <a:t>SASS</a:t>
            </a:r>
            <a:endParaRPr sz="1800">
              <a:solidFill>
                <a:srgbClr val="000000"/>
              </a:solidFill>
              <a:highlight>
                <a:srgbClr val="FFFFFF"/>
              </a:highlight>
            </a:endParaRPr>
          </a:p>
          <a:p>
            <a:pPr indent="-342900" lvl="0" marL="457200" rtl="0" algn="l">
              <a:lnSpc>
                <a:spcPct val="130000"/>
              </a:lnSpc>
              <a:spcBef>
                <a:spcPts val="0"/>
              </a:spcBef>
              <a:spcAft>
                <a:spcPts val="0"/>
              </a:spcAft>
              <a:buClr>
                <a:srgbClr val="000000"/>
              </a:buClr>
              <a:buSzPts val="1800"/>
              <a:buChar char="●"/>
            </a:pPr>
            <a:r>
              <a:rPr lang="en" sz="1800">
                <a:solidFill>
                  <a:srgbClr val="000000"/>
                </a:solidFill>
                <a:highlight>
                  <a:srgbClr val="FFFFFF"/>
                </a:highlight>
              </a:rPr>
              <a:t>Hỗ trợ SEO tốt</a:t>
            </a:r>
            <a:endParaRPr sz="1800">
              <a:solidFill>
                <a:srgbClr val="000000"/>
              </a:solidFill>
              <a:highlight>
                <a:srgbClr val="FFFFFF"/>
              </a:highlight>
            </a:endParaRPr>
          </a:p>
          <a:p>
            <a:pPr indent="0" lvl="0" marL="0" rtl="0" algn="l">
              <a:spcBef>
                <a:spcPts val="1500"/>
              </a:spcBef>
              <a:spcAft>
                <a:spcPts val="0"/>
              </a:spcAft>
              <a:buNone/>
            </a:pPr>
            <a:r>
              <a:t/>
            </a:r>
            <a:endParaRPr sz="1800">
              <a:solidFill>
                <a:schemeClr val="dk1"/>
              </a:solidFill>
            </a:endParaRPr>
          </a:p>
          <a:p>
            <a:pPr indent="0" lvl="0" marL="0" rtl="0" algn="l">
              <a:spcBef>
                <a:spcPts val="0"/>
              </a:spcBef>
              <a:spcAft>
                <a:spcPts val="0"/>
              </a:spcAft>
              <a:buNone/>
            </a:pPr>
            <a:r>
              <a:t/>
            </a:r>
            <a:endParaRPr sz="1800"/>
          </a:p>
        </p:txBody>
      </p:sp>
      <p:pic>
        <p:nvPicPr>
          <p:cNvPr id="122" name="Shape 122"/>
          <p:cNvPicPr preferRelativeResize="0"/>
          <p:nvPr/>
        </p:nvPicPr>
        <p:blipFill>
          <a:blip r:embed="rId5">
            <a:alphaModFix/>
          </a:blip>
          <a:stretch>
            <a:fillRect/>
          </a:stretch>
        </p:blipFill>
        <p:spPr>
          <a:xfrm>
            <a:off x="311699" y="103075"/>
            <a:ext cx="1099145" cy="792600"/>
          </a:xfrm>
          <a:prstGeom prst="rect">
            <a:avLst/>
          </a:prstGeom>
          <a:noFill/>
          <a:ln>
            <a:noFill/>
          </a:ln>
        </p:spPr>
      </p:pic>
      <p:pic>
        <p:nvPicPr>
          <p:cNvPr id="123" name="Shape 123"/>
          <p:cNvPicPr preferRelativeResize="0"/>
          <p:nvPr/>
        </p:nvPicPr>
        <p:blipFill>
          <a:blip r:embed="rId6">
            <a:alphaModFix/>
          </a:blip>
          <a:stretch>
            <a:fillRect/>
          </a:stretch>
        </p:blipFill>
        <p:spPr>
          <a:xfrm>
            <a:off x="5412200" y="2005425"/>
            <a:ext cx="2896675" cy="2317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