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www.w3schools.com/js/js_math.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www.w3schools.com/js/js_examples.asp" TargetMode="External"/><Relationship Id="rId5" Type="http://schemas.openxmlformats.org/officeDocument/2006/relationships/hyperlink" Target="http://www.w3schools.com/js/js_dom_example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 Javascript - </a:t>
            </a:r>
            <a:r>
              <a:rPr lang="en" sz="3000"/>
              <a:t>bài 1</a:t>
            </a:r>
            <a:endParaRPr sz="3000">
              <a:solidFill>
                <a:srgbClr val="000000"/>
              </a:solidFill>
            </a:endParaRPr>
          </a:p>
        </p:txBody>
      </p:sp>
      <p:sp>
        <p:nvSpPr>
          <p:cNvPr id="55" name="Shape 55"/>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chemeClr val="dk1"/>
              </a:buClr>
              <a:buSzPts val="2200"/>
              <a:buChar char="●"/>
            </a:pPr>
            <a:r>
              <a:rPr lang="en" sz="2200">
                <a:solidFill>
                  <a:schemeClr val="dk1"/>
                </a:solidFill>
              </a:rPr>
              <a:t>Javascript là gì?</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Import javascript vào website.</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Hello world!</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Khái niệm DOM</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Biến và khai báo biến</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T</a:t>
            </a:r>
            <a:r>
              <a:rPr lang="en" sz="2200">
                <a:solidFill>
                  <a:schemeClr val="dk1"/>
                </a:solidFill>
              </a:rPr>
              <a:t>oán tử toán học và toán tử gán</a:t>
            </a:r>
            <a:r>
              <a:rPr lang="en" sz="2200">
                <a:solidFill>
                  <a:schemeClr val="dk1"/>
                </a:solidFill>
              </a:rPr>
              <a:t>.</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Demo</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Tổng kết</a:t>
            </a:r>
            <a:endParaRPr sz="2200">
              <a:solidFill>
                <a:schemeClr val="dk1"/>
              </a:solidFill>
            </a:endParaRPr>
          </a:p>
          <a:p>
            <a:pPr indent="0" lvl="0" marL="0" rtl="0">
              <a:spcBef>
                <a:spcPts val="0"/>
              </a:spcBef>
              <a:spcAft>
                <a:spcPts val="0"/>
              </a:spcAft>
              <a:buNone/>
            </a:pPr>
            <a:r>
              <a:t/>
            </a:r>
            <a:endParaRPr sz="2200">
              <a:solidFill>
                <a:schemeClr val="dk1"/>
              </a:solidFill>
            </a:endParaRPr>
          </a:p>
          <a:p>
            <a:pPr indent="0" lvl="0" marL="0" rtl="0">
              <a:spcBef>
                <a:spcPts val="0"/>
              </a:spcBef>
              <a:spcAft>
                <a:spcPts val="0"/>
              </a:spcAft>
              <a:buNone/>
            </a:pPr>
            <a:r>
              <a:t/>
            </a:r>
            <a:endParaRPr sz="2200">
              <a:solidFill>
                <a:schemeClr val="dk1"/>
              </a:solidFill>
            </a:endParaRPr>
          </a:p>
        </p:txBody>
      </p:sp>
      <p:pic>
        <p:nvPicPr>
          <p:cNvPr id="56" name="Shape 56"/>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Biến và khai báo biến</a:t>
            </a:r>
            <a:endParaRPr sz="3000">
              <a:solidFill>
                <a:srgbClr val="000000"/>
              </a:solidFill>
            </a:endParaRPr>
          </a:p>
        </p:txBody>
      </p:sp>
      <p:pic>
        <p:nvPicPr>
          <p:cNvPr id="123" name="Shape 123"/>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24" name="Shape 124"/>
          <p:cNvSpPr txBox="1"/>
          <p:nvPr/>
        </p:nvSpPr>
        <p:spPr>
          <a:xfrm>
            <a:off x="311700" y="1184700"/>
            <a:ext cx="8520600" cy="3958800"/>
          </a:xfrm>
          <a:prstGeom prst="rect">
            <a:avLst/>
          </a:prstGeom>
          <a:solidFill>
            <a:srgbClr val="FFFFFF"/>
          </a:solid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sz="1800">
                <a:solidFill>
                  <a:srgbClr val="333333"/>
                </a:solidFill>
                <a:highlight>
                  <a:srgbClr val="FFFFFF"/>
                </a:highlight>
              </a:rPr>
              <a:t>Để khai báo một biến ta sử dụng từ khóa  var tenbien;</a:t>
            </a:r>
            <a:endParaRPr sz="1800">
              <a:solidFill>
                <a:schemeClr val="dk1"/>
              </a:solidFill>
              <a:highlight>
                <a:srgbClr val="F2F2F2"/>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Quy tắc đặt tên biến:</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Tên biến phải là các chữ không dấu viết  hoa hoặc viết thường, các chữ số từ 0-9 và dấu gạch dưới (_).</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Tên biến bắt đầu phải là chữ hoặc dấu gạch dưới (_), nếu bắt đầu bằng số là sai </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Tên biến có thể đặt dài hay ngắn </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tùy vào lập trình viên.</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p:txBody>
      </p:sp>
      <p:pic>
        <p:nvPicPr>
          <p:cNvPr id="125" name="Shape 125"/>
          <p:cNvPicPr preferRelativeResize="0"/>
          <p:nvPr/>
        </p:nvPicPr>
        <p:blipFill>
          <a:blip r:embed="rId4">
            <a:alphaModFix/>
          </a:blip>
          <a:stretch>
            <a:fillRect/>
          </a:stretch>
        </p:blipFill>
        <p:spPr>
          <a:xfrm>
            <a:off x="4869425" y="2771525"/>
            <a:ext cx="3277075" cy="215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a:t>
            </a:r>
            <a:r>
              <a:rPr lang="en" sz="3000"/>
              <a:t> Toán tử gán</a:t>
            </a:r>
            <a:endParaRPr sz="3000">
              <a:solidFill>
                <a:srgbClr val="000000"/>
              </a:solidFill>
            </a:endParaRPr>
          </a:p>
        </p:txBody>
      </p:sp>
      <p:pic>
        <p:nvPicPr>
          <p:cNvPr id="131" name="Shape 131"/>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32" name="Shape 13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0B1A33"/>
                </a:solidFill>
                <a:highlight>
                  <a:srgbClr val="FFFFFF"/>
                </a:highlight>
              </a:rPr>
              <a:t>Để gán giá trị cho một biến chúng ta chỉ đơn giản sử dụng dấu bằng “=” để thực hiện.</a:t>
            </a:r>
            <a:endParaRPr sz="1800">
              <a:solidFill>
                <a:srgbClr val="0B1A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Giống như php, để xác định biến có kiểu dữ liệu là gì thì ta dựa vào giá trị mà nó đang có, có nghĩa khi bạn gán một con số không có dấu chấm động thì nó sẽ là kiểu INT, nếu gán một chuỗi thì là kiểu String.</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Ví dụ: </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var x = 1; // x mang kiểu dữ liệu int</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var y = “something”; // y mang kiểu dữ liệu là string</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var z = [1, 2, “test”]; // z mang kiểu dữ liệu mảng</a:t>
            </a:r>
            <a:endParaRPr sz="1800">
              <a:solidFill>
                <a:srgbClr val="333333"/>
              </a:solidFill>
              <a:highlight>
                <a:srgbClr val="FFFFFF"/>
              </a:highlight>
            </a:endParaRPr>
          </a:p>
          <a:p>
            <a:pPr indent="0" lvl="0" marL="457200" rtl="0">
              <a:lnSpc>
                <a:spcPct val="100000"/>
              </a:lnSpc>
              <a:spcBef>
                <a:spcPts val="0"/>
              </a:spcBef>
              <a:spcAft>
                <a:spcPts val="0"/>
              </a:spcAft>
              <a:buNone/>
            </a:pPr>
            <a:r>
              <a:rPr lang="en" sz="1800">
                <a:solidFill>
                  <a:srgbClr val="333333"/>
                </a:solidFill>
                <a:highlight>
                  <a:srgbClr val="FFFFFF"/>
                </a:highlight>
              </a:rPr>
              <a:t>var w = x + y; // w mang giá trị là kết quả của biểu thức x+y</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a:t>
            </a:r>
            <a:r>
              <a:rPr lang="en" sz="3000"/>
              <a:t> Toán tử toán học</a:t>
            </a:r>
            <a:endParaRPr sz="3000">
              <a:solidFill>
                <a:srgbClr val="000000"/>
              </a:solidFill>
            </a:endParaRPr>
          </a:p>
        </p:txBody>
      </p:sp>
      <p:pic>
        <p:nvPicPr>
          <p:cNvPr id="138" name="Shape 138"/>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39" name="Shape 13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1800">
                <a:solidFill>
                  <a:srgbClr val="0B1A33"/>
                </a:solidFill>
                <a:highlight>
                  <a:srgbClr val="FFFFFF"/>
                </a:highlight>
              </a:rPr>
              <a:t>Bắt đầu học lập trình từ javascript chúng ta đã có thể coi như có bước đầu tiên đến với lập trình cấu trúc hay làm việc theo logic tính toán.</a:t>
            </a:r>
            <a:endParaRPr sz="1800">
              <a:solidFill>
                <a:srgbClr val="0B1A33"/>
              </a:solidFill>
              <a:highlight>
                <a:srgbClr val="FFFFFF"/>
              </a:highlight>
            </a:endParaRPr>
          </a:p>
          <a:p>
            <a:pPr indent="0" lvl="0" marL="0" rtl="0">
              <a:lnSpc>
                <a:spcPct val="100000"/>
              </a:lnSpc>
              <a:spcBef>
                <a:spcPts val="0"/>
              </a:spcBef>
              <a:spcAft>
                <a:spcPts val="0"/>
              </a:spcAft>
              <a:buSzPts val="1100"/>
              <a:buNone/>
            </a:pPr>
            <a:r>
              <a:rPr lang="en" sz="1800">
                <a:solidFill>
                  <a:srgbClr val="0B1A33"/>
                </a:solidFill>
                <a:highlight>
                  <a:srgbClr val="FFFFFF"/>
                </a:highlight>
              </a:rPr>
              <a:t>Giống như các ngôn ngữ lập trình khác chúng ta cũng có những phép tính cơ bản để có thể tương tác với dữ liệu:</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cộng: 				alert(1+1);</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trừ: 				alert(2-1);</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nhân: 				alert(3*2);</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chia:				alert(3/2);</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chia lấy dư: 		alert(3%2);</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tăng 1 giá trị:		var a = 1; a++; alert(a);</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Phép giảm 1 giá trị:		var a = 2; a--; alert(a);</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Các phép toán học phức tạp hơn chúng ta có sẵn thư viện Math</a:t>
            </a:r>
            <a:endParaRPr sz="1800">
              <a:solidFill>
                <a:srgbClr val="0B1A33"/>
              </a:solidFill>
              <a:highlight>
                <a:srgbClr val="FFFFFF"/>
              </a:highlight>
            </a:endParaRPr>
          </a:p>
          <a:p>
            <a:pPr indent="0" lvl="0" marL="0" rtl="0">
              <a:lnSpc>
                <a:spcPct val="100000"/>
              </a:lnSpc>
              <a:spcBef>
                <a:spcPts val="0"/>
              </a:spcBef>
              <a:spcAft>
                <a:spcPts val="0"/>
              </a:spcAft>
              <a:buNone/>
            </a:pPr>
            <a:r>
              <a:rPr lang="en" sz="1800" u="sng">
                <a:solidFill>
                  <a:schemeClr val="hlink"/>
                </a:solidFill>
                <a:hlinkClick r:id="rId4"/>
              </a:rPr>
              <a:t>http://www.w3schools.com/js/js_math.asp</a:t>
            </a:r>
            <a:endParaRPr sz="1800">
              <a:solidFill>
                <a:srgbClr val="0B1A33"/>
              </a:solidFill>
            </a:endParaRPr>
          </a:p>
          <a:p>
            <a:pPr indent="0" lvl="0" marL="0" rtl="0">
              <a:lnSpc>
                <a:spcPct val="100000"/>
              </a:lnSpc>
              <a:spcBef>
                <a:spcPts val="0"/>
              </a:spcBef>
              <a:spcAft>
                <a:spcPts val="0"/>
              </a:spcAft>
              <a:buNone/>
            </a:pPr>
            <a:r>
              <a:t/>
            </a:r>
            <a:endParaRPr sz="1800">
              <a:solidFill>
                <a:srgbClr val="0B1A33"/>
              </a:solidFill>
            </a:endParaRPr>
          </a:p>
          <a:p>
            <a:pPr indent="0" lvl="0" marL="0" rtl="0">
              <a:lnSpc>
                <a:spcPct val="100000"/>
              </a:lnSpc>
              <a:spcBef>
                <a:spcPts val="0"/>
              </a:spcBef>
              <a:spcAft>
                <a:spcPts val="0"/>
              </a:spcAft>
              <a:buNone/>
            </a:pPr>
            <a:r>
              <a:t/>
            </a:r>
            <a:endParaRPr sz="1800">
              <a:solidFill>
                <a:srgbClr val="0B1A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Demo</a:t>
            </a:r>
            <a:endParaRPr sz="3000">
              <a:solidFill>
                <a:srgbClr val="000000"/>
              </a:solidFill>
            </a:endParaRPr>
          </a:p>
        </p:txBody>
      </p:sp>
      <p:pic>
        <p:nvPicPr>
          <p:cNvPr id="145" name="Shape 145"/>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46" name="Shape 14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Giảng viên hướng dẫn học viên thực hành sử dụng javascript để tương tác với giao diện html tĩnh để thay đổi style, value của giao diện.</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Giảng viên giúp sinh viên làm nhưng bài tập đơn giản để biết cách lấy dữ liệu từ các thẻ input, select,.. để làm những phép tính cộng, trừ, nhân, chia,...</a:t>
            </a:r>
            <a:endParaRPr sz="1800">
              <a:solidFill>
                <a:srgbClr val="0B1A33"/>
              </a:solidFill>
              <a:highlight>
                <a:srgbClr val="FFFFFF"/>
              </a:highlight>
            </a:endParaRPr>
          </a:p>
        </p:txBody>
      </p:sp>
      <p:pic>
        <p:nvPicPr>
          <p:cNvPr id="147" name="Shape 147"/>
          <p:cNvPicPr preferRelativeResize="0"/>
          <p:nvPr/>
        </p:nvPicPr>
        <p:blipFill>
          <a:blip r:embed="rId4">
            <a:alphaModFix/>
          </a:blip>
          <a:stretch>
            <a:fillRect/>
          </a:stretch>
        </p:blipFill>
        <p:spPr>
          <a:xfrm>
            <a:off x="2943225" y="2694650"/>
            <a:ext cx="3257550" cy="152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Tổng kết</a:t>
            </a:r>
            <a:endParaRPr sz="3000">
              <a:solidFill>
                <a:srgbClr val="000000"/>
              </a:solidFill>
            </a:endParaRPr>
          </a:p>
        </p:txBody>
      </p:sp>
      <p:pic>
        <p:nvPicPr>
          <p:cNvPr id="153" name="Shape 153"/>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54" name="Shape 15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Hiểu được javascript là gì?</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Javascript có thể làm gì với giao diện website?</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Hiểu được khái niệm DOM</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Cách javascript tương tác với các DOM</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Hiểu cú pháp cũng như các khái niệm về biến, cách đặt tên và gán giá trị cho biến trong javascript</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Thực hiện các phép toán cơ bản với javascript.</a:t>
            </a:r>
            <a:endParaRPr sz="1800">
              <a:solidFill>
                <a:srgbClr val="0B1A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Bài tập</a:t>
            </a:r>
            <a:endParaRPr sz="3000">
              <a:solidFill>
                <a:srgbClr val="000000"/>
              </a:solidFill>
            </a:endParaRPr>
          </a:p>
        </p:txBody>
      </p:sp>
      <p:pic>
        <p:nvPicPr>
          <p:cNvPr id="160" name="Shape 160"/>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61" name="Shape 161"/>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800">
              <a:solidFill>
                <a:srgbClr val="0B1A3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The End</a:t>
            </a:r>
            <a:endParaRPr sz="3000">
              <a:solidFill>
                <a:srgbClr val="000000"/>
              </a:solidFill>
            </a:endParaRPr>
          </a:p>
        </p:txBody>
      </p:sp>
      <p:pic>
        <p:nvPicPr>
          <p:cNvPr id="167" name="Shape 167"/>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68" name="Shape 168"/>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800">
              <a:solidFill>
                <a:srgbClr val="0B1A33"/>
              </a:solidFill>
              <a:highlight>
                <a:srgbClr val="FFFFFF"/>
              </a:highlight>
            </a:endParaRPr>
          </a:p>
        </p:txBody>
      </p:sp>
      <p:pic>
        <p:nvPicPr>
          <p:cNvPr id="169" name="Shape 169"/>
          <p:cNvPicPr preferRelativeResize="0"/>
          <p:nvPr/>
        </p:nvPicPr>
        <p:blipFill>
          <a:blip r:embed="rId4">
            <a:alphaModFix/>
          </a:blip>
          <a:stretch>
            <a:fillRect/>
          </a:stretch>
        </p:blipFill>
        <p:spPr>
          <a:xfrm>
            <a:off x="1944400" y="993200"/>
            <a:ext cx="5255202" cy="350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Javascript cơ bản</a:t>
            </a:r>
            <a:endParaRPr sz="3000">
              <a:solidFill>
                <a:srgbClr val="000000"/>
              </a:solidFill>
            </a:endParaRPr>
          </a:p>
        </p:txBody>
      </p:sp>
      <p:sp>
        <p:nvSpPr>
          <p:cNvPr id="62" name="Shape 6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a:solidFill>
                  <a:schemeClr val="dk1"/>
                </a:solidFill>
              </a:rPr>
              <a:t>Mục tiêu:</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Nắm được khái niệm </a:t>
            </a:r>
            <a:r>
              <a:rPr lang="en" sz="2200">
                <a:solidFill>
                  <a:schemeClr val="dk1"/>
                </a:solidFill>
              </a:rPr>
              <a:t>javascript</a:t>
            </a:r>
            <a:r>
              <a:rPr lang="en" sz="2200">
                <a:solidFill>
                  <a:schemeClr val="dk1"/>
                </a:solidFill>
              </a:rPr>
              <a:t>.</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Cách import </a:t>
            </a:r>
            <a:r>
              <a:rPr lang="en" sz="2200">
                <a:solidFill>
                  <a:schemeClr val="dk1"/>
                </a:solidFill>
              </a:rPr>
              <a:t>javascript</a:t>
            </a:r>
            <a:r>
              <a:rPr lang="en" sz="2200">
                <a:solidFill>
                  <a:schemeClr val="dk1"/>
                </a:solidFill>
              </a:rPr>
              <a:t> vào hệ thống.</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Khái niệm DOM</a:t>
            </a:r>
            <a:r>
              <a:rPr lang="en" sz="2200">
                <a:solidFill>
                  <a:schemeClr val="dk1"/>
                </a:solidFill>
              </a:rPr>
              <a:t>.</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Khái niệm Selector</a:t>
            </a:r>
            <a:r>
              <a:rPr lang="en" sz="2200">
                <a:solidFill>
                  <a:schemeClr val="dk1"/>
                </a:solidFill>
              </a:rPr>
              <a:t>.</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Khái niệm biến và các phép toán với biến.</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Biết cách sử dụng javascript để tương tác với website.</a:t>
            </a:r>
            <a:endParaRPr sz="2200">
              <a:solidFill>
                <a:schemeClr val="dk1"/>
              </a:solidFill>
            </a:endParaRPr>
          </a:p>
          <a:p>
            <a:pPr indent="-368300" lvl="0" marL="457200" rtl="0">
              <a:spcBef>
                <a:spcPts val="0"/>
              </a:spcBef>
              <a:spcAft>
                <a:spcPts val="0"/>
              </a:spcAft>
              <a:buClr>
                <a:schemeClr val="dk1"/>
              </a:buClr>
              <a:buSzPts val="2200"/>
              <a:buChar char="●"/>
            </a:pPr>
            <a:r>
              <a:rPr lang="en" sz="2200">
                <a:solidFill>
                  <a:schemeClr val="dk1"/>
                </a:solidFill>
              </a:rPr>
              <a:t>Thực hành làm một bài toán nhỏ bằng javascript.</a:t>
            </a:r>
            <a:endParaRPr sz="2200">
              <a:solidFill>
                <a:schemeClr val="dk1"/>
              </a:solidFill>
            </a:endParaRPr>
          </a:p>
        </p:txBody>
      </p:sp>
      <p:pic>
        <p:nvPicPr>
          <p:cNvPr id="63" name="Shape 63"/>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Javascript </a:t>
            </a:r>
            <a:r>
              <a:rPr lang="en" sz="3000"/>
              <a:t>là gì?</a:t>
            </a:r>
            <a:endParaRPr sz="3000">
              <a:solidFill>
                <a:srgbClr val="000000"/>
              </a:solidFill>
            </a:endParaRPr>
          </a:p>
        </p:txBody>
      </p:sp>
      <p:sp>
        <p:nvSpPr>
          <p:cNvPr id="69" name="Shape 6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marR="76200" rtl="0" algn="just">
              <a:lnSpc>
                <a:spcPct val="60000"/>
              </a:lnSpc>
              <a:spcBef>
                <a:spcPts val="0"/>
              </a:spcBef>
              <a:spcAft>
                <a:spcPts val="0"/>
              </a:spcAft>
              <a:buClr>
                <a:schemeClr val="dk1"/>
              </a:buClr>
              <a:buSzPts val="1800"/>
              <a:buChar char="-"/>
            </a:pPr>
            <a:r>
              <a:rPr lang="en" sz="1800">
                <a:solidFill>
                  <a:schemeClr val="dk1"/>
                </a:solidFill>
              </a:rPr>
              <a:t>Javascript là một ngôn ngữ lập trình của HTML và WEB.</a:t>
            </a:r>
            <a:endParaRPr sz="1800">
              <a:solidFill>
                <a:schemeClr val="dk1"/>
              </a:solidFill>
            </a:endParaRPr>
          </a:p>
          <a:p>
            <a:pPr indent="-342900" lvl="0" marL="457200" marR="76200" rtl="0" algn="just">
              <a:lnSpc>
                <a:spcPct val="60000"/>
              </a:lnSpc>
              <a:spcBef>
                <a:spcPts val="0"/>
              </a:spcBef>
              <a:spcAft>
                <a:spcPts val="0"/>
              </a:spcAft>
              <a:buClr>
                <a:schemeClr val="dk1"/>
              </a:buClr>
              <a:buSzPts val="1800"/>
              <a:buChar char="-"/>
            </a:pPr>
            <a:r>
              <a:rPr lang="en" sz="1800">
                <a:solidFill>
                  <a:schemeClr val="dk1"/>
                </a:solidFill>
              </a:rPr>
              <a:t>Javascript được biết đến đầu tiên với tên Mocha, và sau đó là Livescript, nhưng Hãng Netscape thay đổi tên của nó thành Javascript, bởi vì sự phổ biến như một hiện tượng của Java lúc bấy giờ.</a:t>
            </a:r>
            <a:endParaRPr sz="1800">
              <a:solidFill>
                <a:schemeClr val="dk1"/>
              </a:solidFill>
            </a:endParaRPr>
          </a:p>
          <a:p>
            <a:pPr indent="0" lvl="0" marL="0" rtl="0">
              <a:spcBef>
                <a:spcPts val="3000"/>
              </a:spcBef>
              <a:spcAft>
                <a:spcPts val="0"/>
              </a:spcAft>
              <a:buNone/>
            </a:pPr>
            <a:r>
              <a:t/>
            </a:r>
            <a:endParaRPr sz="1800">
              <a:solidFill>
                <a:schemeClr val="dk1"/>
              </a:solidFill>
            </a:endParaRPr>
          </a:p>
        </p:txBody>
      </p:sp>
      <p:pic>
        <p:nvPicPr>
          <p:cNvPr id="70" name="Shape 70"/>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Cách import js vào website</a:t>
            </a:r>
            <a:endParaRPr sz="3000">
              <a:solidFill>
                <a:srgbClr val="000000"/>
              </a:solidFill>
            </a:endParaRPr>
          </a:p>
        </p:txBody>
      </p:sp>
      <p:pic>
        <p:nvPicPr>
          <p:cNvPr id="76" name="Shape 76"/>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77" name="Shape 77"/>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Sử dụng thẻ script</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import bằng file .js</a:t>
            </a:r>
            <a:endParaRPr sz="1800">
              <a:solidFill>
                <a:schemeClr val="dk1"/>
              </a:solidFill>
            </a:endParaRPr>
          </a:p>
        </p:txBody>
      </p:sp>
      <p:pic>
        <p:nvPicPr>
          <p:cNvPr id="78" name="Shape 78"/>
          <p:cNvPicPr preferRelativeResize="0"/>
          <p:nvPr/>
        </p:nvPicPr>
        <p:blipFill>
          <a:blip r:embed="rId4">
            <a:alphaModFix/>
          </a:blip>
          <a:stretch>
            <a:fillRect/>
          </a:stretch>
        </p:blipFill>
        <p:spPr>
          <a:xfrm>
            <a:off x="4417750" y="1184700"/>
            <a:ext cx="4414550" cy="969375"/>
          </a:xfrm>
          <a:prstGeom prst="rect">
            <a:avLst/>
          </a:prstGeom>
          <a:noFill/>
          <a:ln>
            <a:noFill/>
          </a:ln>
        </p:spPr>
      </p:pic>
      <p:pic>
        <p:nvPicPr>
          <p:cNvPr id="79" name="Shape 79"/>
          <p:cNvPicPr preferRelativeResize="0"/>
          <p:nvPr/>
        </p:nvPicPr>
        <p:blipFill>
          <a:blip r:embed="rId5">
            <a:alphaModFix/>
          </a:blip>
          <a:stretch>
            <a:fillRect/>
          </a:stretch>
        </p:blipFill>
        <p:spPr>
          <a:xfrm>
            <a:off x="4417750" y="3104100"/>
            <a:ext cx="4414549" cy="3828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Hello world!</a:t>
            </a:r>
            <a:endParaRPr sz="3000">
              <a:solidFill>
                <a:srgbClr val="000000"/>
              </a:solidFill>
            </a:endParaRPr>
          </a:p>
        </p:txBody>
      </p:sp>
      <p:pic>
        <p:nvPicPr>
          <p:cNvPr id="85" name="Shape 85"/>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86" name="Shape 8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Tạo file index.html</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Sử dụng hàm alert của javascript để hiển thị dialog có text là “Hello world!”</a:t>
            </a:r>
            <a:endParaRPr sz="1800">
              <a:solidFill>
                <a:schemeClr val="dk1"/>
              </a:solidFill>
            </a:endParaRPr>
          </a:p>
        </p:txBody>
      </p:sp>
      <p:pic>
        <p:nvPicPr>
          <p:cNvPr id="87" name="Shape 87"/>
          <p:cNvPicPr preferRelativeResize="0"/>
          <p:nvPr/>
        </p:nvPicPr>
        <p:blipFill>
          <a:blip r:embed="rId4">
            <a:alphaModFix/>
          </a:blip>
          <a:stretch>
            <a:fillRect/>
          </a:stretch>
        </p:blipFill>
        <p:spPr>
          <a:xfrm>
            <a:off x="1536100" y="1884447"/>
            <a:ext cx="6071801" cy="309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Khái niệm DOM</a:t>
            </a:r>
            <a:endParaRPr sz="3000">
              <a:solidFill>
                <a:srgbClr val="000000"/>
              </a:solidFill>
            </a:endParaRPr>
          </a:p>
        </p:txBody>
      </p:sp>
      <p:sp>
        <p:nvSpPr>
          <p:cNvPr id="93" name="Shape 93"/>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DOM viết tắt Document Object Model</a:t>
            </a:r>
            <a:endParaRPr sz="1800">
              <a:solidFill>
                <a:srgbClr val="0B1A33"/>
              </a:solidFill>
              <a:highlight>
                <a:srgbClr val="FFFFFF"/>
              </a:highlight>
            </a:endParaRPr>
          </a:p>
          <a:p>
            <a:pPr indent="-342900" lvl="0" marL="457200" rtl="0">
              <a:lnSpc>
                <a:spcPct val="100000"/>
              </a:lnSpc>
              <a:spcBef>
                <a:spcPts val="0"/>
              </a:spcBef>
              <a:spcAft>
                <a:spcPts val="0"/>
              </a:spcAft>
              <a:buClr>
                <a:srgbClr val="0B1A33"/>
              </a:buClr>
              <a:buSzPts val="1800"/>
              <a:buChar char="●"/>
            </a:pPr>
            <a:r>
              <a:rPr lang="en" sz="1800">
                <a:solidFill>
                  <a:srgbClr val="0B1A33"/>
                </a:solidFill>
                <a:highlight>
                  <a:srgbClr val="FFFFFF"/>
                </a:highlight>
              </a:rPr>
              <a:t>HTML DOM được cấu trúc theo như một cái cây của các đối tượng (elements  trong HTML)</a:t>
            </a:r>
            <a:endParaRPr sz="1800">
              <a:solidFill>
                <a:srgbClr val="0B1A33"/>
              </a:solidFill>
              <a:highlight>
                <a:srgbClr val="FFFFFF"/>
              </a:highlight>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SzPts val="1100"/>
              <a:buNone/>
            </a:pPr>
            <a:r>
              <a:t/>
            </a:r>
            <a:endParaRPr sz="1800">
              <a:solidFill>
                <a:srgbClr val="0B1A33"/>
              </a:solidFill>
            </a:endParaRPr>
          </a:p>
          <a:p>
            <a:pPr indent="0" lvl="0" marL="0" rtl="0">
              <a:lnSpc>
                <a:spcPct val="100000"/>
              </a:lnSpc>
              <a:spcBef>
                <a:spcPts val="600"/>
              </a:spcBef>
              <a:spcAft>
                <a:spcPts val="0"/>
              </a:spcAft>
              <a:buNone/>
            </a:pPr>
            <a:r>
              <a:t/>
            </a:r>
            <a:endParaRPr sz="1800">
              <a:solidFill>
                <a:srgbClr val="0B1A33"/>
              </a:solidFill>
            </a:endParaRPr>
          </a:p>
          <a:p>
            <a:pPr indent="0" lvl="0" marL="0" rtl="0">
              <a:lnSpc>
                <a:spcPct val="100000"/>
              </a:lnSpc>
              <a:spcBef>
                <a:spcPts val="600"/>
              </a:spcBef>
              <a:spcAft>
                <a:spcPts val="600"/>
              </a:spcAft>
              <a:buNone/>
            </a:pPr>
            <a:r>
              <a:t/>
            </a:r>
            <a:endParaRPr sz="1800">
              <a:solidFill>
                <a:srgbClr val="0B1A33"/>
              </a:solidFill>
            </a:endParaRPr>
          </a:p>
        </p:txBody>
      </p:sp>
      <p:pic>
        <p:nvPicPr>
          <p:cNvPr id="94" name="Shape 94"/>
          <p:cNvPicPr preferRelativeResize="0"/>
          <p:nvPr/>
        </p:nvPicPr>
        <p:blipFill>
          <a:blip r:embed="rId3">
            <a:alphaModFix/>
          </a:blip>
          <a:stretch>
            <a:fillRect/>
          </a:stretch>
        </p:blipFill>
        <p:spPr>
          <a:xfrm>
            <a:off x="311699" y="103075"/>
            <a:ext cx="1099145" cy="792600"/>
          </a:xfrm>
          <a:prstGeom prst="rect">
            <a:avLst/>
          </a:prstGeom>
          <a:noFill/>
          <a:ln>
            <a:noFill/>
          </a:ln>
        </p:spPr>
      </p:pic>
      <p:pic>
        <p:nvPicPr>
          <p:cNvPr descr="54aa92df-82e9-479b-924f-4639143bda82.gif" id="95" name="Shape 95"/>
          <p:cNvPicPr preferRelativeResize="0"/>
          <p:nvPr/>
        </p:nvPicPr>
        <p:blipFill>
          <a:blip r:embed="rId4">
            <a:alphaModFix/>
          </a:blip>
          <a:stretch>
            <a:fillRect/>
          </a:stretch>
        </p:blipFill>
        <p:spPr>
          <a:xfrm>
            <a:off x="1849675" y="2085450"/>
            <a:ext cx="4629150"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Khái niệm DOM</a:t>
            </a:r>
            <a:endParaRPr sz="3000">
              <a:solidFill>
                <a:srgbClr val="000000"/>
              </a:solidFill>
            </a:endParaRPr>
          </a:p>
        </p:txBody>
      </p:sp>
      <p:pic>
        <p:nvPicPr>
          <p:cNvPr id="101" name="Shape 101"/>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02" name="Shape 10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65000"/>
              </a:lnSpc>
              <a:spcBef>
                <a:spcPts val="0"/>
              </a:spcBef>
              <a:spcAft>
                <a:spcPts val="0"/>
              </a:spcAft>
              <a:buSzPts val="1100"/>
              <a:buNone/>
            </a:pPr>
            <a:r>
              <a:rPr lang="en" sz="1800">
                <a:solidFill>
                  <a:srgbClr val="0B1A33"/>
                </a:solidFill>
                <a:highlight>
                  <a:srgbClr val="FFFFFF"/>
                </a:highlight>
              </a:rPr>
              <a:t>Với DOM, JavaScript được tất cả sức mạnh cần thiết để tạo ra HTML động đậy:</a:t>
            </a:r>
            <a:endParaRPr sz="1800">
              <a:solidFill>
                <a:srgbClr val="0B1A33"/>
              </a:solidFill>
              <a:highlight>
                <a:srgbClr val="FFFFFF"/>
              </a:highlight>
            </a:endParaRPr>
          </a:p>
          <a:p>
            <a:pPr indent="304800" lvl="0" marL="457200" rtl="0">
              <a:lnSpc>
                <a:spcPct val="115000"/>
              </a:lnSpc>
              <a:spcBef>
                <a:spcPts val="900"/>
              </a:spcBef>
              <a:spcAft>
                <a:spcPts val="0"/>
              </a:spcAft>
              <a:buClr>
                <a:srgbClr val="0B1A33"/>
              </a:buClr>
              <a:buSzPts val="1800"/>
              <a:buFont typeface="Arial"/>
              <a:buChar char="●"/>
            </a:pPr>
            <a:r>
              <a:rPr lang="en" sz="1800">
                <a:solidFill>
                  <a:srgbClr val="0B1A33"/>
                </a:solidFill>
                <a:highlight>
                  <a:srgbClr val="FFFFFF"/>
                </a:highlight>
              </a:rPr>
              <a:t>JavaScript có thể thay đổi tất cả các phần tử HTML trong trang</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thay đổi tất cả các thuộc tính HTML trong trang</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thay đổi tất cả các phong cách CSS trong trang</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loại bỏ các yếu tố HTML và thuộc tính hiện tại</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thêm các yếu tố HTML mới và các thuộc tính</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phản ứng với tất cả các sự kiện HTML hiện trong trang</a:t>
            </a:r>
            <a:endParaRPr sz="1800">
              <a:solidFill>
                <a:srgbClr val="0B1A33"/>
              </a:solidFill>
              <a:highlight>
                <a:srgbClr val="FFFFFF"/>
              </a:highlight>
            </a:endParaRPr>
          </a:p>
          <a:p>
            <a:pPr indent="304800" lvl="0" marL="457200" rtl="0">
              <a:lnSpc>
                <a:spcPct val="115000"/>
              </a:lnSpc>
              <a:spcBef>
                <a:spcPts val="0"/>
              </a:spcBef>
              <a:spcAft>
                <a:spcPts val="0"/>
              </a:spcAft>
              <a:buClr>
                <a:srgbClr val="0B1A33"/>
              </a:buClr>
              <a:buSzPts val="1800"/>
              <a:buFont typeface="Arial"/>
              <a:buChar char="●"/>
            </a:pPr>
            <a:r>
              <a:rPr lang="en" sz="1800">
                <a:solidFill>
                  <a:srgbClr val="0B1A33"/>
                </a:solidFill>
                <a:highlight>
                  <a:srgbClr val="FFFFFF"/>
                </a:highlight>
              </a:rPr>
              <a:t>JavaScript có thể tạo ra các sự kiện HTML mới trong trang</a:t>
            </a:r>
            <a:endParaRPr sz="1800">
              <a:solidFill>
                <a:srgbClr val="0B1A33"/>
              </a:solidFill>
              <a:highlight>
                <a:srgbClr val="FFFFFF"/>
              </a:highlight>
            </a:endParaRPr>
          </a:p>
          <a:p>
            <a:pPr indent="0" lvl="0" marL="0" rtl="0">
              <a:lnSpc>
                <a:spcPct val="165000"/>
              </a:lnSpc>
              <a:spcBef>
                <a:spcPts val="0"/>
              </a:spcBef>
              <a:spcAft>
                <a:spcPts val="600"/>
              </a:spcAft>
              <a:buSzPts val="1100"/>
              <a:buNone/>
            </a:pPr>
            <a:r>
              <a:t/>
            </a:r>
            <a:endParaRPr sz="1800">
              <a:solidFill>
                <a:srgbClr val="0B1A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Tương tác với html</a:t>
            </a:r>
            <a:endParaRPr sz="3000">
              <a:solidFill>
                <a:srgbClr val="000000"/>
              </a:solidFill>
            </a:endParaRPr>
          </a:p>
        </p:txBody>
      </p:sp>
      <p:pic>
        <p:nvPicPr>
          <p:cNvPr id="108" name="Shape 108"/>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09" name="Shape 10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1800">
                <a:solidFill>
                  <a:srgbClr val="0B1A33"/>
                </a:solidFill>
                <a:highlight>
                  <a:srgbClr val="FFFFFF"/>
                </a:highlight>
              </a:rPr>
              <a:t>Thông qua DOM javascript có thể giúp lập trình viên thay đổi tất cả mọi thứ trên giao diện.</a:t>
            </a:r>
            <a:endParaRPr sz="1800">
              <a:solidFill>
                <a:srgbClr val="0B1A33"/>
              </a:solidFill>
              <a:highlight>
                <a:srgbClr val="FFFFFF"/>
              </a:highlight>
            </a:endParaRPr>
          </a:p>
          <a:p>
            <a:pPr indent="0" lvl="0" marL="0" rtl="0">
              <a:lnSpc>
                <a:spcPct val="100000"/>
              </a:lnSpc>
              <a:spcBef>
                <a:spcPts val="600"/>
              </a:spcBef>
              <a:spcAft>
                <a:spcPts val="600"/>
              </a:spcAft>
              <a:buSzPts val="1100"/>
              <a:buNone/>
            </a:pPr>
            <a:r>
              <a:t/>
            </a:r>
            <a:endParaRPr sz="1800">
              <a:solidFill>
                <a:srgbClr val="0B1A33"/>
              </a:solidFill>
              <a:highlight>
                <a:srgbClr val="FFFFFF"/>
              </a:highlight>
            </a:endParaRPr>
          </a:p>
        </p:txBody>
      </p:sp>
      <p:pic>
        <p:nvPicPr>
          <p:cNvPr id="110" name="Shape 110"/>
          <p:cNvPicPr preferRelativeResize="0"/>
          <p:nvPr/>
        </p:nvPicPr>
        <p:blipFill>
          <a:blip r:embed="rId4">
            <a:alphaModFix/>
          </a:blip>
          <a:stretch>
            <a:fillRect/>
          </a:stretch>
        </p:blipFill>
        <p:spPr>
          <a:xfrm>
            <a:off x="1328062" y="2010749"/>
            <a:ext cx="6487874" cy="265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5</a:t>
            </a:r>
            <a:r>
              <a:rPr lang="en" sz="3000">
                <a:solidFill>
                  <a:srgbClr val="000000"/>
                </a:solidFill>
              </a:rPr>
              <a:t>: </a:t>
            </a:r>
            <a:r>
              <a:rPr lang="en" sz="3000"/>
              <a:t>Tương tác với html</a:t>
            </a:r>
            <a:endParaRPr sz="3000">
              <a:solidFill>
                <a:srgbClr val="000000"/>
              </a:solidFill>
            </a:endParaRPr>
          </a:p>
        </p:txBody>
      </p:sp>
      <p:pic>
        <p:nvPicPr>
          <p:cNvPr id="116" name="Shape 116"/>
          <p:cNvPicPr preferRelativeResize="0"/>
          <p:nvPr/>
        </p:nvPicPr>
        <p:blipFill>
          <a:blip r:embed="rId3">
            <a:alphaModFix/>
          </a:blip>
          <a:stretch>
            <a:fillRect/>
          </a:stretch>
        </p:blipFill>
        <p:spPr>
          <a:xfrm>
            <a:off x="311699" y="103075"/>
            <a:ext cx="1099145" cy="792600"/>
          </a:xfrm>
          <a:prstGeom prst="rect">
            <a:avLst/>
          </a:prstGeom>
          <a:noFill/>
          <a:ln>
            <a:noFill/>
          </a:ln>
        </p:spPr>
      </p:pic>
      <p:sp>
        <p:nvSpPr>
          <p:cNvPr id="117" name="Shape 117"/>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SzPts val="1100"/>
              <a:buNone/>
            </a:pPr>
            <a:r>
              <a:rPr lang="en" sz="1800">
                <a:solidFill>
                  <a:srgbClr val="0B1A33"/>
                </a:solidFill>
                <a:highlight>
                  <a:srgbClr val="FFFFFF"/>
                </a:highlight>
              </a:rPr>
              <a:t>Giải thích: Để tương tác javascript với html đầu tiên chúng ta cần phải xác định được thẻ html cần tương tác - có thể dựa vào tên thẻ, id, class hoặc attribute bất kỳ do chính lập trình viên tạo ra cho thẻ html. </a:t>
            </a:r>
            <a:endParaRPr sz="1800">
              <a:solidFill>
                <a:srgbClr val="0B1A33"/>
              </a:solidFill>
              <a:highlight>
                <a:srgbClr val="FFFFFF"/>
              </a:highlight>
            </a:endParaRPr>
          </a:p>
          <a:p>
            <a:pPr indent="0" lvl="0" marL="0" rtl="0">
              <a:lnSpc>
                <a:spcPct val="100000"/>
              </a:lnSpc>
              <a:spcBef>
                <a:spcPts val="0"/>
              </a:spcBef>
              <a:spcAft>
                <a:spcPts val="0"/>
              </a:spcAft>
              <a:buSzPts val="1100"/>
              <a:buNone/>
            </a:pPr>
            <a:r>
              <a:rPr lang="en" sz="1800">
                <a:solidFill>
                  <a:srgbClr val="0B1A33"/>
                </a:solidFill>
                <a:highlight>
                  <a:srgbClr val="FFFFFF"/>
                </a:highlight>
              </a:rPr>
              <a:t>Sau khi xác định được thẻ (đối tượng) cần tương tác các bạn cần tìm hiểu cách thay đổi thuộc tính, giá trị,... của đối tượng</a:t>
            </a:r>
            <a:endParaRPr sz="1800">
              <a:solidFill>
                <a:srgbClr val="0B1A33"/>
              </a:solidFill>
              <a:highlight>
                <a:srgbClr val="FFFFFF"/>
              </a:highlight>
            </a:endParaRPr>
          </a:p>
          <a:p>
            <a:pPr indent="0" lvl="0" marL="0" rtl="0">
              <a:lnSpc>
                <a:spcPct val="100000"/>
              </a:lnSpc>
              <a:spcBef>
                <a:spcPts val="0"/>
              </a:spcBef>
              <a:spcAft>
                <a:spcPts val="0"/>
              </a:spcAft>
              <a:buSzPts val="1100"/>
              <a:buNone/>
            </a:pPr>
            <a:r>
              <a:rPr lang="en" sz="1800">
                <a:solidFill>
                  <a:srgbClr val="0B1A33"/>
                </a:solidFill>
                <a:highlight>
                  <a:srgbClr val="FFFFFF"/>
                </a:highlight>
              </a:rPr>
              <a:t>Tham khảo:</a:t>
            </a:r>
            <a:endParaRPr sz="1800">
              <a:solidFill>
                <a:srgbClr val="0B1A33"/>
              </a:solidFill>
              <a:highlight>
                <a:srgbClr val="FFFFFF"/>
              </a:highlight>
            </a:endParaRPr>
          </a:p>
          <a:p>
            <a:pPr indent="0" lvl="0" marL="0" rtl="0">
              <a:lnSpc>
                <a:spcPct val="100000"/>
              </a:lnSpc>
              <a:spcBef>
                <a:spcPts val="0"/>
              </a:spcBef>
              <a:spcAft>
                <a:spcPts val="0"/>
              </a:spcAft>
              <a:buSzPts val="1100"/>
              <a:buNone/>
            </a:pPr>
            <a:r>
              <a:rPr lang="en" sz="1800" u="sng">
                <a:solidFill>
                  <a:schemeClr val="hlink"/>
                </a:solidFill>
                <a:hlinkClick r:id="rId4"/>
              </a:rPr>
              <a:t>http://www.w3schools.com/js/js_examples.asp</a:t>
            </a:r>
            <a:endParaRPr sz="1800">
              <a:solidFill>
                <a:srgbClr val="0B1A33"/>
              </a:solidFill>
            </a:endParaRPr>
          </a:p>
          <a:p>
            <a:pPr indent="0" lvl="0" marL="0" rtl="0">
              <a:lnSpc>
                <a:spcPct val="100000"/>
              </a:lnSpc>
              <a:spcBef>
                <a:spcPts val="0"/>
              </a:spcBef>
              <a:spcAft>
                <a:spcPts val="0"/>
              </a:spcAft>
              <a:buSzPts val="1100"/>
              <a:buNone/>
            </a:pPr>
            <a:r>
              <a:rPr lang="en" sz="1800" u="sng">
                <a:solidFill>
                  <a:schemeClr val="hlink"/>
                </a:solidFill>
                <a:hlinkClick r:id="rId5"/>
              </a:rPr>
              <a:t>http://www.w3schools.com/js/js_dom_examples.asp</a:t>
            </a:r>
            <a:endParaRPr sz="1800">
              <a:solidFill>
                <a:srgbClr val="0B1A33"/>
              </a:solidFill>
            </a:endParaRPr>
          </a:p>
          <a:p>
            <a:pPr indent="0" lvl="0" marL="0" rtl="0">
              <a:lnSpc>
                <a:spcPct val="100000"/>
              </a:lnSpc>
              <a:spcBef>
                <a:spcPts val="0"/>
              </a:spcBef>
              <a:spcAft>
                <a:spcPts val="0"/>
              </a:spcAft>
              <a:buSzPts val="1100"/>
              <a:buNone/>
            </a:pPr>
            <a:r>
              <a:t/>
            </a:r>
            <a:endParaRPr sz="1800">
              <a:solidFill>
                <a:srgbClr val="0B1A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