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499" r:id="rId3"/>
    <p:sldId id="490" r:id="rId4"/>
    <p:sldId id="500" r:id="rId5"/>
    <p:sldId id="493" r:id="rId6"/>
    <p:sldId id="498" r:id="rId7"/>
    <p:sldId id="503" r:id="rId8"/>
    <p:sldId id="507" r:id="rId9"/>
    <p:sldId id="528" r:id="rId10"/>
    <p:sldId id="529" r:id="rId11"/>
    <p:sldId id="527" r:id="rId12"/>
    <p:sldId id="531" r:id="rId13"/>
    <p:sldId id="530" r:id="rId14"/>
    <p:sldId id="533" r:id="rId15"/>
    <p:sldId id="525" r:id="rId16"/>
    <p:sldId id="524" r:id="rId1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1CF8389D-FA5A-4786-BA7C-E7480AFA4D2A}">
          <p14:sldIdLst>
            <p14:sldId id="256"/>
            <p14:sldId id="499"/>
            <p14:sldId id="490"/>
            <p14:sldId id="500"/>
            <p14:sldId id="493"/>
            <p14:sldId id="498"/>
            <p14:sldId id="503"/>
            <p14:sldId id="507"/>
            <p14:sldId id="528"/>
            <p14:sldId id="529"/>
            <p14:sldId id="527"/>
            <p14:sldId id="531"/>
            <p14:sldId id="530"/>
            <p14:sldId id="533"/>
            <p14:sldId id="525"/>
            <p14:sldId id="52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D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95394" autoAdjust="0"/>
  </p:normalViewPr>
  <p:slideViewPr>
    <p:cSldViewPr>
      <p:cViewPr varScale="1">
        <p:scale>
          <a:sx n="89" d="100"/>
          <a:sy n="89" d="100"/>
        </p:scale>
        <p:origin x="653" y="154"/>
      </p:cViewPr>
      <p:guideLst>
        <p:guide orient="horz" pos="2160"/>
        <p:guide pos="2880"/>
      </p:guideLst>
    </p:cSldViewPr>
  </p:slideViewPr>
  <p:notesTextViewPr>
    <p:cViewPr>
      <p:scale>
        <a:sx n="3" d="2"/>
        <a:sy n="3" d="2"/>
      </p:scale>
      <p:origin x="0" y="0"/>
    </p:cViewPr>
  </p:notesTextViewPr>
  <p:notesViewPr>
    <p:cSldViewPr>
      <p:cViewPr varScale="1">
        <p:scale>
          <a:sx n="83" d="100"/>
          <a:sy n="83" d="100"/>
        </p:scale>
        <p:origin x="381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441B9EE-67C7-44D3-8147-E3C368F5FD18}"/>
              </a:ext>
            </a:extLst>
          </p:cNvPr>
          <p:cNvSpPr>
            <a:spLocks noGrp="1"/>
          </p:cNvSpPr>
          <p:nvPr>
            <p:ph type="hdr" sz="quarter"/>
          </p:nvPr>
        </p:nvSpPr>
        <p:spPr>
          <a:xfrm>
            <a:off x="0" y="0"/>
            <a:ext cx="3170238" cy="479425"/>
          </a:xfrm>
          <a:prstGeom prst="rect">
            <a:avLst/>
          </a:prstGeom>
        </p:spPr>
        <p:txBody>
          <a:bodyPr vert="horz" lIns="96661" tIns="48331" rIns="96661" bIns="48331"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xmlns="" id="{028C6954-ED62-4ABB-A616-CD063373A8A9}"/>
              </a:ext>
            </a:extLst>
          </p:cNvPr>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eaLnBrk="1" fontAlgn="auto" hangingPunct="1">
              <a:spcBef>
                <a:spcPts val="0"/>
              </a:spcBef>
              <a:spcAft>
                <a:spcPts val="0"/>
              </a:spcAft>
              <a:defRPr sz="1300">
                <a:latin typeface="+mn-lt"/>
                <a:cs typeface="+mn-cs"/>
              </a:defRPr>
            </a:lvl1pPr>
          </a:lstStyle>
          <a:p>
            <a:pPr>
              <a:defRPr/>
            </a:pPr>
            <a:fld id="{E43C6800-B185-410E-96B2-B37F38E42486}" type="datetimeFigureOut">
              <a:rPr lang="en-US"/>
              <a:pPr>
                <a:defRPr/>
              </a:pPr>
              <a:t>5/22/2021</a:t>
            </a:fld>
            <a:endParaRPr lang="en-US"/>
          </a:p>
        </p:txBody>
      </p:sp>
      <p:sp>
        <p:nvSpPr>
          <p:cNvPr id="4" name="Footer Placeholder 3">
            <a:extLst>
              <a:ext uri="{FF2B5EF4-FFF2-40B4-BE49-F238E27FC236}">
                <a16:creationId xmlns:a16="http://schemas.microsoft.com/office/drawing/2014/main" xmlns="" id="{9B97F086-3459-47C9-B642-60F500E463FA}"/>
              </a:ext>
            </a:extLst>
          </p:cNvPr>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xmlns="" id="{EE8CA2C2-85FC-4096-8C33-238FAE0C981B}"/>
              </a:ext>
            </a:extLst>
          </p:cNvPr>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2AB0972A-37AF-47C6-A53B-7790E79FA2F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375A010-348C-4CE5-981F-0F869761E353}"/>
              </a:ext>
            </a:extLst>
          </p:cNvPr>
          <p:cNvSpPr>
            <a:spLocks noGrp="1"/>
          </p:cNvSpPr>
          <p:nvPr>
            <p:ph type="hdr" sz="quarter"/>
          </p:nvPr>
        </p:nvSpPr>
        <p:spPr>
          <a:xfrm>
            <a:off x="0" y="0"/>
            <a:ext cx="3170238" cy="479425"/>
          </a:xfrm>
          <a:prstGeom prst="rect">
            <a:avLst/>
          </a:prstGeom>
        </p:spPr>
        <p:txBody>
          <a:bodyPr vert="horz" lIns="96661" tIns="48331" rIns="96661" bIns="48331"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xmlns="" id="{3554E0A6-C794-4032-B726-0AB609253F22}"/>
              </a:ext>
            </a:extLst>
          </p:cNvPr>
          <p:cNvSpPr>
            <a:spLocks noGrp="1"/>
          </p:cNvSpPr>
          <p:nvPr>
            <p:ph type="dt" idx="1"/>
          </p:nvPr>
        </p:nvSpPr>
        <p:spPr>
          <a:xfrm>
            <a:off x="4143375" y="0"/>
            <a:ext cx="3170238" cy="479425"/>
          </a:xfrm>
          <a:prstGeom prst="rect">
            <a:avLst/>
          </a:prstGeom>
        </p:spPr>
        <p:txBody>
          <a:bodyPr vert="horz" lIns="96661" tIns="48331" rIns="96661" bIns="48331" rtlCol="0"/>
          <a:lstStyle>
            <a:lvl1pPr algn="r" eaLnBrk="1" fontAlgn="auto" hangingPunct="1">
              <a:spcBef>
                <a:spcPts val="0"/>
              </a:spcBef>
              <a:spcAft>
                <a:spcPts val="0"/>
              </a:spcAft>
              <a:defRPr sz="1300">
                <a:latin typeface="+mn-lt"/>
                <a:cs typeface="+mn-cs"/>
              </a:defRPr>
            </a:lvl1pPr>
          </a:lstStyle>
          <a:p>
            <a:pPr>
              <a:defRPr/>
            </a:pPr>
            <a:fld id="{CC89F85C-EBEA-41BE-A633-035991A1F40F}" type="datetimeFigureOut">
              <a:rPr lang="en-US"/>
              <a:pPr>
                <a:defRPr/>
              </a:pPr>
              <a:t>5/22/2021</a:t>
            </a:fld>
            <a:endParaRPr lang="en-US"/>
          </a:p>
        </p:txBody>
      </p:sp>
      <p:sp>
        <p:nvSpPr>
          <p:cNvPr id="4" name="Slide Image Placeholder 3">
            <a:extLst>
              <a:ext uri="{FF2B5EF4-FFF2-40B4-BE49-F238E27FC236}">
                <a16:creationId xmlns:a16="http://schemas.microsoft.com/office/drawing/2014/main" xmlns="" id="{AB9965F4-064A-4B69-B471-47B48A3A4DE2}"/>
              </a:ext>
            </a:extLst>
          </p:cNvPr>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a:extLst>
              <a:ext uri="{FF2B5EF4-FFF2-40B4-BE49-F238E27FC236}">
                <a16:creationId xmlns:a16="http://schemas.microsoft.com/office/drawing/2014/main" xmlns="" id="{3EA9C372-2775-440D-8EB1-0B0A96F3A7C7}"/>
              </a:ext>
            </a:extLst>
          </p:cNvPr>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52094354-4254-4FF4-B935-B1BDB561D82C}"/>
              </a:ext>
            </a:extLst>
          </p:cNvPr>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xmlns="" id="{FFD5CD40-DB3D-43D6-8D78-170ADF77AEFC}"/>
              </a:ext>
            </a:extLst>
          </p:cNvPr>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C970D238-0F98-4C2A-B721-5F7A38A10129}" type="slidenum">
              <a:rPr lang="en-US" altLang="en-US"/>
              <a:pPr>
                <a:defRPr/>
              </a:pPr>
              <a:t>‹#›</a:t>
            </a:fld>
            <a:endParaRPr lang="en-US" altLang="en-US"/>
          </a:p>
        </p:txBody>
      </p:sp>
    </p:spTree>
    <p:extLst>
      <p:ext uri="{BB962C8B-B14F-4D97-AF65-F5344CB8AC3E}">
        <p14:creationId xmlns:p14="http://schemas.microsoft.com/office/powerpoint/2010/main" val="18111715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a:t>
            </a:r>
            <a:r>
              <a:rPr lang="vi-VN"/>
              <a:t>ist / Tuple: là một chuỗi các mục có thứ tự, chỉ khác là có thể thay đổi và bất biến.</a:t>
            </a:r>
          </a:p>
          <a:p>
            <a:r>
              <a:rPr lang="vi-VN"/>
              <a:t>Bộ: là một bộ sưu tập không có thứ tự các vật phẩm duy nhất.</a:t>
            </a:r>
          </a:p>
          <a:p>
            <a:r>
              <a:rPr lang="vi-VN"/>
              <a:t>Dict: là một bộ sưu tập không có thứ tự các mặt hàng duy nhất.</a:t>
            </a:r>
          </a:p>
          <a:p>
            <a:r>
              <a:rPr lang="vi-VN"/>
              <a:t>Không: được sử dụng để xác định giá trị null hoặc không có giá trị nào</a:t>
            </a:r>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2</a:t>
            </a:fld>
            <a:endParaRPr lang="en-US" altLang="en-US"/>
          </a:p>
        </p:txBody>
      </p:sp>
    </p:spTree>
    <p:extLst>
      <p:ext uri="{BB962C8B-B14F-4D97-AF65-F5344CB8AC3E}">
        <p14:creationId xmlns:p14="http://schemas.microsoft.com/office/powerpoint/2010/main" val="1732385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a:t>
            </a:r>
            <a:r>
              <a:rPr lang="vi-VN"/>
              <a:t>ist / Tuple: là một chuỗi các mục có thứ tự, chỉ khác là có thể thay đổi và bất biến.</a:t>
            </a:r>
          </a:p>
          <a:p>
            <a:r>
              <a:rPr lang="vi-VN"/>
              <a:t>Bộ: là một bộ sưu tập không có thứ tự các vật phẩm duy nhất.</a:t>
            </a:r>
          </a:p>
          <a:p>
            <a:r>
              <a:rPr lang="vi-VN"/>
              <a:t>Dict: là một bộ sưu tập không có thứ tự các mặt hàng duy nhất.</a:t>
            </a:r>
          </a:p>
          <a:p>
            <a:r>
              <a:rPr lang="vi-VN"/>
              <a:t>Không: được sử dụng để xác định giá trị null hoặc không có giá trị nào</a:t>
            </a:r>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11</a:t>
            </a:fld>
            <a:endParaRPr lang="en-US" altLang="en-US"/>
          </a:p>
        </p:txBody>
      </p:sp>
    </p:spTree>
    <p:extLst>
      <p:ext uri="{BB962C8B-B14F-4D97-AF65-F5344CB8AC3E}">
        <p14:creationId xmlns:p14="http://schemas.microsoft.com/office/powerpoint/2010/main" val="1336868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a:t>
            </a:r>
            <a:r>
              <a:rPr lang="vi-VN"/>
              <a:t>ist / Tuple: là một chuỗi các mục có thứ tự, chỉ khác là có thể thay đổi và bất biến.</a:t>
            </a:r>
          </a:p>
          <a:p>
            <a:r>
              <a:rPr lang="vi-VN"/>
              <a:t>Bộ: là một bộ sưu tập không có thứ tự các vật phẩm duy nhất.</a:t>
            </a:r>
          </a:p>
          <a:p>
            <a:r>
              <a:rPr lang="vi-VN"/>
              <a:t>Dict: là một bộ sưu tập không có thứ tự các mặt hàng duy nhất.</a:t>
            </a:r>
          </a:p>
          <a:p>
            <a:r>
              <a:rPr lang="vi-VN"/>
              <a:t>Không: được sử dụng để xác định giá trị null hoặc không có giá trị nào</a:t>
            </a:r>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12</a:t>
            </a:fld>
            <a:endParaRPr lang="en-US" altLang="en-US"/>
          </a:p>
        </p:txBody>
      </p:sp>
    </p:spTree>
    <p:extLst>
      <p:ext uri="{BB962C8B-B14F-4D97-AF65-F5344CB8AC3E}">
        <p14:creationId xmlns:p14="http://schemas.microsoft.com/office/powerpoint/2010/main" val="2694289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a:t>
            </a:r>
            <a:r>
              <a:rPr lang="vi-VN"/>
              <a:t>ist / Tuple: là một chuỗi các mục có thứ tự, chỉ khác là có thể thay đổi và bất biến.</a:t>
            </a:r>
          </a:p>
          <a:p>
            <a:r>
              <a:rPr lang="vi-VN"/>
              <a:t>Bộ: là một bộ sưu tập không có thứ tự các vật phẩm duy nhất.</a:t>
            </a:r>
          </a:p>
          <a:p>
            <a:r>
              <a:rPr lang="vi-VN"/>
              <a:t>Dict: là một bộ sưu tập không có thứ tự các mặt hàng duy nhất.</a:t>
            </a:r>
          </a:p>
          <a:p>
            <a:r>
              <a:rPr lang="vi-VN"/>
              <a:t>Không: được sử dụng để xác định giá trị null hoặc không có giá trị nào</a:t>
            </a:r>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13</a:t>
            </a:fld>
            <a:endParaRPr lang="en-US" altLang="en-US"/>
          </a:p>
        </p:txBody>
      </p:sp>
    </p:spTree>
    <p:extLst>
      <p:ext uri="{BB962C8B-B14F-4D97-AF65-F5344CB8AC3E}">
        <p14:creationId xmlns:p14="http://schemas.microsoft.com/office/powerpoint/2010/main" val="1838158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a:t>
            </a:r>
            <a:r>
              <a:rPr lang="vi-VN"/>
              <a:t>ist / Tuple: là một chuỗi các mục có thứ tự, chỉ khác là có thể thay đổi và bất biến.</a:t>
            </a:r>
          </a:p>
          <a:p>
            <a:r>
              <a:rPr lang="vi-VN"/>
              <a:t>Bộ: là một bộ sưu tập không có thứ tự các vật phẩm duy nhất.</a:t>
            </a:r>
          </a:p>
          <a:p>
            <a:r>
              <a:rPr lang="vi-VN"/>
              <a:t>Dict: là một bộ sưu tập không có thứ tự các mặt hàng duy nhất.</a:t>
            </a:r>
          </a:p>
          <a:p>
            <a:r>
              <a:rPr lang="vi-VN"/>
              <a:t>Không: được sử dụng để xác định giá trị null hoặc không có giá trị nào</a:t>
            </a:r>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14</a:t>
            </a:fld>
            <a:endParaRPr lang="en-US" altLang="en-US"/>
          </a:p>
        </p:txBody>
      </p:sp>
    </p:spTree>
    <p:extLst>
      <p:ext uri="{BB962C8B-B14F-4D97-AF65-F5344CB8AC3E}">
        <p14:creationId xmlns:p14="http://schemas.microsoft.com/office/powerpoint/2010/main" val="2094195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15</a:t>
            </a:fld>
            <a:endParaRPr lang="en-US" altLang="en-US"/>
          </a:p>
        </p:txBody>
      </p:sp>
    </p:spTree>
    <p:extLst>
      <p:ext uri="{BB962C8B-B14F-4D97-AF65-F5344CB8AC3E}">
        <p14:creationId xmlns:p14="http://schemas.microsoft.com/office/powerpoint/2010/main" val="1669398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3</a:t>
            </a:fld>
            <a:endParaRPr lang="en-US" altLang="en-US"/>
          </a:p>
        </p:txBody>
      </p:sp>
    </p:spTree>
    <p:extLst>
      <p:ext uri="{BB962C8B-B14F-4D97-AF65-F5344CB8AC3E}">
        <p14:creationId xmlns:p14="http://schemas.microsoft.com/office/powerpoint/2010/main" val="57814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a:t>
            </a:r>
            <a:r>
              <a:rPr lang="vi-VN"/>
              <a:t>ist / Tuple: là một chuỗi các mục có thứ tự, chỉ khác là có thể thay đổi và bất biến.</a:t>
            </a:r>
          </a:p>
          <a:p>
            <a:r>
              <a:rPr lang="vi-VN"/>
              <a:t>Bộ: là một bộ sưu tập không có thứ tự các vật phẩm duy nhất.</a:t>
            </a:r>
          </a:p>
          <a:p>
            <a:r>
              <a:rPr lang="vi-VN"/>
              <a:t>Dict: là một bộ sưu tập không có thứ tự các mặt hàng duy nhất.</a:t>
            </a:r>
          </a:p>
          <a:p>
            <a:r>
              <a:rPr lang="vi-VN"/>
              <a:t>Không: được sử dụng để xác định giá trị null hoặc không có giá trị nào</a:t>
            </a:r>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4</a:t>
            </a:fld>
            <a:endParaRPr lang="en-US" altLang="en-US"/>
          </a:p>
        </p:txBody>
      </p:sp>
    </p:spTree>
    <p:extLst>
      <p:ext uri="{BB962C8B-B14F-4D97-AF65-F5344CB8AC3E}">
        <p14:creationId xmlns:p14="http://schemas.microsoft.com/office/powerpoint/2010/main" val="3939642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a:t>
            </a:r>
            <a:r>
              <a:rPr lang="vi-VN"/>
              <a:t>ist / Tuple: là một chuỗi các mục có thứ tự, chỉ khác là có thể thay đổi và bất biến.</a:t>
            </a:r>
          </a:p>
          <a:p>
            <a:r>
              <a:rPr lang="vi-VN"/>
              <a:t>Bộ: là một bộ sưu tập không có thứ tự các vật phẩm duy nhất.</a:t>
            </a:r>
          </a:p>
          <a:p>
            <a:r>
              <a:rPr lang="vi-VN"/>
              <a:t>Dict: là một bộ sưu tập không có thứ tự các mặt hàng duy nhất.</a:t>
            </a:r>
          </a:p>
          <a:p>
            <a:r>
              <a:rPr lang="vi-VN"/>
              <a:t>Không: được sử dụng để xác định giá trị null hoặc không có giá trị nào</a:t>
            </a:r>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5</a:t>
            </a:fld>
            <a:endParaRPr lang="en-US" altLang="en-US"/>
          </a:p>
        </p:txBody>
      </p:sp>
    </p:spTree>
    <p:extLst>
      <p:ext uri="{BB962C8B-B14F-4D97-AF65-F5344CB8AC3E}">
        <p14:creationId xmlns:p14="http://schemas.microsoft.com/office/powerpoint/2010/main" val="228306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6</a:t>
            </a:fld>
            <a:endParaRPr lang="en-US" altLang="en-US"/>
          </a:p>
        </p:txBody>
      </p:sp>
    </p:spTree>
    <p:extLst>
      <p:ext uri="{BB962C8B-B14F-4D97-AF65-F5344CB8AC3E}">
        <p14:creationId xmlns:p14="http://schemas.microsoft.com/office/powerpoint/2010/main" val="829970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a:t>
            </a:r>
            <a:r>
              <a:rPr lang="vi-VN"/>
              <a:t>ist / Tuple: là một chuỗi các mục có thứ tự, chỉ khác là có thể thay đổi và bất biến.</a:t>
            </a:r>
          </a:p>
          <a:p>
            <a:r>
              <a:rPr lang="vi-VN"/>
              <a:t>Bộ: là một bộ sưu tập không có thứ tự các vật phẩm duy nhất.</a:t>
            </a:r>
          </a:p>
          <a:p>
            <a:r>
              <a:rPr lang="vi-VN"/>
              <a:t>Dict: là một bộ sưu tập không có thứ tự các mặt hàng duy nhất.</a:t>
            </a:r>
          </a:p>
          <a:p>
            <a:r>
              <a:rPr lang="vi-VN"/>
              <a:t>Không: được sử dụng để xác định giá trị null hoặc không có giá trị nào</a:t>
            </a:r>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7</a:t>
            </a:fld>
            <a:endParaRPr lang="en-US" altLang="en-US"/>
          </a:p>
        </p:txBody>
      </p:sp>
    </p:spTree>
    <p:extLst>
      <p:ext uri="{BB962C8B-B14F-4D97-AF65-F5344CB8AC3E}">
        <p14:creationId xmlns:p14="http://schemas.microsoft.com/office/powerpoint/2010/main" val="928193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a:t>
            </a:r>
            <a:r>
              <a:rPr lang="vi-VN"/>
              <a:t>ist / Tuple: là một chuỗi các mục có thứ tự, chỉ khác là có thể thay đổi và bất biến.</a:t>
            </a:r>
          </a:p>
          <a:p>
            <a:r>
              <a:rPr lang="vi-VN"/>
              <a:t>Bộ: là một bộ sưu tập không có thứ tự các vật phẩm duy nhất.</a:t>
            </a:r>
          </a:p>
          <a:p>
            <a:r>
              <a:rPr lang="vi-VN"/>
              <a:t>Dict: là một bộ sưu tập không có thứ tự các mặt hàng duy nhất.</a:t>
            </a:r>
          </a:p>
          <a:p>
            <a:r>
              <a:rPr lang="vi-VN"/>
              <a:t>Không: được sử dụng để xác định giá trị null hoặc không có giá trị nào</a:t>
            </a:r>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8</a:t>
            </a:fld>
            <a:endParaRPr lang="en-US" altLang="en-US"/>
          </a:p>
        </p:txBody>
      </p:sp>
    </p:spTree>
    <p:extLst>
      <p:ext uri="{BB962C8B-B14F-4D97-AF65-F5344CB8AC3E}">
        <p14:creationId xmlns:p14="http://schemas.microsoft.com/office/powerpoint/2010/main" val="1404198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a:t>
            </a:r>
            <a:r>
              <a:rPr lang="vi-VN"/>
              <a:t>ist / Tuple: là một chuỗi các mục có thứ tự, chỉ khác là có thể thay đổi và bất biến.</a:t>
            </a:r>
          </a:p>
          <a:p>
            <a:r>
              <a:rPr lang="vi-VN"/>
              <a:t>Bộ: là một bộ sưu tập không có thứ tự các vật phẩm duy nhất.</a:t>
            </a:r>
          </a:p>
          <a:p>
            <a:r>
              <a:rPr lang="vi-VN"/>
              <a:t>Dict: là một bộ sưu tập không có thứ tự các mặt hàng duy nhất.</a:t>
            </a:r>
          </a:p>
          <a:p>
            <a:r>
              <a:rPr lang="vi-VN"/>
              <a:t>Không: được sử dụng để xác định giá trị null hoặc không có giá trị nào</a:t>
            </a:r>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9</a:t>
            </a:fld>
            <a:endParaRPr lang="en-US" altLang="en-US"/>
          </a:p>
        </p:txBody>
      </p:sp>
    </p:spTree>
    <p:extLst>
      <p:ext uri="{BB962C8B-B14F-4D97-AF65-F5344CB8AC3E}">
        <p14:creationId xmlns:p14="http://schemas.microsoft.com/office/powerpoint/2010/main" val="3244736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a:t>
            </a:r>
            <a:r>
              <a:rPr lang="vi-VN"/>
              <a:t>ist / Tuple: là một chuỗi các mục có thứ tự, chỉ khác là có thể thay đổi và bất biến.</a:t>
            </a:r>
          </a:p>
          <a:p>
            <a:r>
              <a:rPr lang="vi-VN"/>
              <a:t>Bộ: là một bộ sưu tập không có thứ tự các vật phẩm duy nhất.</a:t>
            </a:r>
          </a:p>
          <a:p>
            <a:r>
              <a:rPr lang="vi-VN"/>
              <a:t>Dict: là một bộ sưu tập không có thứ tự các mặt hàng duy nhất.</a:t>
            </a:r>
          </a:p>
          <a:p>
            <a:r>
              <a:rPr lang="vi-VN"/>
              <a:t>Không: được sử dụng để xác định giá trị null hoặc không có giá trị nào</a:t>
            </a:r>
            <a:endParaRPr lang="en-SG"/>
          </a:p>
        </p:txBody>
      </p:sp>
      <p:sp>
        <p:nvSpPr>
          <p:cNvPr id="4" name="Slide Number Placeholder 3"/>
          <p:cNvSpPr>
            <a:spLocks noGrp="1"/>
          </p:cNvSpPr>
          <p:nvPr>
            <p:ph type="sldNum" sz="quarter" idx="5"/>
          </p:nvPr>
        </p:nvSpPr>
        <p:spPr/>
        <p:txBody>
          <a:bodyPr/>
          <a:lstStyle/>
          <a:p>
            <a:pPr>
              <a:defRPr/>
            </a:pPr>
            <a:fld id="{C970D238-0F98-4C2A-B721-5F7A38A10129}" type="slidenum">
              <a:rPr lang="en-US" altLang="en-US" smtClean="0"/>
              <a:pPr>
                <a:defRPr/>
              </a:pPr>
              <a:t>10</a:t>
            </a:fld>
            <a:endParaRPr lang="en-US" altLang="en-US"/>
          </a:p>
        </p:txBody>
      </p:sp>
    </p:spTree>
    <p:extLst>
      <p:ext uri="{BB962C8B-B14F-4D97-AF65-F5344CB8AC3E}">
        <p14:creationId xmlns:p14="http://schemas.microsoft.com/office/powerpoint/2010/main" val="409899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1" name="Date Placeholder 3">
            <a:extLst>
              <a:ext uri="{FF2B5EF4-FFF2-40B4-BE49-F238E27FC236}">
                <a16:creationId xmlns:a16="http://schemas.microsoft.com/office/drawing/2014/main" xmlns="" id="{8C409D65-BFE6-4F91-840A-54BD859050F8}"/>
              </a:ext>
            </a:extLst>
          </p:cNvPr>
          <p:cNvSpPr>
            <a:spLocks noGrp="1"/>
          </p:cNvSpPr>
          <p:nvPr>
            <p:ph type="dt" sz="half" idx="10"/>
          </p:nvPr>
        </p:nvSpPr>
        <p:spPr>
          <a:xfrm>
            <a:off x="457200" y="6356350"/>
            <a:ext cx="2133600" cy="365125"/>
          </a:xfrm>
        </p:spPr>
        <p:txBody>
          <a:bodyPr/>
          <a:lstStyle>
            <a:lvl1pPr>
              <a:defRPr/>
            </a:lvl1pPr>
          </a:lstStyle>
          <a:p>
            <a:pPr>
              <a:defRPr/>
            </a:pPr>
            <a:fld id="{530582E2-0013-446E-AD3A-DDAD8E6F9673}" type="datetimeFigureOut">
              <a:rPr lang="en-US"/>
              <a:pPr>
                <a:defRPr/>
              </a:pPr>
              <a:t>5/22/2021</a:t>
            </a:fld>
            <a:endParaRPr lang="en-US"/>
          </a:p>
        </p:txBody>
      </p:sp>
      <p:sp>
        <p:nvSpPr>
          <p:cNvPr id="22" name="Footer Placeholder 4">
            <a:extLst>
              <a:ext uri="{FF2B5EF4-FFF2-40B4-BE49-F238E27FC236}">
                <a16:creationId xmlns:a16="http://schemas.microsoft.com/office/drawing/2014/main" xmlns="" id="{38F14051-0788-4A56-835A-609BE0DD2B8F}"/>
              </a:ext>
            </a:extLst>
          </p:cNvPr>
          <p:cNvSpPr>
            <a:spLocks noGrp="1"/>
          </p:cNvSpPr>
          <p:nvPr>
            <p:ph type="ftr" sz="quarter" idx="11"/>
          </p:nvPr>
        </p:nvSpPr>
        <p:spPr>
          <a:xfrm>
            <a:off x="3124200" y="6356350"/>
            <a:ext cx="2895600" cy="365125"/>
          </a:xfrm>
        </p:spPr>
        <p:txBody>
          <a:bodyPr/>
          <a:lstStyle>
            <a:lvl1pPr>
              <a:defRPr/>
            </a:lvl1pPr>
          </a:lstStyle>
          <a:p>
            <a:pPr>
              <a:defRPr/>
            </a:pPr>
            <a:endParaRPr lang="en-US"/>
          </a:p>
        </p:txBody>
      </p:sp>
      <p:sp>
        <p:nvSpPr>
          <p:cNvPr id="23" name="Slide Number Placeholder 5">
            <a:extLst>
              <a:ext uri="{FF2B5EF4-FFF2-40B4-BE49-F238E27FC236}">
                <a16:creationId xmlns:a16="http://schemas.microsoft.com/office/drawing/2014/main" xmlns="" id="{1217C865-D1FE-4951-9B3C-8A89D156BA08}"/>
              </a:ext>
            </a:extLst>
          </p:cNvPr>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E850A7D-D127-4026-9845-08FECBC925E0}" type="slidenum">
              <a:rPr lang="en-US" altLang="en-US"/>
              <a:pPr>
                <a:defRPr/>
              </a:pPr>
              <a:t>‹#›</a:t>
            </a:fld>
            <a:endParaRPr lang="en-US" altLang="en-US"/>
          </a:p>
        </p:txBody>
      </p:sp>
    </p:spTree>
    <p:extLst>
      <p:ext uri="{BB962C8B-B14F-4D97-AF65-F5344CB8AC3E}">
        <p14:creationId xmlns:p14="http://schemas.microsoft.com/office/powerpoint/2010/main" val="215521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C0712DD-0C54-4F7F-9CF3-5EBC82797543}"/>
              </a:ext>
            </a:extLst>
          </p:cNvPr>
          <p:cNvSpPr>
            <a:spLocks noGrp="1"/>
          </p:cNvSpPr>
          <p:nvPr>
            <p:ph type="dt" sz="half" idx="10"/>
          </p:nvPr>
        </p:nvSpPr>
        <p:spPr/>
        <p:txBody>
          <a:bodyPr/>
          <a:lstStyle>
            <a:lvl1pPr>
              <a:defRPr/>
            </a:lvl1pPr>
          </a:lstStyle>
          <a:p>
            <a:pPr>
              <a:defRPr/>
            </a:pPr>
            <a:fld id="{1C6BD8A2-EAA1-4545-A06F-362B863269C2}" type="datetimeFigureOut">
              <a:rPr lang="en-US"/>
              <a:pPr>
                <a:defRPr/>
              </a:pPr>
              <a:t>5/22/2021</a:t>
            </a:fld>
            <a:endParaRPr lang="en-US"/>
          </a:p>
        </p:txBody>
      </p:sp>
      <p:sp>
        <p:nvSpPr>
          <p:cNvPr id="5" name="Footer Placeholder 4">
            <a:extLst>
              <a:ext uri="{FF2B5EF4-FFF2-40B4-BE49-F238E27FC236}">
                <a16:creationId xmlns:a16="http://schemas.microsoft.com/office/drawing/2014/main" xmlns="" id="{2C25385B-C3AB-4564-AE56-10E81920A19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DCC7BAD2-FDF1-46C1-88B1-D461CBAE84D5}"/>
              </a:ext>
            </a:extLst>
          </p:cNvPr>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C5FEB94-C388-41C0-A1E9-081330864FDB}" type="slidenum">
              <a:rPr lang="en-US" altLang="en-US"/>
              <a:pPr>
                <a:defRPr/>
              </a:pPr>
              <a:t>‹#›</a:t>
            </a:fld>
            <a:endParaRPr lang="en-US" altLang="en-US"/>
          </a:p>
        </p:txBody>
      </p:sp>
    </p:spTree>
    <p:extLst>
      <p:ext uri="{BB962C8B-B14F-4D97-AF65-F5344CB8AC3E}">
        <p14:creationId xmlns:p14="http://schemas.microsoft.com/office/powerpoint/2010/main" val="377039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188D8C5-4FB9-400E-805D-E248A74E87B6}"/>
              </a:ext>
            </a:extLst>
          </p:cNvPr>
          <p:cNvSpPr>
            <a:spLocks noGrp="1"/>
          </p:cNvSpPr>
          <p:nvPr>
            <p:ph type="dt" sz="half" idx="10"/>
          </p:nvPr>
        </p:nvSpPr>
        <p:spPr/>
        <p:txBody>
          <a:bodyPr/>
          <a:lstStyle>
            <a:lvl1pPr>
              <a:defRPr/>
            </a:lvl1pPr>
          </a:lstStyle>
          <a:p>
            <a:pPr>
              <a:defRPr/>
            </a:pPr>
            <a:fld id="{0C114947-5622-4D50-96BB-BFC538541EB8}" type="datetimeFigureOut">
              <a:rPr lang="en-US"/>
              <a:pPr>
                <a:defRPr/>
              </a:pPr>
              <a:t>5/22/2021</a:t>
            </a:fld>
            <a:endParaRPr lang="en-US"/>
          </a:p>
        </p:txBody>
      </p:sp>
      <p:sp>
        <p:nvSpPr>
          <p:cNvPr id="5" name="Footer Placeholder 4">
            <a:extLst>
              <a:ext uri="{FF2B5EF4-FFF2-40B4-BE49-F238E27FC236}">
                <a16:creationId xmlns:a16="http://schemas.microsoft.com/office/drawing/2014/main" xmlns="" id="{8B2C041A-CA38-4B33-832D-7E1F54855CE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709EC6A6-103F-4404-AEEB-B8ED494A26D5}"/>
              </a:ext>
            </a:extLst>
          </p:cNvPr>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662AA73-5B7C-405E-A34F-2E943402823A}" type="slidenum">
              <a:rPr lang="en-US" altLang="en-US"/>
              <a:pPr>
                <a:defRPr/>
              </a:pPr>
              <a:t>‹#›</a:t>
            </a:fld>
            <a:endParaRPr lang="en-US" altLang="en-US"/>
          </a:p>
        </p:txBody>
      </p:sp>
    </p:spTree>
    <p:extLst>
      <p:ext uri="{BB962C8B-B14F-4D97-AF65-F5344CB8AC3E}">
        <p14:creationId xmlns:p14="http://schemas.microsoft.com/office/powerpoint/2010/main" val="252500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B0429D-E41A-4604-9108-4ADDE626170F}"/>
              </a:ext>
            </a:extLst>
          </p:cNvPr>
          <p:cNvSpPr>
            <a:spLocks noGrp="1"/>
          </p:cNvSpPr>
          <p:nvPr>
            <p:ph type="dt" sz="half" idx="10"/>
          </p:nvPr>
        </p:nvSpPr>
        <p:spPr/>
        <p:txBody>
          <a:bodyPr/>
          <a:lstStyle>
            <a:lvl1pPr>
              <a:defRPr/>
            </a:lvl1pPr>
          </a:lstStyle>
          <a:p>
            <a:pPr>
              <a:defRPr/>
            </a:pPr>
            <a:fld id="{25025F55-3D72-4357-BD5A-EE4860E58922}" type="datetimeFigureOut">
              <a:rPr lang="en-US"/>
              <a:pPr>
                <a:defRPr/>
              </a:pPr>
              <a:t>5/22/2021</a:t>
            </a:fld>
            <a:endParaRPr lang="en-US"/>
          </a:p>
        </p:txBody>
      </p:sp>
      <p:sp>
        <p:nvSpPr>
          <p:cNvPr id="5" name="Footer Placeholder 4">
            <a:extLst>
              <a:ext uri="{FF2B5EF4-FFF2-40B4-BE49-F238E27FC236}">
                <a16:creationId xmlns:a16="http://schemas.microsoft.com/office/drawing/2014/main" xmlns="" id="{CB2B160C-3A0C-45CA-8CF1-7F59D87EBB5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7E0EFA46-6815-445F-9DE3-0E642FC2D312}"/>
              </a:ext>
            </a:extLst>
          </p:cNvPr>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91F7B8A-31E6-450A-9CE0-67D6B7B4532E}" type="slidenum">
              <a:rPr lang="en-US" altLang="en-US"/>
              <a:pPr>
                <a:defRPr/>
              </a:pPr>
              <a:t>‹#›</a:t>
            </a:fld>
            <a:endParaRPr lang="en-US" altLang="en-US"/>
          </a:p>
        </p:txBody>
      </p:sp>
    </p:spTree>
    <p:extLst>
      <p:ext uri="{BB962C8B-B14F-4D97-AF65-F5344CB8AC3E}">
        <p14:creationId xmlns:p14="http://schemas.microsoft.com/office/powerpoint/2010/main" val="73346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FCDF0AA-BFB0-4D46-A84C-94C3C6950997}"/>
              </a:ext>
            </a:extLst>
          </p:cNvPr>
          <p:cNvSpPr>
            <a:spLocks noGrp="1"/>
          </p:cNvSpPr>
          <p:nvPr>
            <p:ph type="dt" sz="half" idx="10"/>
          </p:nvPr>
        </p:nvSpPr>
        <p:spPr/>
        <p:txBody>
          <a:bodyPr/>
          <a:lstStyle>
            <a:lvl1pPr>
              <a:defRPr/>
            </a:lvl1pPr>
          </a:lstStyle>
          <a:p>
            <a:pPr>
              <a:defRPr/>
            </a:pPr>
            <a:fld id="{530582E2-0013-446E-AD3A-DDAD8E6F9673}" type="datetimeFigureOut">
              <a:rPr lang="en-US"/>
              <a:pPr>
                <a:defRPr/>
              </a:pPr>
              <a:t>5/22/2021</a:t>
            </a:fld>
            <a:endParaRPr lang="en-US"/>
          </a:p>
        </p:txBody>
      </p:sp>
      <p:sp>
        <p:nvSpPr>
          <p:cNvPr id="5" name="Footer Placeholder 4">
            <a:extLst>
              <a:ext uri="{FF2B5EF4-FFF2-40B4-BE49-F238E27FC236}">
                <a16:creationId xmlns:a16="http://schemas.microsoft.com/office/drawing/2014/main" xmlns="" id="{45550A4D-6EF9-4FC6-AD23-F0BB16FD9CB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C86363DF-A03C-4E34-8FFE-53B40DE45041}"/>
              </a:ext>
            </a:extLst>
          </p:cNvPr>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E850A7D-D127-4026-9845-08FECBC925E0}" type="slidenum">
              <a:rPr lang="en-US" altLang="en-US"/>
              <a:pPr>
                <a:defRPr/>
              </a:pPr>
              <a:t>‹#›</a:t>
            </a:fld>
            <a:endParaRPr lang="en-US" altLang="en-US"/>
          </a:p>
        </p:txBody>
      </p:sp>
    </p:spTree>
    <p:extLst>
      <p:ext uri="{BB962C8B-B14F-4D97-AF65-F5344CB8AC3E}">
        <p14:creationId xmlns:p14="http://schemas.microsoft.com/office/powerpoint/2010/main" val="37983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DC3E7107-7202-46C3-946A-1CABC91C30CF}"/>
              </a:ext>
            </a:extLst>
          </p:cNvPr>
          <p:cNvSpPr>
            <a:spLocks noGrp="1"/>
          </p:cNvSpPr>
          <p:nvPr>
            <p:ph type="dt" sz="half" idx="10"/>
          </p:nvPr>
        </p:nvSpPr>
        <p:spPr/>
        <p:txBody>
          <a:bodyPr/>
          <a:lstStyle>
            <a:lvl1pPr>
              <a:defRPr/>
            </a:lvl1pPr>
          </a:lstStyle>
          <a:p>
            <a:pPr>
              <a:defRPr/>
            </a:pPr>
            <a:fld id="{977FBC30-4C87-46BA-AC1E-255DE79E27A3}" type="datetimeFigureOut">
              <a:rPr lang="en-US"/>
              <a:pPr>
                <a:defRPr/>
              </a:pPr>
              <a:t>5/22/2021</a:t>
            </a:fld>
            <a:endParaRPr lang="en-US"/>
          </a:p>
        </p:txBody>
      </p:sp>
      <p:sp>
        <p:nvSpPr>
          <p:cNvPr id="6" name="Footer Placeholder 4">
            <a:extLst>
              <a:ext uri="{FF2B5EF4-FFF2-40B4-BE49-F238E27FC236}">
                <a16:creationId xmlns:a16="http://schemas.microsoft.com/office/drawing/2014/main" xmlns="" id="{40DC5CB3-E2AF-4F6D-A11E-380080779B4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8DA4D25E-8A82-4D37-87F2-EF267207E167}"/>
              </a:ext>
            </a:extLst>
          </p:cNvPr>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8E2F7E33-9F36-49C9-9866-B60A3F888CDA}" type="slidenum">
              <a:rPr lang="en-US" altLang="en-US"/>
              <a:pPr>
                <a:defRPr/>
              </a:pPr>
              <a:t>‹#›</a:t>
            </a:fld>
            <a:endParaRPr lang="en-US" altLang="en-US"/>
          </a:p>
        </p:txBody>
      </p:sp>
    </p:spTree>
    <p:extLst>
      <p:ext uri="{BB962C8B-B14F-4D97-AF65-F5344CB8AC3E}">
        <p14:creationId xmlns:p14="http://schemas.microsoft.com/office/powerpoint/2010/main" val="376140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ramond" panose="02020404030301010803" pitchFamily="18"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Garamond" panose="020204040303010108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Garamond" panose="02020404030301010803" pitchFamily="18" charset="0"/>
              </a:defRPr>
            </a:lvl1pPr>
            <a:lvl2pPr>
              <a:defRPr sz="2000">
                <a:latin typeface="Garamond" panose="02020404030301010803" pitchFamily="18" charset="0"/>
              </a:defRPr>
            </a:lvl2pPr>
            <a:lvl3pPr>
              <a:defRPr sz="1800">
                <a:latin typeface="Garamond" panose="02020404030301010803" pitchFamily="18" charset="0"/>
              </a:defRPr>
            </a:lvl3pPr>
            <a:lvl4pPr>
              <a:defRPr sz="1600">
                <a:latin typeface="Garamond" panose="02020404030301010803" pitchFamily="18" charset="0"/>
              </a:defRPr>
            </a:lvl4pPr>
            <a:lvl5pPr>
              <a:defRPr sz="1600">
                <a:latin typeface="Garamond" panose="02020404030301010803"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Garamond" panose="020204040303010108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Garamond" panose="02020404030301010803" pitchFamily="18" charset="0"/>
              </a:defRPr>
            </a:lvl1pPr>
            <a:lvl2pPr>
              <a:defRPr sz="2000">
                <a:latin typeface="Garamond" panose="02020404030301010803" pitchFamily="18" charset="0"/>
              </a:defRPr>
            </a:lvl2pPr>
            <a:lvl3pPr>
              <a:defRPr sz="1800">
                <a:latin typeface="Garamond" panose="02020404030301010803" pitchFamily="18" charset="0"/>
              </a:defRPr>
            </a:lvl3pPr>
            <a:lvl4pPr>
              <a:defRPr sz="1600">
                <a:latin typeface="Garamond" panose="02020404030301010803" pitchFamily="18" charset="0"/>
              </a:defRPr>
            </a:lvl4pPr>
            <a:lvl5pPr>
              <a:defRPr sz="1600">
                <a:latin typeface="Garamond" panose="02020404030301010803"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EB26FF56-7C5D-443B-ABB0-7D2E7FA5F665}"/>
              </a:ext>
            </a:extLst>
          </p:cNvPr>
          <p:cNvSpPr>
            <a:spLocks noGrp="1"/>
          </p:cNvSpPr>
          <p:nvPr>
            <p:ph type="dt" sz="half" idx="10"/>
          </p:nvPr>
        </p:nvSpPr>
        <p:spPr/>
        <p:txBody>
          <a:bodyPr/>
          <a:lstStyle>
            <a:lvl1pPr>
              <a:defRPr>
                <a:latin typeface="Garamond" panose="02020404030301010803" pitchFamily="18" charset="0"/>
              </a:defRPr>
            </a:lvl1pPr>
          </a:lstStyle>
          <a:p>
            <a:pPr>
              <a:defRPr/>
            </a:pPr>
            <a:fld id="{8855DB52-CDAF-49BA-9BDC-007C867AF565}" type="datetimeFigureOut">
              <a:rPr lang="en-US" smtClean="0"/>
              <a:pPr>
                <a:defRPr/>
              </a:pPr>
              <a:t>5/22/2021</a:t>
            </a:fld>
            <a:endParaRPr lang="en-US"/>
          </a:p>
        </p:txBody>
      </p:sp>
      <p:sp>
        <p:nvSpPr>
          <p:cNvPr id="8" name="Footer Placeholder 4">
            <a:extLst>
              <a:ext uri="{FF2B5EF4-FFF2-40B4-BE49-F238E27FC236}">
                <a16:creationId xmlns:a16="http://schemas.microsoft.com/office/drawing/2014/main" xmlns="" id="{F314072A-294B-4CDF-907F-FF3D56D37DDC}"/>
              </a:ext>
            </a:extLst>
          </p:cNvPr>
          <p:cNvSpPr>
            <a:spLocks noGrp="1"/>
          </p:cNvSpPr>
          <p:nvPr>
            <p:ph type="ftr" sz="quarter" idx="11"/>
          </p:nvPr>
        </p:nvSpPr>
        <p:spPr/>
        <p:txBody>
          <a:bodyPr/>
          <a:lstStyle>
            <a:lvl1pPr>
              <a:defRPr>
                <a:latin typeface="Garamond" panose="02020404030301010803" pitchFamily="18" charset="0"/>
              </a:defRPr>
            </a:lvl1pPr>
          </a:lstStyle>
          <a:p>
            <a:pPr>
              <a:defRPr/>
            </a:pPr>
            <a:endParaRPr lang="en-US"/>
          </a:p>
        </p:txBody>
      </p:sp>
      <p:sp>
        <p:nvSpPr>
          <p:cNvPr id="9" name="Slide Number Placeholder 5">
            <a:extLst>
              <a:ext uri="{FF2B5EF4-FFF2-40B4-BE49-F238E27FC236}">
                <a16:creationId xmlns:a16="http://schemas.microsoft.com/office/drawing/2014/main" xmlns="" id="{792F10A5-21D9-4FE4-8DF6-920B3753CA26}"/>
              </a:ext>
            </a:extLst>
          </p:cNvPr>
          <p:cNvSpPr>
            <a:spLocks noGrp="1"/>
          </p:cNvSpPr>
          <p:nvPr>
            <p:ph type="sldNum" sz="quarter" idx="12"/>
          </p:nvPr>
        </p:nvSpPr>
        <p:spPr>
          <a:xfrm>
            <a:off x="6553200" y="6356350"/>
            <a:ext cx="2133600" cy="365125"/>
          </a:xfrm>
          <a:prstGeom prst="rect">
            <a:avLst/>
          </a:prstGeom>
        </p:spPr>
        <p:txBody>
          <a:bodyPr/>
          <a:lstStyle>
            <a:lvl1pPr>
              <a:defRPr>
                <a:latin typeface="Garamond" panose="02020404030301010803" pitchFamily="18" charset="0"/>
              </a:defRPr>
            </a:lvl1pPr>
          </a:lstStyle>
          <a:p>
            <a:pPr>
              <a:defRPr/>
            </a:pPr>
            <a:fld id="{D70A49CA-34CB-42B7-AD82-84CE85FDEC56}" type="slidenum">
              <a:rPr lang="en-US" altLang="en-US" smtClean="0"/>
              <a:pPr>
                <a:defRPr/>
              </a:pPr>
              <a:t>‹#›</a:t>
            </a:fld>
            <a:endParaRPr lang="en-US" altLang="en-US"/>
          </a:p>
        </p:txBody>
      </p:sp>
    </p:spTree>
    <p:extLst>
      <p:ext uri="{BB962C8B-B14F-4D97-AF65-F5344CB8AC3E}">
        <p14:creationId xmlns:p14="http://schemas.microsoft.com/office/powerpoint/2010/main" val="165234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ramond" panose="02020404030301010803" pitchFamily="18" charset="0"/>
              </a:defRPr>
            </a:lvl1pPr>
          </a:lstStyle>
          <a:p>
            <a:r>
              <a:rPr lang="en-US"/>
              <a:t>Click to edit Master title style</a:t>
            </a:r>
          </a:p>
        </p:txBody>
      </p:sp>
      <p:sp>
        <p:nvSpPr>
          <p:cNvPr id="3" name="Date Placeholder 3">
            <a:extLst>
              <a:ext uri="{FF2B5EF4-FFF2-40B4-BE49-F238E27FC236}">
                <a16:creationId xmlns:a16="http://schemas.microsoft.com/office/drawing/2014/main" xmlns="" id="{3CC8E641-0726-4D56-9EA6-7D3D3CBB43CD}"/>
              </a:ext>
            </a:extLst>
          </p:cNvPr>
          <p:cNvSpPr>
            <a:spLocks noGrp="1"/>
          </p:cNvSpPr>
          <p:nvPr>
            <p:ph type="dt" sz="half" idx="10"/>
          </p:nvPr>
        </p:nvSpPr>
        <p:spPr/>
        <p:txBody>
          <a:bodyPr/>
          <a:lstStyle>
            <a:lvl1pPr>
              <a:defRPr>
                <a:latin typeface="Garamond" panose="02020404030301010803" pitchFamily="18" charset="0"/>
              </a:defRPr>
            </a:lvl1pPr>
          </a:lstStyle>
          <a:p>
            <a:pPr>
              <a:defRPr/>
            </a:pPr>
            <a:fld id="{4FEB9000-6B3E-4425-8BC8-AF34814699F9}" type="datetimeFigureOut">
              <a:rPr lang="en-US" smtClean="0"/>
              <a:pPr>
                <a:defRPr/>
              </a:pPr>
              <a:t>5/22/2021</a:t>
            </a:fld>
            <a:endParaRPr lang="en-US"/>
          </a:p>
        </p:txBody>
      </p:sp>
      <p:sp>
        <p:nvSpPr>
          <p:cNvPr id="4" name="Footer Placeholder 4">
            <a:extLst>
              <a:ext uri="{FF2B5EF4-FFF2-40B4-BE49-F238E27FC236}">
                <a16:creationId xmlns:a16="http://schemas.microsoft.com/office/drawing/2014/main" xmlns="" id="{DFF74224-94DF-4475-B9CA-5AB87FA73C26}"/>
              </a:ext>
            </a:extLst>
          </p:cNvPr>
          <p:cNvSpPr>
            <a:spLocks noGrp="1"/>
          </p:cNvSpPr>
          <p:nvPr>
            <p:ph type="ftr" sz="quarter" idx="11"/>
          </p:nvPr>
        </p:nvSpPr>
        <p:spPr/>
        <p:txBody>
          <a:bodyPr/>
          <a:lstStyle>
            <a:lvl1pPr>
              <a:defRPr>
                <a:latin typeface="Garamond" panose="02020404030301010803" pitchFamily="18" charset="0"/>
              </a:defRPr>
            </a:lvl1pPr>
          </a:lstStyle>
          <a:p>
            <a:pPr>
              <a:defRPr/>
            </a:pPr>
            <a:endParaRPr lang="en-US"/>
          </a:p>
        </p:txBody>
      </p:sp>
      <p:sp>
        <p:nvSpPr>
          <p:cNvPr id="5" name="Slide Number Placeholder 5">
            <a:extLst>
              <a:ext uri="{FF2B5EF4-FFF2-40B4-BE49-F238E27FC236}">
                <a16:creationId xmlns:a16="http://schemas.microsoft.com/office/drawing/2014/main" xmlns="" id="{07E01A90-8035-49C6-966D-9AFEBB3D9A3E}"/>
              </a:ext>
            </a:extLst>
          </p:cNvPr>
          <p:cNvSpPr>
            <a:spLocks noGrp="1"/>
          </p:cNvSpPr>
          <p:nvPr>
            <p:ph type="sldNum" sz="quarter" idx="12"/>
          </p:nvPr>
        </p:nvSpPr>
        <p:spPr>
          <a:xfrm>
            <a:off x="6553200" y="6356350"/>
            <a:ext cx="2133600" cy="365125"/>
          </a:xfrm>
          <a:prstGeom prst="rect">
            <a:avLst/>
          </a:prstGeom>
        </p:spPr>
        <p:txBody>
          <a:bodyPr/>
          <a:lstStyle>
            <a:lvl1pPr>
              <a:defRPr>
                <a:latin typeface="Garamond" panose="02020404030301010803" pitchFamily="18" charset="0"/>
              </a:defRPr>
            </a:lvl1pPr>
          </a:lstStyle>
          <a:p>
            <a:pPr>
              <a:defRPr/>
            </a:pPr>
            <a:fld id="{DE626255-A0B8-4796-AB75-8A14CAA2DB2C}" type="slidenum">
              <a:rPr lang="en-US" altLang="en-US" smtClean="0"/>
              <a:pPr>
                <a:defRPr/>
              </a:pPr>
              <a:t>‹#›</a:t>
            </a:fld>
            <a:endParaRPr lang="en-US" altLang="en-US"/>
          </a:p>
        </p:txBody>
      </p:sp>
    </p:spTree>
    <p:extLst>
      <p:ext uri="{BB962C8B-B14F-4D97-AF65-F5344CB8AC3E}">
        <p14:creationId xmlns:p14="http://schemas.microsoft.com/office/powerpoint/2010/main" val="92788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88A421CC-6F78-45F9-845F-A2ABAA7CD2D9}"/>
              </a:ext>
            </a:extLst>
          </p:cNvPr>
          <p:cNvSpPr>
            <a:spLocks noGrp="1"/>
          </p:cNvSpPr>
          <p:nvPr>
            <p:ph type="dt" sz="half" idx="10"/>
          </p:nvPr>
        </p:nvSpPr>
        <p:spPr/>
        <p:txBody>
          <a:bodyPr/>
          <a:lstStyle>
            <a:lvl1pPr>
              <a:defRPr/>
            </a:lvl1pPr>
          </a:lstStyle>
          <a:p>
            <a:pPr>
              <a:defRPr/>
            </a:pPr>
            <a:fld id="{55603E06-2889-4AC0-8CA1-D1F5A26ADE65}" type="datetimeFigureOut">
              <a:rPr lang="en-US"/>
              <a:pPr>
                <a:defRPr/>
              </a:pPr>
              <a:t>5/22/2021</a:t>
            </a:fld>
            <a:endParaRPr lang="en-US"/>
          </a:p>
        </p:txBody>
      </p:sp>
      <p:sp>
        <p:nvSpPr>
          <p:cNvPr id="3" name="Footer Placeholder 4">
            <a:extLst>
              <a:ext uri="{FF2B5EF4-FFF2-40B4-BE49-F238E27FC236}">
                <a16:creationId xmlns:a16="http://schemas.microsoft.com/office/drawing/2014/main" xmlns="" id="{44066702-63AF-4A9E-A7A4-D41D10BE96F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45F94715-EE12-4204-BCB6-8449D28D091A}"/>
              </a:ext>
            </a:extLst>
          </p:cNvPr>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D92AFEE-ED35-4CCC-A490-374C8E8294D0}" type="slidenum">
              <a:rPr lang="en-US" altLang="en-US"/>
              <a:pPr>
                <a:defRPr/>
              </a:pPr>
              <a:t>‹#›</a:t>
            </a:fld>
            <a:endParaRPr lang="en-US" altLang="en-US"/>
          </a:p>
        </p:txBody>
      </p:sp>
    </p:spTree>
    <p:extLst>
      <p:ext uri="{BB962C8B-B14F-4D97-AF65-F5344CB8AC3E}">
        <p14:creationId xmlns:p14="http://schemas.microsoft.com/office/powerpoint/2010/main" val="422800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Garamond" panose="02020404030301010803" pitchFamily="18" charset="0"/>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Garamond" panose="02020404030301010803" pitchFamily="18" charset="0"/>
              </a:defRPr>
            </a:lvl1pPr>
            <a:lvl2pPr>
              <a:defRPr sz="2800">
                <a:latin typeface="Garamond" panose="02020404030301010803" pitchFamily="18" charset="0"/>
              </a:defRPr>
            </a:lvl2pPr>
            <a:lvl3pPr>
              <a:defRPr sz="2400">
                <a:latin typeface="Garamond" panose="02020404030301010803" pitchFamily="18" charset="0"/>
              </a:defRPr>
            </a:lvl3pPr>
            <a:lvl4pPr>
              <a:defRPr sz="2000">
                <a:latin typeface="Garamond" panose="02020404030301010803" pitchFamily="18" charset="0"/>
              </a:defRPr>
            </a:lvl4pPr>
            <a:lvl5pPr>
              <a:defRPr sz="2000">
                <a:latin typeface="Garamond" panose="02020404030301010803" pitchFamily="18"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Garamond" panose="02020404030301010803"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751C64BB-0646-4CBB-BEDD-02E212837720}"/>
              </a:ext>
            </a:extLst>
          </p:cNvPr>
          <p:cNvSpPr>
            <a:spLocks noGrp="1"/>
          </p:cNvSpPr>
          <p:nvPr>
            <p:ph type="dt" sz="half" idx="10"/>
          </p:nvPr>
        </p:nvSpPr>
        <p:spPr/>
        <p:txBody>
          <a:bodyPr/>
          <a:lstStyle>
            <a:lvl1pPr>
              <a:defRPr>
                <a:latin typeface="Garamond" panose="02020404030301010803" pitchFamily="18" charset="0"/>
              </a:defRPr>
            </a:lvl1pPr>
          </a:lstStyle>
          <a:p>
            <a:pPr>
              <a:defRPr/>
            </a:pPr>
            <a:fld id="{66E5F617-1FF9-4880-9874-1E1ED2EAFA88}" type="datetimeFigureOut">
              <a:rPr lang="en-US" smtClean="0"/>
              <a:pPr>
                <a:defRPr/>
              </a:pPr>
              <a:t>5/22/2021</a:t>
            </a:fld>
            <a:endParaRPr lang="en-US"/>
          </a:p>
        </p:txBody>
      </p:sp>
      <p:sp>
        <p:nvSpPr>
          <p:cNvPr id="6" name="Footer Placeholder 4">
            <a:extLst>
              <a:ext uri="{FF2B5EF4-FFF2-40B4-BE49-F238E27FC236}">
                <a16:creationId xmlns:a16="http://schemas.microsoft.com/office/drawing/2014/main" xmlns="" id="{22A1B8D1-8E17-47BA-B11D-7216D39296E3}"/>
              </a:ext>
            </a:extLst>
          </p:cNvPr>
          <p:cNvSpPr>
            <a:spLocks noGrp="1"/>
          </p:cNvSpPr>
          <p:nvPr>
            <p:ph type="ftr" sz="quarter" idx="11"/>
          </p:nvPr>
        </p:nvSpPr>
        <p:spPr/>
        <p:txBody>
          <a:bodyPr/>
          <a:lstStyle>
            <a:lvl1pPr>
              <a:defRPr>
                <a:latin typeface="Garamond" panose="02020404030301010803" pitchFamily="18" charset="0"/>
              </a:defRPr>
            </a:lvl1pPr>
          </a:lstStyle>
          <a:p>
            <a:pPr>
              <a:defRPr/>
            </a:pPr>
            <a:endParaRPr lang="en-US"/>
          </a:p>
        </p:txBody>
      </p:sp>
      <p:sp>
        <p:nvSpPr>
          <p:cNvPr id="7" name="Slide Number Placeholder 5">
            <a:extLst>
              <a:ext uri="{FF2B5EF4-FFF2-40B4-BE49-F238E27FC236}">
                <a16:creationId xmlns:a16="http://schemas.microsoft.com/office/drawing/2014/main" xmlns="" id="{6D7C81EE-34A7-453D-BB49-9F39BEC53747}"/>
              </a:ext>
            </a:extLst>
          </p:cNvPr>
          <p:cNvSpPr>
            <a:spLocks noGrp="1"/>
          </p:cNvSpPr>
          <p:nvPr>
            <p:ph type="sldNum" sz="quarter" idx="12"/>
          </p:nvPr>
        </p:nvSpPr>
        <p:spPr>
          <a:xfrm>
            <a:off x="6553200" y="6356350"/>
            <a:ext cx="2133600" cy="365125"/>
          </a:xfrm>
          <a:prstGeom prst="rect">
            <a:avLst/>
          </a:prstGeom>
        </p:spPr>
        <p:txBody>
          <a:bodyPr/>
          <a:lstStyle>
            <a:lvl1pPr>
              <a:defRPr>
                <a:latin typeface="Garamond" panose="02020404030301010803" pitchFamily="18" charset="0"/>
              </a:defRPr>
            </a:lvl1pPr>
          </a:lstStyle>
          <a:p>
            <a:pPr>
              <a:defRPr/>
            </a:pPr>
            <a:fld id="{64FAE7C6-9331-41CA-8756-B8C4B06E476E}" type="slidenum">
              <a:rPr lang="en-US" altLang="en-US" smtClean="0"/>
              <a:pPr>
                <a:defRPr/>
              </a:pPr>
              <a:t>‹#›</a:t>
            </a:fld>
            <a:endParaRPr lang="en-US" altLang="en-US"/>
          </a:p>
        </p:txBody>
      </p:sp>
    </p:spTree>
    <p:extLst>
      <p:ext uri="{BB962C8B-B14F-4D97-AF65-F5344CB8AC3E}">
        <p14:creationId xmlns:p14="http://schemas.microsoft.com/office/powerpoint/2010/main" val="37362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9F536FE6-EFBF-4446-9CBA-EB9EB924FE0B}"/>
              </a:ext>
            </a:extLst>
          </p:cNvPr>
          <p:cNvSpPr>
            <a:spLocks noGrp="1"/>
          </p:cNvSpPr>
          <p:nvPr>
            <p:ph type="dt" sz="half" idx="10"/>
          </p:nvPr>
        </p:nvSpPr>
        <p:spPr/>
        <p:txBody>
          <a:bodyPr/>
          <a:lstStyle>
            <a:lvl1pPr>
              <a:defRPr/>
            </a:lvl1pPr>
          </a:lstStyle>
          <a:p>
            <a:pPr>
              <a:defRPr/>
            </a:pPr>
            <a:fld id="{9B528F7D-EBBC-42EB-A974-3F122CA0E1F8}" type="datetimeFigureOut">
              <a:rPr lang="en-US"/>
              <a:pPr>
                <a:defRPr/>
              </a:pPr>
              <a:t>5/22/2021</a:t>
            </a:fld>
            <a:endParaRPr lang="en-US"/>
          </a:p>
        </p:txBody>
      </p:sp>
      <p:sp>
        <p:nvSpPr>
          <p:cNvPr id="6" name="Footer Placeholder 4">
            <a:extLst>
              <a:ext uri="{FF2B5EF4-FFF2-40B4-BE49-F238E27FC236}">
                <a16:creationId xmlns:a16="http://schemas.microsoft.com/office/drawing/2014/main" xmlns="" id="{BEB21B1C-6A71-4954-AE6C-716D1F08EC2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F05103D0-3233-4C73-AEFE-106F857059FA}"/>
              </a:ext>
            </a:extLst>
          </p:cNvPr>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039F595-82A8-493E-9747-5D70871BFFFB}" type="slidenum">
              <a:rPr lang="en-US" altLang="en-US"/>
              <a:pPr>
                <a:defRPr/>
              </a:pPr>
              <a:t>‹#›</a:t>
            </a:fld>
            <a:endParaRPr lang="en-US" altLang="en-US"/>
          </a:p>
        </p:txBody>
      </p:sp>
    </p:spTree>
    <p:extLst>
      <p:ext uri="{BB962C8B-B14F-4D97-AF65-F5344CB8AC3E}">
        <p14:creationId xmlns:p14="http://schemas.microsoft.com/office/powerpoint/2010/main" val="84364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7EDCEB67-EAD1-4213-8F26-090455F8909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6C2AA7D7-81A5-401E-8B72-DAB86FCF59F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EECBD0FF-ECB4-4961-8F2F-3DCA07A3D6C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Garamond" panose="02020404030301010803" pitchFamily="18" charset="0"/>
                <a:cs typeface="+mn-cs"/>
              </a:defRPr>
            </a:lvl1pPr>
          </a:lstStyle>
          <a:p>
            <a:pPr>
              <a:defRPr/>
            </a:pPr>
            <a:fld id="{A410D186-28D5-40D8-A222-77ECC10D90C8}" type="datetimeFigureOut">
              <a:rPr lang="en-US" smtClean="0"/>
              <a:pPr>
                <a:defRPr/>
              </a:pPr>
              <a:t>5/22/2021</a:t>
            </a:fld>
            <a:endParaRPr lang="en-US"/>
          </a:p>
        </p:txBody>
      </p:sp>
      <p:sp>
        <p:nvSpPr>
          <p:cNvPr id="5" name="Footer Placeholder 4">
            <a:extLst>
              <a:ext uri="{FF2B5EF4-FFF2-40B4-BE49-F238E27FC236}">
                <a16:creationId xmlns:a16="http://schemas.microsoft.com/office/drawing/2014/main" xmlns="" id="{C0140DCF-DF90-40C0-9E34-31EB3D3E923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Garamond" panose="02020404030301010803" pitchFamily="18" charset="0"/>
                <a:cs typeface="+mn-cs"/>
              </a:defRPr>
            </a:lvl1pPr>
          </a:lstStyle>
          <a:p>
            <a:pPr>
              <a:defRPr/>
            </a:pPr>
            <a:endParaRPr lang="en-US"/>
          </a:p>
        </p:txBody>
      </p:sp>
      <p:sp>
        <p:nvSpPr>
          <p:cNvPr id="2" name="TextBox 1">
            <a:extLst>
              <a:ext uri="{FF2B5EF4-FFF2-40B4-BE49-F238E27FC236}">
                <a16:creationId xmlns:a16="http://schemas.microsoft.com/office/drawing/2014/main" xmlns="" id="{AD0596AB-2D53-4CA8-8DDE-1F6650B81016}"/>
              </a:ext>
            </a:extLst>
          </p:cNvPr>
          <p:cNvSpPr txBox="1"/>
          <p:nvPr userDrawn="1"/>
        </p:nvSpPr>
        <p:spPr>
          <a:xfrm rot="20556651">
            <a:off x="-362894" y="716115"/>
            <a:ext cx="9677400" cy="563231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solidFill>
                  <a:schemeClr val="bg1">
                    <a:lumMod val="85000"/>
                  </a:schemeClr>
                </a:solidFill>
                <a:latin typeface="Garamond" panose="02020404030301010803" pitchFamily="18" charset="0"/>
              </a:rPr>
              <a:t>HCMUT EE Machine Learning &amp; IoT Lab https://www.facebook.com/hcmut.ml.iot.lab</a:t>
            </a: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solidFill>
                  <a:schemeClr val="bg1">
                    <a:lumMod val="85000"/>
                  </a:schemeClr>
                </a:solidFill>
                <a:latin typeface="Garamond" panose="02020404030301010803" pitchFamily="18" charset="0"/>
              </a:rPr>
              <a:t>HCMUT EE Machine Learning &amp; IoT Lab https://www.facebook.com/hcmut.ml.iot.lab</a:t>
            </a: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solidFill>
                  <a:schemeClr val="bg1">
                    <a:lumMod val="85000"/>
                  </a:schemeClr>
                </a:solidFill>
                <a:latin typeface="Garamond" panose="02020404030301010803" pitchFamily="18" charset="0"/>
              </a:rPr>
              <a:t>HCMUT EE Machine Learning &amp; IoT Lab https://www.facebook.com/hcmut.ml.iot.lab</a:t>
            </a: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solidFill>
                  <a:schemeClr val="bg1">
                    <a:lumMod val="85000"/>
                  </a:schemeClr>
                </a:solidFill>
                <a:latin typeface="Garamond" panose="02020404030301010803" pitchFamily="18" charset="0"/>
              </a:rPr>
              <a:t>HCMUT EE Machine Learning &amp; IoT Lab https://www.facebook.com/hcmut.ml.iot.lab</a:t>
            </a: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solidFill>
                  <a:schemeClr val="bg1">
                    <a:lumMod val="85000"/>
                  </a:schemeClr>
                </a:solidFill>
                <a:latin typeface="Garamond" panose="02020404030301010803" pitchFamily="18" charset="0"/>
              </a:rPr>
              <a:t>HCMUT EE Machine Learning &amp; IoT Lab https://www.facebook.com/hcmut.ml.iot.lab</a:t>
            </a: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SG">
              <a:solidFill>
                <a:schemeClr val="bg1">
                  <a:lumMod val="85000"/>
                </a:schemeClr>
              </a:solidFill>
              <a:latin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solidFill>
                  <a:schemeClr val="bg1">
                    <a:lumMod val="85000"/>
                  </a:schemeClr>
                </a:solidFill>
                <a:latin typeface="Garamond" panose="02020404030301010803" pitchFamily="18" charset="0"/>
              </a:rPr>
              <a:t>HCMUT EE Machine Learning &amp; IoT Lab https://www.facebook.com/hcmut.ml.iot.lab</a:t>
            </a:r>
          </a:p>
        </p:txBody>
      </p:sp>
      <p:pic>
        <p:nvPicPr>
          <p:cNvPr id="6" name="Picture 5" descr="Logo, company name&#10;&#10;Description automatically generated">
            <a:extLst>
              <a:ext uri="{FF2B5EF4-FFF2-40B4-BE49-F238E27FC236}">
                <a16:creationId xmlns:a16="http://schemas.microsoft.com/office/drawing/2014/main" xmlns="" id="{B5967B3A-7B87-4328-9737-BDBCD837236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29600" y="-9695"/>
            <a:ext cx="879764" cy="87976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Garamond" panose="02020404030301010803"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Garamond" panose="02020404030301010803" pitchFamily="18"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Garamond" panose="02020404030301010803" pitchFamily="18"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Garamond" panose="02020404030301010803" pitchFamily="18"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Garamond" panose="02020404030301010803" pitchFamily="18"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Garamond" panose="02020404030301010803"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xmlns="" id="{15077664-FBFF-4712-A112-E0C934EAACD0}"/>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3586" t="6068" r="13586" b="2907"/>
          <a:stretch/>
        </p:blipFill>
        <p:spPr>
          <a:xfrm>
            <a:off x="0" y="0"/>
            <a:ext cx="9144000" cy="6858000"/>
          </a:xfrm>
          <a:prstGeom prst="rect">
            <a:avLst/>
          </a:prstGeom>
        </p:spPr>
      </p:pic>
      <p:sp>
        <p:nvSpPr>
          <p:cNvPr id="11" name="Rectangle 10">
            <a:extLst>
              <a:ext uri="{FF2B5EF4-FFF2-40B4-BE49-F238E27FC236}">
                <a16:creationId xmlns:a16="http://schemas.microsoft.com/office/drawing/2014/main" xmlns="" id="{F4A3DAA4-F622-4548-89AE-09ACA531D2B9}"/>
              </a:ext>
            </a:extLst>
          </p:cNvPr>
          <p:cNvSpPr/>
          <p:nvPr/>
        </p:nvSpPr>
        <p:spPr>
          <a:xfrm>
            <a:off x="571500" y="2936875"/>
            <a:ext cx="8001000" cy="98425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r>
              <a:rPr lang="en-US" sz="6000" b="1" smtClean="0">
                <a:ln w="12700">
                  <a:solidFill>
                    <a:schemeClr val="accent5"/>
                  </a:solidFill>
                  <a:prstDash val="solid"/>
                </a:ln>
                <a:pattFill prst="ltDnDiag">
                  <a:fgClr>
                    <a:schemeClr val="accent5">
                      <a:lumMod val="60000"/>
                      <a:lumOff val="40000"/>
                    </a:schemeClr>
                  </a:fgClr>
                  <a:bgClr>
                    <a:schemeClr val="bg1"/>
                  </a:bgClr>
                </a:pattFill>
                <a:latin typeface="Garamond" panose="02020404030301010803" pitchFamily="18" charset="0"/>
                <a:cs typeface="Times New Roman" panose="02020603050405020304" pitchFamily="18" charset="0"/>
              </a:rPr>
              <a:t>Machine Learning</a:t>
            </a:r>
            <a:endParaRPr lang="en-US" sz="6000" b="1">
              <a:ln w="12700">
                <a:solidFill>
                  <a:schemeClr val="accent5"/>
                </a:solidFill>
                <a:prstDash val="solid"/>
              </a:ln>
              <a:pattFill prst="ltDnDiag">
                <a:fgClr>
                  <a:schemeClr val="accent5">
                    <a:lumMod val="60000"/>
                    <a:lumOff val="40000"/>
                  </a:schemeClr>
                </a:fgClr>
                <a:bgClr>
                  <a:schemeClr val="bg1"/>
                </a:bgClr>
              </a:pattFill>
              <a:latin typeface="Garamond" panose="02020404030301010803"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xmlns="" id="{75B1AC81-F76B-456C-AE42-DBA4D4276EFA}"/>
              </a:ext>
            </a:extLst>
          </p:cNvPr>
          <p:cNvSpPr/>
          <p:nvPr/>
        </p:nvSpPr>
        <p:spPr>
          <a:xfrm>
            <a:off x="76200" y="2098079"/>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r>
              <a:rPr lang="en-US" sz="4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ramond" panose="02020404030301010803" pitchFamily="18" charset="0"/>
                <a:ea typeface="Tahoma" panose="020B0604030504040204" pitchFamily="34" charset="0"/>
                <a:cs typeface="Times New Roman" panose="02020603050405020304" pitchFamily="18" charset="0"/>
              </a:rPr>
              <a:t>Lesson </a:t>
            </a:r>
            <a:r>
              <a:rPr lang="en-US" sz="480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ramond" panose="02020404030301010803" pitchFamily="18" charset="0"/>
                <a:ea typeface="Tahoma" panose="020B0604030504040204" pitchFamily="34" charset="0"/>
                <a:cs typeface="Times New Roman" panose="02020603050405020304" pitchFamily="18" charset="0"/>
              </a:rPr>
              <a:t>2</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ramond" panose="02020404030301010803" pitchFamily="18" charset="0"/>
              <a:ea typeface="Tahom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xmlns="" id="{05C30D8B-2A4E-49A7-917D-9F7AA996439D}"/>
              </a:ext>
            </a:extLst>
          </p:cNvPr>
          <p:cNvSpPr txBox="1"/>
          <p:nvPr/>
        </p:nvSpPr>
        <p:spPr>
          <a:xfrm>
            <a:off x="7391400" y="6266677"/>
            <a:ext cx="1733550" cy="276999"/>
          </a:xfrm>
          <a:prstGeom prst="rect">
            <a:avLst/>
          </a:prstGeom>
          <a:noFill/>
        </p:spPr>
        <p:txBody>
          <a:bodyPr wrap="square" rtlCol="0">
            <a:spAutoFit/>
          </a:bodyPr>
          <a:lstStyle/>
          <a:p>
            <a:pPr algn="r"/>
            <a:r>
              <a:rPr lang="en-SG" sz="1200" smtClean="0">
                <a:solidFill>
                  <a:schemeClr val="bg1">
                    <a:lumMod val="50000"/>
                  </a:schemeClr>
                </a:solidFill>
                <a:latin typeface="Times New Roman" panose="02020603050405020304" pitchFamily="18" charset="0"/>
                <a:cs typeface="Times New Roman" panose="02020603050405020304" pitchFamily="18" charset="0"/>
              </a:rPr>
              <a:t>5/5/2021</a:t>
            </a:r>
            <a:endParaRPr lang="en-SG" sz="1200">
              <a:solidFill>
                <a:schemeClr val="bg1">
                  <a:lumMod val="5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910C4B48-4398-49E1-8F68-EC2A29A16107}"/>
              </a:ext>
            </a:extLst>
          </p:cNvPr>
          <p:cNvSpPr txBox="1"/>
          <p:nvPr/>
        </p:nvSpPr>
        <p:spPr>
          <a:xfrm>
            <a:off x="2286000" y="53161"/>
            <a:ext cx="5467350" cy="369332"/>
          </a:xfrm>
          <a:prstGeom prst="rect">
            <a:avLst/>
          </a:prstGeom>
          <a:noFill/>
        </p:spPr>
        <p:txBody>
          <a:bodyPr wrap="square">
            <a:spAutoFit/>
          </a:bodyPr>
          <a:lstStyle/>
          <a:p>
            <a:r>
              <a:rPr lang="en-SG">
                <a:solidFill>
                  <a:schemeClr val="bg1"/>
                </a:solidFill>
              </a:rPr>
              <a:t>https://www.facebook.com/hcmut.ml.iot.lab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xmlns=""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a16="http://schemas.microsoft.com/office/drawing/2014/main" xmlns=""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10</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Machine Learning</a:t>
            </a:r>
          </a:p>
        </p:txBody>
      </p:sp>
      <p:sp>
        <p:nvSpPr>
          <p:cNvPr id="5" name="Rectangle 4">
            <a:extLst>
              <a:ext uri="{FF2B5EF4-FFF2-40B4-BE49-F238E27FC236}">
                <a16:creationId xmlns:a16="http://schemas.microsoft.com/office/drawing/2014/main" xmlns="" id="{F914A383-4F03-4434-A8F8-6BDCD86ED015}"/>
              </a:ext>
            </a:extLst>
          </p:cNvPr>
          <p:cNvSpPr/>
          <p:nvPr/>
        </p:nvSpPr>
        <p:spPr>
          <a:xfrm>
            <a:off x="152400" y="180201"/>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r>
              <a:rPr lang="en-US" sz="3200">
                <a:solidFill>
                  <a:schemeClr val="tx2"/>
                </a:solidFill>
                <a:latin typeface="Garamond" panose="02020404030301010803" pitchFamily="18" charset="0"/>
                <a:ea typeface="Tahoma" panose="020B0604030504040204" pitchFamily="34" charset="0"/>
                <a:cs typeface="Times New Roman" panose="02020603050405020304" pitchFamily="18" charset="0"/>
              </a:rPr>
              <a:t>3</a:t>
            </a:r>
            <a:r>
              <a:rPr lang="en-US" sz="3200" smtClean="0">
                <a:solidFill>
                  <a:schemeClr val="tx2"/>
                </a:solidFill>
                <a:latin typeface="Garamond" panose="02020404030301010803" pitchFamily="18" charset="0"/>
                <a:ea typeface="Tahoma" panose="020B0604030504040204" pitchFamily="34" charset="0"/>
                <a:cs typeface="Times New Roman" panose="02020603050405020304" pitchFamily="18" charset="0"/>
              </a:rPr>
              <a:t>. Hàm Sigmoid </a:t>
            </a:r>
            <a:endParaRPr lang="en-US" sz="3200"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1EDAC0AB-DDD1-4679-98E9-A20A5B0AAC64}"/>
              </a:ext>
            </a:extLst>
          </p:cNvPr>
          <p:cNvSpPr txBox="1"/>
          <p:nvPr/>
        </p:nvSpPr>
        <p:spPr>
          <a:xfrm>
            <a:off x="7239000" y="6400026"/>
            <a:ext cx="1738312" cy="276999"/>
          </a:xfrm>
          <a:prstGeom prst="rect">
            <a:avLst/>
          </a:prstGeom>
          <a:noFill/>
        </p:spPr>
        <p:txBody>
          <a:bodyPr wrap="square" rtlCol="0">
            <a:spAutoFit/>
          </a:bodyPr>
          <a:lstStyle/>
          <a:p>
            <a:r>
              <a:rPr lang="en-SG" sz="1200">
                <a:solidFill>
                  <a:schemeClr val="bg1">
                    <a:lumMod val="50000"/>
                  </a:schemeClr>
                </a:solidFill>
                <a:latin typeface="Segoe UI Light" pitchFamily="34" charset="0"/>
                <a:cs typeface="Segoe UI" pitchFamily="34" charset="0"/>
              </a:rPr>
              <a:t>Truong Gia Luat</a:t>
            </a:r>
          </a:p>
        </p:txBody>
      </p:sp>
      <p:sp>
        <p:nvSpPr>
          <p:cNvPr id="10" name="TextBox 9"/>
          <p:cNvSpPr txBox="1"/>
          <p:nvPr/>
        </p:nvSpPr>
        <p:spPr>
          <a:xfrm>
            <a:off x="4686300" y="914400"/>
            <a:ext cx="184731" cy="369332"/>
          </a:xfrm>
          <a:prstGeom prst="rect">
            <a:avLst/>
          </a:prstGeom>
          <a:noFill/>
        </p:spPr>
        <p:txBody>
          <a:bodyPr wrap="none" rtlCol="0">
            <a:spAutoFit/>
          </a:bodyPr>
          <a:lstStyle/>
          <a:p>
            <a:endParaRPr lang="en-US"/>
          </a:p>
        </p:txBody>
      </p:sp>
      <p:pic>
        <p:nvPicPr>
          <p:cNvPr id="4" name="Picture 3"/>
          <p:cNvPicPr>
            <a:picLocks noChangeAspect="1"/>
          </p:cNvPicPr>
          <p:nvPr/>
        </p:nvPicPr>
        <p:blipFill>
          <a:blip r:embed="rId3"/>
          <a:stretch>
            <a:fillRect/>
          </a:stretch>
        </p:blipFill>
        <p:spPr>
          <a:xfrm>
            <a:off x="641772" y="1375536"/>
            <a:ext cx="7848600" cy="4018262"/>
          </a:xfrm>
          <a:prstGeom prst="rect">
            <a:avLst/>
          </a:prstGeom>
        </p:spPr>
      </p:pic>
      <p:sp>
        <p:nvSpPr>
          <p:cNvPr id="11" name="TextBox 10"/>
          <p:cNvSpPr txBox="1"/>
          <p:nvPr/>
        </p:nvSpPr>
        <p:spPr>
          <a:xfrm>
            <a:off x="2127672" y="5263066"/>
            <a:ext cx="4876800" cy="369332"/>
          </a:xfrm>
          <a:prstGeom prst="rect">
            <a:avLst/>
          </a:prstGeom>
          <a:noFill/>
        </p:spPr>
        <p:txBody>
          <a:bodyPr wrap="square" rtlCol="0">
            <a:spAutoFit/>
          </a:bodyPr>
          <a:lstStyle/>
          <a:p>
            <a:r>
              <a:rPr lang="en-US" i="1" smtClean="0"/>
              <a:t>Hàm sigmoid 2 biến biểu diễn trong không gian 3D</a:t>
            </a:r>
            <a:endParaRPr lang="en-US" i="1"/>
          </a:p>
        </p:txBody>
      </p:sp>
    </p:spTree>
    <p:extLst>
      <p:ext uri="{BB962C8B-B14F-4D97-AF65-F5344CB8AC3E}">
        <p14:creationId xmlns:p14="http://schemas.microsoft.com/office/powerpoint/2010/main" val="3392263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xmlns=""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a16="http://schemas.microsoft.com/office/drawing/2014/main" xmlns=""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11</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Machine Learning</a:t>
            </a:r>
          </a:p>
        </p:txBody>
      </p:sp>
      <p:sp>
        <p:nvSpPr>
          <p:cNvPr id="5" name="Rectangle 4">
            <a:extLst>
              <a:ext uri="{FF2B5EF4-FFF2-40B4-BE49-F238E27FC236}">
                <a16:creationId xmlns:a16="http://schemas.microsoft.com/office/drawing/2014/main" xmlns="" id="{F914A383-4F03-4434-A8F8-6BDCD86ED015}"/>
              </a:ext>
            </a:extLst>
          </p:cNvPr>
          <p:cNvSpPr/>
          <p:nvPr/>
        </p:nvSpPr>
        <p:spPr>
          <a:xfrm>
            <a:off x="152400" y="180201"/>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r>
              <a:rPr lang="en-US" sz="3200">
                <a:solidFill>
                  <a:schemeClr val="tx2"/>
                </a:solidFill>
                <a:latin typeface="Garamond" panose="02020404030301010803" pitchFamily="18" charset="0"/>
                <a:ea typeface="Tahoma" panose="020B0604030504040204" pitchFamily="34" charset="0"/>
                <a:cs typeface="Times New Roman" panose="02020603050405020304" pitchFamily="18" charset="0"/>
              </a:rPr>
              <a:t>4</a:t>
            </a:r>
            <a:r>
              <a:rPr lang="en-US" sz="3200" smtClean="0">
                <a:solidFill>
                  <a:schemeClr val="tx2"/>
                </a:solidFill>
                <a:latin typeface="Garamond" panose="02020404030301010803" pitchFamily="18" charset="0"/>
                <a:ea typeface="Tahoma" panose="020B0604030504040204" pitchFamily="34" charset="0"/>
                <a:cs typeface="Times New Roman" panose="02020603050405020304" pitchFamily="18" charset="0"/>
              </a:rPr>
              <a:t>. Đầu ra thuật toán</a:t>
            </a:r>
            <a:endParaRPr lang="en-US" sz="3200"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1EDAC0AB-DDD1-4679-98E9-A20A5B0AAC64}"/>
              </a:ext>
            </a:extLst>
          </p:cNvPr>
          <p:cNvSpPr txBox="1"/>
          <p:nvPr/>
        </p:nvSpPr>
        <p:spPr>
          <a:xfrm>
            <a:off x="7239000" y="6400026"/>
            <a:ext cx="1738312" cy="276999"/>
          </a:xfrm>
          <a:prstGeom prst="rect">
            <a:avLst/>
          </a:prstGeom>
          <a:noFill/>
        </p:spPr>
        <p:txBody>
          <a:bodyPr wrap="square" rtlCol="0">
            <a:spAutoFit/>
          </a:bodyPr>
          <a:lstStyle/>
          <a:p>
            <a:r>
              <a:rPr lang="en-SG" sz="1200">
                <a:solidFill>
                  <a:schemeClr val="bg1">
                    <a:lumMod val="50000"/>
                  </a:schemeClr>
                </a:solidFill>
                <a:latin typeface="Segoe UI Light" pitchFamily="34" charset="0"/>
                <a:cs typeface="Segoe UI" pitchFamily="34" charset="0"/>
              </a:rPr>
              <a:t>Truong Gia Luat</a:t>
            </a:r>
          </a:p>
        </p:txBody>
      </p:sp>
      <p:sp>
        <p:nvSpPr>
          <p:cNvPr id="10" name="TextBox 9"/>
          <p:cNvSpPr txBox="1"/>
          <p:nvPr/>
        </p:nvSpPr>
        <p:spPr>
          <a:xfrm>
            <a:off x="4686300" y="914400"/>
            <a:ext cx="184731" cy="369332"/>
          </a:xfrm>
          <a:prstGeom prst="rect">
            <a:avLst/>
          </a:prstGeom>
          <a:noFill/>
        </p:spPr>
        <p:txBody>
          <a:bodyPr wrap="none" rtlCol="0">
            <a:spAutoFit/>
          </a:bodyPr>
          <a:lstStyle/>
          <a:p>
            <a:endParaRPr lang="en-US"/>
          </a:p>
        </p:txBody>
      </p:sp>
      <p:pic>
        <p:nvPicPr>
          <p:cNvPr id="6" name="Picture 5"/>
          <p:cNvPicPr>
            <a:picLocks noChangeAspect="1"/>
          </p:cNvPicPr>
          <p:nvPr/>
        </p:nvPicPr>
        <p:blipFill>
          <a:blip r:embed="rId3"/>
          <a:stretch>
            <a:fillRect/>
          </a:stretch>
        </p:blipFill>
        <p:spPr>
          <a:xfrm>
            <a:off x="685800" y="1676400"/>
            <a:ext cx="2903194" cy="533400"/>
          </a:xfrm>
          <a:prstGeom prst="rect">
            <a:avLst/>
          </a:prstGeom>
        </p:spPr>
      </p:pic>
      <p:pic>
        <p:nvPicPr>
          <p:cNvPr id="8" name="Picture 7"/>
          <p:cNvPicPr>
            <a:picLocks noChangeAspect="1"/>
          </p:cNvPicPr>
          <p:nvPr/>
        </p:nvPicPr>
        <p:blipFill>
          <a:blip r:embed="rId4"/>
          <a:stretch>
            <a:fillRect/>
          </a:stretch>
        </p:blipFill>
        <p:spPr>
          <a:xfrm>
            <a:off x="762000" y="2305051"/>
            <a:ext cx="3124200" cy="570926"/>
          </a:xfrm>
          <a:prstGeom prst="rect">
            <a:avLst/>
          </a:prstGeom>
        </p:spPr>
      </p:pic>
      <p:sp>
        <p:nvSpPr>
          <p:cNvPr id="9" name="TextBox 8"/>
          <p:cNvSpPr txBox="1"/>
          <p:nvPr/>
        </p:nvSpPr>
        <p:spPr>
          <a:xfrm>
            <a:off x="685800" y="1287655"/>
            <a:ext cx="2286000" cy="381000"/>
          </a:xfrm>
          <a:prstGeom prst="rect">
            <a:avLst/>
          </a:prstGeom>
          <a:noFill/>
        </p:spPr>
        <p:txBody>
          <a:bodyPr wrap="square" rtlCol="0">
            <a:spAutoFit/>
          </a:bodyPr>
          <a:lstStyle/>
          <a:p>
            <a:r>
              <a:rPr lang="en-US" b="1" u="sng" smtClean="0"/>
              <a:t>Xác xuất đầu ra</a:t>
            </a:r>
            <a:r>
              <a:rPr lang="en-US" u="sng" smtClean="0"/>
              <a:t>:</a:t>
            </a:r>
            <a:endParaRPr lang="en-US" u="sng"/>
          </a:p>
        </p:txBody>
      </p:sp>
      <p:pic>
        <p:nvPicPr>
          <p:cNvPr id="11" name="Picture 10"/>
          <p:cNvPicPr>
            <a:picLocks noChangeAspect="1"/>
          </p:cNvPicPr>
          <p:nvPr/>
        </p:nvPicPr>
        <p:blipFill>
          <a:blip r:embed="rId5"/>
          <a:stretch>
            <a:fillRect/>
          </a:stretch>
        </p:blipFill>
        <p:spPr>
          <a:xfrm>
            <a:off x="1247445" y="2943585"/>
            <a:ext cx="1481512" cy="565201"/>
          </a:xfrm>
          <a:prstGeom prst="rect">
            <a:avLst/>
          </a:prstGeom>
        </p:spPr>
      </p:pic>
      <p:sp>
        <p:nvSpPr>
          <p:cNvPr id="12" name="TextBox 11"/>
          <p:cNvSpPr txBox="1"/>
          <p:nvPr/>
        </p:nvSpPr>
        <p:spPr>
          <a:xfrm>
            <a:off x="685800" y="2971228"/>
            <a:ext cx="1224969" cy="369332"/>
          </a:xfrm>
          <a:prstGeom prst="rect">
            <a:avLst/>
          </a:prstGeom>
          <a:noFill/>
        </p:spPr>
        <p:txBody>
          <a:bodyPr wrap="square" rtlCol="0">
            <a:spAutoFit/>
          </a:bodyPr>
          <a:lstStyle/>
          <a:p>
            <a:r>
              <a:rPr lang="en-US" i="1" smtClean="0"/>
              <a:t>Đặt:</a:t>
            </a:r>
            <a:endParaRPr lang="en-US" i="1"/>
          </a:p>
        </p:txBody>
      </p:sp>
      <p:sp>
        <p:nvSpPr>
          <p:cNvPr id="13" name="Right Arrow 12"/>
          <p:cNvSpPr/>
          <p:nvPr/>
        </p:nvSpPr>
        <p:spPr>
          <a:xfrm>
            <a:off x="4536693" y="2362200"/>
            <a:ext cx="464192"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Brace 17"/>
          <p:cNvSpPr/>
          <p:nvPr/>
        </p:nvSpPr>
        <p:spPr>
          <a:xfrm>
            <a:off x="3779494" y="1828800"/>
            <a:ext cx="495300" cy="14478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pic>
        <p:nvPicPr>
          <p:cNvPr id="19" name="Picture 18"/>
          <p:cNvPicPr>
            <a:picLocks noChangeAspect="1"/>
          </p:cNvPicPr>
          <p:nvPr/>
        </p:nvPicPr>
        <p:blipFill>
          <a:blip r:embed="rId6"/>
          <a:stretch>
            <a:fillRect/>
          </a:stretch>
        </p:blipFill>
        <p:spPr>
          <a:xfrm>
            <a:off x="5273584" y="2266683"/>
            <a:ext cx="3201683" cy="572034"/>
          </a:xfrm>
          <a:prstGeom prst="rect">
            <a:avLst/>
          </a:prstGeom>
        </p:spPr>
      </p:pic>
      <p:sp>
        <p:nvSpPr>
          <p:cNvPr id="20" name="TextBox 19"/>
          <p:cNvSpPr txBox="1"/>
          <p:nvPr/>
        </p:nvSpPr>
        <p:spPr>
          <a:xfrm>
            <a:off x="4889546" y="3368203"/>
            <a:ext cx="3721053" cy="2169825"/>
          </a:xfrm>
          <a:prstGeom prst="rect">
            <a:avLst/>
          </a:prstGeom>
          <a:noFill/>
        </p:spPr>
        <p:txBody>
          <a:bodyPr wrap="square" rtlCol="0">
            <a:spAutoFit/>
          </a:bodyPr>
          <a:lstStyle/>
          <a:p>
            <a:pPr algn="just">
              <a:lnSpc>
                <a:spcPct val="150000"/>
              </a:lnSpc>
            </a:pPr>
            <a:r>
              <a:rPr lang="en-US" b="1" u="sng" smtClean="0"/>
              <a:t>Mục đích: </a:t>
            </a:r>
            <a:r>
              <a:rPr lang="en-US" smtClean="0"/>
              <a:t>Tìm w sao cho z</a:t>
            </a:r>
            <a:r>
              <a:rPr lang="en-US" baseline="-25000" smtClean="0"/>
              <a:t>i</a:t>
            </a:r>
            <a:r>
              <a:rPr lang="en-US"/>
              <a:t> </a:t>
            </a:r>
            <a:r>
              <a:rPr lang="en-US" smtClean="0"/>
              <a:t>= f( </a:t>
            </a:r>
            <a:r>
              <a:rPr lang="en-US" b="1" smtClean="0"/>
              <a:t>w</a:t>
            </a:r>
            <a:r>
              <a:rPr lang="en-US" baseline="30000" smtClean="0"/>
              <a:t>T</a:t>
            </a:r>
            <a:r>
              <a:rPr lang="en-US" smtClean="0"/>
              <a:t>x</a:t>
            </a:r>
            <a:r>
              <a:rPr lang="en-US" baseline="-25000" smtClean="0"/>
              <a:t>i </a:t>
            </a:r>
            <a:r>
              <a:rPr lang="en-US" smtClean="0"/>
              <a:t>) gần giá trị </a:t>
            </a:r>
            <a:r>
              <a:rPr lang="en-US" b="1" smtClean="0"/>
              <a:t>1</a:t>
            </a:r>
            <a:r>
              <a:rPr lang="en-US" smtClean="0"/>
              <a:t> nhất có thể khi điểm dữ liệu thuộc class </a:t>
            </a:r>
            <a:r>
              <a:rPr lang="en-US" b="1" smtClean="0"/>
              <a:t>1 </a:t>
            </a:r>
            <a:r>
              <a:rPr lang="en-US" smtClean="0"/>
              <a:t>và ngược lại </a:t>
            </a:r>
            <a:r>
              <a:rPr lang="en-US"/>
              <a:t>z</a:t>
            </a:r>
            <a:r>
              <a:rPr lang="en-US" baseline="-25000"/>
              <a:t>i</a:t>
            </a:r>
            <a:r>
              <a:rPr lang="en-US"/>
              <a:t> = </a:t>
            </a:r>
            <a:r>
              <a:rPr lang="en-US" smtClean="0"/>
              <a:t>f(</a:t>
            </a:r>
            <a:r>
              <a:rPr lang="en-US" b="1" smtClean="0"/>
              <a:t>w</a:t>
            </a:r>
            <a:r>
              <a:rPr lang="en-US" baseline="30000" smtClean="0"/>
              <a:t>T</a:t>
            </a:r>
            <a:r>
              <a:rPr lang="en-US" smtClean="0"/>
              <a:t>x</a:t>
            </a:r>
            <a:r>
              <a:rPr lang="en-US" baseline="-25000" smtClean="0"/>
              <a:t>i </a:t>
            </a:r>
            <a:r>
              <a:rPr lang="en-US" smtClean="0"/>
              <a:t>) phải gần </a:t>
            </a:r>
            <a:r>
              <a:rPr lang="en-US" b="1" smtClean="0"/>
              <a:t>0</a:t>
            </a:r>
            <a:r>
              <a:rPr lang="en-US" smtClean="0"/>
              <a:t> nhất khi điểm dữ liệu thuộc class </a:t>
            </a:r>
            <a:r>
              <a:rPr lang="en-US" b="1" smtClean="0"/>
              <a:t>0</a:t>
            </a:r>
            <a:r>
              <a:rPr lang="en-US" smtClean="0"/>
              <a:t>. </a:t>
            </a:r>
            <a:endParaRPr lang="en-US"/>
          </a:p>
        </p:txBody>
      </p:sp>
      <p:pic>
        <p:nvPicPr>
          <p:cNvPr id="5122" name="Picture 2" descr="Sigmoid function - Wikiped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9618" y="3397927"/>
            <a:ext cx="4360985" cy="2907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85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fade">
                                      <p:cBhvr>
                                        <p:cTn id="33" dur="500"/>
                                        <p:tgtEl>
                                          <p:spTgt spid="51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animBg="1"/>
      <p:bldP spid="18" grpId="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xmlns=""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a16="http://schemas.microsoft.com/office/drawing/2014/main" xmlns=""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12</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Machine Learning</a:t>
            </a:r>
          </a:p>
        </p:txBody>
      </p:sp>
      <p:sp>
        <p:nvSpPr>
          <p:cNvPr id="5" name="Rectangle 4">
            <a:extLst>
              <a:ext uri="{FF2B5EF4-FFF2-40B4-BE49-F238E27FC236}">
                <a16:creationId xmlns:a16="http://schemas.microsoft.com/office/drawing/2014/main" xmlns="" id="{F914A383-4F03-4434-A8F8-6BDCD86ED015}"/>
              </a:ext>
            </a:extLst>
          </p:cNvPr>
          <p:cNvSpPr/>
          <p:nvPr/>
        </p:nvSpPr>
        <p:spPr>
          <a:xfrm>
            <a:off x="152400" y="180201"/>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r>
              <a:rPr lang="en-US" sz="3200">
                <a:solidFill>
                  <a:schemeClr val="tx2"/>
                </a:solidFill>
                <a:latin typeface="Garamond" panose="02020404030301010803" pitchFamily="18" charset="0"/>
                <a:ea typeface="Tahoma" panose="020B0604030504040204" pitchFamily="34" charset="0"/>
                <a:cs typeface="Times New Roman" panose="02020603050405020304" pitchFamily="18" charset="0"/>
              </a:rPr>
              <a:t>5</a:t>
            </a:r>
            <a:r>
              <a:rPr lang="en-US" sz="3200" smtClean="0">
                <a:solidFill>
                  <a:schemeClr val="tx2"/>
                </a:solidFill>
                <a:latin typeface="Garamond" panose="02020404030301010803" pitchFamily="18" charset="0"/>
                <a:ea typeface="Tahoma" panose="020B0604030504040204" pitchFamily="34" charset="0"/>
                <a:cs typeface="Times New Roman" panose="02020603050405020304" pitchFamily="18" charset="0"/>
              </a:rPr>
              <a:t>. Hàm mất mát</a:t>
            </a:r>
            <a:endParaRPr lang="en-US" sz="3200"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1EDAC0AB-DDD1-4679-98E9-A20A5B0AAC64}"/>
              </a:ext>
            </a:extLst>
          </p:cNvPr>
          <p:cNvSpPr txBox="1"/>
          <p:nvPr/>
        </p:nvSpPr>
        <p:spPr>
          <a:xfrm>
            <a:off x="7239000" y="6400026"/>
            <a:ext cx="1738312" cy="276999"/>
          </a:xfrm>
          <a:prstGeom prst="rect">
            <a:avLst/>
          </a:prstGeom>
          <a:noFill/>
        </p:spPr>
        <p:txBody>
          <a:bodyPr wrap="square" rtlCol="0">
            <a:spAutoFit/>
          </a:bodyPr>
          <a:lstStyle/>
          <a:p>
            <a:r>
              <a:rPr lang="en-SG" sz="1200">
                <a:solidFill>
                  <a:schemeClr val="bg1">
                    <a:lumMod val="50000"/>
                  </a:schemeClr>
                </a:solidFill>
                <a:latin typeface="Segoe UI Light" pitchFamily="34" charset="0"/>
                <a:cs typeface="Segoe UI" pitchFamily="34" charset="0"/>
              </a:rPr>
              <a:t>Truong Gia Luat</a:t>
            </a:r>
          </a:p>
        </p:txBody>
      </p:sp>
      <p:sp>
        <p:nvSpPr>
          <p:cNvPr id="10" name="TextBox 9"/>
          <p:cNvSpPr txBox="1"/>
          <p:nvPr/>
        </p:nvSpPr>
        <p:spPr>
          <a:xfrm>
            <a:off x="4686300" y="914400"/>
            <a:ext cx="184731" cy="369332"/>
          </a:xfrm>
          <a:prstGeom prst="rect">
            <a:avLst/>
          </a:prstGeom>
          <a:noFill/>
        </p:spPr>
        <p:txBody>
          <a:bodyPr wrap="none" rtlCol="0">
            <a:spAutoFit/>
          </a:bodyPr>
          <a:lstStyle/>
          <a:p>
            <a:endParaRPr lang="en-US"/>
          </a:p>
        </p:txBody>
      </p:sp>
      <p:pic>
        <p:nvPicPr>
          <p:cNvPr id="11" name="Picture 10"/>
          <p:cNvPicPr>
            <a:picLocks noChangeAspect="1"/>
          </p:cNvPicPr>
          <p:nvPr/>
        </p:nvPicPr>
        <p:blipFill>
          <a:blip r:embed="rId3"/>
          <a:stretch>
            <a:fillRect/>
          </a:stretch>
        </p:blipFill>
        <p:spPr>
          <a:xfrm>
            <a:off x="152400" y="1872903"/>
            <a:ext cx="4419600" cy="3421626"/>
          </a:xfrm>
          <a:prstGeom prst="rect">
            <a:avLst/>
          </a:prstGeom>
        </p:spPr>
      </p:pic>
      <p:pic>
        <p:nvPicPr>
          <p:cNvPr id="12" name="Picture 11"/>
          <p:cNvPicPr>
            <a:picLocks noChangeAspect="1"/>
          </p:cNvPicPr>
          <p:nvPr/>
        </p:nvPicPr>
        <p:blipFill>
          <a:blip r:embed="rId4"/>
          <a:stretch>
            <a:fillRect/>
          </a:stretch>
        </p:blipFill>
        <p:spPr>
          <a:xfrm>
            <a:off x="4568824" y="1864899"/>
            <a:ext cx="4333288" cy="3429630"/>
          </a:xfrm>
          <a:prstGeom prst="rect">
            <a:avLst/>
          </a:prstGeom>
        </p:spPr>
      </p:pic>
      <p:sp>
        <p:nvSpPr>
          <p:cNvPr id="13" name="TextBox 12"/>
          <p:cNvSpPr txBox="1"/>
          <p:nvPr/>
        </p:nvSpPr>
        <p:spPr>
          <a:xfrm>
            <a:off x="2057400" y="5325360"/>
            <a:ext cx="1371600" cy="381000"/>
          </a:xfrm>
          <a:prstGeom prst="rect">
            <a:avLst/>
          </a:prstGeom>
          <a:noFill/>
        </p:spPr>
        <p:txBody>
          <a:bodyPr wrap="square" rtlCol="0">
            <a:spAutoFit/>
          </a:bodyPr>
          <a:lstStyle/>
          <a:p>
            <a:r>
              <a:rPr lang="en-US" i="1"/>
              <a:t>y</a:t>
            </a:r>
            <a:r>
              <a:rPr lang="en-US" i="1" baseline="-25000" smtClean="0"/>
              <a:t>i </a:t>
            </a:r>
            <a:r>
              <a:rPr lang="en-US" i="1" smtClean="0"/>
              <a:t>= 1</a:t>
            </a:r>
            <a:endParaRPr lang="en-US" i="1"/>
          </a:p>
        </p:txBody>
      </p:sp>
      <p:sp>
        <p:nvSpPr>
          <p:cNvPr id="18" name="TextBox 17"/>
          <p:cNvSpPr txBox="1"/>
          <p:nvPr/>
        </p:nvSpPr>
        <p:spPr>
          <a:xfrm>
            <a:off x="6400800" y="5325360"/>
            <a:ext cx="1371600" cy="381000"/>
          </a:xfrm>
          <a:prstGeom prst="rect">
            <a:avLst/>
          </a:prstGeom>
          <a:noFill/>
        </p:spPr>
        <p:txBody>
          <a:bodyPr wrap="square" rtlCol="0">
            <a:spAutoFit/>
          </a:bodyPr>
          <a:lstStyle/>
          <a:p>
            <a:r>
              <a:rPr lang="en-US" i="1"/>
              <a:t>y</a:t>
            </a:r>
            <a:r>
              <a:rPr lang="en-US" i="1" baseline="-25000" smtClean="0"/>
              <a:t>i </a:t>
            </a:r>
            <a:r>
              <a:rPr lang="en-US" i="1" smtClean="0"/>
              <a:t>= 0</a:t>
            </a:r>
            <a:endParaRPr lang="en-US" i="1"/>
          </a:p>
        </p:txBody>
      </p:sp>
      <p:sp>
        <p:nvSpPr>
          <p:cNvPr id="14" name="TextBox 13"/>
          <p:cNvSpPr txBox="1"/>
          <p:nvPr/>
        </p:nvSpPr>
        <p:spPr>
          <a:xfrm>
            <a:off x="346368" y="1087648"/>
            <a:ext cx="8444913" cy="646331"/>
          </a:xfrm>
          <a:prstGeom prst="rect">
            <a:avLst/>
          </a:prstGeom>
          <a:noFill/>
        </p:spPr>
        <p:txBody>
          <a:bodyPr wrap="square" rtlCol="0">
            <a:spAutoFit/>
          </a:bodyPr>
          <a:lstStyle/>
          <a:p>
            <a:r>
              <a:rPr lang="en-US" b="1" smtClean="0"/>
              <a:t>Yêu cầu: </a:t>
            </a:r>
            <a:r>
              <a:rPr lang="en-US" smtClean="0"/>
              <a:t>Mất mát phải tiến về 0 khi </a:t>
            </a:r>
            <a:r>
              <a:rPr lang="en-US"/>
              <a:t>z</a:t>
            </a:r>
            <a:r>
              <a:rPr lang="en-US" baseline="-25000"/>
              <a:t>i</a:t>
            </a:r>
            <a:r>
              <a:rPr lang="en-US"/>
              <a:t> = f( </a:t>
            </a:r>
            <a:r>
              <a:rPr lang="en-US" b="1"/>
              <a:t>w</a:t>
            </a:r>
            <a:r>
              <a:rPr lang="en-US" baseline="30000"/>
              <a:t>T</a:t>
            </a:r>
            <a:r>
              <a:rPr lang="en-US"/>
              <a:t>x</a:t>
            </a:r>
            <a:r>
              <a:rPr lang="en-US" baseline="-25000"/>
              <a:t>i </a:t>
            </a:r>
            <a:r>
              <a:rPr lang="en-US"/>
              <a:t>) </a:t>
            </a:r>
            <a:r>
              <a:rPr lang="en-US" smtClean="0"/>
              <a:t>dự đoán ra gần với y</a:t>
            </a:r>
            <a:r>
              <a:rPr lang="en-US" baseline="-25000" smtClean="0"/>
              <a:t>i</a:t>
            </a:r>
            <a:r>
              <a:rPr lang="en-US" smtClean="0"/>
              <a:t> tương ứng. Ngược lại z</a:t>
            </a:r>
            <a:r>
              <a:rPr lang="en-US" baseline="-25000" smtClean="0"/>
              <a:t>i</a:t>
            </a:r>
            <a:r>
              <a:rPr lang="en-US" smtClean="0"/>
              <a:t> càng ngược với y</a:t>
            </a:r>
            <a:r>
              <a:rPr lang="en-US" baseline="-25000" smtClean="0"/>
              <a:t>i</a:t>
            </a:r>
            <a:r>
              <a:rPr lang="en-US" smtClean="0"/>
              <a:t> thì mất mát phải tiến về vô cùng.</a:t>
            </a:r>
            <a:endParaRPr lang="en-US" b="1"/>
          </a:p>
        </p:txBody>
      </p:sp>
    </p:spTree>
    <p:extLst>
      <p:ext uri="{BB962C8B-B14F-4D97-AF65-F5344CB8AC3E}">
        <p14:creationId xmlns:p14="http://schemas.microsoft.com/office/powerpoint/2010/main" val="8157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xmlns=""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a16="http://schemas.microsoft.com/office/drawing/2014/main" xmlns=""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13</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Machine Learning</a:t>
            </a:r>
          </a:p>
        </p:txBody>
      </p:sp>
      <p:sp>
        <p:nvSpPr>
          <p:cNvPr id="5" name="Rectangle 4">
            <a:extLst>
              <a:ext uri="{FF2B5EF4-FFF2-40B4-BE49-F238E27FC236}">
                <a16:creationId xmlns:a16="http://schemas.microsoft.com/office/drawing/2014/main" xmlns="" id="{F914A383-4F03-4434-A8F8-6BDCD86ED015}"/>
              </a:ext>
            </a:extLst>
          </p:cNvPr>
          <p:cNvSpPr/>
          <p:nvPr/>
        </p:nvSpPr>
        <p:spPr>
          <a:xfrm>
            <a:off x="152400" y="180201"/>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r>
              <a:rPr lang="en-US" sz="3200">
                <a:solidFill>
                  <a:schemeClr val="tx2"/>
                </a:solidFill>
                <a:latin typeface="Garamond" panose="02020404030301010803" pitchFamily="18" charset="0"/>
                <a:ea typeface="Tahoma" panose="020B0604030504040204" pitchFamily="34" charset="0"/>
                <a:cs typeface="Times New Roman" panose="02020603050405020304" pitchFamily="18" charset="0"/>
              </a:rPr>
              <a:t>5</a:t>
            </a:r>
            <a:r>
              <a:rPr lang="en-US" sz="3200" smtClean="0">
                <a:solidFill>
                  <a:schemeClr val="tx2"/>
                </a:solidFill>
                <a:latin typeface="Garamond" panose="02020404030301010803" pitchFamily="18" charset="0"/>
                <a:ea typeface="Tahoma" panose="020B0604030504040204" pitchFamily="34" charset="0"/>
                <a:cs typeface="Times New Roman" panose="02020603050405020304" pitchFamily="18" charset="0"/>
              </a:rPr>
              <a:t>. Hàm mất mát</a:t>
            </a:r>
            <a:endParaRPr lang="en-US" sz="3200"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1EDAC0AB-DDD1-4679-98E9-A20A5B0AAC64}"/>
              </a:ext>
            </a:extLst>
          </p:cNvPr>
          <p:cNvSpPr txBox="1"/>
          <p:nvPr/>
        </p:nvSpPr>
        <p:spPr>
          <a:xfrm>
            <a:off x="7239000" y="6400026"/>
            <a:ext cx="1738312" cy="276999"/>
          </a:xfrm>
          <a:prstGeom prst="rect">
            <a:avLst/>
          </a:prstGeom>
          <a:noFill/>
        </p:spPr>
        <p:txBody>
          <a:bodyPr wrap="square" rtlCol="0">
            <a:spAutoFit/>
          </a:bodyPr>
          <a:lstStyle/>
          <a:p>
            <a:r>
              <a:rPr lang="en-SG" sz="1200">
                <a:solidFill>
                  <a:schemeClr val="bg1">
                    <a:lumMod val="50000"/>
                  </a:schemeClr>
                </a:solidFill>
                <a:latin typeface="Segoe UI Light" pitchFamily="34" charset="0"/>
                <a:cs typeface="Segoe UI" pitchFamily="34" charset="0"/>
              </a:rPr>
              <a:t>Truong Gia Luat</a:t>
            </a:r>
          </a:p>
        </p:txBody>
      </p:sp>
      <p:sp>
        <p:nvSpPr>
          <p:cNvPr id="10" name="TextBox 9"/>
          <p:cNvSpPr txBox="1"/>
          <p:nvPr/>
        </p:nvSpPr>
        <p:spPr>
          <a:xfrm>
            <a:off x="4686300" y="914400"/>
            <a:ext cx="184731" cy="369332"/>
          </a:xfrm>
          <a:prstGeom prst="rect">
            <a:avLst/>
          </a:prstGeom>
          <a:noFill/>
        </p:spPr>
        <p:txBody>
          <a:bodyPr wrap="none" rtlCol="0">
            <a:spAutoFit/>
          </a:bodyPr>
          <a:lstStyle/>
          <a:p>
            <a:endParaRPr lang="en-US"/>
          </a:p>
        </p:txBody>
      </p:sp>
      <p:pic>
        <p:nvPicPr>
          <p:cNvPr id="4" name="Picture 3"/>
          <p:cNvPicPr>
            <a:picLocks noChangeAspect="1"/>
          </p:cNvPicPr>
          <p:nvPr/>
        </p:nvPicPr>
        <p:blipFill>
          <a:blip r:embed="rId3"/>
          <a:stretch>
            <a:fillRect/>
          </a:stretch>
        </p:blipFill>
        <p:spPr>
          <a:xfrm>
            <a:off x="3048000" y="1219200"/>
            <a:ext cx="4089516" cy="926068"/>
          </a:xfrm>
          <a:prstGeom prst="rect">
            <a:avLst/>
          </a:prstGeom>
        </p:spPr>
      </p:pic>
      <p:sp>
        <p:nvSpPr>
          <p:cNvPr id="6" name="TextBox 5"/>
          <p:cNvSpPr txBox="1"/>
          <p:nvPr/>
        </p:nvSpPr>
        <p:spPr>
          <a:xfrm>
            <a:off x="1524000" y="1497568"/>
            <a:ext cx="2057400" cy="369332"/>
          </a:xfrm>
          <a:prstGeom prst="rect">
            <a:avLst/>
          </a:prstGeom>
          <a:noFill/>
        </p:spPr>
        <p:txBody>
          <a:bodyPr wrap="square" rtlCol="0">
            <a:spAutoFit/>
          </a:bodyPr>
          <a:lstStyle/>
          <a:p>
            <a:r>
              <a:rPr lang="en-US" b="1" smtClean="0"/>
              <a:t>Loss function:</a:t>
            </a:r>
            <a:endParaRPr lang="en-US" b="1"/>
          </a:p>
        </p:txBody>
      </p:sp>
      <p:pic>
        <p:nvPicPr>
          <p:cNvPr id="7" name="Picture 6"/>
          <p:cNvPicPr>
            <a:picLocks noChangeAspect="1"/>
          </p:cNvPicPr>
          <p:nvPr/>
        </p:nvPicPr>
        <p:blipFill>
          <a:blip r:embed="rId4"/>
          <a:stretch>
            <a:fillRect/>
          </a:stretch>
        </p:blipFill>
        <p:spPr>
          <a:xfrm>
            <a:off x="2133600" y="1976287"/>
            <a:ext cx="1295400" cy="451539"/>
          </a:xfrm>
          <a:prstGeom prst="rect">
            <a:avLst/>
          </a:prstGeom>
        </p:spPr>
      </p:pic>
      <p:sp>
        <p:nvSpPr>
          <p:cNvPr id="8" name="TextBox 7"/>
          <p:cNvSpPr txBox="1"/>
          <p:nvPr/>
        </p:nvSpPr>
        <p:spPr>
          <a:xfrm>
            <a:off x="1524000" y="1998718"/>
            <a:ext cx="1143000" cy="369332"/>
          </a:xfrm>
          <a:prstGeom prst="rect">
            <a:avLst/>
          </a:prstGeom>
          <a:noFill/>
        </p:spPr>
        <p:txBody>
          <a:bodyPr wrap="square" rtlCol="0">
            <a:spAutoFit/>
          </a:bodyPr>
          <a:lstStyle/>
          <a:p>
            <a:r>
              <a:rPr lang="en-US" b="1" smtClean="0"/>
              <a:t>Với:</a:t>
            </a:r>
            <a:endParaRPr lang="en-US" b="1"/>
          </a:p>
        </p:txBody>
      </p:sp>
      <p:sp>
        <p:nvSpPr>
          <p:cNvPr id="9" name="TextBox 8"/>
          <p:cNvSpPr txBox="1"/>
          <p:nvPr/>
        </p:nvSpPr>
        <p:spPr>
          <a:xfrm>
            <a:off x="1524000" y="2471434"/>
            <a:ext cx="3810000" cy="369332"/>
          </a:xfrm>
          <a:prstGeom prst="rect">
            <a:avLst/>
          </a:prstGeom>
          <a:noFill/>
        </p:spPr>
        <p:txBody>
          <a:bodyPr wrap="square" rtlCol="0">
            <a:spAutoFit/>
          </a:bodyPr>
          <a:lstStyle/>
          <a:p>
            <a:r>
              <a:rPr lang="en-US" b="1" smtClean="0"/>
              <a:t>Đạo hàm:</a:t>
            </a:r>
            <a:endParaRPr lang="en-US" b="1"/>
          </a:p>
        </p:txBody>
      </p:sp>
      <p:pic>
        <p:nvPicPr>
          <p:cNvPr id="11" name="Picture 10"/>
          <p:cNvPicPr>
            <a:picLocks noChangeAspect="1"/>
          </p:cNvPicPr>
          <p:nvPr/>
        </p:nvPicPr>
        <p:blipFill>
          <a:blip r:embed="rId5"/>
          <a:stretch>
            <a:fillRect/>
          </a:stretch>
        </p:blipFill>
        <p:spPr>
          <a:xfrm>
            <a:off x="1524000" y="2955766"/>
            <a:ext cx="5334000" cy="2082405"/>
          </a:xfrm>
          <a:prstGeom prst="rect">
            <a:avLst/>
          </a:prstGeom>
        </p:spPr>
      </p:pic>
      <p:pic>
        <p:nvPicPr>
          <p:cNvPr id="12" name="Picture 11"/>
          <p:cNvPicPr>
            <a:picLocks noChangeAspect="1"/>
          </p:cNvPicPr>
          <p:nvPr/>
        </p:nvPicPr>
        <p:blipFill>
          <a:blip r:embed="rId6"/>
          <a:stretch>
            <a:fillRect/>
          </a:stretch>
        </p:blipFill>
        <p:spPr>
          <a:xfrm>
            <a:off x="2285999" y="5114370"/>
            <a:ext cx="2010815" cy="740416"/>
          </a:xfrm>
          <a:prstGeom prst="rect">
            <a:avLst/>
          </a:prstGeom>
        </p:spPr>
      </p:pic>
      <p:sp>
        <p:nvSpPr>
          <p:cNvPr id="13" name="Right Arrow 12"/>
          <p:cNvSpPr/>
          <p:nvPr/>
        </p:nvSpPr>
        <p:spPr>
          <a:xfrm>
            <a:off x="1638300" y="5368822"/>
            <a:ext cx="457200" cy="312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4550065" y="5328296"/>
            <a:ext cx="457200" cy="312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7"/>
          <a:stretch>
            <a:fillRect/>
          </a:stretch>
        </p:blipFill>
        <p:spPr>
          <a:xfrm>
            <a:off x="5338929" y="5431284"/>
            <a:ext cx="2479109" cy="540004"/>
          </a:xfrm>
          <a:prstGeom prst="rect">
            <a:avLst/>
          </a:prstGeom>
        </p:spPr>
      </p:pic>
      <p:sp>
        <p:nvSpPr>
          <p:cNvPr id="21" name="TextBox 20"/>
          <p:cNvSpPr txBox="1"/>
          <p:nvPr/>
        </p:nvSpPr>
        <p:spPr>
          <a:xfrm>
            <a:off x="5372100" y="5062835"/>
            <a:ext cx="2971800" cy="369332"/>
          </a:xfrm>
          <a:prstGeom prst="rect">
            <a:avLst/>
          </a:prstGeom>
          <a:noFill/>
        </p:spPr>
        <p:txBody>
          <a:bodyPr wrap="square" rtlCol="0">
            <a:spAutoFit/>
          </a:bodyPr>
          <a:lstStyle/>
          <a:p>
            <a:r>
              <a:rPr lang="en-US" b="1" smtClean="0"/>
              <a:t>Cập nhật theo GD:</a:t>
            </a:r>
            <a:endParaRPr lang="en-US" b="1"/>
          </a:p>
        </p:txBody>
      </p:sp>
    </p:spTree>
    <p:extLst>
      <p:ext uri="{BB962C8B-B14F-4D97-AF65-F5344CB8AC3E}">
        <p14:creationId xmlns:p14="http://schemas.microsoft.com/office/powerpoint/2010/main" val="40354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3" grpId="0" animBg="1"/>
      <p:bldP spid="19"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 xmlns:a16="http://schemas.microsoft.com/office/drawing/2014/main"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 xmlns:a16="http://schemas.microsoft.com/office/drawing/2014/main"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 xmlns:a16="http://schemas.microsoft.com/office/drawing/2014/main"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14</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 xmlns:a16="http://schemas.microsoft.com/office/drawing/2014/main"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Machine Learning</a:t>
            </a:r>
          </a:p>
        </p:txBody>
      </p:sp>
      <p:sp>
        <p:nvSpPr>
          <p:cNvPr id="5" name="Rectangle 4">
            <a:extLst>
              <a:ext uri="{FF2B5EF4-FFF2-40B4-BE49-F238E27FC236}">
                <a16:creationId xmlns="" xmlns:a16="http://schemas.microsoft.com/office/drawing/2014/main" id="{F914A383-4F03-4434-A8F8-6BDCD86ED015}"/>
              </a:ext>
            </a:extLst>
          </p:cNvPr>
          <p:cNvSpPr/>
          <p:nvPr/>
        </p:nvSpPr>
        <p:spPr>
          <a:xfrm>
            <a:off x="304800" y="211139"/>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r>
              <a:rPr lang="en-US" sz="3200" b="1" smtClean="0">
                <a:solidFill>
                  <a:schemeClr val="tx2"/>
                </a:solidFill>
                <a:latin typeface="Garamond" panose="02020404030301010803" pitchFamily="18" charset="0"/>
                <a:ea typeface="Tahoma" panose="020B0604030504040204" pitchFamily="34" charset="0"/>
                <a:cs typeface="Times New Roman" panose="02020603050405020304" pitchFamily="18" charset="0"/>
              </a:rPr>
              <a:t>- Nguồn tham khảo -</a:t>
            </a:r>
            <a:endParaRPr lang="en-US" sz="3200" b="1"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 xmlns:a16="http://schemas.microsoft.com/office/drawing/2014/main" id="{1EDAC0AB-DDD1-4679-98E9-A20A5B0AAC64}"/>
              </a:ext>
            </a:extLst>
          </p:cNvPr>
          <p:cNvSpPr txBox="1"/>
          <p:nvPr/>
        </p:nvSpPr>
        <p:spPr>
          <a:xfrm>
            <a:off x="7239000" y="6400026"/>
            <a:ext cx="1738312" cy="276999"/>
          </a:xfrm>
          <a:prstGeom prst="rect">
            <a:avLst/>
          </a:prstGeom>
          <a:noFill/>
        </p:spPr>
        <p:txBody>
          <a:bodyPr wrap="square" rtlCol="0">
            <a:spAutoFit/>
          </a:bodyPr>
          <a:lstStyle/>
          <a:p>
            <a:r>
              <a:rPr lang="en-SG" sz="1200">
                <a:solidFill>
                  <a:schemeClr val="bg1">
                    <a:lumMod val="50000"/>
                  </a:schemeClr>
                </a:solidFill>
                <a:latin typeface="Segoe UI Light" pitchFamily="34" charset="0"/>
                <a:cs typeface="Segoe UI" pitchFamily="34" charset="0"/>
              </a:rPr>
              <a:t>Truong Gia Luat</a:t>
            </a:r>
          </a:p>
        </p:txBody>
      </p:sp>
      <p:sp>
        <p:nvSpPr>
          <p:cNvPr id="4" name="TextBox 3"/>
          <p:cNvSpPr txBox="1"/>
          <p:nvPr/>
        </p:nvSpPr>
        <p:spPr>
          <a:xfrm>
            <a:off x="758825" y="1219200"/>
            <a:ext cx="8347075" cy="3785652"/>
          </a:xfrm>
          <a:prstGeom prst="rect">
            <a:avLst/>
          </a:prstGeom>
          <a:noFill/>
        </p:spPr>
        <p:txBody>
          <a:bodyPr wrap="square" rtlCol="0">
            <a:spAutoFit/>
          </a:bodyPr>
          <a:lstStyle/>
          <a:p>
            <a:pPr marL="457200" indent="-457200">
              <a:lnSpc>
                <a:spcPct val="300000"/>
              </a:lnSpc>
              <a:buAutoNum type="arabicPeriod"/>
            </a:pPr>
            <a:r>
              <a:rPr lang="en-US" sz="2000" b="1" smtClean="0"/>
              <a:t>Logistic Regression </a:t>
            </a:r>
            <a:r>
              <a:rPr lang="en-US" sz="2000" smtClean="0"/>
              <a:t>– Wikipedia.</a:t>
            </a:r>
          </a:p>
          <a:p>
            <a:pPr marL="457200" indent="-457200">
              <a:lnSpc>
                <a:spcPct val="300000"/>
              </a:lnSpc>
              <a:buAutoNum type="arabicPeriod"/>
            </a:pPr>
            <a:r>
              <a:rPr lang="en-US" sz="2000" b="1" smtClean="0"/>
              <a:t>Blog Machine learning </a:t>
            </a:r>
            <a:r>
              <a:rPr lang="en-US" sz="2000" smtClean="0"/>
              <a:t>– Vũ Hữu Tiệp </a:t>
            </a:r>
            <a:r>
              <a:rPr lang="en-US" sz="2000" i="1" smtClean="0"/>
              <a:t>(machinelearningcoban.com).</a:t>
            </a:r>
          </a:p>
          <a:p>
            <a:pPr marL="457200" indent="-457200">
              <a:lnSpc>
                <a:spcPct val="300000"/>
              </a:lnSpc>
              <a:buAutoNum type="arabicPeriod"/>
            </a:pPr>
            <a:r>
              <a:rPr lang="en-US" sz="2000" b="1" smtClean="0"/>
              <a:t>Hồi quy logistic (Hai’s Blog) </a:t>
            </a:r>
            <a:r>
              <a:rPr lang="en-US" sz="2000" smtClean="0"/>
              <a:t>– Đỗ Minh Hải </a:t>
            </a:r>
            <a:r>
              <a:rPr lang="en-US" sz="2000" i="1" smtClean="0"/>
              <a:t>(dominhhai.github.io).</a:t>
            </a:r>
            <a:endParaRPr lang="en-US" sz="2000" i="1"/>
          </a:p>
          <a:p>
            <a:pPr marL="457200" indent="-457200" algn="just">
              <a:lnSpc>
                <a:spcPct val="300000"/>
              </a:lnSpc>
              <a:buAutoNum type="arabicPeriod"/>
            </a:pPr>
            <a:endParaRPr lang="en-US" sz="2000" smtClean="0"/>
          </a:p>
        </p:txBody>
      </p:sp>
    </p:spTree>
    <p:extLst>
      <p:ext uri="{BB962C8B-B14F-4D97-AF65-F5344CB8AC3E}">
        <p14:creationId xmlns:p14="http://schemas.microsoft.com/office/powerpoint/2010/main" val="806576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xmlns=""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a16="http://schemas.microsoft.com/office/drawing/2014/main" xmlns=""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15</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a:t>
            </a:r>
            <a:r>
              <a:rPr lang="en-US" sz="1200" smtClean="0">
                <a:solidFill>
                  <a:schemeClr val="bg1">
                    <a:lumMod val="50000"/>
                  </a:schemeClr>
                </a:solidFill>
                <a:latin typeface="Segoe UI Light" pitchFamily="34" charset="0"/>
                <a:ea typeface="Segoe UI" pitchFamily="34" charset="0"/>
                <a:cs typeface="Segoe UI" pitchFamily="34" charset="0"/>
              </a:rPr>
              <a:t>Machine Learning</a:t>
            </a:r>
            <a:endParaRPr lang="en-US" sz="1200">
              <a:solidFill>
                <a:schemeClr val="bg1">
                  <a:lumMod val="50000"/>
                </a:schemeClr>
              </a:solidFill>
              <a:latin typeface="Segoe UI Light" pitchFamily="34" charset="0"/>
              <a:ea typeface="Segoe UI" pitchFamily="34" charset="0"/>
              <a:cs typeface="Segoe UI" pitchFamily="34" charset="0"/>
            </a:endParaRPr>
          </a:p>
        </p:txBody>
      </p:sp>
      <p:sp>
        <p:nvSpPr>
          <p:cNvPr id="5" name="Rectangle 4">
            <a:extLst>
              <a:ext uri="{FF2B5EF4-FFF2-40B4-BE49-F238E27FC236}">
                <a16:creationId xmlns:a16="http://schemas.microsoft.com/office/drawing/2014/main" xmlns="" id="{F914A383-4F03-4434-A8F8-6BDCD86ED015}"/>
              </a:ext>
            </a:extLst>
          </p:cNvPr>
          <p:cNvSpPr/>
          <p:nvPr/>
        </p:nvSpPr>
        <p:spPr>
          <a:xfrm>
            <a:off x="152400" y="180201"/>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endParaRPr lang="en-US" sz="3200"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xmlns="" id="{7AB9D5D0-5A5B-477D-8389-D06664755EE9}"/>
              </a:ext>
            </a:extLst>
          </p:cNvPr>
          <p:cNvSpPr txBox="1"/>
          <p:nvPr/>
        </p:nvSpPr>
        <p:spPr>
          <a:xfrm>
            <a:off x="-3174" y="2514600"/>
            <a:ext cx="9147174" cy="1636089"/>
          </a:xfrm>
          <a:prstGeom prst="rect">
            <a:avLst/>
          </a:prstGeom>
          <a:noFill/>
        </p:spPr>
        <p:txBody>
          <a:bodyPr wrap="square">
            <a:spAutoFit/>
          </a:bodyPr>
          <a:lstStyle/>
          <a:p>
            <a:pPr algn="ctr">
              <a:lnSpc>
                <a:spcPct val="114000"/>
              </a:lnSpc>
            </a:pPr>
            <a:r>
              <a:rPr lang="en-US" sz="44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Garamond" panose="02020404030301010803" pitchFamily="18" charset="0"/>
                <a:ea typeface="Cambria" panose="02040503050406030204" pitchFamily="18" charset="0"/>
              </a:rPr>
              <a:t>IV. Logistic Regression</a:t>
            </a:r>
          </a:p>
          <a:p>
            <a:pPr algn="ctr">
              <a:lnSpc>
                <a:spcPct val="114000"/>
              </a:lnSpc>
            </a:pPr>
            <a:r>
              <a:rPr lang="en-US" sz="44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Garamond" panose="02020404030301010803" pitchFamily="18" charset="0"/>
                <a:ea typeface="Cambria" panose="02040503050406030204" pitchFamily="18" charset="0"/>
              </a:rPr>
              <a:t>With Python</a:t>
            </a:r>
            <a:endParaRPr lang="en-US" sz="44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Garamond" panose="02020404030301010803" pitchFamily="18" charset="0"/>
              <a:ea typeface="Cambria" panose="02040503050406030204" pitchFamily="18" charset="0"/>
            </a:endParaRPr>
          </a:p>
        </p:txBody>
      </p:sp>
      <p:sp>
        <p:nvSpPr>
          <p:cNvPr id="8" name="TextBox 7">
            <a:extLst>
              <a:ext uri="{FF2B5EF4-FFF2-40B4-BE49-F238E27FC236}">
                <a16:creationId xmlns:a16="http://schemas.microsoft.com/office/drawing/2014/main" xmlns="" id="{D2859184-B3BD-4B49-926B-178A1AB5EBBC}"/>
              </a:ext>
            </a:extLst>
          </p:cNvPr>
          <p:cNvSpPr txBox="1"/>
          <p:nvPr/>
        </p:nvSpPr>
        <p:spPr>
          <a:xfrm>
            <a:off x="7239000" y="6400026"/>
            <a:ext cx="1738312" cy="276999"/>
          </a:xfrm>
          <a:prstGeom prst="rect">
            <a:avLst/>
          </a:prstGeom>
          <a:noFill/>
        </p:spPr>
        <p:txBody>
          <a:bodyPr wrap="square" rtlCol="0">
            <a:spAutoFit/>
          </a:bodyPr>
          <a:lstStyle/>
          <a:p>
            <a:r>
              <a:rPr lang="en-SG" sz="1200" smtClean="0">
                <a:solidFill>
                  <a:schemeClr val="bg1">
                    <a:lumMod val="50000"/>
                  </a:schemeClr>
                </a:solidFill>
                <a:latin typeface="Segoe UI Light" pitchFamily="34" charset="0"/>
                <a:cs typeface="Segoe UI" pitchFamily="34" charset="0"/>
              </a:rPr>
              <a:t>Truong Gia Luat</a:t>
            </a:r>
            <a:endParaRPr lang="en-SG" sz="1200">
              <a:solidFill>
                <a:schemeClr val="bg1">
                  <a:lumMod val="50000"/>
                </a:schemeClr>
              </a:solidFill>
              <a:latin typeface="Segoe UI Light" pitchFamily="34" charset="0"/>
              <a:cs typeface="Segoe UI" pitchFamily="34" charset="0"/>
            </a:endParaRPr>
          </a:p>
        </p:txBody>
      </p:sp>
    </p:spTree>
    <p:extLst>
      <p:ext uri="{BB962C8B-B14F-4D97-AF65-F5344CB8AC3E}">
        <p14:creationId xmlns:p14="http://schemas.microsoft.com/office/powerpoint/2010/main" val="4073110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xmlns="" id="{15077664-FBFF-4712-A112-E0C934EAACD0}"/>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3586" t="6068" r="13586" b="2907"/>
          <a:stretch/>
        </p:blipFill>
        <p:spPr>
          <a:xfrm>
            <a:off x="0" y="0"/>
            <a:ext cx="9144000" cy="6858000"/>
          </a:xfrm>
          <a:prstGeom prst="rect">
            <a:avLst/>
          </a:prstGeom>
        </p:spPr>
      </p:pic>
      <p:sp>
        <p:nvSpPr>
          <p:cNvPr id="11" name="Rectangle 10">
            <a:extLst>
              <a:ext uri="{FF2B5EF4-FFF2-40B4-BE49-F238E27FC236}">
                <a16:creationId xmlns:a16="http://schemas.microsoft.com/office/drawing/2014/main" xmlns="" id="{F4A3DAA4-F622-4548-89AE-09ACA531D2B9}"/>
              </a:ext>
            </a:extLst>
          </p:cNvPr>
          <p:cNvSpPr/>
          <p:nvPr/>
        </p:nvSpPr>
        <p:spPr>
          <a:xfrm>
            <a:off x="571500" y="2987271"/>
            <a:ext cx="8001000" cy="98425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r>
              <a:rPr lang="en-US" sz="4000" b="1" smtClean="0">
                <a:ln w="12700">
                  <a:solidFill>
                    <a:schemeClr val="accent5"/>
                  </a:solidFill>
                  <a:prstDash val="solid"/>
                </a:ln>
                <a:pattFill prst="ltDnDiag">
                  <a:fgClr>
                    <a:schemeClr val="accent5">
                      <a:lumMod val="60000"/>
                      <a:lumOff val="40000"/>
                    </a:schemeClr>
                  </a:fgClr>
                  <a:bgClr>
                    <a:schemeClr val="bg1"/>
                  </a:bgClr>
                </a:pattFill>
                <a:latin typeface="Garamond" panose="02020404030301010803" pitchFamily="18" charset="0"/>
                <a:cs typeface="Times New Roman" panose="02020603050405020304" pitchFamily="18" charset="0"/>
              </a:rPr>
              <a:t>THANKS FOR YOUR ATTENTION</a:t>
            </a:r>
            <a:endParaRPr lang="en-US" sz="4000" b="1">
              <a:ln w="12700">
                <a:solidFill>
                  <a:schemeClr val="accent5"/>
                </a:solidFill>
                <a:prstDash val="solid"/>
              </a:ln>
              <a:pattFill prst="ltDnDiag">
                <a:fgClr>
                  <a:schemeClr val="accent5">
                    <a:lumMod val="60000"/>
                    <a:lumOff val="40000"/>
                  </a:schemeClr>
                </a:fgClr>
                <a:bgClr>
                  <a:schemeClr val="bg1"/>
                </a:bgClr>
              </a:pattFill>
              <a:latin typeface="Garamond" panose="02020404030301010803"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xmlns="" id="{75B1AC81-F76B-456C-AE42-DBA4D4276EFA}"/>
              </a:ext>
            </a:extLst>
          </p:cNvPr>
          <p:cNvSpPr/>
          <p:nvPr/>
        </p:nvSpPr>
        <p:spPr>
          <a:xfrm>
            <a:off x="76200" y="2098079"/>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r>
              <a:rPr lang="en-US" sz="4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ramond" panose="02020404030301010803" pitchFamily="18" charset="0"/>
                <a:ea typeface="Tahoma" panose="020B0604030504040204" pitchFamily="34" charset="0"/>
                <a:cs typeface="Times New Roman" panose="02020603050405020304" pitchFamily="18" charset="0"/>
              </a:rPr>
              <a:t>Lesson </a:t>
            </a:r>
            <a:r>
              <a:rPr lang="en-US" sz="480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ramond" panose="02020404030301010803" pitchFamily="18" charset="0"/>
                <a:ea typeface="Tahoma" panose="020B0604030504040204" pitchFamily="34" charset="0"/>
                <a:cs typeface="Times New Roman" panose="02020603050405020304" pitchFamily="18" charset="0"/>
              </a:rPr>
              <a:t>2</a:t>
            </a:r>
            <a:endPar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ramond" panose="02020404030301010803" pitchFamily="18" charset="0"/>
              <a:ea typeface="Tahom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xmlns="" id="{05C30D8B-2A4E-49A7-917D-9F7AA996439D}"/>
              </a:ext>
            </a:extLst>
          </p:cNvPr>
          <p:cNvSpPr txBox="1"/>
          <p:nvPr/>
        </p:nvSpPr>
        <p:spPr>
          <a:xfrm>
            <a:off x="7391400" y="6266677"/>
            <a:ext cx="1733550" cy="276999"/>
          </a:xfrm>
          <a:prstGeom prst="rect">
            <a:avLst/>
          </a:prstGeom>
          <a:noFill/>
        </p:spPr>
        <p:txBody>
          <a:bodyPr wrap="square" rtlCol="0">
            <a:spAutoFit/>
          </a:bodyPr>
          <a:lstStyle/>
          <a:p>
            <a:pPr algn="r"/>
            <a:r>
              <a:rPr lang="en-SG" sz="1200" smtClean="0">
                <a:solidFill>
                  <a:schemeClr val="bg1">
                    <a:lumMod val="50000"/>
                  </a:schemeClr>
                </a:solidFill>
                <a:latin typeface="Times New Roman" panose="02020603050405020304" pitchFamily="18" charset="0"/>
                <a:cs typeface="Times New Roman" panose="02020603050405020304" pitchFamily="18" charset="0"/>
              </a:rPr>
              <a:t>5/5/2021</a:t>
            </a:r>
            <a:endParaRPr lang="en-SG" sz="1200">
              <a:solidFill>
                <a:schemeClr val="bg1">
                  <a:lumMod val="5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910C4B48-4398-49E1-8F68-EC2A29A16107}"/>
              </a:ext>
            </a:extLst>
          </p:cNvPr>
          <p:cNvSpPr txBox="1"/>
          <p:nvPr/>
        </p:nvSpPr>
        <p:spPr>
          <a:xfrm>
            <a:off x="2286000" y="53161"/>
            <a:ext cx="5467350" cy="369332"/>
          </a:xfrm>
          <a:prstGeom prst="rect">
            <a:avLst/>
          </a:prstGeom>
          <a:noFill/>
        </p:spPr>
        <p:txBody>
          <a:bodyPr wrap="square">
            <a:spAutoFit/>
          </a:bodyPr>
          <a:lstStyle/>
          <a:p>
            <a:r>
              <a:rPr lang="en-SG">
                <a:solidFill>
                  <a:schemeClr val="bg1"/>
                </a:solidFill>
              </a:rPr>
              <a:t>https://www.facebook.com/hcmut.ml.iot.lab</a:t>
            </a:r>
          </a:p>
        </p:txBody>
      </p:sp>
    </p:spTree>
    <p:extLst>
      <p:ext uri="{BB962C8B-B14F-4D97-AF65-F5344CB8AC3E}">
        <p14:creationId xmlns:p14="http://schemas.microsoft.com/office/powerpoint/2010/main" val="2551584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xmlns=""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a16="http://schemas.microsoft.com/office/drawing/2014/main" xmlns=""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2</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Machine Learning</a:t>
            </a:r>
          </a:p>
        </p:txBody>
      </p:sp>
      <p:sp>
        <p:nvSpPr>
          <p:cNvPr id="5" name="Rectangle 4">
            <a:extLst>
              <a:ext uri="{FF2B5EF4-FFF2-40B4-BE49-F238E27FC236}">
                <a16:creationId xmlns:a16="http://schemas.microsoft.com/office/drawing/2014/main" xmlns="" id="{F914A383-4F03-4434-A8F8-6BDCD86ED015}"/>
              </a:ext>
            </a:extLst>
          </p:cNvPr>
          <p:cNvSpPr/>
          <p:nvPr/>
        </p:nvSpPr>
        <p:spPr>
          <a:xfrm>
            <a:off x="152400" y="180201"/>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r>
              <a:rPr lang="en-US" sz="3200" b="1" smtClean="0">
                <a:solidFill>
                  <a:schemeClr val="tx2"/>
                </a:solidFill>
                <a:latin typeface="Garamond" panose="02020404030301010803" pitchFamily="18" charset="0"/>
                <a:ea typeface="Tahoma" panose="020B0604030504040204" pitchFamily="34" charset="0"/>
                <a:cs typeface="Times New Roman" panose="02020603050405020304" pitchFamily="18" charset="0"/>
              </a:rPr>
              <a:t>NỘI DUNG CHÍNH</a:t>
            </a:r>
            <a:endParaRPr lang="en-US" sz="3200" b="1"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1EDAC0AB-DDD1-4679-98E9-A20A5B0AAC64}"/>
              </a:ext>
            </a:extLst>
          </p:cNvPr>
          <p:cNvSpPr txBox="1"/>
          <p:nvPr/>
        </p:nvSpPr>
        <p:spPr>
          <a:xfrm>
            <a:off x="7239000" y="6400026"/>
            <a:ext cx="1738312" cy="276999"/>
          </a:xfrm>
          <a:prstGeom prst="rect">
            <a:avLst/>
          </a:prstGeom>
          <a:noFill/>
        </p:spPr>
        <p:txBody>
          <a:bodyPr wrap="square" rtlCol="0">
            <a:spAutoFit/>
          </a:bodyPr>
          <a:lstStyle/>
          <a:p>
            <a:r>
              <a:rPr lang="en-SG" sz="1200">
                <a:solidFill>
                  <a:schemeClr val="bg1">
                    <a:lumMod val="50000"/>
                  </a:schemeClr>
                </a:solidFill>
                <a:latin typeface="Segoe UI Light" pitchFamily="34" charset="0"/>
                <a:cs typeface="Segoe UI" pitchFamily="34" charset="0"/>
              </a:rPr>
              <a:t>Truong Gia Luat</a:t>
            </a:r>
          </a:p>
        </p:txBody>
      </p:sp>
      <p:sp>
        <p:nvSpPr>
          <p:cNvPr id="4" name="TextBox 3"/>
          <p:cNvSpPr txBox="1"/>
          <p:nvPr/>
        </p:nvSpPr>
        <p:spPr>
          <a:xfrm>
            <a:off x="644525" y="1219200"/>
            <a:ext cx="7848600" cy="2400657"/>
          </a:xfrm>
          <a:prstGeom prst="rect">
            <a:avLst/>
          </a:prstGeom>
          <a:noFill/>
        </p:spPr>
        <p:txBody>
          <a:bodyPr wrap="square" rtlCol="0">
            <a:spAutoFit/>
          </a:bodyPr>
          <a:lstStyle/>
          <a:p>
            <a:pPr marL="400050" indent="-400050">
              <a:lnSpc>
                <a:spcPct val="250000"/>
              </a:lnSpc>
              <a:buAutoNum type="romanUcPeriod"/>
            </a:pPr>
            <a:r>
              <a:rPr lang="en-US" sz="2000" b="1" smtClean="0"/>
              <a:t>Thuật toán phân lớp</a:t>
            </a:r>
          </a:p>
          <a:p>
            <a:pPr marL="400050" indent="-400050">
              <a:lnSpc>
                <a:spcPct val="250000"/>
              </a:lnSpc>
              <a:buAutoNum type="romanUcPeriod"/>
            </a:pPr>
            <a:r>
              <a:rPr lang="en-US" sz="2000" b="1" smtClean="0"/>
              <a:t>Logistic Regression</a:t>
            </a:r>
          </a:p>
          <a:p>
            <a:pPr marL="400050" indent="-400050">
              <a:lnSpc>
                <a:spcPct val="250000"/>
              </a:lnSpc>
              <a:buAutoNum type="romanUcPeriod"/>
            </a:pPr>
            <a:r>
              <a:rPr lang="en-US" sz="2000" b="1" smtClean="0"/>
              <a:t>Logistic Regression with Python</a:t>
            </a:r>
            <a:endParaRPr lang="en-US" sz="2000" b="1"/>
          </a:p>
        </p:txBody>
      </p:sp>
    </p:spTree>
    <p:extLst>
      <p:ext uri="{BB962C8B-B14F-4D97-AF65-F5344CB8AC3E}">
        <p14:creationId xmlns:p14="http://schemas.microsoft.com/office/powerpoint/2010/main" val="3856904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xmlns=""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a16="http://schemas.microsoft.com/office/drawing/2014/main" xmlns=""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3</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a:t>
            </a:r>
            <a:r>
              <a:rPr lang="en-US" sz="1200" smtClean="0">
                <a:solidFill>
                  <a:schemeClr val="bg1">
                    <a:lumMod val="50000"/>
                  </a:schemeClr>
                </a:solidFill>
                <a:latin typeface="Segoe UI Light" pitchFamily="34" charset="0"/>
                <a:ea typeface="Segoe UI" pitchFamily="34" charset="0"/>
                <a:cs typeface="Segoe UI" pitchFamily="34" charset="0"/>
              </a:rPr>
              <a:t>Machine Learning</a:t>
            </a:r>
            <a:endParaRPr lang="en-US" sz="1200">
              <a:solidFill>
                <a:schemeClr val="bg1">
                  <a:lumMod val="50000"/>
                </a:schemeClr>
              </a:solidFill>
              <a:latin typeface="Segoe UI Light" pitchFamily="34" charset="0"/>
              <a:ea typeface="Segoe UI" pitchFamily="34" charset="0"/>
              <a:cs typeface="Segoe UI" pitchFamily="34" charset="0"/>
            </a:endParaRPr>
          </a:p>
        </p:txBody>
      </p:sp>
      <p:sp>
        <p:nvSpPr>
          <p:cNvPr id="5" name="Rectangle 4">
            <a:extLst>
              <a:ext uri="{FF2B5EF4-FFF2-40B4-BE49-F238E27FC236}">
                <a16:creationId xmlns:a16="http://schemas.microsoft.com/office/drawing/2014/main" xmlns="" id="{F914A383-4F03-4434-A8F8-6BDCD86ED015}"/>
              </a:ext>
            </a:extLst>
          </p:cNvPr>
          <p:cNvSpPr/>
          <p:nvPr/>
        </p:nvSpPr>
        <p:spPr>
          <a:xfrm>
            <a:off x="152400" y="180201"/>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endParaRPr lang="en-US" sz="3200"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xmlns="" id="{7AB9D5D0-5A5B-477D-8389-D06664755EE9}"/>
              </a:ext>
            </a:extLst>
          </p:cNvPr>
          <p:cNvSpPr txBox="1"/>
          <p:nvPr/>
        </p:nvSpPr>
        <p:spPr>
          <a:xfrm>
            <a:off x="-3174" y="2514600"/>
            <a:ext cx="9147174" cy="1636089"/>
          </a:xfrm>
          <a:prstGeom prst="rect">
            <a:avLst/>
          </a:prstGeom>
          <a:noFill/>
        </p:spPr>
        <p:txBody>
          <a:bodyPr wrap="square">
            <a:spAutoFit/>
          </a:bodyPr>
          <a:lstStyle/>
          <a:p>
            <a:pPr algn="ctr">
              <a:lnSpc>
                <a:spcPct val="114000"/>
              </a:lnSpc>
            </a:pPr>
            <a:r>
              <a:rPr lang="en-US" sz="44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Garamond" panose="02020404030301010803" pitchFamily="18" charset="0"/>
                <a:ea typeface="Cambria" panose="02040503050406030204" pitchFamily="18" charset="0"/>
              </a:rPr>
              <a:t>I. Thuật toán phân lớp</a:t>
            </a:r>
            <a:endParaRPr lang="en-US" sz="44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Garamond" panose="02020404030301010803" pitchFamily="18" charset="0"/>
              <a:ea typeface="Cambria" panose="02040503050406030204" pitchFamily="18" charset="0"/>
            </a:endParaRPr>
          </a:p>
          <a:p>
            <a:pPr algn="ctr">
              <a:lnSpc>
                <a:spcPct val="114000"/>
              </a:lnSpc>
            </a:pPr>
            <a:r>
              <a:rPr lang="en-US" sz="44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Garamond" panose="02020404030301010803" pitchFamily="18" charset="0"/>
                <a:ea typeface="Cambria" panose="02040503050406030204" pitchFamily="18" charset="0"/>
              </a:rPr>
              <a:t>(Classification)</a:t>
            </a:r>
          </a:p>
        </p:txBody>
      </p:sp>
      <p:sp>
        <p:nvSpPr>
          <p:cNvPr id="8" name="TextBox 7">
            <a:extLst>
              <a:ext uri="{FF2B5EF4-FFF2-40B4-BE49-F238E27FC236}">
                <a16:creationId xmlns:a16="http://schemas.microsoft.com/office/drawing/2014/main" xmlns="" id="{D2859184-B3BD-4B49-926B-178A1AB5EBBC}"/>
              </a:ext>
            </a:extLst>
          </p:cNvPr>
          <p:cNvSpPr txBox="1"/>
          <p:nvPr/>
        </p:nvSpPr>
        <p:spPr>
          <a:xfrm>
            <a:off x="7239000" y="6400026"/>
            <a:ext cx="1738312" cy="276999"/>
          </a:xfrm>
          <a:prstGeom prst="rect">
            <a:avLst/>
          </a:prstGeom>
          <a:noFill/>
        </p:spPr>
        <p:txBody>
          <a:bodyPr wrap="square" rtlCol="0">
            <a:spAutoFit/>
          </a:bodyPr>
          <a:lstStyle/>
          <a:p>
            <a:r>
              <a:rPr lang="en-SG" sz="1200" smtClean="0">
                <a:solidFill>
                  <a:schemeClr val="bg1">
                    <a:lumMod val="50000"/>
                  </a:schemeClr>
                </a:solidFill>
                <a:latin typeface="Segoe UI Light" pitchFamily="34" charset="0"/>
                <a:cs typeface="Segoe UI" pitchFamily="34" charset="0"/>
              </a:rPr>
              <a:t>Truong Gia Luat</a:t>
            </a:r>
            <a:endParaRPr lang="en-SG" sz="1200">
              <a:solidFill>
                <a:schemeClr val="bg1">
                  <a:lumMod val="50000"/>
                </a:schemeClr>
              </a:solidFill>
              <a:latin typeface="Segoe UI Light" pitchFamily="34" charset="0"/>
              <a:cs typeface="Segoe UI" pitchFamily="34" charset="0"/>
            </a:endParaRPr>
          </a:p>
        </p:txBody>
      </p:sp>
    </p:spTree>
    <p:extLst>
      <p:ext uri="{BB962C8B-B14F-4D97-AF65-F5344CB8AC3E}">
        <p14:creationId xmlns:p14="http://schemas.microsoft.com/office/powerpoint/2010/main" val="2995740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xmlns=""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a16="http://schemas.microsoft.com/office/drawing/2014/main" xmlns=""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4</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Machine Learning</a:t>
            </a:r>
          </a:p>
        </p:txBody>
      </p:sp>
      <p:sp>
        <p:nvSpPr>
          <p:cNvPr id="5" name="Rectangle 4">
            <a:extLst>
              <a:ext uri="{FF2B5EF4-FFF2-40B4-BE49-F238E27FC236}">
                <a16:creationId xmlns:a16="http://schemas.microsoft.com/office/drawing/2014/main" xmlns="" id="{F914A383-4F03-4434-A8F8-6BDCD86ED015}"/>
              </a:ext>
            </a:extLst>
          </p:cNvPr>
          <p:cNvSpPr/>
          <p:nvPr/>
        </p:nvSpPr>
        <p:spPr>
          <a:xfrm>
            <a:off x="152400" y="180201"/>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r>
              <a:rPr lang="en-US" sz="3200" smtClean="0">
                <a:solidFill>
                  <a:schemeClr val="tx2"/>
                </a:solidFill>
                <a:latin typeface="Garamond" panose="02020404030301010803" pitchFamily="18" charset="0"/>
                <a:ea typeface="Tahoma" panose="020B0604030504040204" pitchFamily="34" charset="0"/>
                <a:cs typeface="Times New Roman" panose="02020603050405020304" pitchFamily="18" charset="0"/>
              </a:rPr>
              <a:t>1. Thuật toán phân lớp</a:t>
            </a:r>
            <a:endParaRPr lang="en-US" sz="3200"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1EDAC0AB-DDD1-4679-98E9-A20A5B0AAC64}"/>
              </a:ext>
            </a:extLst>
          </p:cNvPr>
          <p:cNvSpPr txBox="1"/>
          <p:nvPr/>
        </p:nvSpPr>
        <p:spPr>
          <a:xfrm>
            <a:off x="7239000" y="6400026"/>
            <a:ext cx="1738312" cy="276999"/>
          </a:xfrm>
          <a:prstGeom prst="rect">
            <a:avLst/>
          </a:prstGeom>
          <a:noFill/>
        </p:spPr>
        <p:txBody>
          <a:bodyPr wrap="square" rtlCol="0">
            <a:spAutoFit/>
          </a:bodyPr>
          <a:lstStyle/>
          <a:p>
            <a:r>
              <a:rPr lang="en-SG" sz="1200">
                <a:solidFill>
                  <a:schemeClr val="bg1">
                    <a:lumMod val="50000"/>
                  </a:schemeClr>
                </a:solidFill>
                <a:latin typeface="Segoe UI Light" pitchFamily="34" charset="0"/>
                <a:cs typeface="Segoe UI" pitchFamily="34" charset="0"/>
              </a:rPr>
              <a:t>Truong Gia Luat</a:t>
            </a:r>
          </a:p>
        </p:txBody>
      </p:sp>
      <p:pic>
        <p:nvPicPr>
          <p:cNvPr id="1028" name="Picture 4" descr="Classification Models in Machine Learning | Classification Mod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6934200" cy="38609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6875" y="1255941"/>
            <a:ext cx="8343900" cy="707886"/>
          </a:xfrm>
          <a:prstGeom prst="rect">
            <a:avLst/>
          </a:prstGeom>
          <a:noFill/>
        </p:spPr>
        <p:txBody>
          <a:bodyPr wrap="square" rtlCol="0">
            <a:spAutoFit/>
          </a:bodyPr>
          <a:lstStyle/>
          <a:p>
            <a:r>
              <a:rPr lang="en-US" sz="2000" smtClean="0"/>
              <a:t>Khác với thuật toán hồi quy, phân lớp là thuật toán giúp phân loại các điểm dữ liệu đầu vào theo các label đã định sẵn dựa trên các feature được chọn.</a:t>
            </a:r>
            <a:endParaRPr lang="en-US" sz="2000"/>
          </a:p>
        </p:txBody>
      </p:sp>
    </p:spTree>
    <p:extLst>
      <p:ext uri="{BB962C8B-B14F-4D97-AF65-F5344CB8AC3E}">
        <p14:creationId xmlns:p14="http://schemas.microsoft.com/office/powerpoint/2010/main" val="1618949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xmlns=""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a16="http://schemas.microsoft.com/office/drawing/2014/main" xmlns=""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5</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Machine Learning</a:t>
            </a:r>
          </a:p>
        </p:txBody>
      </p:sp>
      <p:sp>
        <p:nvSpPr>
          <p:cNvPr id="5" name="Rectangle 4">
            <a:extLst>
              <a:ext uri="{FF2B5EF4-FFF2-40B4-BE49-F238E27FC236}">
                <a16:creationId xmlns:a16="http://schemas.microsoft.com/office/drawing/2014/main" xmlns="" id="{F914A383-4F03-4434-A8F8-6BDCD86ED015}"/>
              </a:ext>
            </a:extLst>
          </p:cNvPr>
          <p:cNvSpPr/>
          <p:nvPr/>
        </p:nvSpPr>
        <p:spPr>
          <a:xfrm>
            <a:off x="152400" y="180201"/>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r>
              <a:rPr lang="en-US" sz="3200">
                <a:solidFill>
                  <a:schemeClr val="tx2"/>
                </a:solidFill>
                <a:latin typeface="Garamond" panose="02020404030301010803" pitchFamily="18" charset="0"/>
                <a:ea typeface="Tahoma" panose="020B0604030504040204" pitchFamily="34" charset="0"/>
                <a:cs typeface="Times New Roman" panose="02020603050405020304" pitchFamily="18" charset="0"/>
              </a:rPr>
              <a:t>2</a:t>
            </a:r>
            <a:r>
              <a:rPr lang="en-US" sz="3200" smtClean="0">
                <a:solidFill>
                  <a:schemeClr val="tx2"/>
                </a:solidFill>
                <a:latin typeface="Garamond" panose="02020404030301010803" pitchFamily="18" charset="0"/>
                <a:ea typeface="Tahoma" panose="020B0604030504040204" pitchFamily="34" charset="0"/>
                <a:cs typeface="Times New Roman" panose="02020603050405020304" pitchFamily="18" charset="0"/>
              </a:rPr>
              <a:t>. Ứng dụng phân lớp </a:t>
            </a:r>
            <a:endParaRPr lang="en-US" sz="3200"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1EDAC0AB-DDD1-4679-98E9-A20A5B0AAC64}"/>
              </a:ext>
            </a:extLst>
          </p:cNvPr>
          <p:cNvSpPr txBox="1"/>
          <p:nvPr/>
        </p:nvSpPr>
        <p:spPr>
          <a:xfrm>
            <a:off x="7239000" y="6400026"/>
            <a:ext cx="1738312" cy="276999"/>
          </a:xfrm>
          <a:prstGeom prst="rect">
            <a:avLst/>
          </a:prstGeom>
          <a:noFill/>
        </p:spPr>
        <p:txBody>
          <a:bodyPr wrap="square" rtlCol="0">
            <a:spAutoFit/>
          </a:bodyPr>
          <a:lstStyle/>
          <a:p>
            <a:r>
              <a:rPr lang="en-SG" sz="1200">
                <a:solidFill>
                  <a:schemeClr val="bg1">
                    <a:lumMod val="50000"/>
                  </a:schemeClr>
                </a:solidFill>
                <a:latin typeface="Segoe UI Light" pitchFamily="34" charset="0"/>
                <a:cs typeface="Segoe UI" pitchFamily="34" charset="0"/>
              </a:rPr>
              <a:t>Truong Gia Luat</a:t>
            </a:r>
          </a:p>
        </p:txBody>
      </p:sp>
      <p:pic>
        <p:nvPicPr>
          <p:cNvPr id="1026" name="Picture 2" descr="Dogs vs Cats Image Classification using ResNet | by Anubhav Shrimal |  Anubhav Shrimal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57400"/>
            <a:ext cx="4316606" cy="20565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mail Spam Classifier Using Naive Bayes | Laptrinh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28" y="3993901"/>
            <a:ext cx="4310744" cy="22091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Develop a CNN for MNIST Handwritten Digit Classific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676400"/>
            <a:ext cx="3569053" cy="4314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1190224"/>
            <a:ext cx="8001000" cy="646331"/>
          </a:xfrm>
          <a:prstGeom prst="rect">
            <a:avLst/>
          </a:prstGeom>
          <a:noFill/>
        </p:spPr>
        <p:txBody>
          <a:bodyPr wrap="square" rtlCol="0">
            <a:spAutoFit/>
          </a:bodyPr>
          <a:lstStyle/>
          <a:p>
            <a:r>
              <a:rPr lang="en-US" smtClean="0"/>
              <a:t>Là một thuật toán học có giám sát (supervised learning) được ứng dụng khá rộng rãi hiện nay do tính thực tiễn cao.</a:t>
            </a:r>
            <a:endParaRPr lang="en-US"/>
          </a:p>
        </p:txBody>
      </p:sp>
    </p:spTree>
    <p:extLst>
      <p:ext uri="{BB962C8B-B14F-4D97-AF65-F5344CB8AC3E}">
        <p14:creationId xmlns:p14="http://schemas.microsoft.com/office/powerpoint/2010/main" val="1361522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xmlns=""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a16="http://schemas.microsoft.com/office/drawing/2014/main" xmlns=""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6</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a:t>
            </a:r>
            <a:r>
              <a:rPr lang="en-US" sz="1200" smtClean="0">
                <a:solidFill>
                  <a:schemeClr val="bg1">
                    <a:lumMod val="50000"/>
                  </a:schemeClr>
                </a:solidFill>
                <a:latin typeface="Segoe UI Light" pitchFamily="34" charset="0"/>
                <a:ea typeface="Segoe UI" pitchFamily="34" charset="0"/>
                <a:cs typeface="Segoe UI" pitchFamily="34" charset="0"/>
              </a:rPr>
              <a:t>Machine Learning</a:t>
            </a:r>
            <a:endParaRPr lang="en-US" sz="1200">
              <a:solidFill>
                <a:schemeClr val="bg1">
                  <a:lumMod val="50000"/>
                </a:schemeClr>
              </a:solidFill>
              <a:latin typeface="Segoe UI Light" pitchFamily="34" charset="0"/>
              <a:ea typeface="Segoe UI" pitchFamily="34" charset="0"/>
              <a:cs typeface="Segoe UI" pitchFamily="34" charset="0"/>
            </a:endParaRPr>
          </a:p>
        </p:txBody>
      </p:sp>
      <p:sp>
        <p:nvSpPr>
          <p:cNvPr id="5" name="Rectangle 4">
            <a:extLst>
              <a:ext uri="{FF2B5EF4-FFF2-40B4-BE49-F238E27FC236}">
                <a16:creationId xmlns:a16="http://schemas.microsoft.com/office/drawing/2014/main" xmlns="" id="{F914A383-4F03-4434-A8F8-6BDCD86ED015}"/>
              </a:ext>
            </a:extLst>
          </p:cNvPr>
          <p:cNvSpPr/>
          <p:nvPr/>
        </p:nvSpPr>
        <p:spPr>
          <a:xfrm>
            <a:off x="152400" y="180201"/>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endParaRPr lang="en-US" sz="3200"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xmlns="" id="{7AB9D5D0-5A5B-477D-8389-D06664755EE9}"/>
              </a:ext>
            </a:extLst>
          </p:cNvPr>
          <p:cNvSpPr txBox="1"/>
          <p:nvPr/>
        </p:nvSpPr>
        <p:spPr>
          <a:xfrm>
            <a:off x="-3174" y="2514600"/>
            <a:ext cx="9147174" cy="1636089"/>
          </a:xfrm>
          <a:prstGeom prst="rect">
            <a:avLst/>
          </a:prstGeom>
          <a:noFill/>
        </p:spPr>
        <p:txBody>
          <a:bodyPr wrap="square">
            <a:spAutoFit/>
          </a:bodyPr>
          <a:lstStyle/>
          <a:p>
            <a:pPr algn="ctr">
              <a:lnSpc>
                <a:spcPct val="114000"/>
              </a:lnSpc>
            </a:pPr>
            <a:r>
              <a:rPr lang="en-US" sz="44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Garamond" panose="02020404030301010803" pitchFamily="18" charset="0"/>
                <a:ea typeface="Cambria" panose="02040503050406030204" pitchFamily="18" charset="0"/>
              </a:rPr>
              <a:t>II. Hồi quy Logistic</a:t>
            </a:r>
          </a:p>
          <a:p>
            <a:pPr algn="ctr">
              <a:lnSpc>
                <a:spcPct val="114000"/>
              </a:lnSpc>
            </a:pPr>
            <a:r>
              <a:rPr lang="en-US" sz="44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Garamond" panose="02020404030301010803" pitchFamily="18" charset="0"/>
                <a:ea typeface="Cambria" panose="02040503050406030204" pitchFamily="18" charset="0"/>
              </a:rPr>
              <a:t>(Logistic Regression)</a:t>
            </a:r>
            <a:endParaRPr lang="en-US" sz="44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Garamond" panose="02020404030301010803" pitchFamily="18" charset="0"/>
              <a:ea typeface="Cambria" panose="02040503050406030204" pitchFamily="18" charset="0"/>
            </a:endParaRPr>
          </a:p>
        </p:txBody>
      </p:sp>
      <p:sp>
        <p:nvSpPr>
          <p:cNvPr id="8" name="TextBox 7">
            <a:extLst>
              <a:ext uri="{FF2B5EF4-FFF2-40B4-BE49-F238E27FC236}">
                <a16:creationId xmlns:a16="http://schemas.microsoft.com/office/drawing/2014/main" xmlns="" id="{D2859184-B3BD-4B49-926B-178A1AB5EBBC}"/>
              </a:ext>
            </a:extLst>
          </p:cNvPr>
          <p:cNvSpPr txBox="1"/>
          <p:nvPr/>
        </p:nvSpPr>
        <p:spPr>
          <a:xfrm>
            <a:off x="7239000" y="6400026"/>
            <a:ext cx="1738312" cy="276999"/>
          </a:xfrm>
          <a:prstGeom prst="rect">
            <a:avLst/>
          </a:prstGeom>
          <a:noFill/>
        </p:spPr>
        <p:txBody>
          <a:bodyPr wrap="square" rtlCol="0">
            <a:spAutoFit/>
          </a:bodyPr>
          <a:lstStyle/>
          <a:p>
            <a:r>
              <a:rPr lang="en-SG" sz="1200" smtClean="0">
                <a:solidFill>
                  <a:schemeClr val="bg1">
                    <a:lumMod val="50000"/>
                  </a:schemeClr>
                </a:solidFill>
                <a:latin typeface="Segoe UI Light" pitchFamily="34" charset="0"/>
                <a:cs typeface="Segoe UI" pitchFamily="34" charset="0"/>
              </a:rPr>
              <a:t>Truong Gia Luat</a:t>
            </a:r>
            <a:endParaRPr lang="en-SG" sz="1200">
              <a:solidFill>
                <a:schemeClr val="bg1">
                  <a:lumMod val="50000"/>
                </a:schemeClr>
              </a:solidFill>
              <a:latin typeface="Segoe UI Light" pitchFamily="34" charset="0"/>
              <a:cs typeface="Segoe UI" pitchFamily="34" charset="0"/>
            </a:endParaRPr>
          </a:p>
        </p:txBody>
      </p:sp>
    </p:spTree>
    <p:extLst>
      <p:ext uri="{BB962C8B-B14F-4D97-AF65-F5344CB8AC3E}">
        <p14:creationId xmlns:p14="http://schemas.microsoft.com/office/powerpoint/2010/main" val="3362818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xmlns=""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a16="http://schemas.microsoft.com/office/drawing/2014/main" xmlns=""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7</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Machine Learning</a:t>
            </a:r>
          </a:p>
        </p:txBody>
      </p:sp>
      <p:sp>
        <p:nvSpPr>
          <p:cNvPr id="5" name="Rectangle 4">
            <a:extLst>
              <a:ext uri="{FF2B5EF4-FFF2-40B4-BE49-F238E27FC236}">
                <a16:creationId xmlns:a16="http://schemas.microsoft.com/office/drawing/2014/main" xmlns="" id="{F914A383-4F03-4434-A8F8-6BDCD86ED015}"/>
              </a:ext>
            </a:extLst>
          </p:cNvPr>
          <p:cNvSpPr/>
          <p:nvPr/>
        </p:nvSpPr>
        <p:spPr>
          <a:xfrm>
            <a:off x="152400" y="180201"/>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r>
              <a:rPr lang="en-US" sz="3200">
                <a:solidFill>
                  <a:schemeClr val="tx2"/>
                </a:solidFill>
                <a:latin typeface="Garamond" panose="02020404030301010803" pitchFamily="18" charset="0"/>
                <a:ea typeface="Tahoma" panose="020B0604030504040204" pitchFamily="34" charset="0"/>
                <a:cs typeface="Times New Roman" panose="02020603050405020304" pitchFamily="18" charset="0"/>
              </a:rPr>
              <a:t>1. </a:t>
            </a:r>
            <a:r>
              <a:rPr lang="en-US" sz="3200" smtClean="0">
                <a:solidFill>
                  <a:schemeClr val="tx2"/>
                </a:solidFill>
                <a:latin typeface="Garamond" panose="02020404030301010803" pitchFamily="18" charset="0"/>
                <a:ea typeface="Tahoma" panose="020B0604030504040204" pitchFamily="34" charset="0"/>
                <a:cs typeface="Times New Roman" panose="02020603050405020304" pitchFamily="18" charset="0"/>
              </a:rPr>
              <a:t>Giới thiệu</a:t>
            </a:r>
            <a:endParaRPr lang="en-US" sz="3200"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1EDAC0AB-DDD1-4679-98E9-A20A5B0AAC64}"/>
              </a:ext>
            </a:extLst>
          </p:cNvPr>
          <p:cNvSpPr txBox="1"/>
          <p:nvPr/>
        </p:nvSpPr>
        <p:spPr>
          <a:xfrm>
            <a:off x="7239000" y="6400026"/>
            <a:ext cx="1738312" cy="276999"/>
          </a:xfrm>
          <a:prstGeom prst="rect">
            <a:avLst/>
          </a:prstGeom>
          <a:noFill/>
        </p:spPr>
        <p:txBody>
          <a:bodyPr wrap="square" rtlCol="0">
            <a:spAutoFit/>
          </a:bodyPr>
          <a:lstStyle/>
          <a:p>
            <a:r>
              <a:rPr lang="en-SG" sz="1200">
                <a:solidFill>
                  <a:schemeClr val="bg1">
                    <a:lumMod val="50000"/>
                  </a:schemeClr>
                </a:solidFill>
                <a:latin typeface="Segoe UI Light" pitchFamily="34" charset="0"/>
                <a:cs typeface="Segoe UI" pitchFamily="34" charset="0"/>
              </a:rPr>
              <a:t>Truong Gia Luat</a:t>
            </a:r>
          </a:p>
        </p:txBody>
      </p:sp>
      <p:sp>
        <p:nvSpPr>
          <p:cNvPr id="8" name="AutoShape 6" descr="What is Logistic Regression? | TIBCO Software"/>
          <p:cNvSpPr>
            <a:spLocks noChangeAspect="1" noChangeArrowheads="1"/>
          </p:cNvSpPr>
          <p:nvPr/>
        </p:nvSpPr>
        <p:spPr bwMode="auto">
          <a:xfrm>
            <a:off x="307974" y="-2579695"/>
            <a:ext cx="2892425" cy="28924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What is Logistic Regression? | TIBCO Softwa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612775" y="1447800"/>
            <a:ext cx="7495381" cy="646331"/>
          </a:xfrm>
          <a:prstGeom prst="rect">
            <a:avLst/>
          </a:prstGeom>
          <a:noFill/>
        </p:spPr>
        <p:txBody>
          <a:bodyPr wrap="square" rtlCol="0">
            <a:spAutoFit/>
          </a:bodyPr>
          <a:lstStyle/>
          <a:p>
            <a:r>
              <a:rPr lang="en-US" b="1" smtClean="0"/>
              <a:t>Logistic Regression </a:t>
            </a:r>
            <a:r>
              <a:rPr lang="en-US" smtClean="0"/>
              <a:t>là thuật toán phân lớp cho các dữ liệu đầu vào dựa trên các feature được định sẵn.</a:t>
            </a:r>
            <a:endParaRPr lang="en-US"/>
          </a:p>
        </p:txBody>
      </p:sp>
      <p:sp>
        <p:nvSpPr>
          <p:cNvPr id="20" name="TextBox 19"/>
          <p:cNvSpPr txBox="1"/>
          <p:nvPr/>
        </p:nvSpPr>
        <p:spPr>
          <a:xfrm>
            <a:off x="612774" y="2254039"/>
            <a:ext cx="7495381" cy="646331"/>
          </a:xfrm>
          <a:prstGeom prst="rect">
            <a:avLst/>
          </a:prstGeom>
          <a:noFill/>
        </p:spPr>
        <p:txBody>
          <a:bodyPr wrap="square" rtlCol="0">
            <a:spAutoFit/>
          </a:bodyPr>
          <a:lstStyle/>
          <a:p>
            <a:r>
              <a:rPr lang="en-US" smtClean="0"/>
              <a:t>Mặc dù gọi là hồi quy (</a:t>
            </a:r>
            <a:r>
              <a:rPr lang="en-US" b="1" smtClean="0"/>
              <a:t>Regression</a:t>
            </a:r>
            <a:r>
              <a:rPr lang="en-US" smtClean="0"/>
              <a:t>) nhưng </a:t>
            </a:r>
            <a:r>
              <a:rPr lang="en-US" b="1" smtClean="0"/>
              <a:t>Logistic Regression </a:t>
            </a:r>
            <a:r>
              <a:rPr lang="en-US" smtClean="0"/>
              <a:t>lại được dùng cho các bài toán phân lớp (</a:t>
            </a:r>
            <a:r>
              <a:rPr lang="en-US" b="1" smtClean="0"/>
              <a:t>Classification</a:t>
            </a:r>
            <a:r>
              <a:rPr lang="en-US" smtClean="0"/>
              <a:t>)</a:t>
            </a:r>
            <a:endParaRPr lang="en-US"/>
          </a:p>
        </p:txBody>
      </p:sp>
      <p:pic>
        <p:nvPicPr>
          <p:cNvPr id="21" name="Picture 20"/>
          <p:cNvPicPr>
            <a:picLocks noChangeAspect="1"/>
          </p:cNvPicPr>
          <p:nvPr/>
        </p:nvPicPr>
        <p:blipFill>
          <a:blip r:embed="rId3"/>
          <a:stretch>
            <a:fillRect/>
          </a:stretch>
        </p:blipFill>
        <p:spPr>
          <a:xfrm>
            <a:off x="4602296" y="2632407"/>
            <a:ext cx="3398704" cy="3115480"/>
          </a:xfrm>
          <a:prstGeom prst="rect">
            <a:avLst/>
          </a:prstGeom>
        </p:spPr>
      </p:pic>
      <p:pic>
        <p:nvPicPr>
          <p:cNvPr id="2070" name="Picture 22" descr="Machine Learning cơ bả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143" y="3209420"/>
            <a:ext cx="3695457" cy="25383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1905000" y="5728425"/>
            <a:ext cx="1676400" cy="307777"/>
          </a:xfrm>
          <a:prstGeom prst="rect">
            <a:avLst/>
          </a:prstGeom>
          <a:noFill/>
        </p:spPr>
        <p:txBody>
          <a:bodyPr wrap="square" rtlCol="0">
            <a:spAutoFit/>
          </a:bodyPr>
          <a:lstStyle/>
          <a:p>
            <a:r>
              <a:rPr lang="en-US" sz="1400" i="1" smtClean="0"/>
              <a:t>Một biến</a:t>
            </a:r>
            <a:endParaRPr lang="en-US" sz="1400" i="1"/>
          </a:p>
        </p:txBody>
      </p:sp>
      <p:sp>
        <p:nvSpPr>
          <p:cNvPr id="26" name="TextBox 25"/>
          <p:cNvSpPr txBox="1"/>
          <p:nvPr/>
        </p:nvSpPr>
        <p:spPr>
          <a:xfrm>
            <a:off x="6096000" y="5728684"/>
            <a:ext cx="1676400" cy="307777"/>
          </a:xfrm>
          <a:prstGeom prst="rect">
            <a:avLst/>
          </a:prstGeom>
          <a:noFill/>
        </p:spPr>
        <p:txBody>
          <a:bodyPr wrap="square" rtlCol="0">
            <a:spAutoFit/>
          </a:bodyPr>
          <a:lstStyle/>
          <a:p>
            <a:r>
              <a:rPr lang="en-US" sz="1400" i="1" smtClean="0"/>
              <a:t>Hai biến</a:t>
            </a:r>
            <a:endParaRPr lang="en-US" sz="1400" i="1"/>
          </a:p>
        </p:txBody>
      </p:sp>
    </p:spTree>
    <p:extLst>
      <p:ext uri="{BB962C8B-B14F-4D97-AF65-F5344CB8AC3E}">
        <p14:creationId xmlns:p14="http://schemas.microsoft.com/office/powerpoint/2010/main" val="3801978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xmlns=""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a16="http://schemas.microsoft.com/office/drawing/2014/main" xmlns=""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8</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Machine Learning</a:t>
            </a:r>
          </a:p>
        </p:txBody>
      </p:sp>
      <p:sp>
        <p:nvSpPr>
          <p:cNvPr id="5" name="Rectangle 4">
            <a:extLst>
              <a:ext uri="{FF2B5EF4-FFF2-40B4-BE49-F238E27FC236}">
                <a16:creationId xmlns:a16="http://schemas.microsoft.com/office/drawing/2014/main" xmlns="" id="{F914A383-4F03-4434-A8F8-6BDCD86ED015}"/>
              </a:ext>
            </a:extLst>
          </p:cNvPr>
          <p:cNvSpPr/>
          <p:nvPr/>
        </p:nvSpPr>
        <p:spPr>
          <a:xfrm>
            <a:off x="152400" y="180201"/>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r>
              <a:rPr lang="en-US" sz="3200">
                <a:solidFill>
                  <a:schemeClr val="tx2"/>
                </a:solidFill>
                <a:latin typeface="Garamond" panose="02020404030301010803" pitchFamily="18" charset="0"/>
                <a:ea typeface="Tahoma" panose="020B0604030504040204" pitchFamily="34" charset="0"/>
                <a:cs typeface="Times New Roman" panose="02020603050405020304" pitchFamily="18" charset="0"/>
              </a:rPr>
              <a:t>2</a:t>
            </a:r>
            <a:r>
              <a:rPr lang="en-US" sz="3200" smtClean="0">
                <a:solidFill>
                  <a:schemeClr val="tx2"/>
                </a:solidFill>
                <a:latin typeface="Garamond" panose="02020404030301010803" pitchFamily="18" charset="0"/>
                <a:ea typeface="Tahoma" panose="020B0604030504040204" pitchFamily="34" charset="0"/>
                <a:cs typeface="Times New Roman" panose="02020603050405020304" pitchFamily="18" charset="0"/>
              </a:rPr>
              <a:t>. Hàm định nghĩa </a:t>
            </a:r>
            <a:endParaRPr lang="en-US" sz="3200"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1EDAC0AB-DDD1-4679-98E9-A20A5B0AAC64}"/>
              </a:ext>
            </a:extLst>
          </p:cNvPr>
          <p:cNvSpPr txBox="1"/>
          <p:nvPr/>
        </p:nvSpPr>
        <p:spPr>
          <a:xfrm>
            <a:off x="7239000" y="6400026"/>
            <a:ext cx="1738312" cy="276999"/>
          </a:xfrm>
          <a:prstGeom prst="rect">
            <a:avLst/>
          </a:prstGeom>
          <a:noFill/>
        </p:spPr>
        <p:txBody>
          <a:bodyPr wrap="square" rtlCol="0">
            <a:spAutoFit/>
          </a:bodyPr>
          <a:lstStyle/>
          <a:p>
            <a:r>
              <a:rPr lang="en-SG" sz="1200">
                <a:solidFill>
                  <a:schemeClr val="bg1">
                    <a:lumMod val="50000"/>
                  </a:schemeClr>
                </a:solidFill>
                <a:latin typeface="Segoe UI Light" pitchFamily="34" charset="0"/>
                <a:cs typeface="Segoe UI" pitchFamily="34" charset="0"/>
              </a:rPr>
              <a:t>Truong Gia Luat</a:t>
            </a:r>
          </a:p>
        </p:txBody>
      </p:sp>
      <p:sp>
        <p:nvSpPr>
          <p:cNvPr id="4" name="TextBox 3"/>
          <p:cNvSpPr txBox="1"/>
          <p:nvPr/>
        </p:nvSpPr>
        <p:spPr>
          <a:xfrm>
            <a:off x="838200" y="1299034"/>
            <a:ext cx="7696200" cy="369332"/>
          </a:xfrm>
          <a:prstGeom prst="rect">
            <a:avLst/>
          </a:prstGeom>
          <a:noFill/>
          <a:ln>
            <a:solidFill>
              <a:schemeClr val="bg1"/>
            </a:solidFill>
          </a:ln>
        </p:spPr>
        <p:txBody>
          <a:bodyPr wrap="square" rtlCol="0">
            <a:spAutoFit/>
          </a:bodyPr>
          <a:lstStyle/>
          <a:p>
            <a:pPr algn="just"/>
            <a:r>
              <a:rPr lang="en-US" b="1" smtClean="0"/>
              <a:t>Xét ví dụ:</a:t>
            </a:r>
            <a:endParaRPr lang="en-US"/>
          </a:p>
        </p:txBody>
      </p:sp>
      <p:pic>
        <p:nvPicPr>
          <p:cNvPr id="3074" name="Picture 2" descr="Machine Learning cơ bả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744565"/>
            <a:ext cx="5710201" cy="39222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86300" y="914400"/>
            <a:ext cx="184731" cy="369332"/>
          </a:xfrm>
          <a:prstGeom prst="rect">
            <a:avLst/>
          </a:prstGeom>
          <a:noFill/>
        </p:spPr>
        <p:txBody>
          <a:bodyPr wrap="none" rtlCol="0">
            <a:spAutoFit/>
          </a:bodyPr>
          <a:lstStyle/>
          <a:p>
            <a:endParaRPr lang="en-US"/>
          </a:p>
        </p:txBody>
      </p:sp>
      <p:cxnSp>
        <p:nvCxnSpPr>
          <p:cNvPr id="24" name="Straight Connector 23"/>
          <p:cNvCxnSpPr/>
          <p:nvPr/>
        </p:nvCxnSpPr>
        <p:spPr>
          <a:xfrm>
            <a:off x="1600200" y="4050268"/>
            <a:ext cx="1600200" cy="0"/>
          </a:xfrm>
          <a:prstGeom prst="line">
            <a:avLst/>
          </a:prstGeom>
          <a:ln>
            <a:solidFill>
              <a:srgbClr val="FFFF00"/>
            </a:solidFill>
          </a:ln>
        </p:spPr>
        <p:style>
          <a:lnRef idx="2">
            <a:schemeClr val="accent6"/>
          </a:lnRef>
          <a:fillRef idx="0">
            <a:schemeClr val="accent6"/>
          </a:fillRef>
          <a:effectRef idx="1">
            <a:schemeClr val="accent6"/>
          </a:effectRef>
          <a:fontRef idx="minor">
            <a:schemeClr val="tx1"/>
          </a:fontRef>
        </p:style>
      </p:cxnSp>
      <p:cxnSp>
        <p:nvCxnSpPr>
          <p:cNvPr id="26" name="Straight Connector 25"/>
          <p:cNvCxnSpPr/>
          <p:nvPr/>
        </p:nvCxnSpPr>
        <p:spPr>
          <a:xfrm>
            <a:off x="3200400" y="2971800"/>
            <a:ext cx="0" cy="1066800"/>
          </a:xfrm>
          <a:prstGeom prst="line">
            <a:avLst/>
          </a:prstGeom>
          <a:ln>
            <a:solidFill>
              <a:srgbClr val="FFFF00"/>
            </a:solidFill>
          </a:ln>
        </p:spPr>
        <p:style>
          <a:lnRef idx="2">
            <a:schemeClr val="accent6"/>
          </a:lnRef>
          <a:fillRef idx="0">
            <a:schemeClr val="accent6"/>
          </a:fillRef>
          <a:effectRef idx="1">
            <a:schemeClr val="accent6"/>
          </a:effectRef>
          <a:fontRef idx="minor">
            <a:schemeClr val="tx1"/>
          </a:fontRef>
        </p:style>
      </p:cxnSp>
      <p:cxnSp>
        <p:nvCxnSpPr>
          <p:cNvPr id="28" name="Straight Connector 27"/>
          <p:cNvCxnSpPr/>
          <p:nvPr/>
        </p:nvCxnSpPr>
        <p:spPr>
          <a:xfrm>
            <a:off x="3200400" y="2971800"/>
            <a:ext cx="1670631" cy="0"/>
          </a:xfrm>
          <a:prstGeom prst="line">
            <a:avLst/>
          </a:prstGeom>
          <a:ln>
            <a:solidFill>
              <a:srgbClr val="FFFF00"/>
            </a:solidFill>
          </a:ln>
        </p:spPr>
        <p:style>
          <a:lnRef idx="2">
            <a:schemeClr val="accent6"/>
          </a:lnRef>
          <a:fillRef idx="0">
            <a:schemeClr val="accent6"/>
          </a:fillRef>
          <a:effectRef idx="1">
            <a:schemeClr val="accent6"/>
          </a:effectRef>
          <a:fontRef idx="minor">
            <a:schemeClr val="tx1"/>
          </a:fontRef>
        </p:style>
      </p:cxnSp>
      <p:cxnSp>
        <p:nvCxnSpPr>
          <p:cNvPr id="40" name="Straight Connector 39"/>
          <p:cNvCxnSpPr/>
          <p:nvPr/>
        </p:nvCxnSpPr>
        <p:spPr>
          <a:xfrm flipH="1">
            <a:off x="1447799" y="2534346"/>
            <a:ext cx="3505201" cy="1941708"/>
          </a:xfrm>
          <a:prstGeom prst="line">
            <a:avLst/>
          </a:prstGeom>
        </p:spPr>
        <p:style>
          <a:lnRef idx="3">
            <a:schemeClr val="accent6"/>
          </a:lnRef>
          <a:fillRef idx="0">
            <a:schemeClr val="accent6"/>
          </a:fillRef>
          <a:effectRef idx="2">
            <a:schemeClr val="accent6"/>
          </a:effectRef>
          <a:fontRef idx="minor">
            <a:schemeClr val="tx1"/>
          </a:fontRef>
        </p:style>
      </p:cxnSp>
      <p:sp>
        <p:nvSpPr>
          <p:cNvPr id="45" name="Rectangle 44"/>
          <p:cNvSpPr/>
          <p:nvPr/>
        </p:nvSpPr>
        <p:spPr>
          <a:xfrm>
            <a:off x="6248399" y="2914650"/>
            <a:ext cx="97602" cy="1143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47" name="Straight Connector 46"/>
          <p:cNvCxnSpPr/>
          <p:nvPr/>
        </p:nvCxnSpPr>
        <p:spPr>
          <a:xfrm flipH="1">
            <a:off x="1752601" y="2458147"/>
            <a:ext cx="4419599" cy="2094106"/>
          </a:xfrm>
          <a:prstGeom prst="line">
            <a:avLst/>
          </a:prstGeom>
        </p:spPr>
        <p:style>
          <a:lnRef idx="3">
            <a:schemeClr val="accent1"/>
          </a:lnRef>
          <a:fillRef idx="0">
            <a:schemeClr val="accent1"/>
          </a:fillRef>
          <a:effectRef idx="2">
            <a:schemeClr val="accent1"/>
          </a:effectRef>
          <a:fontRef idx="minor">
            <a:schemeClr val="tx1"/>
          </a:fontRef>
        </p:style>
      </p:cxnSp>
      <p:sp>
        <p:nvSpPr>
          <p:cNvPr id="51" name="Oval 50"/>
          <p:cNvSpPr/>
          <p:nvPr/>
        </p:nvSpPr>
        <p:spPr>
          <a:xfrm>
            <a:off x="3886200" y="3440713"/>
            <a:ext cx="152400" cy="1406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5" name="Straight Arrow Connector 54"/>
          <p:cNvCxnSpPr/>
          <p:nvPr/>
        </p:nvCxnSpPr>
        <p:spPr>
          <a:xfrm>
            <a:off x="3429000" y="3276600"/>
            <a:ext cx="2743164" cy="6096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56" name="Picture 55"/>
          <p:cNvPicPr>
            <a:picLocks noChangeAspect="1"/>
          </p:cNvPicPr>
          <p:nvPr/>
        </p:nvPicPr>
        <p:blipFill>
          <a:blip r:embed="rId4"/>
          <a:stretch>
            <a:fillRect/>
          </a:stretch>
        </p:blipFill>
        <p:spPr>
          <a:xfrm>
            <a:off x="6336351" y="3801966"/>
            <a:ext cx="1685925" cy="609600"/>
          </a:xfrm>
          <a:prstGeom prst="rect">
            <a:avLst/>
          </a:prstGeom>
        </p:spPr>
      </p:pic>
      <p:sp>
        <p:nvSpPr>
          <p:cNvPr id="57" name="TextBox 56"/>
          <p:cNvSpPr txBox="1"/>
          <p:nvPr/>
        </p:nvSpPr>
        <p:spPr>
          <a:xfrm>
            <a:off x="6319801" y="3551825"/>
            <a:ext cx="1524000" cy="307777"/>
          </a:xfrm>
          <a:prstGeom prst="rect">
            <a:avLst/>
          </a:prstGeom>
          <a:noFill/>
        </p:spPr>
        <p:txBody>
          <a:bodyPr wrap="square" rtlCol="0">
            <a:spAutoFit/>
          </a:bodyPr>
          <a:lstStyle/>
          <a:p>
            <a:r>
              <a:rPr lang="en-US" sz="1400" smtClean="0">
                <a:latin typeface="Tahoma" panose="020B0604030504040204" pitchFamily="34" charset="0"/>
                <a:ea typeface="Tahoma" panose="020B0604030504040204" pitchFamily="34" charset="0"/>
                <a:cs typeface="Tahoma" panose="020B0604030504040204" pitchFamily="34" charset="0"/>
              </a:rPr>
              <a:t>Hàm Sigmoid:</a:t>
            </a:r>
            <a:endParaRPr lang="en-US" sz="1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1087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28"/>
                                        </p:tgtEl>
                                      </p:cBhvr>
                                    </p:animEffect>
                                    <p:set>
                                      <p:cBhvr>
                                        <p:cTn id="44" dur="1" fill="hold">
                                          <p:stCondLst>
                                            <p:cond delay="499"/>
                                          </p:stCondLst>
                                        </p:cTn>
                                        <p:tgtEl>
                                          <p:spTgt spid="2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26"/>
                                        </p:tgtEl>
                                      </p:cBhvr>
                                    </p:animEffect>
                                    <p:set>
                                      <p:cBhvr>
                                        <p:cTn id="47" dur="1" fill="hold">
                                          <p:stCondLst>
                                            <p:cond delay="499"/>
                                          </p:stCondLst>
                                        </p:cTn>
                                        <p:tgtEl>
                                          <p:spTgt spid="26"/>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4"/>
                                        </p:tgtEl>
                                      </p:cBhvr>
                                    </p:animEffect>
                                    <p:set>
                                      <p:cBhvr>
                                        <p:cTn id="50" dur="1" fill="hold">
                                          <p:stCondLst>
                                            <p:cond delay="499"/>
                                          </p:stCondLst>
                                        </p:cTn>
                                        <p:tgtEl>
                                          <p:spTgt spid="24"/>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40"/>
                                        </p:tgtEl>
                                      </p:cBhvr>
                                    </p:animEffect>
                                    <p:set>
                                      <p:cBhvr>
                                        <p:cTn id="53" dur="1" fill="hold">
                                          <p:stCondLst>
                                            <p:cond delay="499"/>
                                          </p:stCondLst>
                                        </p:cTn>
                                        <p:tgtEl>
                                          <p:spTgt spid="4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5"/>
                                        </p:tgtEl>
                                      </p:cBhvr>
                                    </p:animEffect>
                                    <p:set>
                                      <p:cBhvr>
                                        <p:cTn id="56" dur="1" fill="hold">
                                          <p:stCondLst>
                                            <p:cond delay="499"/>
                                          </p:stCondLst>
                                        </p:cTn>
                                        <p:tgtEl>
                                          <p:spTgt spid="45"/>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7"/>
                                        </p:tgtEl>
                                      </p:cBhvr>
                                    </p:animEffect>
                                    <p:set>
                                      <p:cBhvr>
                                        <p:cTn id="59" dur="1" fill="hold">
                                          <p:stCondLst>
                                            <p:cond delay="499"/>
                                          </p:stCondLst>
                                        </p:cTn>
                                        <p:tgtEl>
                                          <p:spTgt spid="47"/>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51"/>
                                        </p:tgtEl>
                                      </p:cBhvr>
                                    </p:animEffect>
                                    <p:set>
                                      <p:cBhvr>
                                        <p:cTn id="62" dur="1" fill="hold">
                                          <p:stCondLst>
                                            <p:cond delay="499"/>
                                          </p:stCondLst>
                                        </p:cTn>
                                        <p:tgtEl>
                                          <p:spTgt spid="5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nodeType="with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fade">
                                      <p:cBhvr>
                                        <p:cTn id="70" dur="500"/>
                                        <p:tgtEl>
                                          <p:spTgt spid="5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5" grpId="0" animBg="1"/>
      <p:bldP spid="45" grpId="1" animBg="1"/>
      <p:bldP spid="51" grpId="0" animBg="1"/>
      <p:bldP spid="51" grpId="1" animBg="1"/>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xmlns="" id="{986A9CA2-963A-4B92-BE95-F891F23ED30F}"/>
              </a:ext>
            </a:extLst>
          </p:cNvPr>
          <p:cNvCxnSpPr/>
          <p:nvPr/>
        </p:nvCxnSpPr>
        <p:spPr>
          <a:xfrm>
            <a:off x="-3175" y="6324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xmlns="" id="{DE69D2D4-4D7A-42DD-AB2E-4178944F7DF9}"/>
              </a:ext>
            </a:extLst>
          </p:cNvPr>
          <p:cNvCxnSpPr/>
          <p:nvPr/>
        </p:nvCxnSpPr>
        <p:spPr>
          <a:xfrm>
            <a:off x="0" y="858838"/>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2774" name="TextBox 18">
            <a:extLst>
              <a:ext uri="{FF2B5EF4-FFF2-40B4-BE49-F238E27FC236}">
                <a16:creationId xmlns:a16="http://schemas.microsoft.com/office/drawing/2014/main" xmlns="" id="{B540E95C-FF82-43F3-9EA1-530BE8DC082B}"/>
              </a:ext>
            </a:extLst>
          </p:cNvPr>
          <p:cNvSpPr txBox="1">
            <a:spLocks noChangeArrowheads="1"/>
          </p:cNvSpPr>
          <p:nvPr/>
        </p:nvSpPr>
        <p:spPr bwMode="auto">
          <a:xfrm>
            <a:off x="3352800" y="64008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8C32B36C-12B8-41A4-A7EC-56FBD8384018}" type="slidenum">
              <a:rPr lang="en-US" altLang="en-US" sz="1200">
                <a:solidFill>
                  <a:srgbClr val="7F7F7F"/>
                </a:solidFill>
                <a:latin typeface="Segoe UI Light" panose="020B0502040204020203" pitchFamily="34" charset="0"/>
                <a:cs typeface="Segoe UI" panose="020B0502040204020203" pitchFamily="34" charset="0"/>
              </a:rPr>
              <a:pPr algn="ctr" eaLnBrk="1" hangingPunct="1">
                <a:spcBef>
                  <a:spcPct val="0"/>
                </a:spcBef>
                <a:buFontTx/>
                <a:buNone/>
              </a:pPr>
              <a:t>9</a:t>
            </a:fld>
            <a:endParaRPr lang="en-US" altLang="en-US" sz="1200">
              <a:solidFill>
                <a:srgbClr val="7F7F7F"/>
              </a:solidFill>
              <a:latin typeface="Segoe UI Light"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99554DF9-CD72-4692-889E-2B9729CA3431}"/>
              </a:ext>
            </a:extLst>
          </p:cNvPr>
          <p:cNvSpPr txBox="1"/>
          <p:nvPr/>
        </p:nvSpPr>
        <p:spPr>
          <a:xfrm>
            <a:off x="0" y="6400800"/>
            <a:ext cx="2743200" cy="276999"/>
          </a:xfrm>
          <a:prstGeom prst="rect">
            <a:avLst/>
          </a:prstGeom>
          <a:noFill/>
        </p:spPr>
        <p:txBody>
          <a:bodyPr wrap="square">
            <a:spAutoFit/>
          </a:bodyPr>
          <a:lstStyle/>
          <a:p>
            <a:pPr eaLnBrk="1" fontAlgn="auto" hangingPunct="1">
              <a:spcBef>
                <a:spcPts val="0"/>
              </a:spcBef>
              <a:spcAft>
                <a:spcPts val="0"/>
              </a:spcAft>
              <a:defRPr/>
            </a:pPr>
            <a:r>
              <a:rPr lang="en-US" sz="1200">
                <a:solidFill>
                  <a:schemeClr val="bg1">
                    <a:lumMod val="50000"/>
                  </a:schemeClr>
                </a:solidFill>
                <a:latin typeface="Segoe UI Light" pitchFamily="34" charset="0"/>
                <a:ea typeface="Segoe UI" pitchFamily="34" charset="0"/>
                <a:cs typeface="Segoe UI" pitchFamily="34" charset="0"/>
              </a:rPr>
              <a:t>Python Machine Learning</a:t>
            </a:r>
          </a:p>
        </p:txBody>
      </p:sp>
      <p:sp>
        <p:nvSpPr>
          <p:cNvPr id="5" name="Rectangle 4">
            <a:extLst>
              <a:ext uri="{FF2B5EF4-FFF2-40B4-BE49-F238E27FC236}">
                <a16:creationId xmlns:a16="http://schemas.microsoft.com/office/drawing/2014/main" xmlns="" id="{F914A383-4F03-4434-A8F8-6BDCD86ED015}"/>
              </a:ext>
            </a:extLst>
          </p:cNvPr>
          <p:cNvSpPr/>
          <p:nvPr/>
        </p:nvSpPr>
        <p:spPr>
          <a:xfrm>
            <a:off x="152400" y="180201"/>
            <a:ext cx="8001000" cy="6096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fontAlgn="auto" hangingPunct="1">
              <a:spcBef>
                <a:spcPts val="0"/>
              </a:spcBef>
              <a:spcAft>
                <a:spcPts val="0"/>
              </a:spcAft>
              <a:defRPr/>
            </a:pPr>
            <a:r>
              <a:rPr lang="en-US" sz="3200">
                <a:solidFill>
                  <a:schemeClr val="tx2"/>
                </a:solidFill>
                <a:latin typeface="Garamond" panose="02020404030301010803" pitchFamily="18" charset="0"/>
                <a:ea typeface="Tahoma" panose="020B0604030504040204" pitchFamily="34" charset="0"/>
                <a:cs typeface="Times New Roman" panose="02020603050405020304" pitchFamily="18" charset="0"/>
              </a:rPr>
              <a:t>3</a:t>
            </a:r>
            <a:r>
              <a:rPr lang="en-US" sz="3200" smtClean="0">
                <a:solidFill>
                  <a:schemeClr val="tx2"/>
                </a:solidFill>
                <a:latin typeface="Garamond" panose="02020404030301010803" pitchFamily="18" charset="0"/>
                <a:ea typeface="Tahoma" panose="020B0604030504040204" pitchFamily="34" charset="0"/>
                <a:cs typeface="Times New Roman" panose="02020603050405020304" pitchFamily="18" charset="0"/>
              </a:rPr>
              <a:t>. Hàm Sigmoid </a:t>
            </a:r>
            <a:endParaRPr lang="en-US" sz="3200" dirty="0">
              <a:solidFill>
                <a:schemeClr val="tx2"/>
              </a:solidFill>
              <a:latin typeface="Garamond" panose="02020404030301010803"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1EDAC0AB-DDD1-4679-98E9-A20A5B0AAC64}"/>
              </a:ext>
            </a:extLst>
          </p:cNvPr>
          <p:cNvSpPr txBox="1"/>
          <p:nvPr/>
        </p:nvSpPr>
        <p:spPr>
          <a:xfrm>
            <a:off x="7239000" y="6400026"/>
            <a:ext cx="1738312" cy="276999"/>
          </a:xfrm>
          <a:prstGeom prst="rect">
            <a:avLst/>
          </a:prstGeom>
          <a:noFill/>
        </p:spPr>
        <p:txBody>
          <a:bodyPr wrap="square" rtlCol="0">
            <a:spAutoFit/>
          </a:bodyPr>
          <a:lstStyle/>
          <a:p>
            <a:r>
              <a:rPr lang="en-SG" sz="1200">
                <a:solidFill>
                  <a:schemeClr val="bg1">
                    <a:lumMod val="50000"/>
                  </a:schemeClr>
                </a:solidFill>
                <a:latin typeface="Segoe UI Light" pitchFamily="34" charset="0"/>
                <a:cs typeface="Segoe UI" pitchFamily="34" charset="0"/>
              </a:rPr>
              <a:t>Truong Gia Luat</a:t>
            </a:r>
          </a:p>
        </p:txBody>
      </p:sp>
      <p:sp>
        <p:nvSpPr>
          <p:cNvPr id="10" name="TextBox 9"/>
          <p:cNvSpPr txBox="1"/>
          <p:nvPr/>
        </p:nvSpPr>
        <p:spPr>
          <a:xfrm>
            <a:off x="4686300" y="914400"/>
            <a:ext cx="184731" cy="369332"/>
          </a:xfrm>
          <a:prstGeom prst="rect">
            <a:avLst/>
          </a:prstGeom>
          <a:noFill/>
        </p:spPr>
        <p:txBody>
          <a:bodyPr wrap="none" rtlCol="0">
            <a:spAutoFit/>
          </a:bodyPr>
          <a:lstStyle/>
          <a:p>
            <a:endParaRPr lang="en-US"/>
          </a:p>
        </p:txBody>
      </p:sp>
      <p:pic>
        <p:nvPicPr>
          <p:cNvPr id="6" name="Picture 5"/>
          <p:cNvPicPr>
            <a:picLocks noChangeAspect="1"/>
          </p:cNvPicPr>
          <p:nvPr/>
        </p:nvPicPr>
        <p:blipFill>
          <a:blip r:embed="rId3"/>
          <a:stretch>
            <a:fillRect/>
          </a:stretch>
        </p:blipFill>
        <p:spPr>
          <a:xfrm>
            <a:off x="3361658" y="1276566"/>
            <a:ext cx="2414332" cy="732275"/>
          </a:xfrm>
          <a:prstGeom prst="rect">
            <a:avLst/>
          </a:prstGeom>
        </p:spPr>
      </p:pic>
      <p:pic>
        <p:nvPicPr>
          <p:cNvPr id="7" name="Picture 6"/>
          <p:cNvPicPr>
            <a:picLocks noChangeAspect="1"/>
          </p:cNvPicPr>
          <p:nvPr/>
        </p:nvPicPr>
        <p:blipFill>
          <a:blip r:embed="rId4"/>
          <a:stretch>
            <a:fillRect/>
          </a:stretch>
        </p:blipFill>
        <p:spPr>
          <a:xfrm>
            <a:off x="645410" y="4677196"/>
            <a:ext cx="3021080" cy="656129"/>
          </a:xfrm>
          <a:prstGeom prst="rect">
            <a:avLst/>
          </a:prstGeom>
        </p:spPr>
      </p:pic>
      <p:sp>
        <p:nvSpPr>
          <p:cNvPr id="8" name="TextBox 7"/>
          <p:cNvSpPr txBox="1"/>
          <p:nvPr/>
        </p:nvSpPr>
        <p:spPr>
          <a:xfrm>
            <a:off x="645410" y="1091900"/>
            <a:ext cx="1654465" cy="369332"/>
          </a:xfrm>
          <a:prstGeom prst="rect">
            <a:avLst/>
          </a:prstGeom>
          <a:noFill/>
        </p:spPr>
        <p:txBody>
          <a:bodyPr wrap="square" rtlCol="0">
            <a:spAutoFit/>
          </a:bodyPr>
          <a:lstStyle/>
          <a:p>
            <a:r>
              <a:rPr lang="en-US" b="1" smtClean="0"/>
              <a:t>Hàm sigmoid:</a:t>
            </a:r>
            <a:endParaRPr lang="en-US" b="1"/>
          </a:p>
        </p:txBody>
      </p:sp>
      <p:sp>
        <p:nvSpPr>
          <p:cNvPr id="25" name="TextBox 24"/>
          <p:cNvSpPr txBox="1"/>
          <p:nvPr/>
        </p:nvSpPr>
        <p:spPr>
          <a:xfrm>
            <a:off x="650395" y="4443534"/>
            <a:ext cx="1654465" cy="369332"/>
          </a:xfrm>
          <a:prstGeom prst="rect">
            <a:avLst/>
          </a:prstGeom>
          <a:noFill/>
        </p:spPr>
        <p:txBody>
          <a:bodyPr wrap="square" rtlCol="0">
            <a:spAutoFit/>
          </a:bodyPr>
          <a:lstStyle/>
          <a:p>
            <a:r>
              <a:rPr lang="en-US" b="1" smtClean="0"/>
              <a:t>Tính chất:</a:t>
            </a:r>
            <a:endParaRPr lang="en-US" b="1"/>
          </a:p>
        </p:txBody>
      </p:sp>
      <p:pic>
        <p:nvPicPr>
          <p:cNvPr id="9" name="Picture 8"/>
          <p:cNvPicPr>
            <a:picLocks noChangeAspect="1"/>
          </p:cNvPicPr>
          <p:nvPr/>
        </p:nvPicPr>
        <p:blipFill>
          <a:blip r:embed="rId5"/>
          <a:stretch>
            <a:fillRect/>
          </a:stretch>
        </p:blipFill>
        <p:spPr>
          <a:xfrm>
            <a:off x="695325" y="5333325"/>
            <a:ext cx="4925097" cy="697994"/>
          </a:xfrm>
          <a:prstGeom prst="rect">
            <a:avLst/>
          </a:prstGeom>
        </p:spPr>
      </p:pic>
      <p:pic>
        <p:nvPicPr>
          <p:cNvPr id="4098" name="Picture 2" descr="Sigmoid function - Wikipedi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13249" y="1974971"/>
            <a:ext cx="4911151" cy="254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18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fade">
                                      <p:cBhvr>
                                        <p:cTn id="13" dur="50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9184</TotalTime>
  <Words>1327</Words>
  <Application>Microsoft Office PowerPoint</Application>
  <PresentationFormat>On-screen Show (4:3)</PresentationFormat>
  <Paragraphs>152</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Cambria</vt:lpstr>
      <vt:lpstr>Garamond</vt:lpstr>
      <vt:lpstr>Segoe UI</vt:lpstr>
      <vt:lpstr>Segoe UI Light</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Hanh Dang</dc:creator>
  <cp:lastModifiedBy>Dell</cp:lastModifiedBy>
  <cp:revision>802</cp:revision>
  <dcterms:created xsi:type="dcterms:W3CDTF">2013-06-02T14:27:39Z</dcterms:created>
  <dcterms:modified xsi:type="dcterms:W3CDTF">2021-05-22T12:58:53Z</dcterms:modified>
</cp:coreProperties>
</file>