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7315200" cy="9601200"/>
  <p:embeddedFontLst>
    <p:embeddedFont>
      <p:font typeface="Garamond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  <p:embeddedFont>
      <p:font typeface="Fira Code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4bdBuvQ8t2FDROpSOqUzuux0L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22" Type="http://schemas.openxmlformats.org/officeDocument/2006/relationships/font" Target="fonts/FiraCode-regular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FiraCod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neural_net3.py</a:t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Convex</a:t>
            </a:r>
            <a:endParaRPr/>
          </a:p>
        </p:txBody>
      </p:sp>
      <p:sp>
        <p:nvSpPr>
          <p:cNvPr id="144" name="Google Shape;144;p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Convex</a:t>
            </a:r>
            <a:endParaRPr/>
          </a:p>
        </p:txBody>
      </p:sp>
      <p:sp>
        <p:nvSpPr>
          <p:cNvPr id="151" name="Google Shape;151;p7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Convex</a:t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Garamond"/>
                <a:ea typeface="Garamond"/>
                <a:cs typeface="Garamond"/>
                <a:sym typeface="Garamond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Garamond"/>
                <a:ea typeface="Garamond"/>
                <a:cs typeface="Garamond"/>
                <a:sym typeface="Garamond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Garamond"/>
                <a:ea typeface="Garamond"/>
                <a:cs typeface="Garamond"/>
                <a:sym typeface="Garamond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Garamond"/>
                <a:ea typeface="Garamond"/>
                <a:cs typeface="Garamond"/>
                <a:sym typeface="Garamond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Garamond"/>
                <a:ea typeface="Garamond"/>
                <a:cs typeface="Garamond"/>
                <a:sym typeface="Garamond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Garamond"/>
                <a:ea typeface="Garamond"/>
                <a:cs typeface="Garamond"/>
                <a:sym typeface="Garamond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Garamond"/>
                <a:ea typeface="Garamond"/>
                <a:cs typeface="Garamond"/>
                <a:sym typeface="Garamond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Garamond"/>
                <a:ea typeface="Garamond"/>
                <a:cs typeface="Garamond"/>
                <a:sym typeface="Garamond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Garamond"/>
                <a:ea typeface="Garamond"/>
                <a:cs typeface="Garamond"/>
                <a:sym typeface="Garamond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Garamond"/>
                <a:ea typeface="Garamond"/>
                <a:cs typeface="Garamond"/>
                <a:sym typeface="Garamond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Garamond"/>
                <a:ea typeface="Garamond"/>
                <a:cs typeface="Garamond"/>
                <a:sym typeface="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Garamond"/>
                <a:ea typeface="Garamond"/>
                <a:cs typeface="Garamond"/>
                <a:sym typeface="Garamond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Garamond"/>
                <a:ea typeface="Garamond"/>
                <a:cs typeface="Garamond"/>
                <a:sym typeface="Garamond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Garamond"/>
                <a:ea typeface="Garamond"/>
                <a:cs typeface="Garamond"/>
                <a:sym typeface="Garamond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/>
        </p:nvSpPr>
        <p:spPr>
          <a:xfrm rot="-1043349">
            <a:off x="-362894" y="716115"/>
            <a:ext cx="96774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aramond"/>
              <a:buNone/>
            </a:pPr>
            <a:r>
              <a:rPr b="0" i="0" lang="en-US" sz="1800" u="none" cap="none" strike="noStrike">
                <a:solidFill>
                  <a:srgbClr val="D8D8D8"/>
                </a:solidFill>
                <a:latin typeface="Garamond"/>
                <a:ea typeface="Garamond"/>
                <a:cs typeface="Garamond"/>
                <a:sym typeface="Garamond"/>
              </a:rPr>
              <a:t>HCMUT EE Machine Learning &amp; IoT Lab https://www.facebook.com/hcmut.ml.iot.lab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aramond"/>
              <a:buNone/>
            </a:pPr>
            <a:r>
              <a:rPr b="0" i="0" lang="en-US" sz="1800" u="none" cap="none" strike="noStrike">
                <a:solidFill>
                  <a:srgbClr val="D8D8D8"/>
                </a:solidFill>
                <a:latin typeface="Garamond"/>
                <a:ea typeface="Garamond"/>
                <a:cs typeface="Garamond"/>
                <a:sym typeface="Garamond"/>
              </a:rPr>
              <a:t>HCMUT EE Machine Learning &amp; IoT Lab https://www.facebook.com/hcmut.ml.iot.lab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aramond"/>
              <a:buNone/>
            </a:pPr>
            <a:r>
              <a:rPr b="0" i="0" lang="en-US" sz="1800" u="none" cap="none" strike="noStrike">
                <a:solidFill>
                  <a:srgbClr val="D8D8D8"/>
                </a:solidFill>
                <a:latin typeface="Garamond"/>
                <a:ea typeface="Garamond"/>
                <a:cs typeface="Garamond"/>
                <a:sym typeface="Garamond"/>
              </a:rPr>
              <a:t>HCMUT EE Machine Learning &amp; IoT Lab https://www.facebook.com/hcmut.ml.iot.lab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aramond"/>
              <a:buNone/>
            </a:pPr>
            <a:r>
              <a:rPr b="0" i="0" lang="en-US" sz="1800" u="none" cap="none" strike="noStrike">
                <a:solidFill>
                  <a:srgbClr val="D8D8D8"/>
                </a:solidFill>
                <a:latin typeface="Garamond"/>
                <a:ea typeface="Garamond"/>
                <a:cs typeface="Garamond"/>
                <a:sym typeface="Garamond"/>
              </a:rPr>
              <a:t>HCMUT EE Machine Learning &amp; IoT Lab https://www.facebook.com/hcmut.ml.iot.lab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aramond"/>
              <a:buNone/>
            </a:pPr>
            <a:r>
              <a:rPr b="0" i="0" lang="en-US" sz="1800" u="none" cap="none" strike="noStrike">
                <a:solidFill>
                  <a:srgbClr val="D8D8D8"/>
                </a:solidFill>
                <a:latin typeface="Garamond"/>
                <a:ea typeface="Garamond"/>
                <a:cs typeface="Garamond"/>
                <a:sym typeface="Garamond"/>
              </a:rPr>
              <a:t>HCMUT EE Machine Learning &amp; IoT Lab https://www.facebook.com/hcmut.ml.iot.lab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aramond"/>
              <a:buNone/>
            </a:pPr>
            <a:r>
              <a:rPr b="0" i="0" lang="en-US" sz="1800" u="none" cap="none" strike="noStrike">
                <a:solidFill>
                  <a:srgbClr val="D8D8D8"/>
                </a:solidFill>
                <a:latin typeface="Garamond"/>
                <a:ea typeface="Garamond"/>
                <a:cs typeface="Garamond"/>
                <a:sym typeface="Garamond"/>
              </a:rPr>
              <a:t>HCMUT EE Machine Learning &amp; IoT Lab https://www.facebook.com/hcmut.ml.iot.lab</a:t>
            </a:r>
            <a:endParaRPr/>
          </a:p>
        </p:txBody>
      </p:sp>
      <p:pic>
        <p:nvPicPr>
          <p:cNvPr descr="Logo, company name&#10;&#10;Description automatically generated" id="15" name="Google Shape;15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-9695"/>
            <a:ext cx="879764" cy="8797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company name&#10;&#10;Description automatically generated" id="87" name="Google Shape;87;p1"/>
          <p:cNvPicPr preferRelativeResize="0"/>
          <p:nvPr/>
        </p:nvPicPr>
        <p:blipFill rotWithShape="1">
          <a:blip r:embed="rId3">
            <a:alphaModFix/>
          </a:blip>
          <a:srcRect b="2907" l="13586" r="13586" t="606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571500" y="2360335"/>
            <a:ext cx="8001000" cy="98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Neural network with Tensorflow, Keras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7391400" y="6266677"/>
            <a:ext cx="17335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5/2021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2286000" y="53161"/>
            <a:ext cx="5467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https://www.facebook.com/hcmut.ml.iot.lab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"/>
          <p:cNvCxnSpPr/>
          <p:nvPr/>
        </p:nvCxnSpPr>
        <p:spPr>
          <a:xfrm>
            <a:off x="-3175" y="632460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7" name="Google Shape;97;p2"/>
          <p:cNvCxnSpPr/>
          <p:nvPr/>
        </p:nvCxnSpPr>
        <p:spPr>
          <a:xfrm>
            <a:off x="0" y="858838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98" name="Google Shape;98;p2"/>
          <p:cNvSpPr txBox="1"/>
          <p:nvPr/>
        </p:nvSpPr>
        <p:spPr>
          <a:xfrm>
            <a:off x="3352800" y="6400800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52400" y="180201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-3174" y="2514600"/>
            <a:ext cx="9147174" cy="1601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D6E3BC"/>
                </a:solidFill>
                <a:latin typeface="Garamond"/>
                <a:ea typeface="Garamond"/>
                <a:cs typeface="Garamond"/>
                <a:sym typeface="Garamond"/>
              </a:rPr>
              <a:t>A. Batch and epoch </a:t>
            </a:r>
            <a:endParaRPr/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D6E3BC"/>
                </a:solidFill>
                <a:latin typeface="Garamond"/>
                <a:ea typeface="Garamond"/>
                <a:cs typeface="Garamond"/>
                <a:sym typeface="Garamond"/>
              </a:rPr>
              <a:t>in a neural network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52400" y="914400"/>
            <a:ext cx="9084906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Fira Code"/>
                <a:ea typeface="Fira Code"/>
                <a:cs typeface="Fira Code"/>
                <a:sym typeface="Fira Code"/>
              </a:rPr>
              <a:t>Sample</a:t>
            </a:r>
            <a:r>
              <a:rPr lang="en-US" sz="2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is a single row of data. A training dataset is comprised of many rows of data (many samples)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Fira Code"/>
                <a:ea typeface="Fira Code"/>
                <a:cs typeface="Fira Code"/>
                <a:sym typeface="Fira Code"/>
              </a:rPr>
              <a:t>Batch size </a:t>
            </a:r>
            <a:r>
              <a:rPr lang="en-US" sz="2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is a </a:t>
            </a:r>
            <a:r>
              <a:rPr lang="en-US" sz="2400">
                <a:solidFill>
                  <a:srgbClr val="7030A0"/>
                </a:solidFill>
                <a:latin typeface="Fira Code"/>
                <a:ea typeface="Fira Code"/>
                <a:cs typeface="Fira Code"/>
                <a:sym typeface="Fira Code"/>
              </a:rPr>
              <a:t>hyperparameter</a:t>
            </a:r>
            <a:r>
              <a:rPr lang="en-US" sz="2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: number of samples fed into model before updating the model parameters.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Fira Code"/>
                <a:ea typeface="Fira Code"/>
                <a:cs typeface="Fira Code"/>
                <a:sym typeface="Fira Code"/>
              </a:rPr>
              <a:t>Batch size != number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Fira Code"/>
                <a:ea typeface="Fira Code"/>
                <a:cs typeface="Fira Code"/>
                <a:sym typeface="Fira Code"/>
              </a:rPr>
              <a:t>batches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030A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Fira Code"/>
                <a:ea typeface="Fira Code"/>
                <a:cs typeface="Fira Code"/>
                <a:sym typeface="Fira Code"/>
              </a:rPr>
              <a:t>1 batch </a:t>
            </a:r>
            <a:r>
              <a:rPr lang="en-US" sz="2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is a set of samples</a:t>
            </a:r>
            <a:endParaRPr sz="2400">
              <a:solidFill>
                <a:srgbClr val="0070C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2400">
              <a:solidFill>
                <a:srgbClr val="0070C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/>
          </a:p>
        </p:txBody>
      </p:sp>
      <p:grpSp>
        <p:nvGrpSpPr>
          <p:cNvPr id="107" name="Google Shape;107;p3"/>
          <p:cNvGrpSpPr/>
          <p:nvPr/>
        </p:nvGrpSpPr>
        <p:grpSpPr>
          <a:xfrm>
            <a:off x="3429000" y="3657600"/>
            <a:ext cx="5486400" cy="3055204"/>
            <a:chOff x="3124200" y="3576369"/>
            <a:chExt cx="5486400" cy="3055204"/>
          </a:xfrm>
        </p:grpSpPr>
        <p:grpSp>
          <p:nvGrpSpPr>
            <p:cNvPr id="108" name="Google Shape;108;p3"/>
            <p:cNvGrpSpPr/>
            <p:nvPr/>
          </p:nvGrpSpPr>
          <p:grpSpPr>
            <a:xfrm>
              <a:off x="5486400" y="3576369"/>
              <a:ext cx="3124200" cy="3055204"/>
              <a:chOff x="2057400" y="3276600"/>
              <a:chExt cx="3124200" cy="3055204"/>
            </a:xfrm>
          </p:grpSpPr>
          <p:sp>
            <p:nvSpPr>
              <p:cNvPr id="109" name="Google Shape;109;p3"/>
              <p:cNvSpPr/>
              <p:nvPr/>
            </p:nvSpPr>
            <p:spPr>
              <a:xfrm>
                <a:off x="2057400" y="3276600"/>
                <a:ext cx="3124200" cy="3055204"/>
              </a:xfrm>
              <a:prstGeom prst="bracketPair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3"/>
              <p:cNvSpPr txBox="1"/>
              <p:nvPr/>
            </p:nvSpPr>
            <p:spPr>
              <a:xfrm>
                <a:off x="2362200" y="3583624"/>
                <a:ext cx="27432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11</a:t>
                </a: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	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12	</a:t>
                </a: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13 </a:t>
                </a:r>
                <a:endParaRPr sz="2800">
                  <a:solidFill>
                    <a:schemeClr val="dk1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11" name="Google Shape;111;p3"/>
              <p:cNvSpPr txBox="1"/>
              <p:nvPr/>
            </p:nvSpPr>
            <p:spPr>
              <a:xfrm>
                <a:off x="2362200" y="4307412"/>
                <a:ext cx="27432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21</a:t>
                </a: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	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22	</a:t>
                </a: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23 </a:t>
                </a:r>
                <a:endParaRPr sz="2800">
                  <a:solidFill>
                    <a:schemeClr val="dk1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12" name="Google Shape;112;p3"/>
              <p:cNvSpPr txBox="1"/>
              <p:nvPr/>
            </p:nvSpPr>
            <p:spPr>
              <a:xfrm>
                <a:off x="2362200" y="5031200"/>
                <a:ext cx="27432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31</a:t>
                </a: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	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32	</a:t>
                </a: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33 </a:t>
                </a:r>
                <a:endParaRPr sz="2800">
                  <a:solidFill>
                    <a:schemeClr val="dk1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13" name="Google Shape;113;p3"/>
              <p:cNvSpPr txBox="1"/>
              <p:nvPr/>
            </p:nvSpPr>
            <p:spPr>
              <a:xfrm>
                <a:off x="2362200" y="5636047"/>
                <a:ext cx="27432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..	..	.. </a:t>
                </a:r>
                <a:endParaRPr sz="2800">
                  <a:solidFill>
                    <a:schemeClr val="dk1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cxnSp>
          <p:nvCxnSpPr>
            <p:cNvPr id="114" name="Google Shape;114;p3"/>
            <p:cNvCxnSpPr/>
            <p:nvPr/>
          </p:nvCxnSpPr>
          <p:spPr>
            <a:xfrm>
              <a:off x="4572000" y="5702297"/>
              <a:ext cx="7620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5" name="Google Shape;115;p3"/>
            <p:cNvSpPr txBox="1"/>
            <p:nvPr/>
          </p:nvSpPr>
          <p:spPr>
            <a:xfrm>
              <a:off x="3124200" y="5530117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Fira Code"/>
                  <a:ea typeface="Fira Code"/>
                  <a:cs typeface="Fira Code"/>
                  <a:sym typeface="Fira Code"/>
                </a:rPr>
                <a:t>1 sample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52400" y="914400"/>
            <a:ext cx="9084906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Fira Code"/>
                <a:ea typeface="Fira Code"/>
                <a:cs typeface="Fira Code"/>
                <a:sym typeface="Fira Code"/>
              </a:rPr>
              <a:t>1 Epoch </a:t>
            </a:r>
            <a:r>
              <a:rPr lang="en-US" sz="24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is comprised of one or more batches. </a:t>
            </a:r>
            <a:r>
              <a:rPr lang="en-US" sz="2400">
                <a:solidFill>
                  <a:srgbClr val="0070C0"/>
                </a:solidFill>
                <a:latin typeface="Fira Code"/>
                <a:ea typeface="Fira Code"/>
                <a:cs typeface="Fira Code"/>
                <a:sym typeface="Fira Code"/>
              </a:rPr>
              <a:t>1 epoch</a:t>
            </a:r>
            <a:r>
              <a:rPr lang="en-US" sz="24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means that each sample in the training dataset had an opportunity to update the model parameter.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The number of epochs is a </a:t>
            </a:r>
            <a:r>
              <a:rPr lang="en-US" sz="2400">
                <a:solidFill>
                  <a:srgbClr val="7030A0"/>
                </a:solidFill>
                <a:latin typeface="Fira Code"/>
                <a:ea typeface="Fira Code"/>
                <a:cs typeface="Fira Code"/>
                <a:sym typeface="Fira Code"/>
              </a:rPr>
              <a:t>hyperparameter: </a:t>
            </a:r>
            <a:r>
              <a:rPr lang="en-US" sz="2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the number times the algorithm will work through the entire training dataset.</a:t>
            </a:r>
            <a:endParaRPr sz="2400">
              <a:solidFill>
                <a:srgbClr val="7030A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2400">
              <a:solidFill>
                <a:srgbClr val="0070C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3429000" y="3657600"/>
            <a:ext cx="5486400" cy="3055204"/>
            <a:chOff x="3124200" y="3576369"/>
            <a:chExt cx="5486400" cy="3055204"/>
          </a:xfrm>
        </p:grpSpPr>
        <p:grpSp>
          <p:nvGrpSpPr>
            <p:cNvPr id="123" name="Google Shape;123;p4"/>
            <p:cNvGrpSpPr/>
            <p:nvPr/>
          </p:nvGrpSpPr>
          <p:grpSpPr>
            <a:xfrm>
              <a:off x="5486400" y="3576369"/>
              <a:ext cx="3124200" cy="3055204"/>
              <a:chOff x="2057400" y="3276600"/>
              <a:chExt cx="3124200" cy="3055204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2057400" y="3276600"/>
                <a:ext cx="3124200" cy="3055204"/>
              </a:xfrm>
              <a:prstGeom prst="bracketPair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2362200" y="3583624"/>
                <a:ext cx="27432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11</a:t>
                </a: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	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12	</a:t>
                </a: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13 </a:t>
                </a:r>
                <a:endParaRPr sz="2800">
                  <a:solidFill>
                    <a:schemeClr val="dk1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26" name="Google Shape;126;p4"/>
              <p:cNvSpPr txBox="1"/>
              <p:nvPr/>
            </p:nvSpPr>
            <p:spPr>
              <a:xfrm>
                <a:off x="2362200" y="4307412"/>
                <a:ext cx="27432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21</a:t>
                </a: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	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22	</a:t>
                </a: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23 </a:t>
                </a:r>
                <a:endParaRPr sz="2800">
                  <a:solidFill>
                    <a:schemeClr val="dk1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27" name="Google Shape;127;p4"/>
              <p:cNvSpPr txBox="1"/>
              <p:nvPr/>
            </p:nvSpPr>
            <p:spPr>
              <a:xfrm>
                <a:off x="2362200" y="5031200"/>
                <a:ext cx="27432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31</a:t>
                </a: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	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32	</a:t>
                </a:r>
                <a:r>
                  <a:rPr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33 </a:t>
                </a:r>
                <a:endParaRPr sz="2800">
                  <a:solidFill>
                    <a:schemeClr val="dk1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28" name="Google Shape;128;p4"/>
              <p:cNvSpPr txBox="1"/>
              <p:nvPr/>
            </p:nvSpPr>
            <p:spPr>
              <a:xfrm>
                <a:off x="2362200" y="5636047"/>
                <a:ext cx="27432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aseline="-25000" lang="en-US" sz="2800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..	..	.. </a:t>
                </a:r>
                <a:endParaRPr sz="2800">
                  <a:solidFill>
                    <a:schemeClr val="dk1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cxnSp>
          <p:nvCxnSpPr>
            <p:cNvPr id="129" name="Google Shape;129;p4"/>
            <p:cNvCxnSpPr/>
            <p:nvPr/>
          </p:nvCxnSpPr>
          <p:spPr>
            <a:xfrm>
              <a:off x="4572000" y="5702297"/>
              <a:ext cx="762000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0" name="Google Shape;130;p4"/>
            <p:cNvSpPr txBox="1"/>
            <p:nvPr/>
          </p:nvSpPr>
          <p:spPr>
            <a:xfrm>
              <a:off x="3124200" y="5530117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Fira Code"/>
                  <a:ea typeface="Fira Code"/>
                  <a:cs typeface="Fira Code"/>
                  <a:sym typeface="Fira Code"/>
                </a:rPr>
                <a:t>1 sample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5"/>
          <p:cNvCxnSpPr/>
          <p:nvPr/>
        </p:nvCxnSpPr>
        <p:spPr>
          <a:xfrm>
            <a:off x="-3175" y="632460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7" name="Google Shape;137;p5"/>
          <p:cNvCxnSpPr/>
          <p:nvPr/>
        </p:nvCxnSpPr>
        <p:spPr>
          <a:xfrm>
            <a:off x="0" y="858838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38" name="Google Shape;138;p5"/>
          <p:cNvSpPr txBox="1"/>
          <p:nvPr/>
        </p:nvSpPr>
        <p:spPr>
          <a:xfrm>
            <a:off x="3352800" y="6400800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152400" y="180201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-3174" y="2514600"/>
            <a:ext cx="9147174" cy="829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D6E3BC"/>
                </a:solidFill>
                <a:latin typeface="Garamond"/>
                <a:ea typeface="Garamond"/>
                <a:cs typeface="Garamond"/>
                <a:sym typeface="Garamond"/>
              </a:rPr>
              <a:t>B. Tensorflow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228600" y="940225"/>
            <a:ext cx="8686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Fira Code"/>
                <a:ea typeface="Fira Code"/>
                <a:cs typeface="Fira Code"/>
                <a:sym typeface="Fira Code"/>
              </a:rPr>
              <a:t>Frameworks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143" y="1905000"/>
            <a:ext cx="8439681" cy="382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/>
        </p:nvSpPr>
        <p:spPr>
          <a:xfrm>
            <a:off x="228600" y="940225"/>
            <a:ext cx="8686800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Fira Code"/>
                <a:ea typeface="Fira Code"/>
                <a:cs typeface="Fira Code"/>
                <a:sym typeface="Fira Code"/>
              </a:rPr>
              <a:t>Computations on Tensors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We can visualize computations in Tensorflow using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These graphs are tensors holding data.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54" name="Google Shape;154;p7"/>
          <p:cNvGrpSpPr/>
          <p:nvPr/>
        </p:nvGrpSpPr>
        <p:grpSpPr>
          <a:xfrm>
            <a:off x="2590800" y="2887753"/>
            <a:ext cx="3886200" cy="3298303"/>
            <a:chOff x="2590800" y="2887753"/>
            <a:chExt cx="3886200" cy="3298303"/>
          </a:xfrm>
        </p:grpSpPr>
        <p:sp>
          <p:nvSpPr>
            <p:cNvPr id="155" name="Google Shape;155;p7"/>
            <p:cNvSpPr/>
            <p:nvPr/>
          </p:nvSpPr>
          <p:spPr>
            <a:xfrm>
              <a:off x="3886200" y="2887753"/>
              <a:ext cx="1371600" cy="130925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 = a + b</a:t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5105400" y="4876800"/>
              <a:ext cx="1371600" cy="1309255"/>
            </a:xfrm>
            <a:prstGeom prst="ellipse">
              <a:avLst/>
            </a:prstGeom>
            <a:solidFill>
              <a:srgbClr val="B2A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2590800" y="4876801"/>
              <a:ext cx="1371600" cy="1309255"/>
            </a:xfrm>
            <a:prstGeom prst="ellipse">
              <a:avLst/>
            </a:prstGeom>
            <a:solidFill>
              <a:srgbClr val="B2A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cxnSp>
          <p:nvCxnSpPr>
            <p:cNvPr id="158" name="Google Shape;158;p7"/>
            <p:cNvCxnSpPr/>
            <p:nvPr/>
          </p:nvCxnSpPr>
          <p:spPr>
            <a:xfrm flipH="1" rot="10800000">
              <a:off x="3318201" y="4005271"/>
              <a:ext cx="810466" cy="871529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9" name="Google Shape;159;p7"/>
            <p:cNvCxnSpPr>
              <a:stCxn id="156" idx="0"/>
              <a:endCxn id="155" idx="5"/>
            </p:cNvCxnSpPr>
            <p:nvPr/>
          </p:nvCxnSpPr>
          <p:spPr>
            <a:xfrm rot="10800000">
              <a:off x="5056800" y="4005300"/>
              <a:ext cx="734400" cy="8715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4556193" y="3455342"/>
            <a:ext cx="1371600" cy="130925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 = a - 1</a:t>
            </a:r>
            <a:endParaRPr/>
          </a:p>
        </p:txBody>
      </p:sp>
      <p:cxnSp>
        <p:nvCxnSpPr>
          <p:cNvPr id="166" name="Google Shape;166;p8"/>
          <p:cNvCxnSpPr/>
          <p:nvPr/>
        </p:nvCxnSpPr>
        <p:spPr>
          <a:xfrm flipH="1" rot="10800000">
            <a:off x="4059469" y="4598939"/>
            <a:ext cx="810466" cy="871529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p8"/>
          <p:cNvSpPr/>
          <p:nvPr/>
        </p:nvSpPr>
        <p:spPr>
          <a:xfrm>
            <a:off x="3311199" y="1447800"/>
            <a:ext cx="1371600" cy="1309255"/>
          </a:xfrm>
          <a:prstGeom prst="ellipse">
            <a:avLst/>
          </a:prstGeom>
          <a:solidFill>
            <a:srgbClr val="FABF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= c * d</a:t>
            </a:r>
            <a:endParaRPr/>
          </a:p>
        </p:txBody>
      </p:sp>
      <p:cxnSp>
        <p:nvCxnSpPr>
          <p:cNvPr id="168" name="Google Shape;168;p8"/>
          <p:cNvCxnSpPr/>
          <p:nvPr/>
        </p:nvCxnSpPr>
        <p:spPr>
          <a:xfrm flipH="1" rot="10800000">
            <a:off x="2822901" y="2593061"/>
            <a:ext cx="810466" cy="871529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8"/>
          <p:cNvCxnSpPr/>
          <p:nvPr/>
        </p:nvCxnSpPr>
        <p:spPr>
          <a:xfrm rot="10800000">
            <a:off x="4383575" y="2574567"/>
            <a:ext cx="728046" cy="908516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" name="Google Shape;170;p8"/>
          <p:cNvSpPr txBox="1"/>
          <p:nvPr/>
        </p:nvSpPr>
        <p:spPr>
          <a:xfrm>
            <a:off x="228600" y="940225"/>
            <a:ext cx="8686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Fira Code"/>
                <a:ea typeface="Fira Code"/>
                <a:cs typeface="Fira Code"/>
                <a:sym typeface="Fira Code"/>
              </a:rPr>
              <a:t>Computations on Tensors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71" name="Google Shape;171;p8"/>
          <p:cNvGrpSpPr/>
          <p:nvPr/>
        </p:nvGrpSpPr>
        <p:grpSpPr>
          <a:xfrm>
            <a:off x="618091" y="3385551"/>
            <a:ext cx="3886200" cy="3298303"/>
            <a:chOff x="2590800" y="2887753"/>
            <a:chExt cx="3886200" cy="3298303"/>
          </a:xfrm>
        </p:grpSpPr>
        <p:sp>
          <p:nvSpPr>
            <p:cNvPr id="172" name="Google Shape;172;p8"/>
            <p:cNvSpPr/>
            <p:nvPr/>
          </p:nvSpPr>
          <p:spPr>
            <a:xfrm>
              <a:off x="3886200" y="2887753"/>
              <a:ext cx="1371600" cy="130925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 = a + b</a:t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5105400" y="4876800"/>
              <a:ext cx="1371600" cy="1309255"/>
            </a:xfrm>
            <a:prstGeom prst="ellipse">
              <a:avLst/>
            </a:prstGeom>
            <a:solidFill>
              <a:srgbClr val="B2A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2590800" y="4876801"/>
              <a:ext cx="1371600" cy="1309255"/>
            </a:xfrm>
            <a:prstGeom prst="ellipse">
              <a:avLst/>
            </a:prstGeom>
            <a:solidFill>
              <a:srgbClr val="B2A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cxnSp>
          <p:nvCxnSpPr>
            <p:cNvPr id="175" name="Google Shape;175;p8"/>
            <p:cNvCxnSpPr/>
            <p:nvPr/>
          </p:nvCxnSpPr>
          <p:spPr>
            <a:xfrm flipH="1" rot="10800000">
              <a:off x="3318201" y="4005271"/>
              <a:ext cx="810466" cy="871529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6" name="Google Shape;176;p8"/>
            <p:cNvCxnSpPr>
              <a:stCxn id="173" idx="0"/>
              <a:endCxn id="172" idx="5"/>
            </p:cNvCxnSpPr>
            <p:nvPr/>
          </p:nvCxnSpPr>
          <p:spPr>
            <a:xfrm rot="10800000">
              <a:off x="5056800" y="4005300"/>
              <a:ext cx="734400" cy="8715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77" name="Google Shape;177;p8"/>
          <p:cNvSpPr txBox="1"/>
          <p:nvPr/>
        </p:nvSpPr>
        <p:spPr>
          <a:xfrm>
            <a:off x="228600" y="940225"/>
            <a:ext cx="86868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2013-06-02T14:27:39Z</dcterms:created>
  <dc:creator>Hanh Dang</dc:creator>
</cp:coreProperties>
</file>