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2" r:id="rId2"/>
  </p:sldMasterIdLst>
  <p:notesMasterIdLst>
    <p:notesMasterId r:id="rId14"/>
  </p:notesMasterIdLst>
  <p:handoutMasterIdLst>
    <p:handoutMasterId r:id="rId15"/>
  </p:handoutMasterIdLst>
  <p:sldIdLst>
    <p:sldId id="262" r:id="rId3"/>
    <p:sldId id="284" r:id="rId4"/>
    <p:sldId id="258" r:id="rId5"/>
    <p:sldId id="303" r:id="rId6"/>
    <p:sldId id="304" r:id="rId7"/>
    <p:sldId id="309" r:id="rId8"/>
    <p:sldId id="305" r:id="rId9"/>
    <p:sldId id="306" r:id="rId10"/>
    <p:sldId id="308" r:id="rId11"/>
    <p:sldId id="307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56A7B8-383B-4DF4-9A87-7F13CF677DBF}">
          <p14:sldIdLst>
            <p14:sldId id="262"/>
            <p14:sldId id="284"/>
            <p14:sldId id="258"/>
            <p14:sldId id="303"/>
            <p14:sldId id="304"/>
            <p14:sldId id="309"/>
            <p14:sldId id="305"/>
            <p14:sldId id="306"/>
            <p14:sldId id="308"/>
            <p14:sldId id="307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6925"/>
    <a:srgbClr val="F592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40" autoAdjust="0"/>
    <p:restoredTop sz="94660"/>
  </p:normalViewPr>
  <p:slideViewPr>
    <p:cSldViewPr snapToGrid="0">
      <p:cViewPr varScale="1">
        <p:scale>
          <a:sx n="78" d="100"/>
          <a:sy n="78" d="100"/>
        </p:scale>
        <p:origin x="24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0DFF5C-9F45-4E83-A7C9-170FFAB80059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721FCA-0E36-471B-9A26-6FE1F46469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E506E7-560A-4D24-84AD-8B2725C96106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B541C-CF4C-4136-B663-EF790C0FED3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5441209bb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5441209bb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6EB1-5CCA-4C52-962B-7F4D31DE7E00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3125-C8D1-46B6-9753-BD1236315BAC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3D9D0F-7EFC-40A3-BAF5-C5EB8673985B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EAE6-120F-42EB-BA5D-F73F9D063D0A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userDrawn="1">
  <p:cSld name="1_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958167" y="719333"/>
            <a:ext cx="10275600" cy="54192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A913-2283-4AD1-9239-3EDA203DD72A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4F45-69A9-4ECF-BAB5-7CE5D43D6E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A913-2283-4AD1-9239-3EDA203DD72A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4F45-69A9-4ECF-BAB5-7CE5D43D6E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A913-2283-4AD1-9239-3EDA203DD72A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4F45-69A9-4ECF-BAB5-7CE5D43D6E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A913-2283-4AD1-9239-3EDA203DD72A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4F45-69A9-4ECF-BAB5-7CE5D43D6E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A913-2283-4AD1-9239-3EDA203DD72A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4F45-69A9-4ECF-BAB5-7CE5D43D6E5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A913-2283-4AD1-9239-3EDA203DD72A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4F45-69A9-4ECF-BAB5-7CE5D43D6E5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BDC7C-06DD-49B0-8946-974DF4A85231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A913-2283-4AD1-9239-3EDA203DD72A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4F45-69A9-4ECF-BAB5-7CE5D43D6E5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A913-2283-4AD1-9239-3EDA203DD72A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4F45-69A9-4ECF-BAB5-7CE5D43D6E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A913-2283-4AD1-9239-3EDA203DD72A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4F45-69A9-4ECF-BAB5-7CE5D43D6E5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A913-2283-4AD1-9239-3EDA203DD72A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4F45-69A9-4ECF-BAB5-7CE5D43D6E5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A913-2283-4AD1-9239-3EDA203DD72A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94F45-69A9-4ECF-BAB5-7CE5D43D6E5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6B743B-3132-4848-B0E6-BFA962D23A5F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27A00-05D8-4F7E-994B-4B01BAFCEFD3}" type="datetime1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ED044-CA7E-40E7-A3C8-DCB3A3750120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4D9D2-0843-4179-81E2-01E8A08F2087}" type="datetime1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E0A52-0D9B-4140-8ED4-FDCA93C6BD65}" type="datetime1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FFDBE-02C7-4746-87D6-D92BA18A6A44}" type="datetime1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AE68E2-C690-4FFE-AA00-403E26366A09}" type="datetime1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122363"/>
          </a:xfrm>
          <a:prstGeom prst="rect">
            <a:avLst/>
          </a:prstGeom>
          <a:solidFill>
            <a:srgbClr val="F2692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alphaModFix amt="10000"/>
            <a:lum/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sharpenSoften amount="-50000"/>
                    </a14:imgEffect>
                  </a14:imgLayer>
                </a14:imgProps>
              </a:ext>
            </a:extLst>
          </a:blip>
          <a:srcRect/>
          <a:stretch>
            <a:fillRect l="32000" t="26000" r="32000" b="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27A00-05D8-4F7E-994B-4B01BAFCEFD3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F940C-3065-4FB0-8FCE-F28B8F492B8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45A913-2283-4AD1-9239-3EDA203DD72A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994F45-69A9-4ECF-BAB5-7CE5D43D6E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1484671"/>
          </a:xfrm>
          <a:prstGeom prst="rect">
            <a:avLst/>
          </a:prstGeom>
          <a:solidFill>
            <a:srgbClr val="F26925"/>
          </a:solidFill>
          <a:ln>
            <a:solidFill>
              <a:srgbClr val="F4DF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79056" y="2593868"/>
            <a:ext cx="10833888" cy="16437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vi-VN" sz="3200" b="1">
                <a:latin typeface="Times New Roman" panose="02020603050405020304" pitchFamily="18" charset="0"/>
                <a:cs typeface="Times New Roman" panose="02020603050405020304" pitchFamily="18" charset="0"/>
              </a:rPr>
              <a:t>Học phần: Thị giác máy tính</a:t>
            </a:r>
          </a:p>
          <a:p>
            <a:pPr algn="ctr">
              <a:lnSpc>
                <a:spcPct val="150000"/>
              </a:lnSpc>
            </a:pPr>
            <a:r>
              <a:rPr lang="vi-VN" sz="4000" b="1">
                <a:latin typeface="Times New Roman" panose="02020603050405020304" pitchFamily="18" charset="0"/>
                <a:cs typeface="Times New Roman" panose="02020603050405020304" pitchFamily="18" charset="0"/>
              </a:rPr>
              <a:t>Ứng dụng thuật toán CNN trong phân loại ảnh</a:t>
            </a:r>
          </a:p>
        </p:txBody>
      </p:sp>
      <p:pic>
        <p:nvPicPr>
          <p:cNvPr id="28" name="Picture 2" descr="Góp ý Dự thảo Kế hoạch chiến lược phát triển Đại học Huế giai đoạn 2021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778" y="121456"/>
            <a:ext cx="1205293" cy="1252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677072" y="276245"/>
            <a:ext cx="8790277" cy="932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80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HUẾ</a:t>
            </a:r>
            <a:br>
              <a:rPr lang="vi-VN" sz="2665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2665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KỸ THUẬT VÀ CÔNG NGHỆ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74424" y="5489267"/>
            <a:ext cx="3586066" cy="69088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vi-VN" sz="2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TS Hoàng Hữu Trung</a:t>
            </a:r>
            <a:endParaRPr lang="vi-VN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666893"/>
              </p:ext>
            </p:extLst>
          </p:nvPr>
        </p:nvGraphicFramePr>
        <p:xfrm>
          <a:off x="6072210" y="5507708"/>
          <a:ext cx="5614220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9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8732">
                <a:tc>
                  <a:txBody>
                    <a:bodyPr/>
                    <a:lstStyle/>
                    <a:p>
                      <a:r>
                        <a:rPr lang="vi-VN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Sinh viên thực hiện:</a:t>
                      </a:r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indent="-457200">
                        <a:buAutoNum type="arabicPeriod"/>
                      </a:pPr>
                      <a:r>
                        <a:rPr lang="vi-VN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Hoàng Phúc Nhật Long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vi-VN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Phạm Bá Trung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vi-VN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Nguyễn Trọng Nghĩa</a:t>
                      </a:r>
                    </a:p>
                    <a:p>
                      <a:pPr marL="457200" indent="-457200">
                        <a:buAutoNum type="arabicPeriod"/>
                      </a:pPr>
                      <a:r>
                        <a:rPr lang="vi-VN" sz="2000" b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thinh</a:t>
                      </a:r>
                      <a:endParaRPr lang="en-US" sz="2000" b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986"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" name="Picture 1" descr="A red and white logo&#10;&#10;AI-generated content may be incorrect.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9420" b="94928" l="9868" r="89474">
                        <a14:foregroundMark x1="33553" y1="55797" x2="33553" y2="55797"/>
                        <a14:foregroundMark x1="30263" y1="53623" x2="30263" y2="53623"/>
                        <a14:foregroundMark x1="30263" y1="55072" x2="30263" y2="55072"/>
                        <a14:foregroundMark x1="30263" y1="55072" x2="30263" y2="55072"/>
                        <a14:foregroundMark x1="30263" y1="55072" x2="30263" y2="55072"/>
                        <a14:foregroundMark x1="32895" y1="55072" x2="32895" y2="55072"/>
                        <a14:foregroundMark x1="32895" y1="55072" x2="32895" y2="55072"/>
                        <a14:foregroundMark x1="30263" y1="50725" x2="41447" y2="68841"/>
                        <a14:foregroundMark x1="43421" y1="78986" x2="55263" y2="85507"/>
                        <a14:foregroundMark x1="48026" y1="93478" x2="49342" y2="94928"/>
                        <a14:foregroundMark x1="51316" y1="34783" x2="61184" y2="67391"/>
                        <a14:foregroundMark x1="68421" y1="42754" x2="68421" y2="57971"/>
                        <a14:foregroundMark x1="51316" y1="27536" x2="50000" y2="62319"/>
                        <a14:foregroundMark x1="48026" y1="28986" x2="54605" y2="3188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7349" y="-42845"/>
            <a:ext cx="1560944" cy="141717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5D095-EA43-7EE8-DC85-9BFB52EF5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9D585-4A7F-C8D4-1952-3959CA58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2609F8-5550-14BD-EA81-18A9C2336C37}"/>
              </a:ext>
            </a:extLst>
          </p:cNvPr>
          <p:cNvSpPr txBox="1"/>
          <p:nvPr/>
        </p:nvSpPr>
        <p:spPr>
          <a:xfrm>
            <a:off x="668593" y="350770"/>
            <a:ext cx="1052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+mj-lt"/>
              </a:rPr>
              <a:t>V. SO SÁNH KẾT QUẢ HUẤN LUYỆN</a:t>
            </a:r>
            <a:endParaRPr lang="en-US" sz="2400" b="1">
              <a:solidFill>
                <a:schemeClr val="bg1"/>
              </a:solidFill>
              <a:latin typeface="+mj-lt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CA5611-3191-6444-05A8-3E3F62B86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76722"/>
              </p:ext>
            </p:extLst>
          </p:nvPr>
        </p:nvGraphicFramePr>
        <p:xfrm>
          <a:off x="1284748" y="2096181"/>
          <a:ext cx="8128000" cy="3479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5498288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5205286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5010108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19673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Alexnet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Nhận xét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931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96.19%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88.82%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 đạt cao hơn → có thể overfitting.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06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 Accuracy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84.50%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86.97%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AlexNet cao hơn → tổng quát tốt hơn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678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Loss giảm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Nhanh, nhưng dao động test loss tăng nhẹ cuối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Giảm đều, hội tụ ổn định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AlexNet ổn định hơn.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163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Tốc độ train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Nhanh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Chậm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vi-VN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Đổi lại, AlexNet đạt hiệu suất cao hơn.</a:t>
                      </a:r>
                      <a:endParaRPr lang="en-US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8593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13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68593" y="350770"/>
            <a:ext cx="1052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+mj-lt"/>
              </a:rPr>
              <a:t>I. GIỚI THIỆU DỮ LIỆU</a:t>
            </a:r>
            <a:endParaRPr lang="en-US" sz="2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970524-CE43-7E8B-F558-1C407D38AE02}"/>
              </a:ext>
            </a:extLst>
          </p:cNvPr>
          <p:cNvSpPr txBox="1"/>
          <p:nvPr/>
        </p:nvSpPr>
        <p:spPr>
          <a:xfrm>
            <a:off x="668593" y="1228165"/>
            <a:ext cx="1014443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>
                <a:latin typeface="+mj-lt"/>
              </a:rPr>
              <a:t>Tập dữ liệu là hình ảnh các cảnh vật bao gồm: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>
                <a:latin typeface="+mj-lt"/>
              </a:rPr>
              <a:t>6 lớp: Buildings, Forest, Glacier, Mountain, Sea, Street.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>
                <a:latin typeface="+mj-lt"/>
              </a:rPr>
              <a:t>Số lượng ảnh train/test: 14,034 ảnh train,  3,000 ảnh test và 7,000 ảnh prediction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>
                <a:latin typeface="+mj-lt"/>
              </a:rPr>
              <a:t>Định dạng: rgb (jpg)</a:t>
            </a:r>
            <a:endParaRPr lang="en-US" sz="2200">
              <a:latin typeface="+mj-lt"/>
            </a:endParaRPr>
          </a:p>
        </p:txBody>
      </p:sp>
      <p:pic>
        <p:nvPicPr>
          <p:cNvPr id="10" name="Picture 9" descr="A building with many windows&#10;&#10;AI-generated content may be incorrect.">
            <a:extLst>
              <a:ext uri="{FF2B5EF4-FFF2-40B4-BE49-F238E27FC236}">
                <a16:creationId xmlns:a16="http://schemas.microsoft.com/office/drawing/2014/main" id="{830932DC-CE20-39B1-3456-0F4B8C2C0E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93" y="3429000"/>
            <a:ext cx="1428750" cy="1428750"/>
          </a:xfrm>
          <a:prstGeom prst="rect">
            <a:avLst/>
          </a:prstGeom>
        </p:spPr>
      </p:pic>
      <p:pic>
        <p:nvPicPr>
          <p:cNvPr id="12" name="Picture 11" descr="A group of trees in a forest&#10;&#10;AI-generated content may be incorrect.">
            <a:extLst>
              <a:ext uri="{FF2B5EF4-FFF2-40B4-BE49-F238E27FC236}">
                <a16:creationId xmlns:a16="http://schemas.microsoft.com/office/drawing/2014/main" id="{B028EA3C-DCE3-E0E3-D668-271AF4856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220" y="3429000"/>
            <a:ext cx="1428750" cy="1428750"/>
          </a:xfrm>
          <a:prstGeom prst="rect">
            <a:avLst/>
          </a:prstGeom>
        </p:spPr>
      </p:pic>
      <p:pic>
        <p:nvPicPr>
          <p:cNvPr id="14" name="Picture 13" descr="A snowy mountain with blue sky&#10;&#10;AI-generated content may be incorrect.">
            <a:extLst>
              <a:ext uri="{FF2B5EF4-FFF2-40B4-BE49-F238E27FC236}">
                <a16:creationId xmlns:a16="http://schemas.microsoft.com/office/drawing/2014/main" id="{9FA555FC-A263-673F-C486-FAFD58976B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3847" y="3429000"/>
            <a:ext cx="1428750" cy="1428750"/>
          </a:xfrm>
          <a:prstGeom prst="rect">
            <a:avLst/>
          </a:prstGeom>
        </p:spPr>
      </p:pic>
      <p:pic>
        <p:nvPicPr>
          <p:cNvPr id="16" name="Picture 15" descr="A mountain range with a road&#10;&#10;AI-generated content may be incorrect.">
            <a:extLst>
              <a:ext uri="{FF2B5EF4-FFF2-40B4-BE49-F238E27FC236}">
                <a16:creationId xmlns:a16="http://schemas.microsoft.com/office/drawing/2014/main" id="{31EACCFA-5531-B7AD-772B-D0F79C1B7F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74" y="3429000"/>
            <a:ext cx="1428750" cy="1428750"/>
          </a:xfrm>
          <a:prstGeom prst="rect">
            <a:avLst/>
          </a:prstGeom>
        </p:spPr>
      </p:pic>
      <p:pic>
        <p:nvPicPr>
          <p:cNvPr id="18" name="Picture 17" descr="A wave crashing on the shore&#10;&#10;AI-generated content may be incorrect.">
            <a:extLst>
              <a:ext uri="{FF2B5EF4-FFF2-40B4-BE49-F238E27FC236}">
                <a16:creationId xmlns:a16="http://schemas.microsoft.com/office/drawing/2014/main" id="{011911DF-2F07-6824-C986-33B7F14A4D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01" y="3429000"/>
            <a:ext cx="1428750" cy="1428750"/>
          </a:xfrm>
          <a:prstGeom prst="rect">
            <a:avLst/>
          </a:prstGeom>
        </p:spPr>
      </p:pic>
      <p:pic>
        <p:nvPicPr>
          <p:cNvPr id="20" name="Picture 19" descr="A road with a cloudy sky&#10;&#10;AI-generated content may be incorrect.">
            <a:extLst>
              <a:ext uri="{FF2B5EF4-FFF2-40B4-BE49-F238E27FC236}">
                <a16:creationId xmlns:a16="http://schemas.microsoft.com/office/drawing/2014/main" id="{DC442CFA-0AA1-C3CE-9393-9D755C40D7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6728" y="3429000"/>
            <a:ext cx="1428750" cy="1428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A48FBA1-F1AE-4236-BB84-0161298BB1D2}"/>
              </a:ext>
            </a:extLst>
          </p:cNvPr>
          <p:cNvSpPr txBox="1"/>
          <p:nvPr/>
        </p:nvSpPr>
        <p:spPr>
          <a:xfrm>
            <a:off x="519880" y="6330675"/>
            <a:ext cx="1044185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https://www.kaggle.com/datasets/puneet6060/intel-image-classification?resource=download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AB4C2A-5273-EC83-5F30-64E93978A769}"/>
              </a:ext>
            </a:extLst>
          </p:cNvPr>
          <p:cNvSpPr txBox="1"/>
          <p:nvPr/>
        </p:nvSpPr>
        <p:spPr>
          <a:xfrm>
            <a:off x="668593" y="5093110"/>
            <a:ext cx="10916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>
                <a:latin typeface="+mj-lt"/>
              </a:rPr>
              <a:t>          0                               1                                2                               3                               4                               5</a:t>
            </a:r>
            <a:endParaRPr lang="en-US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3</a:t>
            </a:fld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68593" y="350770"/>
            <a:ext cx="1052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+mj-lt"/>
              </a:rPr>
              <a:t>II. XỬ LÝ DỮ LIỆU</a:t>
            </a:r>
            <a:endParaRPr lang="en-US" sz="2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98AFE-8C7E-44C0-C03D-F6379D2F0992}"/>
              </a:ext>
            </a:extLst>
          </p:cNvPr>
          <p:cNvSpPr txBox="1"/>
          <p:nvPr/>
        </p:nvSpPr>
        <p:spPr>
          <a:xfrm>
            <a:off x="668592" y="1374424"/>
            <a:ext cx="1024521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vi-VN" sz="2200" b="1">
                <a:latin typeface="+mj-lt"/>
              </a:rPr>
              <a:t>Tiền xử lý ảnh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>
                <a:latin typeface="+mj-lt"/>
              </a:rPr>
              <a:t>Chuyển tất cả ảnh về kích thước cố định (150×150 pixel): </a:t>
            </a:r>
            <a:r>
              <a:rPr lang="vi-VN" sz="2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Resize((150,150))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>
                <a:latin typeface="+mj-lt"/>
              </a:rPr>
              <a:t>Chuyển ảnh từ dạng PIL / NumPy sang tensor PyTorch, đồng thời chia giá trị pixel từ [0,255] → [0,1]: </a:t>
            </a:r>
            <a:r>
              <a:rPr lang="vi-VN" sz="2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ToTensor()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>
                <a:latin typeface="+mj-lt"/>
              </a:rPr>
              <a:t>Chuẩn hóa ảnh cho mỗi kênh RGB có trung bình 0 và độ lệch chuẩn 1: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Normalize(mean, std)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>
                <a:latin typeface="+mj-lt"/>
              </a:rPr>
              <a:t>Tạo DataLoader đọc dữ liệu thành từng “batch nhỏ”: </a:t>
            </a:r>
            <a:r>
              <a:rPr lang="vi-VN" sz="2200" i="1">
                <a:solidFill>
                  <a:schemeClr val="accent1">
                    <a:lumMod val="75000"/>
                  </a:schemeClr>
                </a:solidFill>
                <a:latin typeface="+mj-lt"/>
              </a:rPr>
              <a:t>batch_size=64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B59BF-46F2-1DFA-0EE0-C999375E3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C8388-EABD-337E-9041-8B7BEABEF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EB537-05EC-9801-0813-221A04D1CFC2}"/>
              </a:ext>
            </a:extLst>
          </p:cNvPr>
          <p:cNvSpPr txBox="1"/>
          <p:nvPr/>
        </p:nvSpPr>
        <p:spPr>
          <a:xfrm>
            <a:off x="668593" y="350770"/>
            <a:ext cx="1052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+mj-lt"/>
              </a:rPr>
              <a:t>III. MÔ HÌNH CNN</a:t>
            </a:r>
            <a:endParaRPr lang="en-US" sz="2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E0E160-6C71-9DAD-765E-F5462163CCA4}"/>
              </a:ext>
            </a:extLst>
          </p:cNvPr>
          <p:cNvSpPr txBox="1"/>
          <p:nvPr/>
        </p:nvSpPr>
        <p:spPr>
          <a:xfrm>
            <a:off x="481781" y="1506900"/>
            <a:ext cx="1122843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Mạng CNN gồm 3 tầng chính: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 (Trích xuất đặc trưng) → Gồm các tầng Convolution (3) + ReLU + Pooling.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Flattening (Làm phẳng) → Chuyển tensor 3D thành vector 1D.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(Phân loại) → Các tầng Fully Connected (Dense) (2) + Dropout.</a:t>
            </a:r>
          </a:p>
        </p:txBody>
      </p:sp>
    </p:spTree>
    <p:extLst>
      <p:ext uri="{BB962C8B-B14F-4D97-AF65-F5344CB8AC3E}">
        <p14:creationId xmlns:p14="http://schemas.microsoft.com/office/powerpoint/2010/main" val="424324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19164-CB90-B938-286B-0A1D2FC67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C9A1C-8070-2225-168D-E2736C68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7D9DE-0CDD-939C-6FE6-7C6598DF090E}"/>
              </a:ext>
            </a:extLst>
          </p:cNvPr>
          <p:cNvSpPr txBox="1"/>
          <p:nvPr/>
        </p:nvSpPr>
        <p:spPr>
          <a:xfrm>
            <a:off x="668593" y="350770"/>
            <a:ext cx="1052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+mj-lt"/>
              </a:rPr>
              <a:t>III. MÔ HÌNH CNN</a:t>
            </a:r>
            <a:endParaRPr lang="en-US" sz="2400" b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827E93-4A48-62E4-62D9-9102C1D1F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419" y="3429000"/>
            <a:ext cx="8259328" cy="2114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141E43C-8848-B318-FB98-2B9FD0B4AB2C}"/>
              </a:ext>
            </a:extLst>
          </p:cNvPr>
          <p:cNvSpPr txBox="1"/>
          <p:nvPr/>
        </p:nvSpPr>
        <p:spPr>
          <a:xfrm>
            <a:off x="668593" y="1444945"/>
            <a:ext cx="108449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/>
              <a:t>Train Accuracy: 96.19%</a:t>
            </a:r>
          </a:p>
          <a:p>
            <a:r>
              <a:rPr lang="vi-VN"/>
              <a:t>Test Accuracy: 84.5%</a:t>
            </a:r>
          </a:p>
          <a:p>
            <a:r>
              <a:rPr lang="vi-VN"/>
              <a:t>Test loss giảm đến epoch 5 (min = 0.4486) rồi tăng trở lại (lên ~0.63 ở cuối).→ mô hình bắt đầu overfitting từ khoảng epoch 5–6..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FB2913-DB7D-5973-5C9D-A5D04AC58686}"/>
              </a:ext>
            </a:extLst>
          </p:cNvPr>
          <p:cNvSpPr txBox="1"/>
          <p:nvPr/>
        </p:nvSpPr>
        <p:spPr>
          <a:xfrm>
            <a:off x="2878393" y="5625784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uá trình huấn luyện</a:t>
            </a:r>
          </a:p>
        </p:txBody>
      </p:sp>
    </p:spTree>
    <p:extLst>
      <p:ext uri="{BB962C8B-B14F-4D97-AF65-F5344CB8AC3E}">
        <p14:creationId xmlns:p14="http://schemas.microsoft.com/office/powerpoint/2010/main" val="3706309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0A424-C0BE-2F52-D1D4-8963D34C1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0E51C-806F-D1C7-578D-6D81A5B1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6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7B840E1-9F53-065C-DDD3-12F8AE5AE2CA}"/>
              </a:ext>
            </a:extLst>
          </p:cNvPr>
          <p:cNvSpPr txBox="1"/>
          <p:nvPr/>
        </p:nvSpPr>
        <p:spPr>
          <a:xfrm>
            <a:off x="668593" y="350770"/>
            <a:ext cx="1052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+mj-lt"/>
              </a:rPr>
              <a:t>III. MÔ HÌNH CNN</a:t>
            </a:r>
            <a:endParaRPr lang="en-US" sz="2400" b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EFC17EA-8A64-8814-0377-74F83CE839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813" y="1917291"/>
            <a:ext cx="9010075" cy="375419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1A5184-BC9A-3F8A-3A57-ACC33750F6F5}"/>
              </a:ext>
            </a:extLst>
          </p:cNvPr>
          <p:cNvSpPr txBox="1"/>
          <p:nvPr/>
        </p:nvSpPr>
        <p:spPr>
          <a:xfrm>
            <a:off x="2878392" y="5671489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 quan hóa</a:t>
            </a:r>
            <a:endParaRPr lang="en-US" i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592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550BB-6F20-1C1E-5B67-41BA47834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7FE82-3E5E-4BC0-89E7-3756B350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D43F1-3BF9-BA07-AA8B-40A607316362}"/>
              </a:ext>
            </a:extLst>
          </p:cNvPr>
          <p:cNvSpPr txBox="1"/>
          <p:nvPr/>
        </p:nvSpPr>
        <p:spPr>
          <a:xfrm>
            <a:off x="668593" y="350770"/>
            <a:ext cx="1052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+mj-lt"/>
              </a:rPr>
              <a:t>IV. KIẾN TRÚC ALEXNET</a:t>
            </a:r>
            <a:endParaRPr lang="en-US" sz="2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42D44D-7CE5-3DBB-5BE0-1AB3D08BEDEC}"/>
              </a:ext>
            </a:extLst>
          </p:cNvPr>
          <p:cNvSpPr txBox="1"/>
          <p:nvPr/>
        </p:nvSpPr>
        <p:spPr>
          <a:xfrm>
            <a:off x="1043447" y="1506900"/>
            <a:ext cx="9770807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200">
                <a:latin typeface="+mj-lt"/>
              </a:rPr>
              <a:t>Kiến trúc Alexnet gồm:</a:t>
            </a:r>
          </a:p>
          <a:p>
            <a:r>
              <a:rPr lang="vi-VN" sz="2200">
                <a:latin typeface="+mj-lt"/>
              </a:rPr>
              <a:t>1. Khối Convolutional (Feature Extraction): 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Gồm các tầng Convolution (3) + ReLU + Pooling.</a:t>
            </a:r>
            <a:endParaRPr lang="vi-VN" sz="2200">
              <a:latin typeface="+mj-lt"/>
              <a:cs typeface="Times New Roman" panose="02020603050405020304" pitchFamily="18" charset="0"/>
            </a:endParaRPr>
          </a:p>
          <a:p>
            <a:r>
              <a:rPr lang="en-US" sz="2200">
                <a:latin typeface="Times New Roman" panose="02020603050405020304" pitchFamily="18" charset="0"/>
                <a:cs typeface="Times New Roman" panose="02020603050405020304" pitchFamily="18" charset="0"/>
              </a:rPr>
              <a:t>2. Khối Fully Connected (Classification Head)</a:t>
            </a:r>
            <a:r>
              <a:rPr lang="vi-VN" sz="2200">
                <a:latin typeface="Times New Roman" panose="02020603050405020304" pitchFamily="18" charset="0"/>
                <a:cs typeface="Times New Roman" panose="02020603050405020304" pitchFamily="18" charset="0"/>
              </a:rPr>
              <a:t>: → Các tầng Fully Connected (Dense) (3) để dự đoán nhãn.</a:t>
            </a:r>
            <a:endParaRPr lang="en-US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5483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32466-1F1C-3119-8D8E-F743FBCA8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83D6A-8DE5-CCFB-492C-250D9FF6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115DEC-4E2D-E307-14C6-07E90E475BCD}"/>
              </a:ext>
            </a:extLst>
          </p:cNvPr>
          <p:cNvSpPr txBox="1"/>
          <p:nvPr/>
        </p:nvSpPr>
        <p:spPr>
          <a:xfrm>
            <a:off x="668593" y="350770"/>
            <a:ext cx="1052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+mj-lt"/>
              </a:rPr>
              <a:t>IV. KIẾN TRÚC ALEXNET</a:t>
            </a:r>
            <a:endParaRPr lang="en-US" sz="2400" b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82E70E-FE06-7EF7-337E-B08149F4B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3271" y="3182875"/>
            <a:ext cx="9058849" cy="23330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9FA137-2EFE-4137-916B-9605A236DAC4}"/>
              </a:ext>
            </a:extLst>
          </p:cNvPr>
          <p:cNvSpPr txBox="1"/>
          <p:nvPr/>
        </p:nvSpPr>
        <p:spPr>
          <a:xfrm>
            <a:off x="1093839" y="1506483"/>
            <a:ext cx="61009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Train Accuracy: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88.82%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Test Accuracy: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86.97%</a:t>
            </a:r>
            <a:endParaRPr lang="vi-VN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Train loss giảm từ 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1.09 → 0.31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, test loss từ </a:t>
            </a:r>
            <a:r>
              <a:rPr lang="vi-VN" b="1">
                <a:latin typeface="Times New Roman" panose="02020603050405020304" pitchFamily="18" charset="0"/>
                <a:cs typeface="Times New Roman" panose="02020603050405020304" pitchFamily="18" charset="0"/>
              </a:rPr>
              <a:t>0.88 → 0.38</a:t>
            </a:r>
            <a:r>
              <a:rPr lang="vi-VN">
                <a:latin typeface="Times New Roman" panose="02020603050405020304" pitchFamily="18" charset="0"/>
                <a:cs typeface="Times New Roman" panose="02020603050405020304" pitchFamily="18" charset="0"/>
              </a:rPr>
              <a:t>, cho thấy mô hình liên tục tối ưu tốt.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4F1AD6-6133-3EFB-07F1-3E3A37A6CE01}"/>
              </a:ext>
            </a:extLst>
          </p:cNvPr>
          <p:cNvSpPr txBox="1"/>
          <p:nvPr/>
        </p:nvSpPr>
        <p:spPr>
          <a:xfrm>
            <a:off x="3532237" y="5566791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uá trình huấn luyện</a:t>
            </a:r>
          </a:p>
        </p:txBody>
      </p:sp>
    </p:spTree>
    <p:extLst>
      <p:ext uri="{BB962C8B-B14F-4D97-AF65-F5344CB8AC3E}">
        <p14:creationId xmlns:p14="http://schemas.microsoft.com/office/powerpoint/2010/main" val="1924597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92BE5-A75B-555F-6899-F294F43CB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69728-CEF5-D6F3-87D2-C801E205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8F940C-3065-4FB0-8FCE-F28B8F492B8B}" type="slidenum">
              <a:rPr lang="en-US" smtClean="0"/>
              <a:t>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6D6369-8A2E-0478-D7DA-EBAC3FD67911}"/>
              </a:ext>
            </a:extLst>
          </p:cNvPr>
          <p:cNvSpPr txBox="1"/>
          <p:nvPr/>
        </p:nvSpPr>
        <p:spPr>
          <a:xfrm>
            <a:off x="668593" y="350770"/>
            <a:ext cx="1052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400" b="1">
                <a:solidFill>
                  <a:schemeClr val="bg1"/>
                </a:solidFill>
                <a:latin typeface="+mj-lt"/>
              </a:rPr>
              <a:t>IV. KIẾN TRÚC ALEXNET</a:t>
            </a:r>
            <a:endParaRPr lang="en-US" sz="2400" b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5" name="Picture 4" descr="A comparison of graphs with numbers&#10;&#10;AI-generated content may be incorrect.">
            <a:extLst>
              <a:ext uri="{FF2B5EF4-FFF2-40B4-BE49-F238E27FC236}">
                <a16:creationId xmlns:a16="http://schemas.microsoft.com/office/drawing/2014/main" id="{7ECCFB0B-FBC2-7F43-BD81-2CFE66791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837" y="1707186"/>
            <a:ext cx="8510027" cy="39855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ADED6E-C057-8102-F5ED-FEB4FC260C11}"/>
              </a:ext>
            </a:extLst>
          </p:cNvPr>
          <p:cNvSpPr txBox="1"/>
          <p:nvPr/>
        </p:nvSpPr>
        <p:spPr>
          <a:xfrm>
            <a:off x="3045542" y="5692715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 i="1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Trực quan hóa</a:t>
            </a:r>
            <a:endParaRPr lang="en-US" i="1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839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548</Words>
  <Application>Microsoft Office PowerPoint</Application>
  <PresentationFormat>Widescreen</PresentationFormat>
  <Paragraphs>76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Calibri Light</vt:lpstr>
      <vt:lpstr>Times New Roman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ACER</dc:creator>
  <cp:lastModifiedBy>Long Hoang</cp:lastModifiedBy>
  <cp:revision>56</cp:revision>
  <dcterms:created xsi:type="dcterms:W3CDTF">2024-04-25T11:03:00Z</dcterms:created>
  <dcterms:modified xsi:type="dcterms:W3CDTF">2025-10-08T03:32:24Z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595837F4CB8F43CB9AA565F4C8A67369_12</vt:lpwstr>
  </property>
  <property fmtid="{D5CDD505-2E9C-101B-9397-08002B2CF9AE}" pid="3" name="KSOProductBuildVer">
    <vt:lpwstr>1033-12.2.0.22549</vt:lpwstr>
  </property>
</Properties>
</file>