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7" r:id="rId2"/>
    <p:sldId id="288" r:id="rId3"/>
    <p:sldId id="289" r:id="rId4"/>
    <p:sldId id="290" r:id="rId5"/>
    <p:sldId id="257" r:id="rId6"/>
    <p:sldId id="291" r:id="rId7"/>
    <p:sldId id="292" r:id="rId8"/>
    <p:sldId id="293" r:id="rId9"/>
    <p:sldId id="258" r:id="rId10"/>
    <p:sldId id="269" r:id="rId11"/>
    <p:sldId id="256" r:id="rId12"/>
    <p:sldId id="280" r:id="rId13"/>
    <p:sldId id="281" r:id="rId14"/>
    <p:sldId id="282" r:id="rId15"/>
    <p:sldId id="283" r:id="rId16"/>
    <p:sldId id="298" r:id="rId17"/>
    <p:sldId id="284" r:id="rId18"/>
    <p:sldId id="285" r:id="rId19"/>
    <p:sldId id="297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0">
          <p15:clr>
            <a:srgbClr val="A4A3A4"/>
          </p15:clr>
        </p15:guide>
        <p15:guide id="2" pos="3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C3C"/>
    <a:srgbClr val="EECF33"/>
    <a:srgbClr val="59A1C6"/>
    <a:srgbClr val="136198"/>
    <a:srgbClr val="5DA156"/>
    <a:srgbClr val="D5393C"/>
    <a:srgbClr val="1D6766"/>
    <a:srgbClr val="F5BB7B"/>
    <a:srgbClr val="ECE54F"/>
    <a:srgbClr val="614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0" autoAdjust="0"/>
  </p:normalViewPr>
  <p:slideViewPr>
    <p:cSldViewPr snapToGrid="0">
      <p:cViewPr>
        <p:scale>
          <a:sx n="80" d="100"/>
          <a:sy n="80" d="100"/>
        </p:scale>
        <p:origin x="-1086" y="-300"/>
      </p:cViewPr>
      <p:guideLst>
        <p:guide orient="horz" pos="1640"/>
        <p:guide pos="31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Barlow Condensed" panose="00000506000000000000" charset="0"/>
              </a:rPr>
              <a:t>2021/9/27</a:t>
            </a:fld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Barlow Condensed" panose="00000506000000000000" charset="0"/>
              </a:rPr>
              <a:t>‹#›</a:t>
            </a:fld>
            <a:endParaRPr lang="zh-CN" altLang="en-US">
              <a:cs typeface="Barlow Condensed" panose="00000506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76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F7BC7C30-895B-4974-8A60-19541C82F6B3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68C1CD97-E9EA-4E82-9539-BE60926ECB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3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8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3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8B01-B15C-4B92-AA4C-045722D7B210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7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8196" name="Picture 4" descr="https://lh5.googleusercontent.com/kXhQaMvGOE-03QFSZ4mDvhxnoCFowC8d0OZH61zUojvt6JMLnA1jZzmsNctZfVYo8ZfCncUQHtS2g2uJgttIidMefydc8Rpa54gH5B33FoFXRk5MpihX4GMWI-atbgnZcnMxJg0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87" y="761999"/>
            <a:ext cx="5727505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0305" y="131406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nhỉ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6" descr="Shape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9654" y="1476122"/>
            <a:ext cx="3115303" cy="31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h4.googleusercontent.com/h08pW_AK2pRtUxZI4wICscEdQw3B0rOdKMvZllFxiykN_huyKtIw1ns4vsOC2ny2rOgmKoW9TzFjFPXpf_7cw4a640x3ENNXmXsBToThgzN9gCBaTRoHZFc7e8f4dvbyncmFZrQ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19" y="3200399"/>
            <a:ext cx="450963" cy="8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lh5.googleusercontent.com/VW_jsX9n7Qcl8lGgPnJlvthaDMrXp3OOnGWaMLRSR0oxA11fCCJUHderEUfUtkt4GsEQ3fZnsKb9LBM1y5KhBXxuxjsderxbPoeO_K3V6UIk9H7kSE0G9VecZ2gdc34zw9A0xFw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1" y="2394001"/>
            <a:ext cx="582448" cy="6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lh5.googleusercontent.com/f7DYCCTd9nBlykCAxKNscNq-w4W_79HjhezMdwX34ikNUSHPd8OzQtOdvz1zyoc9aCysTj1IbImOxn0Uz6o-SIxI5Vh302Zs2Aivwl0bDp1B6fshirIapf9J8ZZo8MYsYBJyUc8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0" y="1066032"/>
            <a:ext cx="736078" cy="8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lh6.googleusercontent.com/4OOMe-is5lJbThUUzdVj-tuYWQqalXL_1snuL1_ZdFceBRQyYbVrvuIII0TLlWFf2Egr5MiWBqLr3TrlXEQcOCaCGUfz5_V5jq87TP39aczVRZsxJu7nIOJwIVH_vYsFmufZ2vQ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62" y="2495423"/>
            <a:ext cx="943484" cy="60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s://lh6.googleusercontent.com/fsxPEXvnG-jWWCOoloSusIHcAvu6FFvBdM6PBC-bW0xqL8Y7OHTiS9uad-NGFU614K4WmrZFNpWlUsyJfRoRkW-6mdeHg23gSE5FIUEDzw3b7AqcQKrseJn99Sg1EEnGs1OShZ8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71" y="1061479"/>
            <a:ext cx="386672" cy="43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6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4600" y="4904010"/>
            <a:ext cx="2819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614208"/>
                </a:solidFill>
                <a:latin typeface="Barlow Condensed" panose="00000506000000000000" charset="0"/>
                <a:ea typeface="Barlow Condensed" panose="00000506000000000000" charset="0"/>
                <a:cs typeface="Arial" panose="020B0604020202020204" pitchFamily="34" charset="0"/>
              </a:rPr>
              <a:t>© 1999 -20XX IX Web Hosting. All rights reserved</a:t>
            </a:r>
            <a:endParaRPr lang="en-US" sz="900" dirty="0">
              <a:solidFill>
                <a:srgbClr val="614208"/>
              </a:solidFill>
              <a:latin typeface="Barlow Condensed" panose="00000506000000000000" charset="0"/>
              <a:ea typeface="Barlow Condensed" panose="00000506000000000000" charset="0"/>
              <a:cs typeface="Arial" panose="020B0604020202020204" pitchFamily="34" charset="0"/>
            </a:endParaRPr>
          </a:p>
        </p:txBody>
      </p:sp>
      <p:pic>
        <p:nvPicPr>
          <p:cNvPr id="13" name="Picture 12" descr="fiel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2343150"/>
            <a:ext cx="2914650" cy="862080"/>
          </a:xfrm>
          <a:prstGeom prst="rect">
            <a:avLst/>
          </a:prstGeom>
        </p:spPr>
      </p:pic>
      <p:pic>
        <p:nvPicPr>
          <p:cNvPr id="14" name="Picture 13" descr="camera'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1809750"/>
            <a:ext cx="1799243" cy="13906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6259" y="2019984"/>
            <a:ext cx="3704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.(b + c) = ab + ac</a:t>
            </a:r>
            <a:endParaRPr lang="en-US" sz="4800" b="1" dirty="0">
              <a:latin typeface="Times New Roman" panose="02020603050405020304" pitchFamily="18" charset="0"/>
              <a:ea typeface="Barlow Condensed" panose="0000050600000000000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03697"/>
            <a:ext cx="89708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u="sng">
                <a:solidFill>
                  <a:srgbClr val="FF0000"/>
                </a:solidFill>
              </a:rPr>
              <a:t>CHƯƠNG </a:t>
            </a:r>
            <a:r>
              <a:rPr lang="vi-VN" sz="3200" b="1" u="sng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vi-VN" sz="3200" b="1" dirty="0">
                <a:solidFill>
                  <a:srgbClr val="FF0000"/>
                </a:solidFill>
              </a:rPr>
              <a:t/>
            </a:r>
            <a:br>
              <a:rPr lang="vi-VN" sz="3200" b="1" dirty="0">
                <a:solidFill>
                  <a:srgbClr val="FF0000"/>
                </a:solidFill>
              </a:rPr>
            </a:br>
            <a:r>
              <a:rPr lang="vi-VN" sz="3200" b="1" dirty="0">
                <a:solidFill>
                  <a:srgbClr val="FF0000"/>
                </a:solidFill>
              </a:rPr>
              <a:t>PHÉP NHÂN VÀ PHÉP CHIA CÁC ĐA THỨC</a:t>
            </a:r>
            <a:endParaRPr lang="vi-VN" sz="3200" dirty="0">
              <a:solidFill>
                <a:srgbClr val="FF0000"/>
              </a:solidFill>
            </a:endParaRPr>
          </a:p>
          <a:p>
            <a:pPr algn="ctr"/>
            <a:endParaRPr lang="vi-VN" sz="2000" b="1" u="sng" smtClean="0">
              <a:solidFill>
                <a:srgbClr val="FF0000"/>
              </a:solidFill>
            </a:endParaRPr>
          </a:p>
          <a:p>
            <a:pPr algn="ctr"/>
            <a:endParaRPr lang="vi-VN" sz="2000" b="1" u="sng">
              <a:solidFill>
                <a:srgbClr val="FF0000"/>
              </a:solidFill>
            </a:endParaRPr>
          </a:p>
          <a:p>
            <a:pPr algn="ctr"/>
            <a:r>
              <a:rPr lang="vi-VN" sz="2000" b="1" u="sng" smtClean="0">
                <a:solidFill>
                  <a:srgbClr val="FF0000"/>
                </a:solidFill>
              </a:rPr>
              <a:t>BÀI </a:t>
            </a:r>
            <a:r>
              <a:rPr lang="vi-VN" sz="2000" b="1" u="sng" dirty="0">
                <a:solidFill>
                  <a:srgbClr val="FF0000"/>
                </a:solidFill>
              </a:rPr>
              <a:t>1</a:t>
            </a:r>
            <a:r>
              <a:rPr lang="vi-VN" sz="2000" b="1" dirty="0">
                <a:solidFill>
                  <a:srgbClr val="FF0000"/>
                </a:solidFill>
              </a:rPr>
              <a:t>: </a:t>
            </a:r>
            <a:r>
              <a:rPr lang="vi-VN" sz="2400" b="1" dirty="0">
                <a:solidFill>
                  <a:srgbClr val="FF0000"/>
                </a:solidFill>
              </a:rPr>
              <a:t>NHÂN ĐƠN THỨC VỚI ĐA THỨC</a:t>
            </a:r>
            <a:endParaRPr lang="vi-VN" sz="4000" dirty="0">
              <a:solidFill>
                <a:srgbClr val="FF0000"/>
              </a:solidFill>
            </a:endParaRPr>
          </a:p>
          <a:p>
            <a:pPr algn="ctr"/>
            <a:r>
              <a:rPr lang="vi-VN" sz="3600" dirty="0">
                <a:solidFill>
                  <a:schemeClr val="bg1"/>
                </a:solidFill>
              </a:rPr>
              <a:t/>
            </a:r>
            <a:br>
              <a:rPr lang="vi-VN" sz="3600" dirty="0">
                <a:solidFill>
                  <a:schemeClr val="bg1"/>
                </a:solidFill>
              </a:rPr>
            </a:br>
            <a:r>
              <a:rPr lang="vi-VN" sz="3200" dirty="0">
                <a:solidFill>
                  <a:schemeClr val="bg1"/>
                </a:solidFill>
              </a:rPr>
              <a:t/>
            </a:r>
            <a:br>
              <a:rPr lang="vi-VN" sz="3200" dirty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438208"/>
            <a:ext cx="6471735" cy="65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838200" indent="-838200"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838200" indent="-838200"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838200" indent="-838200"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838200" indent="-838200"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295400" indent="-838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1752600" indent="-838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2209800" indent="-838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2667000" indent="-838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(SGK/4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941821" y="2725739"/>
            <a:ext cx="6119813" cy="1365250"/>
            <a:chOff x="982" y="1370"/>
            <a:chExt cx="3855" cy="86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982" y="1370"/>
              <a:ext cx="3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V</a:t>
              </a:r>
              <a:r>
                <a:rPr lang="vi-VN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ới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 A, B, C l</a:t>
              </a:r>
              <a:r>
                <a:rPr lang="vi-VN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à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 c</a:t>
              </a:r>
              <a:r>
                <a:rPr lang="vi-VN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ác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  <a:r>
                <a:rPr lang="vi-VN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đơ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n th</a:t>
              </a:r>
              <a:r>
                <a:rPr lang="vi-VN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ức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, ta c</a:t>
              </a:r>
              <a:r>
                <a:rPr lang="vi-VN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ó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01" y="1802"/>
              <a:ext cx="3130" cy="428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.VnTime" panose="020B7200000000000000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3600" b="1">
                  <a:solidFill>
                    <a:srgbClr val="0000FF"/>
                  </a:solidFill>
                </a:rPr>
                <a:t> A</a:t>
              </a:r>
              <a:r>
                <a:rPr lang="en-US" altLang="en-US" sz="3600"/>
                <a:t>.(B + C) = </a:t>
              </a:r>
              <a:r>
                <a:rPr lang="en-US" altLang="en-US" sz="3600" b="1">
                  <a:solidFill>
                    <a:srgbClr val="0000FF"/>
                  </a:solidFill>
                </a:rPr>
                <a:t>A</a:t>
              </a:r>
              <a:r>
                <a:rPr lang="en-US" altLang="en-US" sz="3600"/>
                <a:t>.B + </a:t>
              </a:r>
              <a:r>
                <a:rPr lang="en-US" altLang="en-US" sz="3600" b="1">
                  <a:solidFill>
                    <a:srgbClr val="0000FF"/>
                  </a:solidFill>
                </a:rPr>
                <a:t>A</a:t>
              </a:r>
              <a:r>
                <a:rPr lang="en-US" altLang="en-US" sz="3600"/>
                <a:t>.C</a:t>
              </a:r>
              <a:endParaRPr lang="vi-VN" altLang="en-US" sz="3600"/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42454" y="4319878"/>
            <a:ext cx="8492837" cy="646331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3600" b="1">
                <a:solidFill>
                  <a:srgbClr val="0000FF"/>
                </a:solidFill>
              </a:rPr>
              <a:t> </a:t>
            </a:r>
            <a:r>
              <a:rPr lang="vi-VN" altLang="en-US" sz="3600" b="1" smtClean="0">
                <a:solidFill>
                  <a:srgbClr val="0000FF"/>
                </a:solidFill>
              </a:rPr>
              <a:t>-</a:t>
            </a:r>
            <a:r>
              <a:rPr lang="en-US" altLang="en-US" sz="3600" b="1" smtClean="0">
                <a:solidFill>
                  <a:srgbClr val="0000FF"/>
                </a:solidFill>
              </a:rPr>
              <a:t>A</a:t>
            </a:r>
            <a:r>
              <a:rPr lang="en-US" altLang="en-US" sz="3600"/>
              <a:t>.(B + </a:t>
            </a:r>
            <a:r>
              <a:rPr lang="en-US" altLang="en-US" sz="3600" smtClean="0"/>
              <a:t>C</a:t>
            </a:r>
            <a:r>
              <a:rPr lang="vi-VN" altLang="en-US" sz="3600" smtClean="0"/>
              <a:t> </a:t>
            </a:r>
            <a:r>
              <a:rPr lang="nl-NL" sz="3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vi-VN" altLang="en-US" sz="3600" smtClean="0"/>
              <a:t> D</a:t>
            </a:r>
            <a:r>
              <a:rPr lang="en-US" altLang="en-US" sz="3600" smtClean="0"/>
              <a:t>) </a:t>
            </a:r>
            <a:r>
              <a:rPr lang="en-US" altLang="en-US" sz="3600"/>
              <a:t>= </a:t>
            </a:r>
            <a:r>
              <a:rPr lang="vi-VN" altLang="en-US" sz="3600" smtClean="0"/>
              <a:t>(-</a:t>
            </a:r>
            <a:r>
              <a:rPr lang="en-US" altLang="en-US" sz="3600" b="1" smtClean="0">
                <a:solidFill>
                  <a:srgbClr val="0000FF"/>
                </a:solidFill>
              </a:rPr>
              <a:t>A</a:t>
            </a:r>
            <a:r>
              <a:rPr lang="vi-VN" altLang="en-US" sz="3600" b="1" smtClean="0">
                <a:solidFill>
                  <a:srgbClr val="0000FF"/>
                </a:solidFill>
              </a:rPr>
              <a:t>)</a:t>
            </a:r>
            <a:r>
              <a:rPr lang="en-US" altLang="en-US" sz="3600" smtClean="0"/>
              <a:t>.B </a:t>
            </a:r>
            <a:r>
              <a:rPr lang="en-US" altLang="en-US" sz="3600"/>
              <a:t>+ </a:t>
            </a:r>
            <a:r>
              <a:rPr lang="vi-VN" altLang="en-US" sz="3600" smtClean="0"/>
              <a:t>(-)</a:t>
            </a:r>
            <a:r>
              <a:rPr lang="en-US" altLang="en-US" sz="3600" b="1" smtClean="0">
                <a:solidFill>
                  <a:srgbClr val="0000FF"/>
                </a:solidFill>
              </a:rPr>
              <a:t>A</a:t>
            </a:r>
            <a:r>
              <a:rPr lang="en-US" altLang="en-US" sz="3600" smtClean="0"/>
              <a:t>.C</a:t>
            </a:r>
            <a:r>
              <a:rPr lang="vi-VN" altLang="en-US" sz="3600" smtClean="0"/>
              <a:t> </a:t>
            </a:r>
            <a:r>
              <a:rPr lang="nl-NL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vi-VN" altLang="en-US" sz="3600" smtClean="0"/>
              <a:t> (-A).D </a:t>
            </a:r>
            <a:endParaRPr lang="vi-VN" altLang="en-US" sz="360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59151" y="120130"/>
            <a:ext cx="7371339" cy="40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.VnTime" panose="020B7200000000000000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vi-VN" altLang="en-US" sz="2800" smtClean="0">
                <a:solidFill>
                  <a:srgbClr val="FF5050"/>
                </a:solidFill>
                <a:latin typeface="Arial" panose="020B0604020202020204" pitchFamily="34" charset="0"/>
              </a:rPr>
              <a:t>NHÂN ĐƠN </a:t>
            </a:r>
            <a:r>
              <a:rPr lang="vi-VN" altLang="en-US" sz="2800">
                <a:solidFill>
                  <a:srgbClr val="FF5050"/>
                </a:solidFill>
                <a:latin typeface="Arial" panose="020B0604020202020204" pitchFamily="34" charset="0"/>
              </a:rPr>
              <a:t>THỨC VỚI ĐA THỨC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0213" y="1003869"/>
            <a:ext cx="83560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thức</a:t>
            </a:r>
            <a:r>
              <a:rPr lang="vi-V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71449" y="1058863"/>
            <a:ext cx="835602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thức</a:t>
            </a:r>
            <a:r>
              <a:rPr lang="vi-V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2564" y="290515"/>
            <a:ext cx="649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smtClean="0"/>
              <a:t>VÍ DỤ:  thực hiện phép tính</a:t>
            </a:r>
            <a:endParaRPr lang="en-US" sz="320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81148"/>
              </p:ext>
            </p:extLst>
          </p:nvPr>
        </p:nvGraphicFramePr>
        <p:xfrm>
          <a:off x="260639" y="1068965"/>
          <a:ext cx="2931284" cy="70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1638000" imgH="393480" progId="Equation.DSMT4">
                  <p:embed/>
                </p:oleObj>
              </mc:Choice>
              <mc:Fallback>
                <p:oleObj name="Equation" r:id="rId3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39" y="1068965"/>
                        <a:ext cx="2931284" cy="70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22421"/>
              </p:ext>
            </p:extLst>
          </p:nvPr>
        </p:nvGraphicFramePr>
        <p:xfrm>
          <a:off x="185349" y="1930138"/>
          <a:ext cx="3412615" cy="68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1955520" imgH="393480" progId="Equation.DSMT4">
                  <p:embed/>
                </p:oleObj>
              </mc:Choice>
              <mc:Fallback>
                <p:oleObj name="Equation" r:id="rId5" imgW="1955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49" y="1930138"/>
                        <a:ext cx="3412615" cy="68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3761"/>
              </p:ext>
            </p:extLst>
          </p:nvPr>
        </p:nvGraphicFramePr>
        <p:xfrm>
          <a:off x="260639" y="2934133"/>
          <a:ext cx="39608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7" imgW="2438280" imgH="558720" progId="Equation.DSMT4">
                  <p:embed/>
                </p:oleObj>
              </mc:Choice>
              <mc:Fallback>
                <p:oleObj name="Equation" r:id="rId7" imgW="24382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639" y="2934133"/>
                        <a:ext cx="396081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7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72" y="97897"/>
            <a:ext cx="2463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079547" y="138659"/>
            <a:ext cx="2656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15094"/>
              </p:ext>
            </p:extLst>
          </p:nvPr>
        </p:nvGraphicFramePr>
        <p:xfrm>
          <a:off x="271687" y="947362"/>
          <a:ext cx="4567013" cy="83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2323800" imgH="393480" progId="Equation.DSMT4">
                  <p:embed/>
                </p:oleObj>
              </mc:Choice>
              <mc:Fallback>
                <p:oleObj name="Equation" r:id="rId3" imgW="2323800" imgH="39348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87" y="947362"/>
                        <a:ext cx="4567013" cy="83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76849"/>
              </p:ext>
            </p:extLst>
          </p:nvPr>
        </p:nvGraphicFramePr>
        <p:xfrm>
          <a:off x="445734" y="2264338"/>
          <a:ext cx="2544887" cy="94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34" y="2264338"/>
                        <a:ext cx="2544887" cy="947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582172"/>
              </p:ext>
            </p:extLst>
          </p:nvPr>
        </p:nvGraphicFramePr>
        <p:xfrm>
          <a:off x="2990037" y="2365511"/>
          <a:ext cx="2336849" cy="88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037" y="2365511"/>
                        <a:ext cx="2336849" cy="88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90387"/>
              </p:ext>
            </p:extLst>
          </p:nvPr>
        </p:nvGraphicFramePr>
        <p:xfrm>
          <a:off x="5326886" y="2365511"/>
          <a:ext cx="2000174" cy="87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9" imgW="406080" imgH="177480" progId="Equation.DSMT4">
                  <p:embed/>
                </p:oleObj>
              </mc:Choice>
              <mc:Fallback>
                <p:oleObj name="Equation" r:id="rId9" imgW="406080" imgH="177480" progId="Equation.DSMT4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886" y="2365511"/>
                        <a:ext cx="2000174" cy="874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11524"/>
              </p:ext>
            </p:extLst>
          </p:nvPr>
        </p:nvGraphicFramePr>
        <p:xfrm>
          <a:off x="532389" y="3359890"/>
          <a:ext cx="4915295" cy="94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1" imgW="1155600" imgH="203040" progId="Equation.DSMT4">
                  <p:embed/>
                </p:oleObj>
              </mc:Choice>
              <mc:Fallback>
                <p:oleObj name="Equation" r:id="rId11" imgW="1155600" imgH="20304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89" y="3359890"/>
                        <a:ext cx="4915295" cy="940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9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72" y="97897"/>
            <a:ext cx="2463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079547" y="138659"/>
            <a:ext cx="2656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91594"/>
              </p:ext>
            </p:extLst>
          </p:nvPr>
        </p:nvGraphicFramePr>
        <p:xfrm>
          <a:off x="296990" y="716650"/>
          <a:ext cx="6282769" cy="151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1790640" imgH="431640" progId="Equation.DSMT4">
                  <p:embed/>
                </p:oleObj>
              </mc:Choice>
              <mc:Fallback>
                <p:oleObj name="Equation" r:id="rId3" imgW="1790640" imgH="43164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90" y="716650"/>
                        <a:ext cx="6282769" cy="1516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27182"/>
              </p:ext>
            </p:extLst>
          </p:nvPr>
        </p:nvGraphicFramePr>
        <p:xfrm>
          <a:off x="69272" y="2053104"/>
          <a:ext cx="8087899" cy="145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2184120" imgH="393480" progId="Equation.DSMT4">
                  <p:embed/>
                </p:oleObj>
              </mc:Choice>
              <mc:Fallback>
                <p:oleObj name="Equation" r:id="rId5" imgW="2184120" imgH="3934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2" y="2053104"/>
                        <a:ext cx="8087899" cy="1457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29442"/>
              </p:ext>
            </p:extLst>
          </p:nvPr>
        </p:nvGraphicFramePr>
        <p:xfrm>
          <a:off x="69272" y="3281053"/>
          <a:ext cx="6750085" cy="166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1600200" imgH="393480" progId="Equation.DSMT4">
                  <p:embed/>
                </p:oleObj>
              </mc:Choice>
              <mc:Fallback>
                <p:oleObj name="Equation" r:id="rId7" imgW="1600200" imgH="393480" progId="Equation.DSMT4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2" y="3281053"/>
                        <a:ext cx="6750085" cy="166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7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38149" y="285751"/>
            <a:ext cx="1743076" cy="69532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vi-VN" altLang="en-US" sz="2800" b="1" smtClean="0"/>
              <a:t>BÀI TẬP</a:t>
            </a:r>
            <a:endParaRPr lang="en-US" altLang="en-US" sz="2800" b="1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5725" y="1127225"/>
            <a:ext cx="9298234" cy="339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800" dirty="0" smtClean="0"/>
              <a:t> 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mảnh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vườn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(5x + 3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(3x + y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2y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mảnh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vườn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mảnh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vườn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3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2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9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47674" y="188913"/>
            <a:ext cx="452437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mảnh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vườn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01472"/>
              </p:ext>
            </p:extLst>
          </p:nvPr>
        </p:nvGraphicFramePr>
        <p:xfrm>
          <a:off x="247674" y="923925"/>
          <a:ext cx="8035665" cy="216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450880" imgH="660240" progId="Equation.DSMT4">
                  <p:embed/>
                </p:oleObj>
              </mc:Choice>
              <mc:Fallback>
                <p:oleObj name="Equation" r:id="rId3" imgW="2450880" imgH="66024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74" y="923925"/>
                        <a:ext cx="8035665" cy="2164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3204037"/>
            <a:ext cx="9029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3 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2 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83414"/>
              </p:ext>
            </p:extLst>
          </p:nvPr>
        </p:nvGraphicFramePr>
        <p:xfrm>
          <a:off x="323873" y="4059670"/>
          <a:ext cx="6611949" cy="74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2247840" imgH="228600" progId="Equation.DSMT4">
                  <p:embed/>
                </p:oleObj>
              </mc:Choice>
              <mc:Fallback>
                <p:oleObj name="Equation" r:id="rId5" imgW="2247840" imgH="228600" progId="Equation.DSMT4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73" y="4059670"/>
                        <a:ext cx="6611949" cy="740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470" y="745375"/>
            <a:ext cx="584967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latin typeface="VNI-Times" pitchFamily="2" charset="0"/>
              </a:rPr>
              <a:t>3.Baøi 3b </a:t>
            </a:r>
            <a:r>
              <a:rPr lang="en-US" altLang="en-US" sz="3600" dirty="0" err="1">
                <a:latin typeface="VNI-Times" pitchFamily="2" charset="0"/>
              </a:rPr>
              <a:t>trang</a:t>
            </a:r>
            <a:r>
              <a:rPr lang="en-US" altLang="en-US" sz="3600" dirty="0">
                <a:latin typeface="VNI-Times" pitchFamily="2" charset="0"/>
              </a:rPr>
              <a:t> 5: </a:t>
            </a:r>
            <a:r>
              <a:rPr lang="en-US" altLang="en-US" sz="3600" dirty="0" err="1">
                <a:latin typeface="VNI-Times" pitchFamily="2" charset="0"/>
              </a:rPr>
              <a:t>Tìm</a:t>
            </a:r>
            <a:r>
              <a:rPr lang="en-US" altLang="en-US" sz="3600" dirty="0">
                <a:latin typeface="VNI-Times" pitchFamily="2" charset="0"/>
              </a:rPr>
              <a:t> x, </a:t>
            </a:r>
            <a:r>
              <a:rPr lang="en-US" altLang="en-US" sz="3600" dirty="0" err="1">
                <a:latin typeface="VNI-Times" pitchFamily="2" charset="0"/>
              </a:rPr>
              <a:t>bieát</a:t>
            </a:r>
            <a:r>
              <a:rPr lang="en-US" altLang="en-US" sz="3600" dirty="0">
                <a:latin typeface="VNI-Times" pitchFamily="2" charset="0"/>
              </a:rPr>
              <a:t> :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58948"/>
              </p:ext>
            </p:extLst>
          </p:nvPr>
        </p:nvGraphicFramePr>
        <p:xfrm>
          <a:off x="661477" y="1546793"/>
          <a:ext cx="5203825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1612800" imgH="888840" progId="Equation.DSMT4">
                  <p:embed/>
                </p:oleObj>
              </mc:Choice>
              <mc:Fallback>
                <p:oleObj name="Equation" r:id="rId3" imgW="1612800" imgH="888840" progId="Equation.DSMT4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77" y="1546793"/>
                        <a:ext cx="5203825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0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hap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94302" y="1862356"/>
            <a:ext cx="3035215" cy="25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 rot="400875">
            <a:off x="1795593" y="902679"/>
            <a:ext cx="4697137" cy="1738734"/>
          </a:xfrm>
          <a:prstGeom prst="cloudCallout">
            <a:avLst>
              <a:gd name="adj1" fmla="val -27757"/>
              <a:gd name="adj2" fmla="val 684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Trước giờ học</a:t>
            </a:r>
            <a:endParaRPr lang="vi-VN" sz="2800" dirty="0"/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983" y="1366157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08208" y="857250"/>
            <a:ext cx="21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DA156"/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Conclusion</a:t>
            </a:r>
            <a:endParaRPr lang="en-US" sz="2800" b="1" dirty="0">
              <a:solidFill>
                <a:srgbClr val="E5AC3C"/>
              </a:solidFill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  <p:pic>
        <p:nvPicPr>
          <p:cNvPr id="11" name="Picture 10" descr="conclus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123" y="1794304"/>
            <a:ext cx="1769382" cy="1790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33574" y="2226904"/>
            <a:ext cx="7058025" cy="221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HƯỚNG DẪN TỰ HỌC Ở NHÀ</a:t>
            </a:r>
            <a:endParaRPr lang="en-US" sz="3200" dirty="0"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l-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Học thuộc qui tắc </a:t>
            </a:r>
            <a:endParaRPr lang="en-US" sz="3200" dirty="0"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l-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Làm các bài tập: 1b, 2b, 3, 4, 5, 6 SGK </a:t>
            </a:r>
            <a:endParaRPr lang="en-US" sz="3200" dirty="0">
              <a:effectLst/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Online learning concept with cartoon character Vecto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53050" y="1208014"/>
            <a:ext cx="3600450" cy="342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Cloud 2"/>
          <p:cNvSpPr/>
          <p:nvPr/>
        </p:nvSpPr>
        <p:spPr>
          <a:xfrm>
            <a:off x="-94302" y="738230"/>
            <a:ext cx="6924593" cy="266998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 mình cần: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vi-V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thời khoá biểu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vi-V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 bị đồ dùng học tập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vi-V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nơi yên tĩnh để học</a:t>
            </a:r>
          </a:p>
        </p:txBody>
      </p:sp>
    </p:spTree>
    <p:extLst>
      <p:ext uri="{BB962C8B-B14F-4D97-AF65-F5344CB8AC3E}">
        <p14:creationId xmlns:p14="http://schemas.microsoft.com/office/powerpoint/2010/main" val="21670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02680" y="2105637"/>
            <a:ext cx="2822030" cy="23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 rot="400875">
            <a:off x="1462591" y="789021"/>
            <a:ext cx="4599702" cy="1980158"/>
          </a:xfrm>
          <a:prstGeom prst="cloudCallout">
            <a:avLst>
              <a:gd name="adj1" fmla="val -27757"/>
              <a:gd name="adj2" fmla="val 684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Trong</a:t>
            </a:r>
            <a:r>
              <a:rPr lang="vi-VN" sz="2800" b="1" dirty="0" smtClean="0"/>
              <a:t> </a:t>
            </a:r>
            <a:r>
              <a:rPr lang="vi-VN" sz="2800" b="1" dirty="0"/>
              <a:t>giờ học</a:t>
            </a:r>
            <a:endParaRPr lang="vi-VN" sz="2800" dirty="0"/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ball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361950"/>
            <a:ext cx="1186679" cy="971550"/>
          </a:xfrm>
          <a:prstGeom prst="rect">
            <a:avLst/>
          </a:prstGeom>
        </p:spPr>
      </p:pic>
      <p:pic>
        <p:nvPicPr>
          <p:cNvPr id="11268" name="Picture 4" descr="Orange and white alarm clock victor art, Alarm clock Animation, Cartoon  Watches, cartoon Character, electronics, cartoons png |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" y="762634"/>
            <a:ext cx="786643" cy="5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Microphone Icon Symbol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7" y="1913658"/>
            <a:ext cx="447355" cy="4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amera Cartoon png download - 512*512 - Free Transparent Camcorder png  Download. - CleanPNG / Kiss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5" y="1327886"/>
            <a:ext cx="706616" cy="47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Listening Document Vector SVG Icon - SVG Rep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5" y="3185738"/>
            <a:ext cx="503806" cy="5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Amazon.com: MIT Messenger: Appstore for Androi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5" y="2563891"/>
            <a:ext cx="552296" cy="55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s://lh6.googleusercontent.com/g9Qn1qYF0hRPGHsgYdyVCoBTssXSz5ZcEoehHt2GNRi7G5HWazNyQSyqQZV8tzRcd6ZubN0hd7nVrhjActK6ZtYuP_cP8pa0rXhrG5XmYEKK45GXV7oTDzXuqxCUsWxtqsB2gM8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1" y="5291161"/>
            <a:ext cx="573546" cy="66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06803" y="83590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đúng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giờ</a:t>
            </a:r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26442" y="1297086"/>
            <a:ext cx="4265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Luôn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bật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camera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giờ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học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26442" y="3184996"/>
            <a:ext cx="528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Tập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trung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lắng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nghe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bài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giảng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606803" y="2500662"/>
            <a:ext cx="5939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6803" y="37453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6" descr="https://lh6.googleusercontent.com/g9Qn1qYF0hRPGHsgYdyVCoBTssXSz5ZcEoehHt2GNRi7G5HWazNyQSyqQZV8tzRcd6ZubN0hd7nVrhjActK6ZtYuP_cP8pa0rXhrG5XmYEKK45GXV7oTDzXuqxCUsWxtqsB2gM8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6" y="3785160"/>
            <a:ext cx="291053" cy="4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626442" y="1895932"/>
            <a:ext cx="4265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Luôn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tắt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mic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giờ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học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9001" y="1954635"/>
            <a:ext cx="2903243" cy="23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 rot="400875">
            <a:off x="1485657" y="615456"/>
            <a:ext cx="4528843" cy="1866516"/>
          </a:xfrm>
          <a:prstGeom prst="cloudCallout">
            <a:avLst>
              <a:gd name="adj1" fmla="val -27757"/>
              <a:gd name="adj2" fmla="val 684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Sau</a:t>
            </a:r>
            <a:r>
              <a:rPr lang="vi-VN" sz="2800" b="1" dirty="0" smtClean="0"/>
              <a:t> </a:t>
            </a:r>
            <a:r>
              <a:rPr lang="vi-VN" sz="2800" b="1" dirty="0"/>
              <a:t>giờ học</a:t>
            </a:r>
          </a:p>
          <a:p>
            <a:r>
              <a:rPr lang="vi-VN" sz="2800" b="1" dirty="0"/>
              <a:t/>
            </a:r>
            <a:br>
              <a:rPr lang="vi-VN" sz="28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8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lh5.googleusercontent.com/lrLVEef7qC_Sh4DBf7papnva17WajFOkX_ASkXdOw7bTbJ5hYta_sAnrFCIxknKcAO5509uOjPselBOP5Cdknn7n9_p-g4VfmKomaywsAmJ_ya897ZcBXpfsA0vrG0DkkWS73bI=s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85" y="1742410"/>
            <a:ext cx="2122416" cy="24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6.googleusercontent.com/g9Qn1qYF0hRPGHsgYdyVCoBTssXSz5ZcEoehHt2GNRi7G5HWazNyQSyqQZV8tzRcd6ZubN0hd7nVrhjActK6ZtYuP_cP8pa0rXhrG5XmYEKK45GXV7oTDzXuqxCUsWxtqsB2gM8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976312"/>
            <a:ext cx="5238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23950" y="13528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8" name="Picture 6" descr="https://lh6.googleusercontent.com/g9Qn1qYF0hRPGHsgYdyVCoBTssXSz5ZcEoehHt2GNRi7G5HWazNyQSyqQZV8tzRcd6ZubN0hd7nVrhjActK6ZtYuP_cP8pa0rXhrG5XmYEKK45GXV7oTDzXuqxCUsWxtqsB2gM8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276178"/>
            <a:ext cx="5238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23950" y="2447638"/>
            <a:ext cx="5453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65" y="1173059"/>
            <a:ext cx="7615631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Đơn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thức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gì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Đa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thức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gì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? </a:t>
            </a:r>
            <a:endParaRPr lang="en-US" sz="2800" dirty="0"/>
          </a:p>
          <a:p>
            <a:pPr lvl="0">
              <a:lnSpc>
                <a:spcPct val="150000"/>
              </a:lnSpc>
            </a:pPr>
            <a:r>
              <a:rPr lang="nl-N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Nhắc lại qui tắc nhân hai đơn thức.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nl-N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Muốn nhân một số với một tổng ta làm thế nào 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4600" y="4904010"/>
            <a:ext cx="2819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614208"/>
                </a:solidFill>
                <a:latin typeface="Barlow Condensed" panose="00000506000000000000" charset="0"/>
                <a:ea typeface="Barlow Condensed" panose="00000506000000000000" charset="0"/>
                <a:cs typeface="Arial" panose="020B0604020202020204" pitchFamily="34" charset="0"/>
              </a:rPr>
              <a:t>© 1999 -20XX IX Web Hosting. All rights reserved</a:t>
            </a:r>
            <a:endParaRPr lang="en-US" sz="900" dirty="0">
              <a:solidFill>
                <a:srgbClr val="614208"/>
              </a:solidFill>
              <a:latin typeface="Barlow Condensed" panose="00000506000000000000" charset="0"/>
              <a:ea typeface="Barlow Condensed" panose="00000506000000000000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036" y="1668989"/>
            <a:ext cx="8181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Đơn thức là biểu thức gồm tích của một số và các biến.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Ví dụ: 8x</a:t>
            </a:r>
            <a:r>
              <a:rPr lang="nl-NL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12x</a:t>
            </a:r>
            <a:r>
              <a:rPr lang="nl-NL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4x là các đơn thức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Đa thức là một tổng của các đơn thức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8x</a:t>
            </a:r>
            <a:r>
              <a:rPr lang="nl-NL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+ 12x</a:t>
            </a:r>
            <a:r>
              <a:rPr lang="nl-NL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Nhân hai đơn thức: Ta nhân các hệ số với nhau, nhân các </a:t>
            </a:r>
            <a:r>
              <a:rPr lang="nl-NL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lũy </a:t>
            </a:r>
            <a:r>
              <a:rPr lang="nl-NL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ừa</a:t>
            </a:r>
            <a:r>
              <a:rPr lang="nl-NL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cùng một biến với nhau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l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38524" cy="1795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469</Words>
  <Application>Microsoft Office PowerPoint</Application>
  <PresentationFormat>On-screen Show (16:9)</PresentationFormat>
  <Paragraphs>73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dc:description>典藏馆 hccthy.taobao.com</dc:description>
  <cp:lastModifiedBy>TUANHUY</cp:lastModifiedBy>
  <cp:revision>28</cp:revision>
  <dcterms:created xsi:type="dcterms:W3CDTF">2018-12-10T14:14:00Z</dcterms:created>
  <dcterms:modified xsi:type="dcterms:W3CDTF">2021-09-27T07:46:52Z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9EA60596E4224CE1A74B740F31518DAE</vt:lpwstr>
  </property>
  <property fmtid="{D5CDD505-2E9C-101B-9397-08002B2CF9AE}" pid="3" name="KSOProductBuildVer">
    <vt:lpwstr>2052-11.1.0.10463</vt:lpwstr>
  </property>
</Properties>
</file>