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4" r:id="rId2"/>
    <p:sldId id="343" r:id="rId3"/>
    <p:sldId id="347" r:id="rId4"/>
    <p:sldId id="348" r:id="rId5"/>
    <p:sldId id="345" r:id="rId6"/>
    <p:sldId id="346" r:id="rId7"/>
    <p:sldId id="362" r:id="rId8"/>
    <p:sldId id="349" r:id="rId9"/>
    <p:sldId id="350" r:id="rId10"/>
    <p:sldId id="351" r:id="rId11"/>
    <p:sldId id="352" r:id="rId12"/>
    <p:sldId id="353" r:id="rId13"/>
    <p:sldId id="356" r:id="rId14"/>
    <p:sldId id="357" r:id="rId15"/>
    <p:sldId id="363" r:id="rId16"/>
    <p:sldId id="358" r:id="rId17"/>
    <p:sldId id="360" r:id="rId18"/>
    <p:sldId id="3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FF"/>
    <a:srgbClr val="0066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3" autoAdjust="0"/>
    <p:restoredTop sz="94660"/>
  </p:normalViewPr>
  <p:slideViewPr>
    <p:cSldViewPr>
      <p:cViewPr>
        <p:scale>
          <a:sx n="70" d="100"/>
          <a:sy n="70" d="100"/>
        </p:scale>
        <p:origin x="-33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59B82-083D-4050-9E9C-71DA3D327174}" type="datetimeFigureOut">
              <a:rPr lang="vi-VN" smtClean="0"/>
              <a:pPr/>
              <a:t>26/09/2021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92495-02EC-4264-A97A-1217605E2D4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038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9pPr>
          </a:lstStyle>
          <a:p>
            <a:pPr eaLnBrk="1" hangingPunct="1"/>
            <a:fld id="{57CDEE42-2BA4-4874-890F-7340BE5ED8BB}" type="slidenum"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Noto Sans SC Regular" charset="0"/>
                <a:cs typeface="Noto Sans SC Regular" charset="0"/>
              </a:defRPr>
            </a:lvl9pPr>
          </a:lstStyle>
          <a:p>
            <a:pPr eaLnBrk="1" hangingPunct="1"/>
            <a:fld id="{57CDEE42-2BA4-4874-890F-7340BE5ED8BB}" type="slidenum"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1DAA3-84E1-4584-9522-F9D89B7EDCD8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868F2-CE66-48A1-B688-6ACF95AD7FFA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868F2-CE66-48A1-B688-6ACF95AD7FFA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4510B-1305-4745-BA39-12776C0F6342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7AF15-88D2-4D34-9647-B224C7800DB8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3657E-C29D-41F6-8EE6-4078B81616DF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685801"/>
            <a:ext cx="5562600" cy="769441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QUI LỚP HỌC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828799"/>
            <a:ext cx="9067800" cy="304698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mic(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09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446"/>
    </mc:Choice>
    <mc:Fallback>
      <p:transition spd="slow" advTm="94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323528" y="2513976"/>
            <a:ext cx="7078780" cy="495301"/>
            <a:chOff x="262" y="969"/>
            <a:chExt cx="4933" cy="312"/>
          </a:xfrm>
        </p:grpSpPr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62" y="1019"/>
              <a:ext cx="4215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sz="28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Ví</a:t>
              </a:r>
              <a:r>
                <a:rPr lang="en-US" sz="28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dụ</a:t>
              </a:r>
              <a:r>
                <a:rPr lang="en-US" sz="28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800" b="1" i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đa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x - 2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đa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vi-V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30606771"/>
                </p:ext>
              </p:extLst>
            </p:nvPr>
          </p:nvGraphicFramePr>
          <p:xfrm>
            <a:off x="4178" y="969"/>
            <a:ext cx="1017" cy="280"/>
          </p:xfrm>
          <a:graphic>
            <a:graphicData uri="http://schemas.openxmlformats.org/presentationml/2006/ole">
              <p:oleObj spid="_x0000_s5290" name="Equation" r:id="rId4" imgW="736600" imgH="203200" progId="Equation.3">
                <p:embed/>
              </p:oleObj>
            </a:graphicData>
          </a:graphic>
        </p:graphicFrame>
      </p:grp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79512" y="1268760"/>
            <a:ext cx="1950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1961111" y="1305580"/>
            <a:ext cx="6192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A, B, C, D l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 ta c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ó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ĐA THỨC VỚI ĐA THỨC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5499" y="1860848"/>
            <a:ext cx="618898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(A+B)(C+D)=A.C+A.D+B.C+B.D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4603965" y="4176419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9220200"/>
              </p:ext>
            </p:extLst>
          </p:nvPr>
        </p:nvGraphicFramePr>
        <p:xfrm>
          <a:off x="4259477" y="4573294"/>
          <a:ext cx="114300" cy="215900"/>
        </p:xfrm>
        <a:graphic>
          <a:graphicData uri="http://schemas.openxmlformats.org/presentationml/2006/ole">
            <p:oleObj spid="_x0000_s5291" name="Equation" r:id="rId5" imgW="114151" imgH="215619" progId="Equation.3">
              <p:embed/>
            </p:oleObj>
          </a:graphicData>
        </a:graphic>
      </p:graphicFrame>
      <p:grpSp>
        <p:nvGrpSpPr>
          <p:cNvPr id="66" name="Group 16"/>
          <p:cNvGrpSpPr>
            <a:grpSpLocks/>
          </p:cNvGrpSpPr>
          <p:nvPr/>
        </p:nvGrpSpPr>
        <p:grpSpPr bwMode="auto">
          <a:xfrm>
            <a:off x="152987" y="3301978"/>
            <a:ext cx="3906838" cy="584200"/>
            <a:chOff x="529" y="1284"/>
            <a:chExt cx="2461" cy="368"/>
          </a:xfrm>
        </p:grpSpPr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529" y="1284"/>
              <a:ext cx="1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u="sng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Giải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:  (</a:t>
              </a:r>
              <a:r>
                <a:rPr lang="en-US" sz="3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vi-VN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8" name="Object 18"/>
            <p:cNvGraphicFramePr>
              <a:graphicFrameLocks noChangeAspect="1"/>
            </p:cNvGraphicFramePr>
            <p:nvPr/>
          </p:nvGraphicFramePr>
          <p:xfrm>
            <a:off x="1700" y="1291"/>
            <a:ext cx="1290" cy="351"/>
          </p:xfrm>
          <a:graphic>
            <a:graphicData uri="http://schemas.openxmlformats.org/presentationml/2006/ole">
              <p:oleObj spid="_x0000_s5292" name="Equation" r:id="rId6" imgW="838200" imgH="228600" progId="Equation.DSMT4">
                <p:embed/>
              </p:oleObj>
            </a:graphicData>
          </a:graphic>
        </p:graphicFrame>
      </p:grpSp>
      <p:grpSp>
        <p:nvGrpSpPr>
          <p:cNvPr id="69" name="Group 68"/>
          <p:cNvGrpSpPr/>
          <p:nvPr/>
        </p:nvGrpSpPr>
        <p:grpSpPr>
          <a:xfrm>
            <a:off x="998009" y="4064674"/>
            <a:ext cx="2623938" cy="557213"/>
            <a:chOff x="395537" y="2812430"/>
            <a:chExt cx="2623938" cy="557213"/>
          </a:xfrm>
        </p:grpSpPr>
        <p:graphicFrame>
          <p:nvGraphicFramePr>
            <p:cNvPr id="7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05432411"/>
                </p:ext>
              </p:extLst>
            </p:nvPr>
          </p:nvGraphicFramePr>
          <p:xfrm>
            <a:off x="971600" y="2812430"/>
            <a:ext cx="2047875" cy="557213"/>
          </p:xfrm>
          <a:graphic>
            <a:graphicData uri="http://schemas.openxmlformats.org/presentationml/2006/ole">
              <p:oleObj spid="_x0000_s5293" name="Equation" r:id="rId7" imgW="838200" imgH="228600" progId="Equation.DSMT4">
                <p:embed/>
              </p:oleObj>
            </a:graphicData>
          </a:graphic>
        </p:graphicFrame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395537" y="2821955"/>
              <a:ext cx="9361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vi-VN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44905" y="4055149"/>
            <a:ext cx="2470150" cy="558801"/>
            <a:chOff x="3800278" y="2802905"/>
            <a:chExt cx="2470150" cy="558801"/>
          </a:xfrm>
        </p:grpSpPr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3800278" y="2842593"/>
              <a:ext cx="11525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vi-VN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39032178"/>
                </p:ext>
              </p:extLst>
            </p:nvPr>
          </p:nvGraphicFramePr>
          <p:xfrm>
            <a:off x="4222553" y="2802905"/>
            <a:ext cx="2047875" cy="557213"/>
          </p:xfrm>
          <a:graphic>
            <a:graphicData uri="http://schemas.openxmlformats.org/presentationml/2006/ole">
              <p:oleObj spid="_x0000_s5294" name="Equation" r:id="rId8" imgW="838200" imgH="228600" progId="Equation.DSMT4">
                <p:embed/>
              </p:oleObj>
            </a:graphicData>
          </a:graphic>
        </p:graphicFrame>
      </p:grpSp>
      <p:grpSp>
        <p:nvGrpSpPr>
          <p:cNvPr id="75" name="Group 74"/>
          <p:cNvGrpSpPr/>
          <p:nvPr/>
        </p:nvGrpSpPr>
        <p:grpSpPr>
          <a:xfrm>
            <a:off x="1004259" y="4507587"/>
            <a:ext cx="1196974" cy="519113"/>
            <a:chOff x="1230116" y="3255343"/>
            <a:chExt cx="1196974" cy="519113"/>
          </a:xfrm>
        </p:grpSpPr>
        <p:sp>
          <p:nvSpPr>
            <p:cNvPr id="76" name="Text Box 29"/>
            <p:cNvSpPr txBox="1">
              <a:spLocks noChangeArrowheads="1"/>
            </p:cNvSpPr>
            <p:nvPr/>
          </p:nvSpPr>
          <p:spPr bwMode="auto">
            <a:xfrm>
              <a:off x="1230116" y="3255343"/>
              <a:ext cx="95937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vi-VN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4109323"/>
                </p:ext>
              </p:extLst>
            </p:nvPr>
          </p:nvGraphicFramePr>
          <p:xfrm>
            <a:off x="1868290" y="3306143"/>
            <a:ext cx="558800" cy="447675"/>
          </p:xfrm>
          <a:graphic>
            <a:graphicData uri="http://schemas.openxmlformats.org/presentationml/2006/ole">
              <p:oleObj spid="_x0000_s5295" name="Equation" r:id="rId9" imgW="253780" imgH="203024" progId="Equation.DSMT4">
                <p:embed/>
              </p:oleObj>
            </a:graphicData>
          </a:graphic>
        </p:graphicFrame>
      </p:grp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084155" y="4526637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.(-5x) 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199911" y="4522171"/>
            <a:ext cx="1657350" cy="519113"/>
            <a:chOff x="4411742" y="3254870"/>
            <a:chExt cx="1657350" cy="519113"/>
          </a:xfrm>
        </p:grpSpPr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4411742" y="3254870"/>
              <a:ext cx="16573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+ (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vi-V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69192228"/>
                </p:ext>
              </p:extLst>
            </p:nvPr>
          </p:nvGraphicFramePr>
          <p:xfrm>
            <a:off x="5273478" y="3285506"/>
            <a:ext cx="617538" cy="450850"/>
          </p:xfrm>
          <a:graphic>
            <a:graphicData uri="http://schemas.openxmlformats.org/presentationml/2006/ole">
              <p:oleObj spid="_x0000_s5296" name="Equation" r:id="rId10" imgW="279279" imgH="203112" progId="Equation.DSMT4">
                <p:embed/>
              </p:oleObj>
            </a:graphicData>
          </a:graphic>
        </p:graphicFrame>
      </p:grp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5508104" y="4566071"/>
            <a:ext cx="195637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).(-5x)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5339316"/>
              </p:ext>
            </p:extLst>
          </p:nvPr>
        </p:nvGraphicFramePr>
        <p:xfrm>
          <a:off x="1044748" y="5085184"/>
          <a:ext cx="4751388" cy="1009650"/>
        </p:xfrm>
        <a:graphic>
          <a:graphicData uri="http://schemas.openxmlformats.org/presentationml/2006/ole">
            <p:oleObj spid="_x0000_s5297" name="Equation" r:id="rId11" imgW="1916868" imgH="406224" progId="Equation.DSMT4">
              <p:embed/>
            </p:oleObj>
          </a:graphicData>
        </a:graphic>
      </p:graphicFrame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953311" y="5661248"/>
            <a:ext cx="3618689" cy="44291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ight Brace 84"/>
          <p:cNvSpPr/>
          <p:nvPr/>
        </p:nvSpPr>
        <p:spPr>
          <a:xfrm rot="16200000">
            <a:off x="2904100" y="2493372"/>
            <a:ext cx="246757" cy="159816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ircular Arrow 85"/>
          <p:cNvSpPr/>
          <p:nvPr/>
        </p:nvSpPr>
        <p:spPr>
          <a:xfrm rot="21083516">
            <a:off x="1369283" y="3011470"/>
            <a:ext cx="1810292" cy="896987"/>
          </a:xfrm>
          <a:prstGeom prst="circularArrow">
            <a:avLst>
              <a:gd name="adj1" fmla="val 6613"/>
              <a:gd name="adj2" fmla="val 560652"/>
              <a:gd name="adj3" fmla="val 20319417"/>
              <a:gd name="adj4" fmla="val 11099545"/>
              <a:gd name="adj5" fmla="val 163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ircular Arrow 86"/>
          <p:cNvSpPr/>
          <p:nvPr/>
        </p:nvSpPr>
        <p:spPr>
          <a:xfrm rot="21083516">
            <a:off x="1638484" y="2923131"/>
            <a:ext cx="1592073" cy="896987"/>
          </a:xfrm>
          <a:prstGeom prst="circularArrow">
            <a:avLst>
              <a:gd name="adj1" fmla="val 6613"/>
              <a:gd name="adj2" fmla="val 560652"/>
              <a:gd name="adj3" fmla="val 20319417"/>
              <a:gd name="adj4" fmla="val 11099545"/>
              <a:gd name="adj5" fmla="val 163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ircular Arrow 87"/>
          <p:cNvSpPr/>
          <p:nvPr/>
        </p:nvSpPr>
        <p:spPr>
          <a:xfrm rot="21083516">
            <a:off x="1331289" y="3813572"/>
            <a:ext cx="760867" cy="896987"/>
          </a:xfrm>
          <a:prstGeom prst="circularArrow">
            <a:avLst>
              <a:gd name="adj1" fmla="val 6613"/>
              <a:gd name="adj2" fmla="val 560652"/>
              <a:gd name="adj3" fmla="val 20319417"/>
              <a:gd name="adj4" fmla="val 11099545"/>
              <a:gd name="adj5" fmla="val 163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Circular Arrow 88"/>
          <p:cNvSpPr/>
          <p:nvPr/>
        </p:nvSpPr>
        <p:spPr>
          <a:xfrm>
            <a:off x="1312351" y="3809531"/>
            <a:ext cx="1636124" cy="896987"/>
          </a:xfrm>
          <a:prstGeom prst="circularArrow">
            <a:avLst>
              <a:gd name="adj1" fmla="val 6613"/>
              <a:gd name="adj2" fmla="val 907092"/>
              <a:gd name="adj3" fmla="val 20319417"/>
              <a:gd name="adj4" fmla="val 11099545"/>
              <a:gd name="adj5" fmla="val 163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Circular Arrow 89"/>
          <p:cNvSpPr/>
          <p:nvPr/>
        </p:nvSpPr>
        <p:spPr>
          <a:xfrm rot="203943">
            <a:off x="1255752" y="3644190"/>
            <a:ext cx="2292084" cy="1264463"/>
          </a:xfrm>
          <a:prstGeom prst="circularArrow">
            <a:avLst>
              <a:gd name="adj1" fmla="val 5351"/>
              <a:gd name="adj2" fmla="val 593433"/>
              <a:gd name="adj3" fmla="val 20517138"/>
              <a:gd name="adj4" fmla="val 10704270"/>
              <a:gd name="adj5" fmla="val 163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Circular Arrow 90"/>
          <p:cNvSpPr/>
          <p:nvPr/>
        </p:nvSpPr>
        <p:spPr>
          <a:xfrm rot="21083516">
            <a:off x="3724967" y="3795174"/>
            <a:ext cx="760867" cy="896987"/>
          </a:xfrm>
          <a:prstGeom prst="circularArrow">
            <a:avLst>
              <a:gd name="adj1" fmla="val 6613"/>
              <a:gd name="adj2" fmla="val 560652"/>
              <a:gd name="adj3" fmla="val 20319417"/>
              <a:gd name="adj4" fmla="val 11099545"/>
              <a:gd name="adj5" fmla="val 163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Circular Arrow 91"/>
          <p:cNvSpPr/>
          <p:nvPr/>
        </p:nvSpPr>
        <p:spPr>
          <a:xfrm>
            <a:off x="3706029" y="3791133"/>
            <a:ext cx="1636124" cy="896987"/>
          </a:xfrm>
          <a:prstGeom prst="circularArrow">
            <a:avLst>
              <a:gd name="adj1" fmla="val 6613"/>
              <a:gd name="adj2" fmla="val 907092"/>
              <a:gd name="adj3" fmla="val 20319417"/>
              <a:gd name="adj4" fmla="val 11099545"/>
              <a:gd name="adj5" fmla="val 163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Circular Arrow 92"/>
          <p:cNvSpPr/>
          <p:nvPr/>
        </p:nvSpPr>
        <p:spPr>
          <a:xfrm rot="203943">
            <a:off x="3649430" y="3625792"/>
            <a:ext cx="2292084" cy="1264463"/>
          </a:xfrm>
          <a:prstGeom prst="circularArrow">
            <a:avLst>
              <a:gd name="adj1" fmla="val 5351"/>
              <a:gd name="adj2" fmla="val 593433"/>
              <a:gd name="adj3" fmla="val 20517138"/>
              <a:gd name="adj4" fmla="val 10704270"/>
              <a:gd name="adj5" fmla="val 163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1189295" y="3371912"/>
            <a:ext cx="2916106" cy="44291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0889" y="4500409"/>
            <a:ext cx="203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.1</a:t>
            </a:r>
            <a:endParaRPr lang="vi-V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6165304"/>
            <a:ext cx="692730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64288" y="4561964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).1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88912" y="764704"/>
            <a:ext cx="618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.Quy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endParaRPr lang="vi-V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4658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6" grpId="0"/>
      <p:bldP spid="7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543238" y="1589932"/>
            <a:ext cx="2161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216" name="Group 64"/>
          <p:cNvGrpSpPr>
            <a:grpSpLocks/>
          </p:cNvGrpSpPr>
          <p:nvPr/>
        </p:nvGrpSpPr>
        <p:grpSpPr bwMode="auto">
          <a:xfrm>
            <a:off x="1099988" y="2178168"/>
            <a:ext cx="3908425" cy="820738"/>
            <a:chOff x="1383" y="754"/>
            <a:chExt cx="2462" cy="517"/>
          </a:xfrm>
        </p:grpSpPr>
        <p:grpSp>
          <p:nvGrpSpPr>
            <p:cNvPr id="49204" name="Group 52"/>
            <p:cNvGrpSpPr>
              <a:grpSpLocks/>
            </p:cNvGrpSpPr>
            <p:nvPr/>
          </p:nvGrpSpPr>
          <p:grpSpPr bwMode="auto">
            <a:xfrm>
              <a:off x="1383" y="754"/>
              <a:ext cx="2287" cy="517"/>
              <a:chOff x="1422" y="1607"/>
              <a:chExt cx="2287" cy="517"/>
            </a:xfrm>
          </p:grpSpPr>
          <p:sp>
            <p:nvSpPr>
              <p:cNvPr id="49165" name="Text Box 13"/>
              <p:cNvSpPr txBox="1">
                <a:spLocks noChangeArrowheads="1"/>
              </p:cNvSpPr>
              <p:nvPr/>
            </p:nvSpPr>
            <p:spPr bwMode="auto">
              <a:xfrm>
                <a:off x="1804" y="1681"/>
                <a:ext cx="19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rPr>
                  <a:t>xy</a:t>
                </a:r>
                <a:r>
                  <a:rPr lang="en-US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- 1</a:t>
                </a:r>
                <a:endParaRPr lang="vi-VN" sz="24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9170" name="Group 18"/>
              <p:cNvGrpSpPr>
                <a:grpSpLocks/>
              </p:cNvGrpSpPr>
              <p:nvPr/>
            </p:nvGrpSpPr>
            <p:grpSpPr bwMode="auto">
              <a:xfrm>
                <a:off x="1422" y="1607"/>
                <a:ext cx="1607" cy="517"/>
                <a:chOff x="1409" y="754"/>
                <a:chExt cx="1607" cy="517"/>
              </a:xfrm>
            </p:grpSpPr>
            <p:sp>
              <p:nvSpPr>
                <p:cNvPr id="491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29" y="897"/>
                  <a:ext cx="1587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9169" name="Group 17"/>
                <p:cNvGrpSpPr>
                  <a:grpSpLocks/>
                </p:cNvGrpSpPr>
                <p:nvPr/>
              </p:nvGrpSpPr>
              <p:grpSpPr bwMode="auto">
                <a:xfrm>
                  <a:off x="1409" y="754"/>
                  <a:ext cx="1360" cy="517"/>
                  <a:chOff x="1429" y="754"/>
                  <a:chExt cx="1360" cy="517"/>
                </a:xfrm>
              </p:grpSpPr>
              <p:grpSp>
                <p:nvGrpSpPr>
                  <p:cNvPr id="4916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506" y="754"/>
                    <a:ext cx="421" cy="517"/>
                    <a:chOff x="1506" y="754"/>
                    <a:chExt cx="421" cy="517"/>
                  </a:xfrm>
                </p:grpSpPr>
                <p:sp>
                  <p:nvSpPr>
                    <p:cNvPr id="49159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0" y="754"/>
                      <a:ext cx="31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400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9160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06" y="980"/>
                      <a:ext cx="31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r" rtl="1">
                        <a:spcBef>
                          <a:spcPct val="50000"/>
                        </a:spcBef>
                      </a:pPr>
                      <a:r>
                        <a:rPr lang="en-US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2400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9163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6" y="1026"/>
                      <a:ext cx="18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916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9" y="845"/>
                    <a:ext cx="136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 (               )   </a:t>
                    </a:r>
                    <a:endParaRPr lang="vi-VN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2394" y="845"/>
              <a:ext cx="1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(x</a:t>
              </a:r>
              <a:r>
                <a:rPr lang="en-US" sz="2400" baseline="30000" dirty="0">
                  <a:latin typeface="Times New Roman" pitchFamily="18" charset="0"/>
                  <a:cs typeface="Times New Roman" pitchFamily="18" charset="0"/>
                </a:rPr>
                <a:t>3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- 2x - 6)</a:t>
              </a:r>
              <a:endParaRPr lang="vi-V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208" name="Text Box 56"/>
          <p:cNvSpPr txBox="1">
            <a:spLocks noChangeArrowheads="1"/>
          </p:cNvSpPr>
          <p:nvPr/>
        </p:nvSpPr>
        <p:spPr bwMode="auto">
          <a:xfrm>
            <a:off x="2327275" y="6261042"/>
            <a:ext cx="2519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251" name="Group 99"/>
          <p:cNvGrpSpPr>
            <a:grpSpLocks/>
          </p:cNvGrpSpPr>
          <p:nvPr/>
        </p:nvGrpSpPr>
        <p:grpSpPr bwMode="auto">
          <a:xfrm>
            <a:off x="210169" y="3038417"/>
            <a:ext cx="8933831" cy="846138"/>
            <a:chOff x="38" y="1337"/>
            <a:chExt cx="6331" cy="533"/>
          </a:xfrm>
        </p:grpSpPr>
        <p:grpSp>
          <p:nvGrpSpPr>
            <p:cNvPr id="49249" name="Group 97"/>
            <p:cNvGrpSpPr>
              <a:grpSpLocks/>
            </p:cNvGrpSpPr>
            <p:nvPr/>
          </p:nvGrpSpPr>
          <p:grpSpPr bwMode="auto">
            <a:xfrm>
              <a:off x="38" y="1337"/>
              <a:ext cx="3071" cy="533"/>
              <a:chOff x="1429" y="1246"/>
              <a:chExt cx="3071" cy="533"/>
            </a:xfrm>
          </p:grpSpPr>
          <p:grpSp>
            <p:nvGrpSpPr>
              <p:cNvPr id="49246" name="Group 94"/>
              <p:cNvGrpSpPr>
                <a:grpSpLocks/>
              </p:cNvGrpSpPr>
              <p:nvPr/>
            </p:nvGrpSpPr>
            <p:grpSpPr bwMode="auto">
              <a:xfrm>
                <a:off x="1429" y="1255"/>
                <a:ext cx="2358" cy="524"/>
                <a:chOff x="1429" y="1255"/>
                <a:chExt cx="2358" cy="524"/>
              </a:xfrm>
            </p:grpSpPr>
            <p:grpSp>
              <p:nvGrpSpPr>
                <p:cNvPr id="49229" name="Group 77"/>
                <p:cNvGrpSpPr>
                  <a:grpSpLocks/>
                </p:cNvGrpSpPr>
                <p:nvPr/>
              </p:nvGrpSpPr>
              <p:grpSpPr bwMode="auto">
                <a:xfrm>
                  <a:off x="1429" y="1262"/>
                  <a:ext cx="1587" cy="517"/>
                  <a:chOff x="1429" y="1262"/>
                  <a:chExt cx="1587" cy="517"/>
                </a:xfrm>
              </p:grpSpPr>
              <p:sp>
                <p:nvSpPr>
                  <p:cNvPr id="4921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9" y="1344"/>
                    <a:ext cx="158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Times New Roman" pitchFamily="18" charset="0"/>
                        <a:cs typeface="Times New Roman" pitchFamily="18" charset="0"/>
                      </a:rPr>
                      <a:t>=</a:t>
                    </a:r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endParaRPr lang="vi-VN" sz="16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49219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522" y="1262"/>
                    <a:ext cx="635" cy="517"/>
                    <a:chOff x="508" y="2614"/>
                    <a:chExt cx="635" cy="517"/>
                  </a:xfrm>
                </p:grpSpPr>
                <p:grpSp>
                  <p:nvGrpSpPr>
                    <p:cNvPr id="49199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8" y="2614"/>
                      <a:ext cx="421" cy="517"/>
                      <a:chOff x="1506" y="754"/>
                      <a:chExt cx="421" cy="517"/>
                    </a:xfrm>
                  </p:grpSpPr>
                  <p:sp>
                    <p:nvSpPr>
                      <p:cNvPr id="49200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0" y="754"/>
                        <a:ext cx="317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2400">
                            <a:solidFill>
                              <a:srgbClr val="FF33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1</a:t>
                        </a:r>
                        <a:endParaRPr lang="vi-VN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49201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06" y="980"/>
                        <a:ext cx="317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r" rtl="1">
                          <a:spcBef>
                            <a:spcPct val="50000"/>
                          </a:spcBef>
                        </a:pPr>
                        <a:r>
                          <a:rPr lang="en-US" sz="2400">
                            <a:solidFill>
                              <a:srgbClr val="FF33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2</a:t>
                        </a:r>
                        <a:endParaRPr lang="vi-VN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49202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6" y="1026"/>
                        <a:ext cx="18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6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49218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9" y="2684"/>
                      <a:ext cx="45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r" rtl="1">
                        <a:spcBef>
                          <a:spcPct val="50000"/>
                        </a:spcBef>
                      </a:pPr>
                      <a:r>
                        <a:rPr lang="en-US" sz="2400" dirty="0" err="1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vi-V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922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0" y="1331"/>
                    <a:ext cx="408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Times New Roman" pitchFamily="18" charset="0"/>
                        <a:cs typeface="Times New Roman" pitchFamily="18" charset="0"/>
                      </a:rPr>
                      <a:t>x</a:t>
                    </a:r>
                    <a:r>
                      <a:rPr lang="en-US" sz="2400" baseline="30000">
                        <a:latin typeface="Times New Roman" pitchFamily="18" charset="0"/>
                        <a:cs typeface="Times New Roman" pitchFamily="18" charset="0"/>
                      </a:rPr>
                      <a:t>3</a:t>
                    </a:r>
                    <a:endParaRPr lang="vi-VN" sz="24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49243" name="Group 91"/>
                <p:cNvGrpSpPr>
                  <a:grpSpLocks/>
                </p:cNvGrpSpPr>
                <p:nvPr/>
              </p:nvGrpSpPr>
              <p:grpSpPr bwMode="auto">
                <a:xfrm>
                  <a:off x="2408" y="1255"/>
                  <a:ext cx="1379" cy="517"/>
                  <a:chOff x="2018" y="2659"/>
                  <a:chExt cx="1379" cy="517"/>
                </a:xfrm>
              </p:grpSpPr>
              <p:grpSp>
                <p:nvGrpSpPr>
                  <p:cNvPr id="4922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18" y="2659"/>
                    <a:ext cx="635" cy="517"/>
                    <a:chOff x="508" y="2614"/>
                    <a:chExt cx="635" cy="517"/>
                  </a:xfrm>
                </p:grpSpPr>
                <p:grpSp>
                  <p:nvGrpSpPr>
                    <p:cNvPr id="49224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8" y="2614"/>
                      <a:ext cx="421" cy="517"/>
                      <a:chOff x="1506" y="754"/>
                      <a:chExt cx="421" cy="517"/>
                    </a:xfrm>
                  </p:grpSpPr>
                  <p:sp>
                    <p:nvSpPr>
                      <p:cNvPr id="49225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0" y="754"/>
                        <a:ext cx="317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2400">
                            <a:solidFill>
                              <a:srgbClr val="FF33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1</a:t>
                        </a:r>
                        <a:endParaRPr lang="vi-VN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49226" name="Text Box 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06" y="980"/>
                        <a:ext cx="317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r" rtl="1">
                          <a:spcBef>
                            <a:spcPct val="50000"/>
                          </a:spcBef>
                        </a:pPr>
                        <a:r>
                          <a:rPr lang="en-US" sz="2400">
                            <a:solidFill>
                              <a:srgbClr val="FF33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2</a:t>
                        </a:r>
                        <a:endParaRPr lang="vi-VN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49227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6" y="1026"/>
                        <a:ext cx="18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6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49228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9" y="2684"/>
                      <a:ext cx="45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r" rtl="1">
                        <a:spcBef>
                          <a:spcPct val="50000"/>
                        </a:spcBef>
                      </a:pPr>
                      <a:r>
                        <a:rPr lang="en-US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vi-VN" sz="24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9230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36" y="2736"/>
                    <a:ext cx="86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Times New Roman" pitchFamily="18" charset="0"/>
                        <a:cs typeface="Times New Roman" pitchFamily="18" charset="0"/>
                      </a:rPr>
                      <a:t>(-2x)</a:t>
                    </a:r>
                    <a:endParaRPr lang="vi-VN" sz="24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4924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284" y="1337"/>
                  <a:ext cx="4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vi-V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245" name="Text Box 93"/>
              <p:cNvSpPr txBox="1">
                <a:spLocks noChangeArrowheads="1"/>
              </p:cNvSpPr>
              <p:nvPr/>
            </p:nvSpPr>
            <p:spPr bwMode="auto">
              <a:xfrm>
                <a:off x="3392" y="1324"/>
                <a:ext cx="45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vi-VN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9248" name="Group 96"/>
              <p:cNvGrpSpPr>
                <a:grpSpLocks/>
              </p:cNvGrpSpPr>
              <p:nvPr/>
            </p:nvGrpSpPr>
            <p:grpSpPr bwMode="auto">
              <a:xfrm>
                <a:off x="3489" y="1246"/>
                <a:ext cx="1011" cy="517"/>
                <a:chOff x="884" y="2387"/>
                <a:chExt cx="1011" cy="517"/>
              </a:xfrm>
            </p:grpSpPr>
            <p:grpSp>
              <p:nvGrpSpPr>
                <p:cNvPr id="49231" name="Group 79"/>
                <p:cNvGrpSpPr>
                  <a:grpSpLocks/>
                </p:cNvGrpSpPr>
                <p:nvPr/>
              </p:nvGrpSpPr>
              <p:grpSpPr bwMode="auto">
                <a:xfrm>
                  <a:off x="884" y="2387"/>
                  <a:ext cx="635" cy="517"/>
                  <a:chOff x="508" y="2614"/>
                  <a:chExt cx="635" cy="517"/>
                </a:xfrm>
              </p:grpSpPr>
              <p:grpSp>
                <p:nvGrpSpPr>
                  <p:cNvPr id="49232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508" y="2614"/>
                    <a:ext cx="421" cy="517"/>
                    <a:chOff x="1506" y="754"/>
                    <a:chExt cx="421" cy="517"/>
                  </a:xfrm>
                </p:grpSpPr>
                <p:sp>
                  <p:nvSpPr>
                    <p:cNvPr id="49233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0" y="754"/>
                      <a:ext cx="31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400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9234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06" y="980"/>
                      <a:ext cx="31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r" rtl="1">
                        <a:spcBef>
                          <a:spcPct val="50000"/>
                        </a:spcBef>
                      </a:pPr>
                      <a:r>
                        <a:rPr lang="en-US" sz="240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2400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9235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6" y="1026"/>
                      <a:ext cx="18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9236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9" y="2684"/>
                    <a:ext cx="45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r" rtl="1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xy</a:t>
                    </a:r>
                    <a:r>
                      <a:rPr lang="en-US" sz="2400">
                        <a:latin typeface="Times New Roman" pitchFamily="18" charset="0"/>
                        <a:cs typeface="Times New Roman" pitchFamily="18" charset="0"/>
                      </a:rPr>
                      <a:t>.</a:t>
                    </a:r>
                    <a:endParaRPr lang="vi-VN" sz="24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4924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396" y="2478"/>
                  <a:ext cx="4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(-6)</a:t>
                  </a:r>
                  <a:endParaRPr lang="vi-V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49250" name="Text Box 98"/>
            <p:cNvSpPr txBox="1">
              <a:spLocks noChangeArrowheads="1"/>
            </p:cNvSpPr>
            <p:nvPr/>
          </p:nvSpPr>
          <p:spPr bwMode="auto">
            <a:xfrm>
              <a:off x="2967" y="1424"/>
              <a:ext cx="34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+(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).x</a:t>
              </a:r>
              <a:r>
                <a:rPr lang="en-US" sz="2400" baseline="30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+(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).(-2x)+(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).(-6)</a:t>
              </a:r>
              <a:endParaRPr lang="vi-V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280" name="Group 128"/>
          <p:cNvGrpSpPr>
            <a:grpSpLocks/>
          </p:cNvGrpSpPr>
          <p:nvPr/>
        </p:nvGrpSpPr>
        <p:grpSpPr bwMode="auto">
          <a:xfrm>
            <a:off x="1661963" y="1838441"/>
            <a:ext cx="1450975" cy="636587"/>
            <a:chOff x="450" y="657"/>
            <a:chExt cx="914" cy="401"/>
          </a:xfrm>
        </p:grpSpPr>
        <p:sp>
          <p:nvSpPr>
            <p:cNvPr id="49277" name="Freeform 125"/>
            <p:cNvSpPr>
              <a:spLocks/>
            </p:cNvSpPr>
            <p:nvPr/>
          </p:nvSpPr>
          <p:spPr bwMode="auto">
            <a:xfrm>
              <a:off x="450" y="657"/>
              <a:ext cx="816" cy="317"/>
            </a:xfrm>
            <a:custGeom>
              <a:avLst/>
              <a:gdLst>
                <a:gd name="T0" fmla="*/ 0 w 816"/>
                <a:gd name="T1" fmla="*/ 272 h 317"/>
                <a:gd name="T2" fmla="*/ 91 w 816"/>
                <a:gd name="T3" fmla="*/ 45 h 317"/>
                <a:gd name="T4" fmla="*/ 499 w 816"/>
                <a:gd name="T5" fmla="*/ 45 h 317"/>
                <a:gd name="T6" fmla="*/ 816 w 816"/>
                <a:gd name="T7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317">
                  <a:moveTo>
                    <a:pt x="0" y="272"/>
                  </a:moveTo>
                  <a:cubicBezTo>
                    <a:pt x="4" y="177"/>
                    <a:pt x="8" y="83"/>
                    <a:pt x="91" y="45"/>
                  </a:cubicBezTo>
                  <a:cubicBezTo>
                    <a:pt x="174" y="7"/>
                    <a:pt x="378" y="0"/>
                    <a:pt x="499" y="45"/>
                  </a:cubicBezTo>
                  <a:cubicBezTo>
                    <a:pt x="620" y="90"/>
                    <a:pt x="763" y="272"/>
                    <a:pt x="816" y="317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78" name="AutoShape 126"/>
            <p:cNvSpPr>
              <a:spLocks noChangeArrowheads="1"/>
            </p:cNvSpPr>
            <p:nvPr/>
          </p:nvSpPr>
          <p:spPr bwMode="auto">
            <a:xfrm rot="-2426496">
              <a:off x="1206" y="944"/>
              <a:ext cx="158" cy="114"/>
            </a:xfrm>
            <a:prstGeom prst="flowChartMerg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285" name="Group 133"/>
          <p:cNvGrpSpPr>
            <a:grpSpLocks/>
          </p:cNvGrpSpPr>
          <p:nvPr/>
        </p:nvGrpSpPr>
        <p:grpSpPr bwMode="auto">
          <a:xfrm>
            <a:off x="1692126" y="1827328"/>
            <a:ext cx="1908175" cy="612775"/>
            <a:chOff x="443" y="624"/>
            <a:chExt cx="1202" cy="386"/>
          </a:xfrm>
        </p:grpSpPr>
        <p:sp>
          <p:nvSpPr>
            <p:cNvPr id="49279" name="AutoShape 127"/>
            <p:cNvSpPr>
              <a:spLocks noChangeArrowheads="1"/>
            </p:cNvSpPr>
            <p:nvPr/>
          </p:nvSpPr>
          <p:spPr bwMode="auto">
            <a:xfrm rot="-2426496">
              <a:off x="1487" y="896"/>
              <a:ext cx="158" cy="114"/>
            </a:xfrm>
            <a:prstGeom prst="flowChartMerg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82" name="Freeform 130"/>
            <p:cNvSpPr>
              <a:spLocks/>
            </p:cNvSpPr>
            <p:nvPr/>
          </p:nvSpPr>
          <p:spPr bwMode="auto">
            <a:xfrm>
              <a:off x="443" y="624"/>
              <a:ext cx="1123" cy="317"/>
            </a:xfrm>
            <a:custGeom>
              <a:avLst/>
              <a:gdLst>
                <a:gd name="T0" fmla="*/ 0 w 816"/>
                <a:gd name="T1" fmla="*/ 272 h 317"/>
                <a:gd name="T2" fmla="*/ 91 w 816"/>
                <a:gd name="T3" fmla="*/ 45 h 317"/>
                <a:gd name="T4" fmla="*/ 499 w 816"/>
                <a:gd name="T5" fmla="*/ 45 h 317"/>
                <a:gd name="T6" fmla="*/ 816 w 816"/>
                <a:gd name="T7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317">
                  <a:moveTo>
                    <a:pt x="0" y="272"/>
                  </a:moveTo>
                  <a:cubicBezTo>
                    <a:pt x="4" y="177"/>
                    <a:pt x="8" y="83"/>
                    <a:pt x="91" y="45"/>
                  </a:cubicBezTo>
                  <a:cubicBezTo>
                    <a:pt x="174" y="7"/>
                    <a:pt x="378" y="0"/>
                    <a:pt x="499" y="45"/>
                  </a:cubicBezTo>
                  <a:cubicBezTo>
                    <a:pt x="620" y="90"/>
                    <a:pt x="763" y="272"/>
                    <a:pt x="816" y="317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289" name="Group 137"/>
          <p:cNvGrpSpPr>
            <a:grpSpLocks/>
          </p:cNvGrpSpPr>
          <p:nvPr/>
        </p:nvGrpSpPr>
        <p:grpSpPr bwMode="auto">
          <a:xfrm>
            <a:off x="1673076" y="1817803"/>
            <a:ext cx="2554287" cy="647700"/>
            <a:chOff x="431" y="618"/>
            <a:chExt cx="1609" cy="408"/>
          </a:xfrm>
        </p:grpSpPr>
        <p:sp>
          <p:nvSpPr>
            <p:cNvPr id="49284" name="AutoShape 132"/>
            <p:cNvSpPr>
              <a:spLocks noChangeArrowheads="1"/>
            </p:cNvSpPr>
            <p:nvPr/>
          </p:nvSpPr>
          <p:spPr bwMode="auto">
            <a:xfrm rot="-2426496">
              <a:off x="1882" y="912"/>
              <a:ext cx="158" cy="114"/>
            </a:xfrm>
            <a:prstGeom prst="flowChartMerg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88" name="Freeform 136"/>
            <p:cNvSpPr>
              <a:spLocks/>
            </p:cNvSpPr>
            <p:nvPr/>
          </p:nvSpPr>
          <p:spPr bwMode="auto">
            <a:xfrm>
              <a:off x="431" y="618"/>
              <a:ext cx="1526" cy="317"/>
            </a:xfrm>
            <a:custGeom>
              <a:avLst/>
              <a:gdLst>
                <a:gd name="T0" fmla="*/ 0 w 816"/>
                <a:gd name="T1" fmla="*/ 272 h 317"/>
                <a:gd name="T2" fmla="*/ 91 w 816"/>
                <a:gd name="T3" fmla="*/ 45 h 317"/>
                <a:gd name="T4" fmla="*/ 499 w 816"/>
                <a:gd name="T5" fmla="*/ 45 h 317"/>
                <a:gd name="T6" fmla="*/ 816 w 816"/>
                <a:gd name="T7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317">
                  <a:moveTo>
                    <a:pt x="0" y="272"/>
                  </a:moveTo>
                  <a:cubicBezTo>
                    <a:pt x="4" y="177"/>
                    <a:pt x="8" y="83"/>
                    <a:pt x="91" y="45"/>
                  </a:cubicBezTo>
                  <a:cubicBezTo>
                    <a:pt x="174" y="7"/>
                    <a:pt x="378" y="0"/>
                    <a:pt x="499" y="45"/>
                  </a:cubicBezTo>
                  <a:cubicBezTo>
                    <a:pt x="620" y="90"/>
                    <a:pt x="763" y="272"/>
                    <a:pt x="816" y="317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293" name="Group 141"/>
          <p:cNvGrpSpPr>
            <a:grpSpLocks/>
          </p:cNvGrpSpPr>
          <p:nvPr/>
        </p:nvGrpSpPr>
        <p:grpSpPr bwMode="auto">
          <a:xfrm>
            <a:off x="2369988" y="2660766"/>
            <a:ext cx="808038" cy="384175"/>
            <a:chOff x="870" y="1149"/>
            <a:chExt cx="509" cy="242"/>
          </a:xfrm>
        </p:grpSpPr>
        <p:sp>
          <p:nvSpPr>
            <p:cNvPr id="49272" name="AutoShape 120"/>
            <p:cNvSpPr>
              <a:spLocks noChangeArrowheads="1"/>
            </p:cNvSpPr>
            <p:nvPr/>
          </p:nvSpPr>
          <p:spPr bwMode="auto">
            <a:xfrm rot="60701887">
              <a:off x="1253" y="1237"/>
              <a:ext cx="149" cy="103"/>
            </a:xfrm>
            <a:prstGeom prst="flowChartMerg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91" name="Freeform 139"/>
            <p:cNvSpPr>
              <a:spLocks/>
            </p:cNvSpPr>
            <p:nvPr/>
          </p:nvSpPr>
          <p:spPr bwMode="auto">
            <a:xfrm>
              <a:off x="870" y="1149"/>
              <a:ext cx="482" cy="242"/>
            </a:xfrm>
            <a:custGeom>
              <a:avLst/>
              <a:gdLst>
                <a:gd name="T0" fmla="*/ 60 w 482"/>
                <a:gd name="T1" fmla="*/ 0 h 242"/>
                <a:gd name="T2" fmla="*/ 60 w 482"/>
                <a:gd name="T3" fmla="*/ 182 h 242"/>
                <a:gd name="T4" fmla="*/ 422 w 482"/>
                <a:gd name="T5" fmla="*/ 227 h 242"/>
                <a:gd name="T6" fmla="*/ 422 w 482"/>
                <a:gd name="T7" fmla="*/ 9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242">
                  <a:moveTo>
                    <a:pt x="60" y="0"/>
                  </a:moveTo>
                  <a:cubicBezTo>
                    <a:pt x="30" y="72"/>
                    <a:pt x="0" y="144"/>
                    <a:pt x="60" y="182"/>
                  </a:cubicBezTo>
                  <a:cubicBezTo>
                    <a:pt x="120" y="220"/>
                    <a:pt x="362" y="242"/>
                    <a:pt x="422" y="227"/>
                  </a:cubicBezTo>
                  <a:cubicBezTo>
                    <a:pt x="482" y="212"/>
                    <a:pt x="452" y="151"/>
                    <a:pt x="422" y="91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298" name="Group 146"/>
          <p:cNvGrpSpPr>
            <a:grpSpLocks/>
          </p:cNvGrpSpPr>
          <p:nvPr/>
        </p:nvGrpSpPr>
        <p:grpSpPr bwMode="auto">
          <a:xfrm>
            <a:off x="2277913" y="2713153"/>
            <a:ext cx="1770063" cy="349250"/>
            <a:chOff x="812" y="1182"/>
            <a:chExt cx="1115" cy="220"/>
          </a:xfrm>
        </p:grpSpPr>
        <p:sp>
          <p:nvSpPr>
            <p:cNvPr id="49295" name="AutoShape 143"/>
            <p:cNvSpPr>
              <a:spLocks noChangeArrowheads="1"/>
            </p:cNvSpPr>
            <p:nvPr/>
          </p:nvSpPr>
          <p:spPr bwMode="auto">
            <a:xfrm rot="59272727">
              <a:off x="1755" y="1217"/>
              <a:ext cx="141" cy="113"/>
            </a:xfrm>
            <a:prstGeom prst="flowChartMerg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96" name="Freeform 144"/>
            <p:cNvSpPr>
              <a:spLocks/>
            </p:cNvSpPr>
            <p:nvPr/>
          </p:nvSpPr>
          <p:spPr bwMode="auto">
            <a:xfrm>
              <a:off x="812" y="1182"/>
              <a:ext cx="1115" cy="220"/>
            </a:xfrm>
            <a:custGeom>
              <a:avLst/>
              <a:gdLst>
                <a:gd name="T0" fmla="*/ 60 w 482"/>
                <a:gd name="T1" fmla="*/ 0 h 242"/>
                <a:gd name="T2" fmla="*/ 60 w 482"/>
                <a:gd name="T3" fmla="*/ 182 h 242"/>
                <a:gd name="T4" fmla="*/ 422 w 482"/>
                <a:gd name="T5" fmla="*/ 227 h 242"/>
                <a:gd name="T6" fmla="*/ 422 w 482"/>
                <a:gd name="T7" fmla="*/ 9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242">
                  <a:moveTo>
                    <a:pt x="60" y="0"/>
                  </a:moveTo>
                  <a:cubicBezTo>
                    <a:pt x="30" y="72"/>
                    <a:pt x="0" y="144"/>
                    <a:pt x="60" y="182"/>
                  </a:cubicBezTo>
                  <a:cubicBezTo>
                    <a:pt x="120" y="220"/>
                    <a:pt x="362" y="242"/>
                    <a:pt x="422" y="227"/>
                  </a:cubicBezTo>
                  <a:cubicBezTo>
                    <a:pt x="482" y="212"/>
                    <a:pt x="452" y="151"/>
                    <a:pt x="422" y="91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302" name="Group 150"/>
          <p:cNvGrpSpPr>
            <a:grpSpLocks/>
          </p:cNvGrpSpPr>
          <p:nvPr/>
        </p:nvGrpSpPr>
        <p:grpSpPr bwMode="auto">
          <a:xfrm>
            <a:off x="2238226" y="2681403"/>
            <a:ext cx="2386012" cy="431800"/>
            <a:chOff x="787" y="1162"/>
            <a:chExt cx="1503" cy="272"/>
          </a:xfrm>
        </p:grpSpPr>
        <p:sp>
          <p:nvSpPr>
            <p:cNvPr id="49300" name="AutoShape 148"/>
            <p:cNvSpPr>
              <a:spLocks noChangeArrowheads="1"/>
            </p:cNvSpPr>
            <p:nvPr/>
          </p:nvSpPr>
          <p:spPr bwMode="auto">
            <a:xfrm rot="59272727">
              <a:off x="2087" y="1223"/>
              <a:ext cx="155" cy="123"/>
            </a:xfrm>
            <a:prstGeom prst="flowChartMerg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301" name="Freeform 149"/>
            <p:cNvSpPr>
              <a:spLocks/>
            </p:cNvSpPr>
            <p:nvPr/>
          </p:nvSpPr>
          <p:spPr bwMode="auto">
            <a:xfrm>
              <a:off x="787" y="1162"/>
              <a:ext cx="1503" cy="272"/>
            </a:xfrm>
            <a:custGeom>
              <a:avLst/>
              <a:gdLst>
                <a:gd name="T0" fmla="*/ 60 w 482"/>
                <a:gd name="T1" fmla="*/ 0 h 242"/>
                <a:gd name="T2" fmla="*/ 60 w 482"/>
                <a:gd name="T3" fmla="*/ 182 h 242"/>
                <a:gd name="T4" fmla="*/ 422 w 482"/>
                <a:gd name="T5" fmla="*/ 227 h 242"/>
                <a:gd name="T6" fmla="*/ 422 w 482"/>
                <a:gd name="T7" fmla="*/ 9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242">
                  <a:moveTo>
                    <a:pt x="60" y="0"/>
                  </a:moveTo>
                  <a:cubicBezTo>
                    <a:pt x="30" y="72"/>
                    <a:pt x="0" y="144"/>
                    <a:pt x="60" y="182"/>
                  </a:cubicBezTo>
                  <a:cubicBezTo>
                    <a:pt x="120" y="220"/>
                    <a:pt x="362" y="242"/>
                    <a:pt x="422" y="227"/>
                  </a:cubicBezTo>
                  <a:cubicBezTo>
                    <a:pt x="482" y="212"/>
                    <a:pt x="452" y="151"/>
                    <a:pt x="422" y="91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6053919"/>
              </p:ext>
            </p:extLst>
          </p:nvPr>
        </p:nvGraphicFramePr>
        <p:xfrm>
          <a:off x="276845" y="3778961"/>
          <a:ext cx="4808537" cy="955543"/>
        </p:xfrm>
        <a:graphic>
          <a:graphicData uri="http://schemas.openxmlformats.org/presentationml/2006/ole">
            <p:oleObj spid="_x0000_s6186" name="Equation" r:id="rId3" imgW="1981080" imgH="393480" progId="Equation.DSMT4">
              <p:embed/>
            </p:oleObj>
          </a:graphicData>
        </a:graphic>
      </p:graphicFrame>
      <p:sp>
        <p:nvSpPr>
          <p:cNvPr id="74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ĐA THỨC VỚI ĐA THỨC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220" y="807095"/>
            <a:ext cx="54863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?1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520" y="807095"/>
            <a:ext cx="807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904456"/>
              </p:ext>
            </p:extLst>
          </p:nvPr>
        </p:nvGraphicFramePr>
        <p:xfrm>
          <a:off x="2699792" y="647415"/>
          <a:ext cx="1053465" cy="837369"/>
        </p:xfrm>
        <a:graphic>
          <a:graphicData uri="http://schemas.openxmlformats.org/presentationml/2006/ole">
            <p:oleObj spid="_x0000_s6187" name="Equation" r:id="rId4" imgW="495000" imgH="393480" progId="Equation.DSMT4">
              <p:embed/>
            </p:oleObj>
          </a:graphicData>
        </a:graphic>
      </p:graphicFrame>
      <p:sp>
        <p:nvSpPr>
          <p:cNvPr id="75" name="Text Box 19">
            <a:extLst>
              <a:ext uri="{FF2B5EF4-FFF2-40B4-BE49-F238E27FC236}">
                <a16:creationId xmlns:a16="http://schemas.microsoft.com/office/drawing/2014/main" xmlns="" id="{F018B93C-7FA3-4890-825E-AF3E171D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761" y="762000"/>
            <a:ext cx="2303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- 2x - 6)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6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9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9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2100186"/>
              </p:ext>
            </p:extLst>
          </p:nvPr>
        </p:nvGraphicFramePr>
        <p:xfrm>
          <a:off x="4598595" y="4201869"/>
          <a:ext cx="114300" cy="215900"/>
        </p:xfrm>
        <a:graphic>
          <a:graphicData uri="http://schemas.openxmlformats.org/presentationml/2006/ole">
            <p:oleObj spid="_x0000_s7290" name="Equation" r:id="rId4" imgW="114151" imgH="215619" progId="Equation.3">
              <p:embed/>
            </p:oleObj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7645068"/>
              </p:ext>
            </p:extLst>
          </p:nvPr>
        </p:nvGraphicFramePr>
        <p:xfrm>
          <a:off x="4598595" y="4220919"/>
          <a:ext cx="114300" cy="177800"/>
        </p:xfrm>
        <a:graphic>
          <a:graphicData uri="http://schemas.openxmlformats.org/presentationml/2006/ole">
            <p:oleObj spid="_x0000_s7291" name="Equation" r:id="rId5" imgW="114102" imgH="177492" progId="Equation.DSMT4">
              <p:embed/>
            </p:oleObj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3253256"/>
              </p:ext>
            </p:extLst>
          </p:nvPr>
        </p:nvGraphicFramePr>
        <p:xfrm>
          <a:off x="395536" y="1412776"/>
          <a:ext cx="3346450" cy="1466850"/>
        </p:xfrm>
        <a:graphic>
          <a:graphicData uri="http://schemas.openxmlformats.org/presentationml/2006/ole">
            <p:oleObj spid="_x0000_s7292" name="Equation" r:id="rId6" imgW="1218960" imgH="482400" progId="Equation.DSMT4">
              <p:embed/>
            </p:oleObj>
          </a:graphicData>
        </a:graphic>
      </p:graphicFrame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813192" y="2780928"/>
            <a:ext cx="28947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72238" y="764704"/>
            <a:ext cx="8332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‎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ý: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Có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thể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làm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toán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nhân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theo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hàng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dọc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như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sau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</a:t>
            </a:r>
            <a:endParaRPr lang="vi-VN" sz="2400" i="1" dirty="0">
              <a:solidFill>
                <a:srgbClr val="C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4169467" y="3457519"/>
            <a:ext cx="50226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 K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ả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ép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 m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ỗi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ứ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đa thức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ứ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ất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vi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ê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òng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-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ếp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ào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ùng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025900" y="1412776"/>
            <a:ext cx="0" cy="4824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5240654"/>
              </p:ext>
            </p:extLst>
          </p:nvPr>
        </p:nvGraphicFramePr>
        <p:xfrm>
          <a:off x="284163" y="3608883"/>
          <a:ext cx="2776537" cy="684213"/>
        </p:xfrm>
        <a:graphic>
          <a:graphicData uri="http://schemas.openxmlformats.org/presentationml/2006/ole">
            <p:oleObj spid="_x0000_s7293" name="Equation" r:id="rId7" imgW="927000" imgH="2286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275853"/>
              </p:ext>
            </p:extLst>
          </p:nvPr>
        </p:nvGraphicFramePr>
        <p:xfrm>
          <a:off x="285197" y="4509120"/>
          <a:ext cx="3492388" cy="576064"/>
        </p:xfrm>
        <a:graphic>
          <a:graphicData uri="http://schemas.openxmlformats.org/presentationml/2006/ole">
            <p:oleObj spid="_x0000_s7294" name="Equation" r:id="rId8" imgW="1231560" imgH="203040" progId="Equation.DSMT4">
              <p:embed/>
            </p:oleObj>
          </a:graphicData>
        </a:graphic>
      </p:graphicFrame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252064" y="4437112"/>
            <a:ext cx="345584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1043608" y="18448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0397016"/>
              </p:ext>
            </p:extLst>
          </p:nvPr>
        </p:nvGraphicFramePr>
        <p:xfrm>
          <a:off x="755576" y="2852936"/>
          <a:ext cx="2968629" cy="651650"/>
        </p:xfrm>
        <a:graphic>
          <a:graphicData uri="http://schemas.openxmlformats.org/presentationml/2006/ole">
            <p:oleObj spid="_x0000_s7295" name="Equation" r:id="rId9" imgW="1041120" imgH="228600" progId="Equation.DSMT4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41684" y="306896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4138863" y="1226369"/>
            <a:ext cx="5005137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ách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àm</a:t>
            </a: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ải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ắp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ếp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ũy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ừa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ảm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ần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ho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ặc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ần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bi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ến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ồi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ày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ày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vi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ưới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4134594" y="5794114"/>
            <a:ext cx="4752975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-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ộng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ừng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8" y="1844824"/>
            <a:ext cx="0" cy="515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987824" y="1916832"/>
            <a:ext cx="576064" cy="4435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2123728" y="1916832"/>
            <a:ext cx="1440160" cy="4435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059832" y="1988840"/>
            <a:ext cx="432048" cy="3993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987824" y="1960989"/>
            <a:ext cx="0" cy="4272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907704" y="1916833"/>
            <a:ext cx="1008112" cy="47136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ĐA THỨC VỚI ĐA THỨC</a:t>
            </a:r>
          </a:p>
        </p:txBody>
      </p:sp>
    </p:spTree>
    <p:extLst>
      <p:ext uri="{BB962C8B-B14F-4D97-AF65-F5344CB8AC3E}">
        <p14:creationId xmlns:p14="http://schemas.microsoft.com/office/powerpoint/2010/main" xmlns="" val="1169580142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" grpId="0" animBg="1"/>
      <p:bldP spid="11309" grpId="0"/>
      <p:bldP spid="43" grpId="0" animBg="1"/>
      <p:bldP spid="8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25450" y="548680"/>
            <a:ext cx="29224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.¸</a:t>
            </a: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 </a:t>
            </a:r>
            <a:r>
              <a:rPr lang="en-US" sz="28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</a:t>
            </a:r>
            <a:r>
              <a:rPr lang="en-US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477291" y="1269776"/>
            <a:ext cx="7263061" cy="931863"/>
            <a:chOff x="294" y="2749"/>
            <a:chExt cx="4542" cy="633"/>
          </a:xfrm>
        </p:grpSpPr>
        <p:grpSp>
          <p:nvGrpSpPr>
            <p:cNvPr id="14361" name="Group 25"/>
            <p:cNvGrpSpPr>
              <a:grpSpLocks/>
            </p:cNvGrpSpPr>
            <p:nvPr/>
          </p:nvGrpSpPr>
          <p:grpSpPr bwMode="auto">
            <a:xfrm>
              <a:off x="294" y="2794"/>
              <a:ext cx="2314" cy="331"/>
              <a:chOff x="294" y="2794"/>
              <a:chExt cx="2314" cy="331"/>
            </a:xfrm>
          </p:grpSpPr>
          <p:sp>
            <p:nvSpPr>
              <p:cNvPr id="14362" name="Rectangle 26"/>
              <p:cNvSpPr>
                <a:spLocks noChangeArrowheads="1"/>
              </p:cNvSpPr>
              <p:nvPr/>
            </p:nvSpPr>
            <p:spPr bwMode="auto">
              <a:xfrm>
                <a:off x="294" y="2794"/>
                <a:ext cx="272" cy="2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?2</a:t>
                </a:r>
                <a:endParaRPr lang="vi-VN" sz="3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63" name="Text Box 27"/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99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vi-VN" sz="2800">
                    <a:latin typeface="Times New Roman" pitchFamily="18" charset="0"/>
                    <a:cs typeface="Times New Roman" pitchFamily="18" charset="0"/>
                  </a:rPr>
                  <a:t>àm</a:t>
                </a:r>
                <a:r>
                  <a:rPr lang="en-US" sz="2800">
                    <a:latin typeface="Times New Roman" pitchFamily="18" charset="0"/>
                    <a:cs typeface="Times New Roman" pitchFamily="18" charset="0"/>
                  </a:rPr>
                  <a:t> t</a:t>
                </a:r>
                <a:r>
                  <a:rPr lang="vi-VN" sz="2800">
                    <a:latin typeface="Times New Roman" pitchFamily="18" charset="0"/>
                    <a:cs typeface="Times New Roman" pitchFamily="18" charset="0"/>
                  </a:rPr>
                  <a:t>ính</a:t>
                </a:r>
                <a:r>
                  <a:rPr lang="en-US" sz="2800">
                    <a:latin typeface="Times New Roman" pitchFamily="18" charset="0"/>
                    <a:cs typeface="Times New Roman" pitchFamily="18" charset="0"/>
                  </a:rPr>
                  <a:t> nh</a:t>
                </a:r>
                <a:r>
                  <a:rPr lang="vi-VN" sz="2800">
                    <a:latin typeface="Times New Roman" pitchFamily="18" charset="0"/>
                    <a:cs typeface="Times New Roman" pitchFamily="18" charset="0"/>
                  </a:rPr>
                  <a:t>â</a:t>
                </a:r>
                <a:r>
                  <a:rPr lang="en-US" sz="2800">
                    <a:latin typeface="Times New Roman" pitchFamily="18" charset="0"/>
                    <a:cs typeface="Times New Roman" pitchFamily="18" charset="0"/>
                  </a:rPr>
                  <a:t>n:</a:t>
                </a:r>
                <a:r>
                  <a:rPr lang="en-US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vi-VN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436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65963413"/>
                </p:ext>
              </p:extLst>
            </p:nvPr>
          </p:nvGraphicFramePr>
          <p:xfrm>
            <a:off x="2171" y="2749"/>
            <a:ext cx="2665" cy="633"/>
          </p:xfrm>
          <a:graphic>
            <a:graphicData uri="http://schemas.openxmlformats.org/presentationml/2006/ole">
              <p:oleObj spid="_x0000_s8257" name="Equation" r:id="rId4" imgW="1371600" imgH="406080" progId="Equation.DSMT4">
                <p:embed/>
              </p:oleObj>
            </a:graphicData>
          </a:graphic>
        </p:graphicFrame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1909271"/>
              </p:ext>
            </p:extLst>
          </p:nvPr>
        </p:nvGraphicFramePr>
        <p:xfrm>
          <a:off x="251520" y="3097560"/>
          <a:ext cx="4842547" cy="2110160"/>
        </p:xfrm>
        <a:graphic>
          <a:graphicData uri="http://schemas.openxmlformats.org/presentationml/2006/ole">
            <p:oleObj spid="_x0000_s8258" name="Equation" r:id="rId5" imgW="2273040" imgH="99036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3987744"/>
              </p:ext>
            </p:extLst>
          </p:nvPr>
        </p:nvGraphicFramePr>
        <p:xfrm>
          <a:off x="5443956" y="3173041"/>
          <a:ext cx="3549724" cy="2084759"/>
        </p:xfrm>
        <a:graphic>
          <a:graphicData uri="http://schemas.openxmlformats.org/presentationml/2006/ole">
            <p:oleObj spid="_x0000_s8259" name="Equation" r:id="rId6" imgW="1600200" imgH="939600" progId="Equation.DSMT4">
              <p:embed/>
            </p:oleObj>
          </a:graphicData>
        </a:graphic>
      </p:graphicFrame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3923308" y="2276872"/>
            <a:ext cx="1224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Giải</a:t>
            </a:r>
            <a:endParaRPr lang="vi-V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ĐA THỨC VỚI ĐA THỨC</a:t>
            </a:r>
          </a:p>
        </p:txBody>
      </p:sp>
    </p:spTree>
    <p:extLst>
      <p:ext uri="{BB962C8B-B14F-4D97-AF65-F5344CB8AC3E}">
        <p14:creationId xmlns:p14="http://schemas.microsoft.com/office/powerpoint/2010/main" xmlns="" val="269812105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251520" y="3143066"/>
            <a:ext cx="8928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di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ện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ật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 l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5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2932713"/>
              </p:ext>
            </p:extLst>
          </p:nvPr>
        </p:nvGraphicFramePr>
        <p:xfrm>
          <a:off x="2915816" y="3646453"/>
          <a:ext cx="2808312" cy="1234386"/>
        </p:xfrm>
        <a:graphic>
          <a:graphicData uri="http://schemas.openxmlformats.org/presentationml/2006/ole">
            <p:oleObj spid="_x0000_s9258" name="Equation" r:id="rId4" imgW="1397000" imgH="609600" progId="Equation.DSMT4">
              <p:embed/>
            </p:oleObj>
          </a:graphicData>
        </a:graphic>
      </p:graphicFrame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504452" y="4712235"/>
            <a:ext cx="8676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ện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ật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x = 2,5m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 = 1m l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59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3002516"/>
              </p:ext>
            </p:extLst>
          </p:nvPr>
        </p:nvGraphicFramePr>
        <p:xfrm>
          <a:off x="2970907" y="5286541"/>
          <a:ext cx="2033141" cy="1243804"/>
        </p:xfrm>
        <a:graphic>
          <a:graphicData uri="http://schemas.openxmlformats.org/presentationml/2006/ole">
            <p:oleObj spid="_x0000_s9259" name="Equation" r:id="rId5" imgW="914400" imgH="55872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47358" y="266700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Giải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ĐA THỨC VỚI ĐA THỨC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33400"/>
            <a:ext cx="8316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v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y, bi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(2x + y) v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(2x - y).</a:t>
            </a: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179512" y="713730"/>
            <a:ext cx="549249" cy="539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?3</a:t>
            </a:r>
            <a:endParaRPr lang="vi-VN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440" y="1824335"/>
            <a:ext cx="875605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ụng</a:t>
            </a:r>
            <a:r>
              <a:rPr lang="en-US" sz="2800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= 2,5 m v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 = 1m.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6004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0" grpId="0"/>
      <p:bldP spid="23594" grpId="0"/>
      <p:bldP spid="4" grpId="0"/>
      <p:bldP spid="9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 (SGK/5)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23099"/>
            <a:ext cx="5486400" cy="371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ĐƠN THỨC VỚI ĐA THỨC</a:t>
            </a:r>
            <a:endParaRPr lang="vi-V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3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3"/>
    </mc:Choice>
    <mc:Fallback>
      <p:transition spd="slow" advTm="36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3(SGK/5)</a:t>
            </a:r>
            <a:r>
              <a:rPr lang="vi-V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3x(12x – 4) – 9x(4x – 3) = 30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x(5 – 2x) + 2x(x - 1) = 15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2396837"/>
            <a:ext cx="6934200" cy="415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3x(12x – 4) – 9x(4x – 3) = 30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3x.12x – 3x.4 –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9x.4x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 9x.(– 3) = 30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36x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– 12x – 36x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+ 27x = 30</a:t>
            </a:r>
          </a:p>
          <a:p>
            <a:pPr marL="0" indent="0">
              <a:buFont typeface="Arial" pitchFamily="34" charset="0"/>
              <a:buNone/>
            </a:pPr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(36x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– 36x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+ (27x – 12x) = 30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15x = 30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x = 2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x = 2.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964" y="2362201"/>
            <a:ext cx="14478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ĐƠN THỨC VỚI ĐA THỨC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0313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961"/>
    </mc:Choice>
    <mc:Fallback>
      <p:transition spd="slow" advTm="49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lv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x(5 – 2x) + 2x(x - 1) = 15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5x – 2x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+ 2x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– 2x = 15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(2x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– 2x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(5x – 2x) = 15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3x = 15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x = 5.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= 5.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ĐƠN THỨC VỚI ĐA THỨC</a:t>
            </a:r>
            <a:endParaRPr lang="vi-V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3268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13"/>
    </mc:Choice>
    <mc:Fallback>
      <p:transition spd="slow" advTm="3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 rot="204256">
            <a:off x="5689915" y="2204041"/>
            <a:ext cx="3353127" cy="187220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59675" y="2636912"/>
            <a:ext cx="23727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Source Sans Pro Semibold" pitchFamily="34" charset="-93"/>
                <a:ea typeface="Tahoma" pitchFamily="34" charset="0"/>
                <a:cs typeface="Tahoma" pitchFamily="34" charset="0"/>
              </a:rPr>
              <a:t>PHÉP NHÂN </a:t>
            </a:r>
          </a:p>
          <a:p>
            <a:pPr algn="ctr"/>
            <a:r>
              <a:rPr lang="en-US" sz="3200">
                <a:latin typeface="Source Sans Pro Semibold" pitchFamily="34" charset="-93"/>
                <a:ea typeface="Tahoma" pitchFamily="34" charset="0"/>
                <a:cs typeface="Tahoma" pitchFamily="34" charset="0"/>
              </a:rPr>
              <a:t>ĐA THỨC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15616" y="548680"/>
            <a:ext cx="4248472" cy="864096"/>
            <a:chOff x="1187624" y="764704"/>
            <a:chExt cx="4248472" cy="864096"/>
          </a:xfrm>
        </p:grpSpPr>
        <p:sp>
          <p:nvSpPr>
            <p:cNvPr id="10" name="Horizontal Scroll 9"/>
            <p:cNvSpPr/>
            <p:nvPr/>
          </p:nvSpPr>
          <p:spPr>
            <a:xfrm>
              <a:off x="1187624" y="764704"/>
              <a:ext cx="4248472" cy="864096"/>
            </a:xfrm>
            <a:prstGeom prst="horizontalScroll">
              <a:avLst>
                <a:gd name="adj" fmla="val 18865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9672" y="908720"/>
              <a:ext cx="345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A</a:t>
              </a:r>
              <a:r>
                <a:rPr lang="en-US" sz="2800"/>
                <a:t>.(</a:t>
              </a:r>
              <a:r>
                <a:rPr lang="en-US" sz="2800">
                  <a:solidFill>
                    <a:srgbClr val="0070C0"/>
                  </a:solidFill>
                </a:rPr>
                <a:t>B</a:t>
              </a:r>
              <a:r>
                <a:rPr lang="en-US" sz="2800"/>
                <a:t>+</a:t>
              </a:r>
              <a:r>
                <a:rPr lang="en-US" sz="2800">
                  <a:solidFill>
                    <a:srgbClr val="0070C0"/>
                  </a:solidFill>
                </a:rPr>
                <a:t>C</a:t>
              </a:r>
              <a:r>
                <a:rPr lang="en-US" sz="2800"/>
                <a:t>) = </a:t>
              </a:r>
              <a:r>
                <a:rPr lang="en-US" sz="2800">
                  <a:solidFill>
                    <a:srgbClr val="FF0000"/>
                  </a:solidFill>
                </a:rPr>
                <a:t>A</a:t>
              </a:r>
              <a:r>
                <a:rPr lang="en-US" sz="2800"/>
                <a:t>.</a:t>
              </a:r>
              <a:r>
                <a:rPr lang="en-US" sz="2800">
                  <a:solidFill>
                    <a:srgbClr val="0070C0"/>
                  </a:solidFill>
                </a:rPr>
                <a:t>B</a:t>
              </a:r>
              <a:r>
                <a:rPr lang="en-US" sz="2800"/>
                <a:t> + </a:t>
              </a:r>
              <a:r>
                <a:rPr lang="en-US" sz="2800">
                  <a:solidFill>
                    <a:srgbClr val="FF0000"/>
                  </a:solidFill>
                </a:rPr>
                <a:t>A</a:t>
              </a:r>
              <a:r>
                <a:rPr lang="en-US" sz="2800"/>
                <a:t>.</a:t>
              </a:r>
              <a:r>
                <a:rPr lang="en-US" sz="2800">
                  <a:solidFill>
                    <a:srgbClr val="0070C0"/>
                  </a:solidFill>
                </a:rPr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3528" y="5290368"/>
            <a:ext cx="6840760" cy="864096"/>
            <a:chOff x="323528" y="5290368"/>
            <a:chExt cx="6336704" cy="864096"/>
          </a:xfrm>
        </p:grpSpPr>
        <p:sp>
          <p:nvSpPr>
            <p:cNvPr id="17" name="Horizontal Scroll 16"/>
            <p:cNvSpPr/>
            <p:nvPr/>
          </p:nvSpPr>
          <p:spPr>
            <a:xfrm>
              <a:off x="323528" y="5290368"/>
              <a:ext cx="6336704" cy="864096"/>
            </a:xfrm>
            <a:prstGeom prst="horizontalScroll">
              <a:avLst>
                <a:gd name="adj" fmla="val 18865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437" y="5445224"/>
              <a:ext cx="58747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/>
                <a:t>(</a:t>
              </a:r>
              <a:r>
                <a:rPr lang="en-US" sz="2800">
                  <a:solidFill>
                    <a:srgbClr val="FF0000"/>
                  </a:solidFill>
                </a:rPr>
                <a:t>A+</a:t>
              </a:r>
              <a:r>
                <a:rPr lang="en-US" sz="2800">
                  <a:solidFill>
                    <a:srgbClr val="0070C0"/>
                  </a:solidFill>
                </a:rPr>
                <a:t>B</a:t>
              </a:r>
              <a:r>
                <a:rPr lang="en-US" sz="2800"/>
                <a:t>).(C+D) = </a:t>
              </a:r>
              <a:r>
                <a:rPr lang="en-US" sz="2800">
                  <a:solidFill>
                    <a:srgbClr val="FF0000"/>
                  </a:solidFill>
                </a:rPr>
                <a:t>A</a:t>
              </a:r>
              <a:r>
                <a:rPr lang="en-US" sz="2800"/>
                <a:t>.C + </a:t>
              </a:r>
              <a:r>
                <a:rPr lang="en-US" sz="2800">
                  <a:solidFill>
                    <a:srgbClr val="FF0000"/>
                  </a:solidFill>
                </a:rPr>
                <a:t>A</a:t>
              </a:r>
              <a:r>
                <a:rPr lang="en-US" sz="2800"/>
                <a:t>.D</a:t>
              </a:r>
              <a:r>
                <a:rPr lang="en-US" sz="2800">
                  <a:solidFill>
                    <a:srgbClr val="0070C0"/>
                  </a:solidFill>
                </a:rPr>
                <a:t> </a:t>
              </a:r>
              <a:r>
                <a:rPr lang="en-US" sz="2800"/>
                <a:t>+ </a:t>
              </a:r>
              <a:r>
                <a:rPr lang="en-US" sz="2800">
                  <a:solidFill>
                    <a:srgbClr val="0070C0"/>
                  </a:solidFill>
                </a:rPr>
                <a:t>B</a:t>
              </a:r>
              <a:r>
                <a:rPr lang="en-US" sz="2800"/>
                <a:t>.C + </a:t>
              </a:r>
              <a:r>
                <a:rPr lang="en-US" sz="2800">
                  <a:solidFill>
                    <a:srgbClr val="0070C0"/>
                  </a:solidFill>
                </a:rPr>
                <a:t>B</a:t>
              </a:r>
              <a:r>
                <a:rPr lang="en-US" sz="2800"/>
                <a:t>.D</a:t>
              </a:r>
            </a:p>
          </p:txBody>
        </p:sp>
      </p:grpSp>
      <p:cxnSp>
        <p:nvCxnSpPr>
          <p:cNvPr id="15" name="Curved Connector 14"/>
          <p:cNvCxnSpPr/>
          <p:nvPr/>
        </p:nvCxnSpPr>
        <p:spPr>
          <a:xfrm rot="16200000" flipV="1">
            <a:off x="4822273" y="-321215"/>
            <a:ext cx="1062785" cy="4175857"/>
          </a:xfrm>
          <a:prstGeom prst="curvedConnector3">
            <a:avLst>
              <a:gd name="adj1" fmla="val 3312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" idx="1"/>
            <a:endCxn id="18" idx="0"/>
          </p:cNvCxnSpPr>
          <p:nvPr/>
        </p:nvCxnSpPr>
        <p:spPr>
          <a:xfrm rot="5400000">
            <a:off x="4849217" y="2983429"/>
            <a:ext cx="1372617" cy="3550972"/>
          </a:xfrm>
          <a:prstGeom prst="curvedConnector3">
            <a:avLst>
              <a:gd name="adj1" fmla="val 7119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268941">
            <a:off x="4005142" y="1433711"/>
            <a:ext cx="3417923" cy="3693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>
                <a:gd name="adj1" fmla="val 9504"/>
                <a:gd name="adj2" fmla="val -1507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Nhân đơn thức với đa thức</a:t>
            </a:r>
            <a:endParaRPr lang="en-US" b="1" cap="none" spc="5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 rot="21104554">
            <a:off x="3501085" y="4578327"/>
            <a:ext cx="3417923" cy="3693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>
                <a:gd name="adj1" fmla="val 9504"/>
                <a:gd name="adj2" fmla="val -1507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Nhân đa thức với đa thức</a:t>
            </a:r>
            <a:endParaRPr lang="en-US" b="1" cap="none" spc="5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1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22293"/>
            <a:ext cx="8991600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CHƯƠNG I: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PHÉP NHÂN VÀ PHÉP CHIA CÁC ĐA THỨC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4672" y="2480370"/>
            <a:ext cx="7474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4110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47"/>
    </mc:Choice>
    <mc:Fallback>
      <p:transition spd="slow" advTm="8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287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410363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ĐƠN THỨC VỚI ĐA THỨC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2776628"/>
      </p:ext>
    </p:extLst>
  </p:cSld>
  <p:clrMapOvr>
    <a:masterClrMapping/>
  </p:clrMapOvr>
  <p:transition spd="slow" advTm="3579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4633" y="1066800"/>
            <a:ext cx="8534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Đơn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thức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gì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 ?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latin typeface="Times New Roman" pitchFamily="18" charset="0"/>
              </a:rPr>
              <a:t>Đơn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thức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biểu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thức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đại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chỉ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gồm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</a:rPr>
              <a:t>hoặc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biến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hoặc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tích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giữa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biến</a:t>
            </a:r>
            <a:r>
              <a:rPr lang="en-US" sz="3200" dirty="0" smtClean="0">
                <a:latin typeface="Times New Roman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itchFamily="18" charset="0"/>
              </a:rPr>
              <a:t>VD: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1201" y="346042"/>
            <a:ext cx="4724399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u="sng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 LẠI BÀI CŨ</a:t>
            </a:r>
            <a:endParaRPr lang="en-US" sz="3600" b="1" u="sng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4313641"/>
              </p:ext>
            </p:extLst>
          </p:nvPr>
        </p:nvGraphicFramePr>
        <p:xfrm>
          <a:off x="1271588" y="2819400"/>
          <a:ext cx="2584450" cy="990600"/>
        </p:xfrm>
        <a:graphic>
          <a:graphicData uri="http://schemas.openxmlformats.org/presentationml/2006/ole">
            <p:oleObj spid="_x0000_s1067" name="Equation" r:id="rId4" imgW="1028520" imgH="393480" progId="Equation.DSMT4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264633" y="3657600"/>
            <a:ext cx="86507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Đa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thức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là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gì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 ?</a:t>
            </a:r>
          </a:p>
          <a:p>
            <a:pPr marL="457200" indent="-457200" algn="just">
              <a:buFontTx/>
              <a:buChar char="-"/>
            </a:pPr>
            <a:r>
              <a:rPr lang="en-US" sz="3200" dirty="0" err="1">
                <a:latin typeface="Times New Roman" pitchFamily="18" charset="0"/>
              </a:rPr>
              <a:t>Đa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thức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là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tổng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những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đơn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thức</a:t>
            </a:r>
            <a:r>
              <a:rPr lang="en-US" sz="3200" dirty="0">
                <a:latin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</a:rPr>
              <a:t>Mỗi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đơn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thức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trong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tổng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gọi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là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hạng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tử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đa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thức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đó</a:t>
            </a: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7442192"/>
              </p:ext>
            </p:extLst>
          </p:nvPr>
        </p:nvGraphicFramePr>
        <p:xfrm>
          <a:off x="1285875" y="5661025"/>
          <a:ext cx="6105525" cy="892175"/>
        </p:xfrm>
        <a:graphic>
          <a:graphicData uri="http://schemas.openxmlformats.org/presentationml/2006/ole">
            <p:oleObj spid="_x0000_s1068" name="Equation" r:id="rId5" imgW="2692080" imgH="393480" progId="Equation.DSMT4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80068" y="5763697"/>
            <a:ext cx="994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</a:rPr>
              <a:t>VD: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00871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628"/>
    </mc:Choice>
    <mc:Fallback>
      <p:transition spd="slow" advTm="17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975" y="417493"/>
            <a:ext cx="44675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5334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784903"/>
            <a:ext cx="6096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30812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2" y="2301390"/>
            <a:ext cx="2909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4x + 1 </a:t>
            </a:r>
            <a:endParaRPr lang="vi-VN" sz="2800" dirty="0"/>
          </a:p>
        </p:txBody>
      </p:sp>
      <p:sp>
        <p:nvSpPr>
          <p:cNvPr id="10" name="Rectangle 9"/>
          <p:cNvSpPr/>
          <p:nvPr/>
        </p:nvSpPr>
        <p:spPr>
          <a:xfrm>
            <a:off x="4580329" y="1540806"/>
            <a:ext cx="441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vi-VN" sz="2400" i="1" dirty="0"/>
          </a:p>
        </p:txBody>
      </p:sp>
      <p:sp>
        <p:nvSpPr>
          <p:cNvPr id="11" name="Rectangle 10"/>
          <p:cNvSpPr/>
          <p:nvPr/>
        </p:nvSpPr>
        <p:spPr>
          <a:xfrm>
            <a:off x="4806153" y="3708054"/>
            <a:ext cx="111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5x.3x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2800" dirty="0"/>
          </a:p>
        </p:txBody>
      </p:sp>
      <p:sp>
        <p:nvSpPr>
          <p:cNvPr id="12" name="Rectangle 11"/>
          <p:cNvSpPr/>
          <p:nvPr/>
        </p:nvSpPr>
        <p:spPr>
          <a:xfrm>
            <a:off x="4667795" y="1456131"/>
            <a:ext cx="4296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2400" i="1" dirty="0"/>
          </a:p>
        </p:txBody>
      </p:sp>
      <p:sp>
        <p:nvSpPr>
          <p:cNvPr id="13" name="Rectangle 12"/>
          <p:cNvSpPr/>
          <p:nvPr/>
        </p:nvSpPr>
        <p:spPr>
          <a:xfrm>
            <a:off x="5848369" y="3771007"/>
            <a:ext cx="2315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              +</a:t>
            </a:r>
            <a:endParaRPr lang="vi-VN" sz="2800" dirty="0"/>
          </a:p>
        </p:txBody>
      </p:sp>
      <p:sp>
        <p:nvSpPr>
          <p:cNvPr id="14" name="Rectangle 13"/>
          <p:cNvSpPr/>
          <p:nvPr/>
        </p:nvSpPr>
        <p:spPr>
          <a:xfrm>
            <a:off x="4612109" y="4277380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15x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   20x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   5x</a:t>
            </a:r>
            <a:endParaRPr lang="vi-VN" sz="2800" dirty="0"/>
          </a:p>
        </p:txBody>
      </p:sp>
      <p:sp>
        <p:nvSpPr>
          <p:cNvPr id="16" name="Rectangular Callout 15"/>
          <p:cNvSpPr/>
          <p:nvPr/>
        </p:nvSpPr>
        <p:spPr>
          <a:xfrm>
            <a:off x="76200" y="5443210"/>
            <a:ext cx="4114800" cy="1219200"/>
          </a:xfrm>
          <a:prstGeom prst="wedgeRectCallout">
            <a:avLst>
              <a:gd name="adj1" fmla="val 74463"/>
              <a:gd name="adj2" fmla="val -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15x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20x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+5x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4x + 1</a:t>
            </a:r>
            <a:endParaRPr lang="vi-VN" sz="2400" dirty="0"/>
          </a:p>
        </p:txBody>
      </p:sp>
      <p:sp>
        <p:nvSpPr>
          <p:cNvPr id="18" name="Rectangle 17"/>
          <p:cNvSpPr/>
          <p:nvPr/>
        </p:nvSpPr>
        <p:spPr>
          <a:xfrm>
            <a:off x="67093" y="2762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5x.(3x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4x + 1)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5x.3x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+ 5x.(-4x) + 5x.1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+ 5x</a:t>
            </a:r>
            <a:endParaRPr lang="vi-V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838" y="1211217"/>
            <a:ext cx="4475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454799" y="4676617"/>
            <a:ext cx="40966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Arc 12"/>
          <p:cNvSpPr>
            <a:spLocks/>
          </p:cNvSpPr>
          <p:nvPr/>
        </p:nvSpPr>
        <p:spPr bwMode="auto">
          <a:xfrm rot="19287264">
            <a:off x="834523" y="4464658"/>
            <a:ext cx="404333" cy="4707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rc 15"/>
          <p:cNvSpPr>
            <a:spLocks/>
          </p:cNvSpPr>
          <p:nvPr/>
        </p:nvSpPr>
        <p:spPr bwMode="auto">
          <a:xfrm rot="18349380">
            <a:off x="1065701" y="4143089"/>
            <a:ext cx="623380" cy="109484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rc 13"/>
          <p:cNvSpPr>
            <a:spLocks/>
          </p:cNvSpPr>
          <p:nvPr/>
        </p:nvSpPr>
        <p:spPr bwMode="auto">
          <a:xfrm rot="19287264">
            <a:off x="1265774" y="3974183"/>
            <a:ext cx="1415052" cy="14144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rc 16"/>
          <p:cNvSpPr>
            <a:spLocks/>
          </p:cNvSpPr>
          <p:nvPr/>
        </p:nvSpPr>
        <p:spPr bwMode="auto">
          <a:xfrm rot="19287264">
            <a:off x="1720851" y="3684788"/>
            <a:ext cx="1814069" cy="19057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ĐƠN THỨC VỚI ĐA THỨC</a:t>
            </a:r>
            <a:endParaRPr lang="vi-V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C14F42-91D9-45D7-A907-2A772751DF64}"/>
              </a:ext>
            </a:extLst>
          </p:cNvPr>
          <p:cNvSpPr txBox="1"/>
          <p:nvPr/>
        </p:nvSpPr>
        <p:spPr>
          <a:xfrm>
            <a:off x="7842387" y="3760827"/>
            <a:ext cx="949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5x.1</a:t>
            </a:r>
            <a:endParaRPr lang="en-US" sz="2800" dirty="0"/>
          </a:p>
        </p:txBody>
      </p:sp>
      <p:sp>
        <p:nvSpPr>
          <p:cNvPr id="27" name="Arc 12">
            <a:extLst>
              <a:ext uri="{FF2B5EF4-FFF2-40B4-BE49-F238E27FC236}">
                <a16:creationId xmlns:a16="http://schemas.microsoft.com/office/drawing/2014/main" xmlns="" id="{1E6D3628-D227-4790-B519-8D271E8B293C}"/>
              </a:ext>
            </a:extLst>
          </p:cNvPr>
          <p:cNvSpPr>
            <a:spLocks/>
          </p:cNvSpPr>
          <p:nvPr/>
        </p:nvSpPr>
        <p:spPr bwMode="auto">
          <a:xfrm rot="12040026" flipH="1">
            <a:off x="5828341" y="2562189"/>
            <a:ext cx="765291" cy="35000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Arc 12">
            <a:extLst>
              <a:ext uri="{FF2B5EF4-FFF2-40B4-BE49-F238E27FC236}">
                <a16:creationId xmlns:a16="http://schemas.microsoft.com/office/drawing/2014/main" xmlns="" id="{38A8E9B3-71E7-476A-A34A-E385014F9D85}"/>
              </a:ext>
            </a:extLst>
          </p:cNvPr>
          <p:cNvSpPr>
            <a:spLocks/>
          </p:cNvSpPr>
          <p:nvPr/>
        </p:nvSpPr>
        <p:spPr bwMode="auto">
          <a:xfrm rot="12040026" flipH="1">
            <a:off x="5949775" y="2528343"/>
            <a:ext cx="1464772" cy="56772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34FBF30-860A-4D8E-B7C8-E3B4B3CBB702}"/>
              </a:ext>
            </a:extLst>
          </p:cNvPr>
          <p:cNvSpPr txBox="1"/>
          <p:nvPr/>
        </p:nvSpPr>
        <p:spPr>
          <a:xfrm>
            <a:off x="6311805" y="3752764"/>
            <a:ext cx="1520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5x.(-4x)  </a:t>
            </a:r>
            <a:endParaRPr lang="en-US" sz="2800" dirty="0"/>
          </a:p>
        </p:txBody>
      </p:sp>
      <p:sp>
        <p:nvSpPr>
          <p:cNvPr id="30" name="Arc 12">
            <a:extLst>
              <a:ext uri="{FF2B5EF4-FFF2-40B4-BE49-F238E27FC236}">
                <a16:creationId xmlns:a16="http://schemas.microsoft.com/office/drawing/2014/main" xmlns="" id="{A1723FBE-206D-43FC-B155-BBE15634CFC0}"/>
              </a:ext>
            </a:extLst>
          </p:cNvPr>
          <p:cNvSpPr>
            <a:spLocks/>
          </p:cNvSpPr>
          <p:nvPr/>
        </p:nvSpPr>
        <p:spPr bwMode="auto">
          <a:xfrm rot="12040026" flipH="1">
            <a:off x="6001778" y="2350883"/>
            <a:ext cx="2068799" cy="84653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A2801CA-9CC7-4982-B560-7151E58D8368}"/>
              </a:ext>
            </a:extLst>
          </p:cNvPr>
          <p:cNvSpPr/>
          <p:nvPr/>
        </p:nvSpPr>
        <p:spPr>
          <a:xfrm>
            <a:off x="5327844" y="3200400"/>
            <a:ext cx="2904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 . (3x</a:t>
            </a:r>
            <a:r>
              <a:rPr 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4x + 1) </a:t>
            </a:r>
            <a:endParaRPr lang="vi-VN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2582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255"/>
    </mc:Choice>
    <mc:Fallback>
      <p:transition spd="slow" advTm="11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/>
      <p:bldP spid="10" grpId="0"/>
      <p:bldP spid="10" grpId="1"/>
      <p:bldP spid="11" grpId="0"/>
      <p:bldP spid="12" grpId="0"/>
      <p:bldP spid="13" grpId="0"/>
      <p:bldP spid="14" grpId="0"/>
      <p:bldP spid="16" grpId="0" animBg="1"/>
      <p:bldP spid="16" grpId="1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 animBg="1"/>
      <p:bldP spid="27" grpId="1" animBg="1"/>
      <p:bldP spid="28" grpId="0" animBg="1"/>
      <p:bldP spid="28" grpId="1" animBg="1"/>
      <p:bldP spid="29" grpId="0"/>
      <p:bldP spid="30" grpId="0" animBg="1"/>
      <p:bldP spid="30" grpId="1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533401"/>
            <a:ext cx="0" cy="395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228600" y="2753380"/>
            <a:ext cx="4096688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A.( B + C ) = A.B + A.C</a:t>
            </a: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ĐƠN THỨC VỚI ĐA THỨC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800600" y="695980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4544291" y="1472626"/>
            <a:ext cx="373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sgk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4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881268"/>
              </p:ext>
            </p:extLst>
          </p:nvPr>
        </p:nvGraphicFramePr>
        <p:xfrm>
          <a:off x="4876800" y="2057401"/>
          <a:ext cx="2828925" cy="974725"/>
        </p:xfrm>
        <a:graphic>
          <a:graphicData uri="http://schemas.openxmlformats.org/presentationml/2006/ole">
            <p:oleObj spid="_x0000_s2125" name="Equation" r:id="rId4" imgW="1257120" imgH="393480" progId="Equation.DSMT4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5265603"/>
              </p:ext>
            </p:extLst>
          </p:nvPr>
        </p:nvGraphicFramePr>
        <p:xfrm>
          <a:off x="98284" y="5242978"/>
          <a:ext cx="8686800" cy="1377950"/>
        </p:xfrm>
        <a:graphic>
          <a:graphicData uri="http://schemas.openxmlformats.org/presentationml/2006/ole">
            <p:oleObj spid="_x0000_s2126" r:id="rId5" imgW="3683000" imgH="584200" progId="Equation.DSMT4">
              <p:embed/>
            </p:oleObj>
          </a:graphicData>
        </a:graphic>
      </p:graphicFrame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449267" y="5334000"/>
            <a:ext cx="1535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(-2x</a:t>
            </a:r>
            <a:r>
              <a:rPr 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).x</a:t>
            </a:r>
            <a:r>
              <a:rPr 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5274259" y="53340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(-2x</a:t>
            </a:r>
            <a:r>
              <a:rPr 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).5x</a:t>
            </a:r>
            <a:endParaRPr lang="en-US" sz="2800" baseline="30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1" y="66142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8040720"/>
              </p:ext>
            </p:extLst>
          </p:nvPr>
        </p:nvGraphicFramePr>
        <p:xfrm>
          <a:off x="7083476" y="5129025"/>
          <a:ext cx="1752600" cy="944562"/>
        </p:xfrm>
        <a:graphic>
          <a:graphicData uri="http://schemas.openxmlformats.org/presentationml/2006/ole">
            <p:oleObj spid="_x0000_s2127" r:id="rId6" imgW="723586" imgH="393529" progId="Equation.DSMT4">
              <p:embed/>
            </p:oleObj>
          </a:graphicData>
        </a:graphic>
      </p:graphicFrame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3651121" y="6099476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- 2x</a:t>
            </a:r>
            <a:r>
              <a:rPr 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10x</a:t>
            </a:r>
            <a:r>
              <a:rPr 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Arc 30"/>
          <p:cNvSpPr>
            <a:spLocks/>
          </p:cNvSpPr>
          <p:nvPr/>
        </p:nvSpPr>
        <p:spPr bwMode="auto">
          <a:xfrm rot="19287264">
            <a:off x="815835" y="5240150"/>
            <a:ext cx="592139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rot="19287264">
            <a:off x="1704583" y="4588236"/>
            <a:ext cx="1972007" cy="183064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rc 44"/>
          <p:cNvSpPr>
            <a:spLocks/>
          </p:cNvSpPr>
          <p:nvPr/>
        </p:nvSpPr>
        <p:spPr bwMode="auto">
          <a:xfrm rot="18349380">
            <a:off x="1251604" y="5005995"/>
            <a:ext cx="533400" cy="10906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rc 45"/>
          <p:cNvSpPr>
            <a:spLocks/>
          </p:cNvSpPr>
          <p:nvPr/>
        </p:nvSpPr>
        <p:spPr bwMode="auto">
          <a:xfrm rot="19222573">
            <a:off x="2305560" y="4056153"/>
            <a:ext cx="3111648" cy="292275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rc 48"/>
          <p:cNvSpPr>
            <a:spLocks/>
          </p:cNvSpPr>
          <p:nvPr/>
        </p:nvSpPr>
        <p:spPr bwMode="auto">
          <a:xfrm rot="18349380">
            <a:off x="1107935" y="4754376"/>
            <a:ext cx="1246188" cy="1677988"/>
          </a:xfrm>
          <a:custGeom>
            <a:avLst/>
            <a:gdLst>
              <a:gd name="G0" fmla="+- 0 0 0"/>
              <a:gd name="G1" fmla="+- 20911 0 0"/>
              <a:gd name="G2" fmla="+- 21600 0 0"/>
              <a:gd name="T0" fmla="*/ 5413 w 21507"/>
              <a:gd name="T1" fmla="*/ 0 h 20911"/>
              <a:gd name="T2" fmla="*/ 21507 w 21507"/>
              <a:gd name="T3" fmla="*/ 18905 h 20911"/>
              <a:gd name="T4" fmla="*/ 0 w 21507"/>
              <a:gd name="T5" fmla="*/ 20911 h 20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0911" fill="none" extrusionOk="0">
                <a:moveTo>
                  <a:pt x="5412" y="0"/>
                </a:moveTo>
                <a:cubicBezTo>
                  <a:pt x="14224" y="2281"/>
                  <a:pt x="20661" y="9841"/>
                  <a:pt x="21506" y="18905"/>
                </a:cubicBezTo>
              </a:path>
              <a:path w="21507" h="20911" stroke="0" extrusionOk="0">
                <a:moveTo>
                  <a:pt x="5412" y="0"/>
                </a:moveTo>
                <a:cubicBezTo>
                  <a:pt x="14224" y="2281"/>
                  <a:pt x="20661" y="9841"/>
                  <a:pt x="21506" y="18905"/>
                </a:cubicBezTo>
                <a:lnTo>
                  <a:pt x="0" y="2091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rc 47"/>
          <p:cNvSpPr>
            <a:spLocks/>
          </p:cNvSpPr>
          <p:nvPr/>
        </p:nvSpPr>
        <p:spPr bwMode="auto">
          <a:xfrm rot="19085024">
            <a:off x="3296047" y="3475869"/>
            <a:ext cx="4124400" cy="414738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7"/>
              <a:gd name="T1" fmla="*/ 0 h 21600"/>
              <a:gd name="T2" fmla="*/ 21507 w 21507"/>
              <a:gd name="T3" fmla="*/ 19594 h 21600"/>
              <a:gd name="T4" fmla="*/ 0 w 21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7" h="21600" fill="none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</a:path>
              <a:path w="21507" h="21600" stroke="0" extrusionOk="0">
                <a:moveTo>
                  <a:pt x="-1" y="0"/>
                </a:moveTo>
                <a:cubicBezTo>
                  <a:pt x="11152" y="0"/>
                  <a:pt x="20470" y="8490"/>
                  <a:pt x="21506" y="1959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4856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5B16185-5654-4231-AFF7-9D3EC6F5A424}"/>
              </a:ext>
            </a:extLst>
          </p:cNvPr>
          <p:cNvSpPr/>
          <p:nvPr/>
        </p:nvSpPr>
        <p:spPr>
          <a:xfrm>
            <a:off x="1" y="32783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5x.(3x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4x + 1)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5x.3x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+ 5x.(-4x) + 5x.1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+ 5x</a:t>
            </a:r>
            <a:endParaRPr lang="vi-V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8732147-374B-4033-87C8-C6ACEFE3782C}"/>
              </a:ext>
            </a:extLst>
          </p:cNvPr>
          <p:cNvSpPr txBox="1"/>
          <p:nvPr/>
        </p:nvSpPr>
        <p:spPr>
          <a:xfrm>
            <a:off x="28838" y="1211217"/>
            <a:ext cx="4475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83975" y="417493"/>
            <a:ext cx="44675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188419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693"/>
    </mc:Choice>
    <mc:Fallback>
      <p:transition spd="slow" advTm="8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3" grpId="0"/>
      <p:bldP spid="14" grpId="0"/>
      <p:bldP spid="17" grpId="0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287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41036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 VỚI ĐA THỨC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5349900"/>
      </p:ext>
    </p:extLst>
  </p:cSld>
  <p:clrMapOvr>
    <a:masterClrMapping/>
  </p:clrMapOvr>
  <p:transition spd="slow" advTm="3579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10"/>
          <p:cNvSpPr>
            <a:spLocks noChangeArrowheads="1"/>
          </p:cNvSpPr>
          <p:nvPr/>
        </p:nvSpPr>
        <p:spPr bwMode="auto">
          <a:xfrm flipV="1">
            <a:off x="427038" y="1609725"/>
            <a:ext cx="4386262" cy="14287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765175" y="2266950"/>
            <a:ext cx="5910263" cy="2101850"/>
            <a:chOff x="482" y="1428"/>
            <a:chExt cx="3723" cy="1324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82" y="1428"/>
              <a:ext cx="2302" cy="407"/>
            </a:xfrm>
            <a:prstGeom prst="rect">
              <a:avLst/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  <a:cs typeface="Arial" pitchFamily="34" charset="0"/>
                </a:defRPr>
              </a:lvl9pPr>
            </a:lstStyle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 </a:t>
              </a:r>
              <a:r>
                <a:rPr lang="en-US" sz="3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:</a:t>
              </a:r>
              <a:endParaRPr lang="vi-V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4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7768098"/>
                </p:ext>
              </p:extLst>
            </p:nvPr>
          </p:nvGraphicFramePr>
          <p:xfrm>
            <a:off x="912" y="2208"/>
            <a:ext cx="3293" cy="544"/>
          </p:xfrm>
          <a:graphic>
            <a:graphicData uri="http://schemas.openxmlformats.org/presentationml/2006/ole">
              <p:oleObj spid="_x0000_s3094" name="Equation" r:id="rId4" imgW="1384300" imgH="228600" progId="Equation.DSMT4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86921800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704528" y="3903067"/>
            <a:ext cx="3095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latin typeface="Times New Roman" pitchFamily="18" charset="0"/>
                <a:cs typeface="Times New Roman" pitchFamily="18" charset="0"/>
              </a:rPr>
              <a:t>(A+B)(C+D) </a:t>
            </a:r>
            <a:endParaRPr lang="vi-VN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704528" y="3899892"/>
            <a:ext cx="3095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+B)(C+D) </a:t>
            </a:r>
            <a:endParaRPr lang="vi-VN" sz="4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457200" y="5409732"/>
            <a:ext cx="7513439" cy="501651"/>
            <a:chOff x="262" y="965"/>
            <a:chExt cx="4307" cy="316"/>
          </a:xfrm>
        </p:grpSpPr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62" y="1019"/>
              <a:ext cx="345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sz="28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Ví</a:t>
              </a:r>
              <a:r>
                <a:rPr lang="en-US" sz="28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dụ</a:t>
              </a:r>
              <a:r>
                <a:rPr lang="en-US" sz="28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800" b="1" i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đa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x - 2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đa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vi-V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54643349"/>
                </p:ext>
              </p:extLst>
            </p:nvPr>
          </p:nvGraphicFramePr>
          <p:xfrm>
            <a:off x="3502" y="965"/>
            <a:ext cx="1067" cy="294"/>
          </p:xfrm>
          <a:graphic>
            <a:graphicData uri="http://schemas.openxmlformats.org/presentationml/2006/ole">
              <p:oleObj spid="_x0000_s4161" name="Equation" r:id="rId4" imgW="736600" imgH="203200" progId="Equation.3">
                <p:embed/>
              </p:oleObj>
            </a:graphicData>
          </a:graphic>
        </p:graphicFrame>
      </p:grpSp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7487175"/>
              </p:ext>
            </p:extLst>
          </p:nvPr>
        </p:nvGraphicFramePr>
        <p:xfrm>
          <a:off x="4463728" y="4534892"/>
          <a:ext cx="114300" cy="215900"/>
        </p:xfrm>
        <a:graphic>
          <a:graphicData uri="http://schemas.openxmlformats.org/presentationml/2006/ole">
            <p:oleObj spid="_x0000_s4162" name="Equation" r:id="rId5" imgW="114151" imgH="215619" progId="Equation.3">
              <p:embed/>
            </p:oleObj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23528" y="2924944"/>
            <a:ext cx="2038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1156966" y="3552230"/>
            <a:ext cx="1368425" cy="1008062"/>
          </a:xfrm>
          <a:custGeom>
            <a:avLst/>
            <a:gdLst>
              <a:gd name="G0" fmla="+- -780107 0 0"/>
              <a:gd name="G1" fmla="+- 11793978 0 0"/>
              <a:gd name="G2" fmla="+- -780107 0 11793978"/>
              <a:gd name="G3" fmla="+- 10800 0 0"/>
              <a:gd name="G4" fmla="+- 0 0 -78010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958 0 0"/>
              <a:gd name="G9" fmla="+- 0 0 11793978"/>
              <a:gd name="G10" fmla="+- 9958 0 2700"/>
              <a:gd name="G11" fmla="cos G10 -780107"/>
              <a:gd name="G12" fmla="sin G10 -780107"/>
              <a:gd name="G13" fmla="cos 13500 -780107"/>
              <a:gd name="G14" fmla="sin 13500 -780107"/>
              <a:gd name="G15" fmla="+- G11 10800 0"/>
              <a:gd name="G16" fmla="+- G12 10800 0"/>
              <a:gd name="G17" fmla="+- G13 10800 0"/>
              <a:gd name="G18" fmla="+- G14 10800 0"/>
              <a:gd name="G19" fmla="*/ 9958 1 2"/>
              <a:gd name="G20" fmla="+- G19 5400 0"/>
              <a:gd name="G21" fmla="cos G20 -780107"/>
              <a:gd name="G22" fmla="sin G20 -780107"/>
              <a:gd name="G23" fmla="+- G21 10800 0"/>
              <a:gd name="G24" fmla="+- G12 G23 G22"/>
              <a:gd name="G25" fmla="+- G22 G23 G11"/>
              <a:gd name="G26" fmla="cos 10800 -780107"/>
              <a:gd name="G27" fmla="sin 10800 -780107"/>
              <a:gd name="G28" fmla="cos 9958 -780107"/>
              <a:gd name="G29" fmla="sin 9958 -78010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793978"/>
              <a:gd name="G36" fmla="sin G34 11793978"/>
              <a:gd name="G37" fmla="+/ 11793978 -78010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958 G39"/>
              <a:gd name="G43" fmla="sin 995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676 w 21600"/>
              <a:gd name="T5" fmla="*/ 58 h 21600"/>
              <a:gd name="T6" fmla="*/ 421 w 21600"/>
              <a:gd name="T7" fmla="*/ 10806 h 21600"/>
              <a:gd name="T8" fmla="*/ 9764 w 21600"/>
              <a:gd name="T9" fmla="*/ 896 h 21600"/>
              <a:gd name="T10" fmla="*/ 24009 w 21600"/>
              <a:gd name="T11" fmla="*/ 8015 h 21600"/>
              <a:gd name="T12" fmla="*/ 21598 w 21600"/>
              <a:gd name="T13" fmla="*/ 11713 h 21600"/>
              <a:gd name="T14" fmla="*/ 17901 w 21600"/>
              <a:gd name="T15" fmla="*/ 930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543" y="8746"/>
                </a:moveTo>
                <a:cubicBezTo>
                  <a:pt x="19572" y="4139"/>
                  <a:pt x="15508" y="842"/>
                  <a:pt x="10800" y="842"/>
                </a:cubicBezTo>
                <a:cubicBezTo>
                  <a:pt x="5300" y="842"/>
                  <a:pt x="842" y="5300"/>
                  <a:pt x="842" y="10800"/>
                </a:cubicBezTo>
                <a:cubicBezTo>
                  <a:pt x="841" y="10802"/>
                  <a:pt x="842" y="10804"/>
                  <a:pt x="842" y="10806"/>
                </a:cubicBezTo>
                <a:lnTo>
                  <a:pt x="0" y="10807"/>
                </a:lnTo>
                <a:cubicBezTo>
                  <a:pt x="0" y="10804"/>
                  <a:pt x="0" y="1080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906" y="-1"/>
                  <a:pt x="20314" y="3576"/>
                  <a:pt x="21367" y="8572"/>
                </a:cubicBezTo>
                <a:lnTo>
                  <a:pt x="24009" y="8015"/>
                </a:lnTo>
                <a:lnTo>
                  <a:pt x="21598" y="11713"/>
                </a:lnTo>
                <a:lnTo>
                  <a:pt x="17901" y="9302"/>
                </a:lnTo>
                <a:lnTo>
                  <a:pt x="20543" y="8746"/>
                </a:lnTo>
                <a:close/>
              </a:path>
            </a:pathLst>
          </a:custGeom>
          <a:solidFill>
            <a:srgbClr val="FF505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auto">
          <a:xfrm>
            <a:off x="1136328" y="3531592"/>
            <a:ext cx="1944688" cy="1008063"/>
          </a:xfrm>
          <a:custGeom>
            <a:avLst/>
            <a:gdLst>
              <a:gd name="G0" fmla="+- -780107 0 0"/>
              <a:gd name="G1" fmla="+- 11793978 0 0"/>
              <a:gd name="G2" fmla="+- -780107 0 11793978"/>
              <a:gd name="G3" fmla="+- 10800 0 0"/>
              <a:gd name="G4" fmla="+- 0 0 -78010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958 0 0"/>
              <a:gd name="G9" fmla="+- 0 0 11793978"/>
              <a:gd name="G10" fmla="+- 9958 0 2700"/>
              <a:gd name="G11" fmla="cos G10 -780107"/>
              <a:gd name="G12" fmla="sin G10 -780107"/>
              <a:gd name="G13" fmla="cos 13500 -780107"/>
              <a:gd name="G14" fmla="sin 13500 -780107"/>
              <a:gd name="G15" fmla="+- G11 10800 0"/>
              <a:gd name="G16" fmla="+- G12 10800 0"/>
              <a:gd name="G17" fmla="+- G13 10800 0"/>
              <a:gd name="G18" fmla="+- G14 10800 0"/>
              <a:gd name="G19" fmla="*/ 9958 1 2"/>
              <a:gd name="G20" fmla="+- G19 5400 0"/>
              <a:gd name="G21" fmla="cos G20 -780107"/>
              <a:gd name="G22" fmla="sin G20 -780107"/>
              <a:gd name="G23" fmla="+- G21 10800 0"/>
              <a:gd name="G24" fmla="+- G12 G23 G22"/>
              <a:gd name="G25" fmla="+- G22 G23 G11"/>
              <a:gd name="G26" fmla="cos 10800 -780107"/>
              <a:gd name="G27" fmla="sin 10800 -780107"/>
              <a:gd name="G28" fmla="cos 9958 -780107"/>
              <a:gd name="G29" fmla="sin 9958 -78010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793978"/>
              <a:gd name="G36" fmla="sin G34 11793978"/>
              <a:gd name="G37" fmla="+/ 11793978 -78010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958 G39"/>
              <a:gd name="G43" fmla="sin 995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676 w 21600"/>
              <a:gd name="T5" fmla="*/ 58 h 21600"/>
              <a:gd name="T6" fmla="*/ 421 w 21600"/>
              <a:gd name="T7" fmla="*/ 10806 h 21600"/>
              <a:gd name="T8" fmla="*/ 9764 w 21600"/>
              <a:gd name="T9" fmla="*/ 896 h 21600"/>
              <a:gd name="T10" fmla="*/ 24009 w 21600"/>
              <a:gd name="T11" fmla="*/ 8015 h 21600"/>
              <a:gd name="T12" fmla="*/ 21598 w 21600"/>
              <a:gd name="T13" fmla="*/ 11713 h 21600"/>
              <a:gd name="T14" fmla="*/ 17901 w 21600"/>
              <a:gd name="T15" fmla="*/ 930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543" y="8746"/>
                </a:moveTo>
                <a:cubicBezTo>
                  <a:pt x="19572" y="4139"/>
                  <a:pt x="15508" y="842"/>
                  <a:pt x="10800" y="842"/>
                </a:cubicBezTo>
                <a:cubicBezTo>
                  <a:pt x="5300" y="842"/>
                  <a:pt x="842" y="5300"/>
                  <a:pt x="842" y="10800"/>
                </a:cubicBezTo>
                <a:cubicBezTo>
                  <a:pt x="841" y="10802"/>
                  <a:pt x="842" y="10804"/>
                  <a:pt x="842" y="10806"/>
                </a:cubicBezTo>
                <a:lnTo>
                  <a:pt x="0" y="10807"/>
                </a:lnTo>
                <a:cubicBezTo>
                  <a:pt x="0" y="10804"/>
                  <a:pt x="0" y="1080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906" y="-1"/>
                  <a:pt x="20314" y="3576"/>
                  <a:pt x="21367" y="8572"/>
                </a:cubicBezTo>
                <a:lnTo>
                  <a:pt x="24009" y="8015"/>
                </a:lnTo>
                <a:lnTo>
                  <a:pt x="21598" y="11713"/>
                </a:lnTo>
                <a:lnTo>
                  <a:pt x="17901" y="9302"/>
                </a:lnTo>
                <a:lnTo>
                  <a:pt x="20543" y="8746"/>
                </a:lnTo>
                <a:close/>
              </a:path>
            </a:pathLst>
          </a:custGeom>
          <a:solidFill>
            <a:srgbClr val="FF505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3420741" y="3912592"/>
            <a:ext cx="54721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.C   </a:t>
            </a:r>
            <a:r>
              <a:rPr lang="en-US" sz="4000" b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.D</a:t>
            </a:r>
            <a:endParaRPr lang="vi-VN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auto">
          <a:xfrm>
            <a:off x="1712591" y="4468217"/>
            <a:ext cx="863600" cy="617538"/>
          </a:xfrm>
          <a:prstGeom prst="curvedUpArrow">
            <a:avLst>
              <a:gd name="adj1" fmla="val 9563"/>
              <a:gd name="adj2" fmla="val 44097"/>
              <a:gd name="adj3" fmla="val 33333"/>
            </a:avLst>
          </a:prstGeom>
          <a:solidFill>
            <a:srgbClr val="0000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>
            <a:off x="1691953" y="4468217"/>
            <a:ext cx="1604963" cy="688975"/>
          </a:xfrm>
          <a:prstGeom prst="curvedUpArrow">
            <a:avLst>
              <a:gd name="adj1" fmla="val 15929"/>
              <a:gd name="adj2" fmla="val 73455"/>
              <a:gd name="adj3" fmla="val 33333"/>
            </a:avLst>
          </a:prstGeom>
          <a:solidFill>
            <a:srgbClr val="0000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715641" y="3909417"/>
            <a:ext cx="3095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)(C+D) </a:t>
            </a:r>
            <a:endParaRPr lang="vi-VN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869628" y="3918942"/>
            <a:ext cx="611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vi-VN" sz="4000" b="1">
              <a:solidFill>
                <a:srgbClr val="FF5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1528441" y="3920530"/>
            <a:ext cx="574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vi-VN" sz="4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6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0073868"/>
              </p:ext>
            </p:extLst>
          </p:nvPr>
        </p:nvGraphicFramePr>
        <p:xfrm>
          <a:off x="4463728" y="4553942"/>
          <a:ext cx="114300" cy="177800"/>
        </p:xfrm>
        <a:graphic>
          <a:graphicData uri="http://schemas.openxmlformats.org/presentationml/2006/ole">
            <p:oleObj spid="_x0000_s4163" name="Equation" r:id="rId6" imgW="114102" imgH="177492" progId="Equation.DSMT4">
              <p:embed/>
            </p:oleObj>
          </a:graphicData>
        </a:graphic>
      </p:graphicFrame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3358828" y="3933056"/>
            <a:ext cx="5734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B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.C    </a:t>
            </a:r>
            <a:r>
              <a:rPr lang="en-US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.D</a:t>
            </a:r>
            <a:endParaRPr lang="vi-VN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3409628" y="3891955"/>
            <a:ext cx="5472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4000" b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4000" b="1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+</a:t>
            </a:r>
            <a:endParaRPr lang="vi-VN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217416" y="2967806"/>
            <a:ext cx="6119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A, B, C, D l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 ta c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ó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248538" y="1347726"/>
            <a:ext cx="8796213" cy="138499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auto">
          <a:xfrm>
            <a:off x="0" y="7938"/>
            <a:ext cx="91440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3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 ĐA THỨC VỚI ĐA THỨC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88912" y="609600"/>
            <a:ext cx="61832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.Quy </a:t>
            </a:r>
            <a:r>
              <a:rPr lang="en-US" sz="32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endParaRPr lang="vi-V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56770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repeatCount="5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4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8" presetClass="entr" presetSubtype="3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10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3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10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4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8" presetClass="entr" presetSubtype="3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1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3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10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  <p:bldP spid="9247" grpId="0"/>
      <p:bldP spid="9232" grpId="0"/>
      <p:bldP spid="9245" grpId="0" animBg="1"/>
      <p:bldP spid="9246" grpId="0" animBg="1"/>
      <p:bldP spid="9249" grpId="0"/>
      <p:bldP spid="9250" grpId="0" animBg="1"/>
      <p:bldP spid="9251" grpId="0" animBg="1"/>
      <p:bldP spid="9252" grpId="0"/>
      <p:bldP spid="9254" grpId="0"/>
      <p:bldP spid="9254" grpId="1"/>
      <p:bldP spid="9255" grpId="0"/>
      <p:bldP spid="9255" grpId="1"/>
      <p:bldP spid="9275" grpId="0"/>
      <p:bldP spid="9279" grpId="0"/>
      <p:bldP spid="9281" grpId="0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8|1.8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0.7|0.7|0.8|0.6|0.7|0.7|0.5|0.6|0.7|0.3|0.6|0.6|0.4|0.4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|1.2|0.5|0.4|0.3|0.4|0.3|0.3|0.3|0.3|0.3|0.3|0.3|0.3|0.3|0.1|0.6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3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3|0.3|0.3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1228</Words>
  <Application>Microsoft Office PowerPoint</Application>
  <PresentationFormat>On-screen Show (4:3)</PresentationFormat>
  <Paragraphs>170</Paragraphs>
  <Slides>18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GameRoom</cp:lastModifiedBy>
  <cp:revision>73</cp:revision>
  <dcterms:created xsi:type="dcterms:W3CDTF">2006-08-16T00:00:00Z</dcterms:created>
  <dcterms:modified xsi:type="dcterms:W3CDTF">2021-09-26T06:36:06Z</dcterms:modified>
</cp:coreProperties>
</file>