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0" r:id="rId5"/>
    <p:sldId id="264" r:id="rId6"/>
    <p:sldId id="265" r:id="rId7"/>
    <p:sldId id="257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7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4659-6544-4C5C-8954-7574D7BC70F6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9B95-B266-4127-91C3-8DAE9519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bai%20tap%20excel/bai%20tap.xl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BAI%20THUC%20HANH.xls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ú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256" r="5000" b="425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43338"/>
            <a:ext cx="33528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WordArt 6"/>
          <p:cNvSpPr>
            <a:spLocks noChangeArrowheads="1" noChangeShapeType="1" noTextEdit="1"/>
          </p:cNvSpPr>
          <p:nvPr/>
        </p:nvSpPr>
        <p:spPr bwMode="auto">
          <a:xfrm>
            <a:off x="1066800" y="2057400"/>
            <a:ext cx="69342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336600"/>
                  </a:solidFill>
                  <a:round/>
                  <a:headEnd/>
                  <a:tailEnd/>
                </a:ln>
                <a:solidFill>
                  <a:srgbClr val="161616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Tin học 7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47800" y="609600"/>
            <a:ext cx="640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>
                <a:solidFill>
                  <a:srgbClr val="009900"/>
                </a:solidFill>
              </a:rPr>
              <a:t>Trường THCS Hoàng Lam</a:t>
            </a:r>
          </a:p>
        </p:txBody>
      </p:sp>
    </p:spTree>
    <p:extLst>
      <p:ext uri="{BB962C8B-B14F-4D97-AF65-F5344CB8AC3E}">
        <p14:creationId xmlns:p14="http://schemas.microsoft.com/office/powerpoint/2010/main" val="12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4" name="Group 2"/>
          <p:cNvGrpSpPr>
            <a:grpSpLocks/>
          </p:cNvGrpSpPr>
          <p:nvPr/>
        </p:nvGrpSpPr>
        <p:grpSpPr bwMode="auto">
          <a:xfrm>
            <a:off x="304800" y="228600"/>
            <a:ext cx="1828800" cy="2133600"/>
            <a:chOff x="192" y="144"/>
            <a:chExt cx="1152" cy="1344"/>
          </a:xfrm>
        </p:grpSpPr>
        <p:grpSp>
          <p:nvGrpSpPr>
            <p:cNvPr id="197635" name="Group 3"/>
            <p:cNvGrpSpPr>
              <a:grpSpLocks/>
            </p:cNvGrpSpPr>
            <p:nvPr/>
          </p:nvGrpSpPr>
          <p:grpSpPr bwMode="auto">
            <a:xfrm>
              <a:off x="192" y="144"/>
              <a:ext cx="781" cy="1344"/>
              <a:chOff x="80" y="2112"/>
              <a:chExt cx="1816" cy="2112"/>
            </a:xfrm>
          </p:grpSpPr>
          <p:sp>
            <p:nvSpPr>
              <p:cNvPr id="197636" name="Freeform 4"/>
              <p:cNvSpPr>
                <a:spLocks/>
              </p:cNvSpPr>
              <p:nvPr/>
            </p:nvSpPr>
            <p:spPr bwMode="auto">
              <a:xfrm>
                <a:off x="896" y="2112"/>
                <a:ext cx="160" cy="44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37" name="AutoShape 5"/>
              <p:cNvSpPr>
                <a:spLocks noChangeArrowheads="1"/>
              </p:cNvSpPr>
              <p:nvPr/>
            </p:nvSpPr>
            <p:spPr bwMode="auto">
              <a:xfrm>
                <a:off x="1008" y="3312"/>
                <a:ext cx="384" cy="912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38" name="AutoShape 6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384" cy="912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39" name="Freeform 7"/>
              <p:cNvSpPr>
                <a:spLocks/>
              </p:cNvSpPr>
              <p:nvPr/>
            </p:nvSpPr>
            <p:spPr bwMode="auto">
              <a:xfrm>
                <a:off x="144" y="2528"/>
                <a:ext cx="1632" cy="1272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40" name="AutoShape 8"/>
              <p:cNvSpPr>
                <a:spLocks noChangeArrowheads="1"/>
              </p:cNvSpPr>
              <p:nvPr/>
            </p:nvSpPr>
            <p:spPr bwMode="auto">
              <a:xfrm>
                <a:off x="480" y="2696"/>
                <a:ext cx="432" cy="288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1" name="AutoShape 9"/>
              <p:cNvSpPr>
                <a:spLocks noChangeArrowheads="1"/>
              </p:cNvSpPr>
              <p:nvPr/>
            </p:nvSpPr>
            <p:spPr bwMode="auto">
              <a:xfrm>
                <a:off x="1008" y="2696"/>
                <a:ext cx="432" cy="288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2" name="Oval 10"/>
              <p:cNvSpPr>
                <a:spLocks noChangeArrowheads="1"/>
              </p:cNvSpPr>
              <p:nvPr/>
            </p:nvSpPr>
            <p:spPr bwMode="auto">
              <a:xfrm>
                <a:off x="672" y="3416"/>
                <a:ext cx="57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3" name="Oval 11"/>
              <p:cNvSpPr>
                <a:spLocks noChangeArrowheads="1"/>
              </p:cNvSpPr>
              <p:nvPr/>
            </p:nvSpPr>
            <p:spPr bwMode="auto">
              <a:xfrm rot="5400000">
                <a:off x="792" y="3056"/>
                <a:ext cx="33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4" name="Freeform 12"/>
              <p:cNvSpPr>
                <a:spLocks/>
              </p:cNvSpPr>
              <p:nvPr/>
            </p:nvSpPr>
            <p:spPr bwMode="auto">
              <a:xfrm>
                <a:off x="80" y="2976"/>
                <a:ext cx="632" cy="544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45" name="Freeform 13"/>
              <p:cNvSpPr>
                <a:spLocks/>
              </p:cNvSpPr>
              <p:nvPr/>
            </p:nvSpPr>
            <p:spPr bwMode="auto">
              <a:xfrm>
                <a:off x="1152" y="2928"/>
                <a:ext cx="656" cy="584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46" name="AutoShape 14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192" cy="1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7" name="AutoShape 15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92" cy="19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8" name="Freeform 16"/>
              <p:cNvSpPr>
                <a:spLocks/>
              </p:cNvSpPr>
              <p:nvPr/>
            </p:nvSpPr>
            <p:spPr bwMode="auto">
              <a:xfrm>
                <a:off x="816" y="3408"/>
                <a:ext cx="1080" cy="344"/>
              </a:xfrm>
              <a:custGeom>
                <a:avLst/>
                <a:gdLst>
                  <a:gd name="T0" fmla="*/ 984 w 1080"/>
                  <a:gd name="T1" fmla="*/ 0 h 344"/>
                  <a:gd name="T2" fmla="*/ 744 w 1080"/>
                  <a:gd name="T3" fmla="*/ 96 h 344"/>
                  <a:gd name="T4" fmla="*/ 312 w 1080"/>
                  <a:gd name="T5" fmla="*/ 144 h 344"/>
                  <a:gd name="T6" fmla="*/ 24 w 1080"/>
                  <a:gd name="T7" fmla="*/ 48 h 344"/>
                  <a:gd name="T8" fmla="*/ 168 w 1080"/>
                  <a:gd name="T9" fmla="*/ 192 h 344"/>
                  <a:gd name="T10" fmla="*/ 408 w 1080"/>
                  <a:gd name="T11" fmla="*/ 288 h 344"/>
                  <a:gd name="T12" fmla="*/ 648 w 1080"/>
                  <a:gd name="T13" fmla="*/ 336 h 344"/>
                  <a:gd name="T14" fmla="*/ 888 w 1080"/>
                  <a:gd name="T15" fmla="*/ 336 h 344"/>
                  <a:gd name="T16" fmla="*/ 1080 w 1080"/>
                  <a:gd name="T17" fmla="*/ 28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0" h="344">
                    <a:moveTo>
                      <a:pt x="984" y="0"/>
                    </a:moveTo>
                    <a:cubicBezTo>
                      <a:pt x="920" y="36"/>
                      <a:pt x="856" y="72"/>
                      <a:pt x="744" y="96"/>
                    </a:cubicBezTo>
                    <a:cubicBezTo>
                      <a:pt x="632" y="120"/>
                      <a:pt x="432" y="152"/>
                      <a:pt x="312" y="144"/>
                    </a:cubicBezTo>
                    <a:cubicBezTo>
                      <a:pt x="192" y="136"/>
                      <a:pt x="48" y="40"/>
                      <a:pt x="24" y="48"/>
                    </a:cubicBezTo>
                    <a:cubicBezTo>
                      <a:pt x="0" y="56"/>
                      <a:pt x="104" y="152"/>
                      <a:pt x="168" y="192"/>
                    </a:cubicBezTo>
                    <a:cubicBezTo>
                      <a:pt x="232" y="232"/>
                      <a:pt x="328" y="264"/>
                      <a:pt x="408" y="288"/>
                    </a:cubicBezTo>
                    <a:cubicBezTo>
                      <a:pt x="488" y="312"/>
                      <a:pt x="568" y="328"/>
                      <a:pt x="648" y="336"/>
                    </a:cubicBezTo>
                    <a:cubicBezTo>
                      <a:pt x="728" y="344"/>
                      <a:pt x="816" y="344"/>
                      <a:pt x="888" y="336"/>
                    </a:cubicBezTo>
                    <a:cubicBezTo>
                      <a:pt x="960" y="328"/>
                      <a:pt x="1020" y="308"/>
                      <a:pt x="1080" y="288"/>
                    </a:cubicBezTo>
                  </a:path>
                </a:pathLst>
              </a:custGeom>
              <a:solidFill>
                <a:srgbClr val="66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649" name="AutoShape 17"/>
            <p:cNvSpPr>
              <a:spLocks noChangeArrowheads="1"/>
            </p:cNvSpPr>
            <p:nvPr/>
          </p:nvSpPr>
          <p:spPr bwMode="auto">
            <a:xfrm rot="6540359">
              <a:off x="914" y="774"/>
              <a:ext cx="366" cy="83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0" name="AutoShape 18"/>
            <p:cNvSpPr>
              <a:spLocks noChangeArrowheads="1"/>
            </p:cNvSpPr>
            <p:nvPr/>
          </p:nvSpPr>
          <p:spPr bwMode="auto">
            <a:xfrm rot="10137877">
              <a:off x="1001" y="1183"/>
              <a:ext cx="247" cy="122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51" name="AutoShape 19"/>
            <p:cNvSpPr>
              <a:spLocks noChangeArrowheads="1"/>
            </p:cNvSpPr>
            <p:nvPr/>
          </p:nvSpPr>
          <p:spPr bwMode="auto">
            <a:xfrm rot="7714746">
              <a:off x="1119" y="683"/>
              <a:ext cx="367" cy="83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652" name="Line 20"/>
          <p:cNvSpPr>
            <a:spLocks noChangeShapeType="1"/>
          </p:cNvSpPr>
          <p:nvPr/>
        </p:nvSpPr>
        <p:spPr bwMode="auto">
          <a:xfrm>
            <a:off x="457200" y="2514600"/>
            <a:ext cx="0" cy="4038600"/>
          </a:xfrm>
          <a:prstGeom prst="line">
            <a:avLst/>
          </a:prstGeom>
          <a:noFill/>
          <a:ln w="76200" cmpd="tri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>
            <a:off x="152400" y="6172200"/>
            <a:ext cx="8839200" cy="0"/>
          </a:xfrm>
          <a:prstGeom prst="line">
            <a:avLst/>
          </a:prstGeom>
          <a:noFill/>
          <a:ln w="76200" cmpd="tri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54" name="Group 22"/>
          <p:cNvGrpSpPr>
            <a:grpSpLocks/>
          </p:cNvGrpSpPr>
          <p:nvPr/>
        </p:nvGrpSpPr>
        <p:grpSpPr bwMode="auto">
          <a:xfrm>
            <a:off x="776288" y="2819400"/>
            <a:ext cx="685800" cy="750888"/>
            <a:chOff x="1632" y="1776"/>
            <a:chExt cx="432" cy="473"/>
          </a:xfrm>
        </p:grpSpPr>
        <p:sp>
          <p:nvSpPr>
            <p:cNvPr id="197655" name="Freeform 23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56" name="Rectangle 24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1</a:t>
              </a:r>
            </a:p>
          </p:txBody>
        </p:sp>
      </p:grpSp>
      <p:grpSp>
        <p:nvGrpSpPr>
          <p:cNvPr id="197657" name="Group 25"/>
          <p:cNvGrpSpPr>
            <a:grpSpLocks/>
          </p:cNvGrpSpPr>
          <p:nvPr/>
        </p:nvGrpSpPr>
        <p:grpSpPr bwMode="auto">
          <a:xfrm>
            <a:off x="1676400" y="2819400"/>
            <a:ext cx="685800" cy="750888"/>
            <a:chOff x="1632" y="1776"/>
            <a:chExt cx="432" cy="473"/>
          </a:xfrm>
        </p:grpSpPr>
        <p:sp>
          <p:nvSpPr>
            <p:cNvPr id="197658" name="Freeform 26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2</a:t>
              </a:r>
            </a:p>
          </p:txBody>
        </p:sp>
      </p:grpSp>
      <p:grpSp>
        <p:nvGrpSpPr>
          <p:cNvPr id="197660" name="Group 28"/>
          <p:cNvGrpSpPr>
            <a:grpSpLocks/>
          </p:cNvGrpSpPr>
          <p:nvPr/>
        </p:nvGrpSpPr>
        <p:grpSpPr bwMode="auto">
          <a:xfrm>
            <a:off x="2590800" y="2819400"/>
            <a:ext cx="685800" cy="750888"/>
            <a:chOff x="1632" y="1776"/>
            <a:chExt cx="432" cy="473"/>
          </a:xfrm>
        </p:grpSpPr>
        <p:sp>
          <p:nvSpPr>
            <p:cNvPr id="197661" name="Freeform 29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3</a:t>
              </a:r>
            </a:p>
          </p:txBody>
        </p:sp>
      </p:grpSp>
      <p:grpSp>
        <p:nvGrpSpPr>
          <p:cNvPr id="197663" name="Group 31"/>
          <p:cNvGrpSpPr>
            <a:grpSpLocks/>
          </p:cNvGrpSpPr>
          <p:nvPr/>
        </p:nvGrpSpPr>
        <p:grpSpPr bwMode="auto">
          <a:xfrm>
            <a:off x="3505200" y="2819400"/>
            <a:ext cx="685800" cy="750888"/>
            <a:chOff x="1632" y="1776"/>
            <a:chExt cx="432" cy="473"/>
          </a:xfrm>
        </p:grpSpPr>
        <p:sp>
          <p:nvSpPr>
            <p:cNvPr id="197664" name="Freeform 32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4</a:t>
              </a:r>
            </a:p>
          </p:txBody>
        </p:sp>
      </p:grpSp>
      <p:grpSp>
        <p:nvGrpSpPr>
          <p:cNvPr id="197666" name="Group 34"/>
          <p:cNvGrpSpPr>
            <a:grpSpLocks/>
          </p:cNvGrpSpPr>
          <p:nvPr/>
        </p:nvGrpSpPr>
        <p:grpSpPr bwMode="auto">
          <a:xfrm>
            <a:off x="4343400" y="2819400"/>
            <a:ext cx="685800" cy="750888"/>
            <a:chOff x="1632" y="1776"/>
            <a:chExt cx="432" cy="473"/>
          </a:xfrm>
        </p:grpSpPr>
        <p:sp>
          <p:nvSpPr>
            <p:cNvPr id="197667" name="Freeform 35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68" name="Rectangle 36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5</a:t>
              </a:r>
            </a:p>
          </p:txBody>
        </p:sp>
      </p:grpSp>
      <p:grpSp>
        <p:nvGrpSpPr>
          <p:cNvPr id="197669" name="Group 37"/>
          <p:cNvGrpSpPr>
            <a:grpSpLocks/>
          </p:cNvGrpSpPr>
          <p:nvPr/>
        </p:nvGrpSpPr>
        <p:grpSpPr bwMode="auto">
          <a:xfrm>
            <a:off x="5257800" y="2819400"/>
            <a:ext cx="685800" cy="750888"/>
            <a:chOff x="1632" y="1776"/>
            <a:chExt cx="432" cy="473"/>
          </a:xfrm>
        </p:grpSpPr>
        <p:sp>
          <p:nvSpPr>
            <p:cNvPr id="197670" name="Freeform 38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71" name="Rectangle 39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6</a:t>
              </a:r>
            </a:p>
          </p:txBody>
        </p:sp>
      </p:grpSp>
      <p:grpSp>
        <p:nvGrpSpPr>
          <p:cNvPr id="197672" name="Group 40"/>
          <p:cNvGrpSpPr>
            <a:grpSpLocks/>
          </p:cNvGrpSpPr>
          <p:nvPr/>
        </p:nvGrpSpPr>
        <p:grpSpPr bwMode="auto">
          <a:xfrm>
            <a:off x="6096000" y="2819400"/>
            <a:ext cx="685800" cy="750888"/>
            <a:chOff x="1632" y="1776"/>
            <a:chExt cx="432" cy="473"/>
          </a:xfrm>
        </p:grpSpPr>
        <p:sp>
          <p:nvSpPr>
            <p:cNvPr id="197673" name="Freeform 41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74" name="Rectangle 42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7</a:t>
              </a:r>
            </a:p>
          </p:txBody>
        </p:sp>
      </p:grpSp>
      <p:grpSp>
        <p:nvGrpSpPr>
          <p:cNvPr id="197675" name="Group 43"/>
          <p:cNvGrpSpPr>
            <a:grpSpLocks/>
          </p:cNvGrpSpPr>
          <p:nvPr/>
        </p:nvGrpSpPr>
        <p:grpSpPr bwMode="auto">
          <a:xfrm>
            <a:off x="6934200" y="2819400"/>
            <a:ext cx="685800" cy="750888"/>
            <a:chOff x="1632" y="1776"/>
            <a:chExt cx="432" cy="473"/>
          </a:xfrm>
        </p:grpSpPr>
        <p:sp>
          <p:nvSpPr>
            <p:cNvPr id="197676" name="Freeform 44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77" name="Rectangle 45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8</a:t>
              </a:r>
            </a:p>
          </p:txBody>
        </p:sp>
      </p:grpSp>
      <p:grpSp>
        <p:nvGrpSpPr>
          <p:cNvPr id="197678" name="Group 46"/>
          <p:cNvGrpSpPr>
            <a:grpSpLocks/>
          </p:cNvGrpSpPr>
          <p:nvPr/>
        </p:nvGrpSpPr>
        <p:grpSpPr bwMode="auto">
          <a:xfrm>
            <a:off x="7772400" y="2830513"/>
            <a:ext cx="685800" cy="750887"/>
            <a:chOff x="1632" y="1776"/>
            <a:chExt cx="432" cy="473"/>
          </a:xfrm>
        </p:grpSpPr>
        <p:sp>
          <p:nvSpPr>
            <p:cNvPr id="197679" name="Freeform 47"/>
            <p:cNvSpPr>
              <a:spLocks/>
            </p:cNvSpPr>
            <p:nvPr/>
          </p:nvSpPr>
          <p:spPr bwMode="auto">
            <a:xfrm>
              <a:off x="1632" y="1776"/>
              <a:ext cx="432" cy="473"/>
            </a:xfrm>
            <a:custGeom>
              <a:avLst/>
              <a:gdLst>
                <a:gd name="T0" fmla="*/ 1776 w 2016"/>
                <a:gd name="T1" fmla="*/ 1400 h 1416"/>
                <a:gd name="T2" fmla="*/ 240 w 2016"/>
                <a:gd name="T3" fmla="*/ 1400 h 1416"/>
                <a:gd name="T4" fmla="*/ 336 w 2016"/>
                <a:gd name="T5" fmla="*/ 1304 h 1416"/>
                <a:gd name="T6" fmla="*/ 384 w 2016"/>
                <a:gd name="T7" fmla="*/ 1064 h 1416"/>
                <a:gd name="T8" fmla="*/ 432 w 2016"/>
                <a:gd name="T9" fmla="*/ 392 h 1416"/>
                <a:gd name="T10" fmla="*/ 672 w 2016"/>
                <a:gd name="T11" fmla="*/ 56 h 1416"/>
                <a:gd name="T12" fmla="*/ 1248 w 2016"/>
                <a:gd name="T13" fmla="*/ 56 h 1416"/>
                <a:gd name="T14" fmla="*/ 1488 w 2016"/>
                <a:gd name="T15" fmla="*/ 152 h 1416"/>
                <a:gd name="T16" fmla="*/ 1632 w 2016"/>
                <a:gd name="T17" fmla="*/ 440 h 1416"/>
                <a:gd name="T18" fmla="*/ 1680 w 2016"/>
                <a:gd name="T19" fmla="*/ 1016 h 1416"/>
                <a:gd name="T20" fmla="*/ 1680 w 2016"/>
                <a:gd name="T21" fmla="*/ 1304 h 1416"/>
                <a:gd name="T22" fmla="*/ 1776 w 2016"/>
                <a:gd name="T23" fmla="*/ 140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6" h="1416">
                  <a:moveTo>
                    <a:pt x="1776" y="1400"/>
                  </a:moveTo>
                  <a:cubicBezTo>
                    <a:pt x="1536" y="1416"/>
                    <a:pt x="480" y="1416"/>
                    <a:pt x="240" y="1400"/>
                  </a:cubicBezTo>
                  <a:cubicBezTo>
                    <a:pt x="0" y="1384"/>
                    <a:pt x="312" y="1360"/>
                    <a:pt x="336" y="1304"/>
                  </a:cubicBezTo>
                  <a:cubicBezTo>
                    <a:pt x="360" y="1248"/>
                    <a:pt x="368" y="1216"/>
                    <a:pt x="384" y="1064"/>
                  </a:cubicBezTo>
                  <a:cubicBezTo>
                    <a:pt x="400" y="912"/>
                    <a:pt x="384" y="560"/>
                    <a:pt x="432" y="392"/>
                  </a:cubicBezTo>
                  <a:cubicBezTo>
                    <a:pt x="480" y="224"/>
                    <a:pt x="536" y="112"/>
                    <a:pt x="672" y="56"/>
                  </a:cubicBezTo>
                  <a:cubicBezTo>
                    <a:pt x="808" y="0"/>
                    <a:pt x="1112" y="40"/>
                    <a:pt x="1248" y="56"/>
                  </a:cubicBezTo>
                  <a:cubicBezTo>
                    <a:pt x="1384" y="72"/>
                    <a:pt x="1424" y="88"/>
                    <a:pt x="1488" y="152"/>
                  </a:cubicBezTo>
                  <a:cubicBezTo>
                    <a:pt x="1552" y="216"/>
                    <a:pt x="1600" y="296"/>
                    <a:pt x="1632" y="440"/>
                  </a:cubicBezTo>
                  <a:cubicBezTo>
                    <a:pt x="1664" y="584"/>
                    <a:pt x="1672" y="872"/>
                    <a:pt x="1680" y="1016"/>
                  </a:cubicBezTo>
                  <a:cubicBezTo>
                    <a:pt x="1688" y="1160"/>
                    <a:pt x="1656" y="1240"/>
                    <a:pt x="1680" y="1304"/>
                  </a:cubicBezTo>
                  <a:cubicBezTo>
                    <a:pt x="1704" y="1368"/>
                    <a:pt x="2016" y="1384"/>
                    <a:pt x="1776" y="14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680" name="Rectangle 48"/>
            <p:cNvSpPr>
              <a:spLocks noChangeArrowheads="1"/>
            </p:cNvSpPr>
            <p:nvPr/>
          </p:nvSpPr>
          <p:spPr bwMode="auto">
            <a:xfrm>
              <a:off x="1728" y="1872"/>
              <a:ext cx="24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400">
                  <a:solidFill>
                    <a:srgbClr val="0000FF"/>
                  </a:solidFill>
                  <a:latin typeface="Garamond" pitchFamily="18" charset="0"/>
                </a:rPr>
                <a:t>9</a:t>
              </a:r>
            </a:p>
          </p:txBody>
        </p:sp>
      </p:grpSp>
      <p:grpSp>
        <p:nvGrpSpPr>
          <p:cNvPr id="197681" name="Group 49"/>
          <p:cNvGrpSpPr>
            <a:grpSpLocks/>
          </p:cNvGrpSpPr>
          <p:nvPr/>
        </p:nvGrpSpPr>
        <p:grpSpPr bwMode="auto">
          <a:xfrm>
            <a:off x="1143000" y="3621088"/>
            <a:ext cx="7145338" cy="1560512"/>
            <a:chOff x="1392" y="2352"/>
            <a:chExt cx="3888" cy="912"/>
          </a:xfrm>
        </p:grpSpPr>
        <p:sp>
          <p:nvSpPr>
            <p:cNvPr id="197682" name="AutoShape 50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1">
                  <a:latin typeface="VNI-Times" pitchFamily="2" charset="0"/>
                </a:rPr>
                <a:t>              Trong chöông trình baûng tính Excel, ñeå tính </a:t>
              </a:r>
            </a:p>
            <a:p>
              <a:r>
                <a:rPr lang="en-US" sz="2000" b="1">
                  <a:latin typeface="VNI-Times" pitchFamily="2" charset="0"/>
                </a:rPr>
                <a:t>trung bình coäng em söû duïng haøm naøo?</a:t>
              </a:r>
            </a:p>
          </p:txBody>
        </p:sp>
        <p:grpSp>
          <p:nvGrpSpPr>
            <p:cNvPr id="197683" name="Group 51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684" name="Freeform 52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85" name="AutoShape 53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86" name="AutoShape 54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87" name="Freeform 55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88" name="AutoShape 56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89" name="AutoShape 57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90" name="Oval 58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91" name="Oval 59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92" name="Freeform 60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93" name="Freeform 61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694" name="AutoShape 62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95" name="AutoShape 63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Haøm AVERAGE</a:t>
            </a:r>
          </a:p>
        </p:txBody>
      </p:sp>
      <p:grpSp>
        <p:nvGrpSpPr>
          <p:cNvPr id="197697" name="Group 65"/>
          <p:cNvGrpSpPr>
            <a:grpSpLocks/>
          </p:cNvGrpSpPr>
          <p:nvPr/>
        </p:nvGrpSpPr>
        <p:grpSpPr bwMode="auto">
          <a:xfrm>
            <a:off x="685800" y="2465388"/>
            <a:ext cx="700088" cy="582612"/>
            <a:chOff x="1239" y="1505"/>
            <a:chExt cx="441" cy="367"/>
          </a:xfrm>
        </p:grpSpPr>
        <p:sp>
          <p:nvSpPr>
            <p:cNvPr id="197698" name="AutoShape 66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99" name="AutoShape 67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00" name="Group 68"/>
          <p:cNvGrpSpPr>
            <a:grpSpLocks/>
          </p:cNvGrpSpPr>
          <p:nvPr/>
        </p:nvGrpSpPr>
        <p:grpSpPr bwMode="auto">
          <a:xfrm>
            <a:off x="1600200" y="2514600"/>
            <a:ext cx="700088" cy="582613"/>
            <a:chOff x="1239" y="1505"/>
            <a:chExt cx="441" cy="367"/>
          </a:xfrm>
        </p:grpSpPr>
        <p:sp>
          <p:nvSpPr>
            <p:cNvPr id="197701" name="AutoShape 69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02" name="AutoShape 70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03" name="Group 71"/>
          <p:cNvGrpSpPr>
            <a:grpSpLocks/>
          </p:cNvGrpSpPr>
          <p:nvPr/>
        </p:nvGrpSpPr>
        <p:grpSpPr bwMode="auto">
          <a:xfrm>
            <a:off x="2514600" y="2465388"/>
            <a:ext cx="700088" cy="582612"/>
            <a:chOff x="1239" y="1505"/>
            <a:chExt cx="441" cy="367"/>
          </a:xfrm>
        </p:grpSpPr>
        <p:sp>
          <p:nvSpPr>
            <p:cNvPr id="197704" name="AutoShape 72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05" name="AutoShape 73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06" name="Group 74"/>
          <p:cNvGrpSpPr>
            <a:grpSpLocks/>
          </p:cNvGrpSpPr>
          <p:nvPr/>
        </p:nvGrpSpPr>
        <p:grpSpPr bwMode="auto">
          <a:xfrm>
            <a:off x="3429000" y="2465388"/>
            <a:ext cx="700088" cy="582612"/>
            <a:chOff x="1239" y="1505"/>
            <a:chExt cx="441" cy="367"/>
          </a:xfrm>
        </p:grpSpPr>
        <p:sp>
          <p:nvSpPr>
            <p:cNvPr id="197707" name="AutoShape 75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08" name="AutoShape 76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09" name="Group 77"/>
          <p:cNvGrpSpPr>
            <a:grpSpLocks/>
          </p:cNvGrpSpPr>
          <p:nvPr/>
        </p:nvGrpSpPr>
        <p:grpSpPr bwMode="auto">
          <a:xfrm>
            <a:off x="4267200" y="2438400"/>
            <a:ext cx="700088" cy="582613"/>
            <a:chOff x="1239" y="1505"/>
            <a:chExt cx="441" cy="367"/>
          </a:xfrm>
        </p:grpSpPr>
        <p:sp>
          <p:nvSpPr>
            <p:cNvPr id="197710" name="AutoShape 78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1" name="AutoShape 79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12" name="Group 80"/>
          <p:cNvGrpSpPr>
            <a:grpSpLocks/>
          </p:cNvGrpSpPr>
          <p:nvPr/>
        </p:nvGrpSpPr>
        <p:grpSpPr bwMode="auto">
          <a:xfrm>
            <a:off x="5181600" y="2465388"/>
            <a:ext cx="700088" cy="582612"/>
            <a:chOff x="1239" y="1505"/>
            <a:chExt cx="441" cy="367"/>
          </a:xfrm>
        </p:grpSpPr>
        <p:sp>
          <p:nvSpPr>
            <p:cNvPr id="197713" name="AutoShape 81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4" name="AutoShape 82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15" name="Group 83"/>
          <p:cNvGrpSpPr>
            <a:grpSpLocks/>
          </p:cNvGrpSpPr>
          <p:nvPr/>
        </p:nvGrpSpPr>
        <p:grpSpPr bwMode="auto">
          <a:xfrm>
            <a:off x="6019800" y="2465388"/>
            <a:ext cx="700088" cy="582612"/>
            <a:chOff x="1239" y="1505"/>
            <a:chExt cx="441" cy="367"/>
          </a:xfrm>
        </p:grpSpPr>
        <p:sp>
          <p:nvSpPr>
            <p:cNvPr id="197716" name="AutoShape 84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7" name="AutoShape 85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18" name="Group 86"/>
          <p:cNvGrpSpPr>
            <a:grpSpLocks/>
          </p:cNvGrpSpPr>
          <p:nvPr/>
        </p:nvGrpSpPr>
        <p:grpSpPr bwMode="auto">
          <a:xfrm>
            <a:off x="6858000" y="2465388"/>
            <a:ext cx="700088" cy="582612"/>
            <a:chOff x="1239" y="1505"/>
            <a:chExt cx="441" cy="367"/>
          </a:xfrm>
        </p:grpSpPr>
        <p:sp>
          <p:nvSpPr>
            <p:cNvPr id="197719" name="AutoShape 87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20" name="AutoShape 88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21" name="Group 89"/>
          <p:cNvGrpSpPr>
            <a:grpSpLocks/>
          </p:cNvGrpSpPr>
          <p:nvPr/>
        </p:nvGrpSpPr>
        <p:grpSpPr bwMode="auto">
          <a:xfrm>
            <a:off x="7696200" y="2465388"/>
            <a:ext cx="700088" cy="582612"/>
            <a:chOff x="1239" y="1505"/>
            <a:chExt cx="441" cy="367"/>
          </a:xfrm>
        </p:grpSpPr>
        <p:sp>
          <p:nvSpPr>
            <p:cNvPr id="197722" name="AutoShape 90"/>
            <p:cNvSpPr>
              <a:spLocks noChangeArrowheads="1"/>
            </p:cNvSpPr>
            <p:nvPr/>
          </p:nvSpPr>
          <p:spPr bwMode="auto">
            <a:xfrm rot="6627831">
              <a:off x="1431" y="1623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23" name="AutoShape 91"/>
            <p:cNvSpPr>
              <a:spLocks noChangeArrowheads="1"/>
            </p:cNvSpPr>
            <p:nvPr/>
          </p:nvSpPr>
          <p:spPr bwMode="auto">
            <a:xfrm rot="2602927">
              <a:off x="1239" y="1575"/>
              <a:ext cx="367" cy="131"/>
            </a:xfrm>
            <a:prstGeom prst="lightningBol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741" name="Group 109"/>
          <p:cNvGrpSpPr>
            <a:grpSpLocks/>
          </p:cNvGrpSpPr>
          <p:nvPr/>
        </p:nvGrpSpPr>
        <p:grpSpPr bwMode="auto">
          <a:xfrm>
            <a:off x="1143000" y="3632200"/>
            <a:ext cx="7138988" cy="1554163"/>
            <a:chOff x="1392" y="2352"/>
            <a:chExt cx="3888" cy="912"/>
          </a:xfrm>
        </p:grpSpPr>
        <p:sp>
          <p:nvSpPr>
            <p:cNvPr id="197742" name="AutoShape 110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1">
                  <a:latin typeface="VNI-Times" pitchFamily="2" charset="0"/>
                </a:rPr>
                <a:t>      Thanh coâng cuï ñaëc tröng cuûa chöông trình baûng </a:t>
              </a:r>
            </a:p>
            <a:p>
              <a:r>
                <a:rPr lang="en-US" sz="2000" b="1">
                  <a:latin typeface="VNI-Times" pitchFamily="2" charset="0"/>
                </a:rPr>
                <a:t>tính laø thanh naøo?</a:t>
              </a:r>
              <a:endParaRPr lang="en-US" sz="2000">
                <a:latin typeface="VNI-Times" pitchFamily="2" charset="0"/>
              </a:endParaRPr>
            </a:p>
          </p:txBody>
        </p:sp>
        <p:grpSp>
          <p:nvGrpSpPr>
            <p:cNvPr id="197743" name="Group 111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744" name="Freeform 112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45" name="AutoShape 113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46" name="AutoShape 114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47" name="Freeform 115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48" name="AutoShape 116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49" name="AutoShape 117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50" name="Oval 118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51" name="Oval 119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52" name="Freeform 120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53" name="Freeform 121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54" name="AutoShape 122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55" name="AutoShape 123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756" name="Rectangle 124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Thanh coâng thöùc</a:t>
            </a:r>
            <a:r>
              <a:rPr lang="en-US" sz="2000">
                <a:latin typeface="VNI-Times" pitchFamily="2" charset="0"/>
              </a:rPr>
              <a:t> </a:t>
            </a:r>
          </a:p>
        </p:txBody>
      </p:sp>
      <p:grpSp>
        <p:nvGrpSpPr>
          <p:cNvPr id="197757" name="Group 125"/>
          <p:cNvGrpSpPr>
            <a:grpSpLocks/>
          </p:cNvGrpSpPr>
          <p:nvPr/>
        </p:nvGrpSpPr>
        <p:grpSpPr bwMode="auto">
          <a:xfrm>
            <a:off x="1143000" y="3632200"/>
            <a:ext cx="7138988" cy="1536700"/>
            <a:chOff x="1392" y="2352"/>
            <a:chExt cx="3888" cy="912"/>
          </a:xfrm>
        </p:grpSpPr>
        <p:sp>
          <p:nvSpPr>
            <p:cNvPr id="197758" name="AutoShape 126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1">
                  <a:latin typeface="VNI-Times" pitchFamily="2" charset="0"/>
                </a:rPr>
                <a:t>	OÂ tính ñang ñöôïc kích hoaït coù gì khaùc bieät so </a:t>
              </a:r>
            </a:p>
            <a:p>
              <a:r>
                <a:rPr lang="en-US" sz="2000" b="1">
                  <a:latin typeface="VNI-Times" pitchFamily="2" charset="0"/>
                </a:rPr>
                <a:t>vôùi caùc oâ tính coøn laïi</a:t>
              </a:r>
              <a:endParaRPr lang="en-US" sz="2000">
                <a:latin typeface="VNI-Times" pitchFamily="2" charset="0"/>
              </a:endParaRPr>
            </a:p>
          </p:txBody>
        </p:sp>
        <p:grpSp>
          <p:nvGrpSpPr>
            <p:cNvPr id="197759" name="Group 127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760" name="Freeform 128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61" name="AutoShape 129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2" name="AutoShape 130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3" name="Freeform 131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64" name="AutoShape 132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5" name="AutoShape 133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6" name="Oval 134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7" name="Oval 135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68" name="Freeform 136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69" name="Freeform 137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70" name="AutoShape 138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71" name="AutoShape 139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772" name="Rectangle 140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Coù vieàn ñaäm bao quanh</a:t>
            </a:r>
            <a:endParaRPr lang="en-US" sz="2000">
              <a:latin typeface="VNI-Times" pitchFamily="2" charset="0"/>
            </a:endParaRPr>
          </a:p>
        </p:txBody>
      </p:sp>
      <p:grpSp>
        <p:nvGrpSpPr>
          <p:cNvPr id="197773" name="Group 141"/>
          <p:cNvGrpSpPr>
            <a:grpSpLocks/>
          </p:cNvGrpSpPr>
          <p:nvPr/>
        </p:nvGrpSpPr>
        <p:grpSpPr bwMode="auto">
          <a:xfrm>
            <a:off x="1130300" y="3644900"/>
            <a:ext cx="7162800" cy="1528763"/>
            <a:chOff x="1392" y="2352"/>
            <a:chExt cx="3888" cy="912"/>
          </a:xfrm>
        </p:grpSpPr>
        <p:sp>
          <p:nvSpPr>
            <p:cNvPr id="197774" name="AutoShape 142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NI-Times" pitchFamily="2" charset="0"/>
                </a:rPr>
                <a:t>Vuøng giao nhau giöõa haøng vaø coät goïi laø gì?</a:t>
              </a:r>
            </a:p>
          </p:txBody>
        </p:sp>
        <p:grpSp>
          <p:nvGrpSpPr>
            <p:cNvPr id="197775" name="Group 143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776" name="Freeform 144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77" name="AutoShape 145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78" name="AutoShape 146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79" name="Freeform 147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80" name="AutoShape 148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1" name="AutoShape 149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2" name="Oval 150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3" name="Oval 151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4" name="Freeform 152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85" name="Freeform 153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86" name="AutoShape 154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87" name="AutoShape 155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788" name="Rectangle 156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OÂ tính (hay coøn goïi laø oâ)</a:t>
            </a:r>
          </a:p>
        </p:txBody>
      </p:sp>
      <p:grpSp>
        <p:nvGrpSpPr>
          <p:cNvPr id="197789" name="Group 157"/>
          <p:cNvGrpSpPr>
            <a:grpSpLocks/>
          </p:cNvGrpSpPr>
          <p:nvPr/>
        </p:nvGrpSpPr>
        <p:grpSpPr bwMode="auto">
          <a:xfrm>
            <a:off x="1130300" y="3644900"/>
            <a:ext cx="7162800" cy="1516063"/>
            <a:chOff x="1392" y="2352"/>
            <a:chExt cx="3888" cy="912"/>
          </a:xfrm>
        </p:grpSpPr>
        <p:sp>
          <p:nvSpPr>
            <p:cNvPr id="197790" name="AutoShape 158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1">
                  <a:latin typeface="VNI-Times" pitchFamily="2" charset="0"/>
                </a:rPr>
                <a:t>	OÂ ôû goùc treân, beân traùi trang tính, hieån thò ñòa</a:t>
              </a:r>
            </a:p>
            <a:p>
              <a:r>
                <a:rPr lang="en-US" sz="2000" b="1">
                  <a:latin typeface="VNI-Times" pitchFamily="2" charset="0"/>
                </a:rPr>
                <a:t> chæ cuûa oâ ñang ñöôïc choïn goïi laø gì?</a:t>
              </a:r>
            </a:p>
          </p:txBody>
        </p:sp>
        <p:grpSp>
          <p:nvGrpSpPr>
            <p:cNvPr id="197791" name="Group 159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792" name="Freeform 160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93" name="AutoShape 161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4" name="AutoShape 162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5" name="Freeform 163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796" name="AutoShape 164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7" name="AutoShape 165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8" name="Oval 166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799" name="Oval 167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00" name="Freeform 168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01" name="Freeform 169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02" name="AutoShape 170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03" name="AutoShape 171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804" name="Rectangle 172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Hoäp teân</a:t>
            </a:r>
            <a:r>
              <a:rPr lang="en-US" sz="2000">
                <a:latin typeface="VNI-Times" pitchFamily="2" charset="0"/>
              </a:rPr>
              <a:t> </a:t>
            </a:r>
          </a:p>
        </p:txBody>
      </p:sp>
      <p:grpSp>
        <p:nvGrpSpPr>
          <p:cNvPr id="197805" name="Group 173"/>
          <p:cNvGrpSpPr>
            <a:grpSpLocks/>
          </p:cNvGrpSpPr>
          <p:nvPr/>
        </p:nvGrpSpPr>
        <p:grpSpPr bwMode="auto">
          <a:xfrm>
            <a:off x="1143000" y="3733800"/>
            <a:ext cx="7172325" cy="1541463"/>
            <a:chOff x="1392" y="2352"/>
            <a:chExt cx="3888" cy="912"/>
          </a:xfrm>
        </p:grpSpPr>
        <p:sp>
          <p:nvSpPr>
            <p:cNvPr id="197806" name="AutoShape 174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NI-Times" pitchFamily="2" charset="0"/>
                </a:rPr>
                <a:t>Cuïm töø “F5” trong hoäp teân coù nghóa laø gì?</a:t>
              </a:r>
            </a:p>
          </p:txBody>
        </p:sp>
        <p:grpSp>
          <p:nvGrpSpPr>
            <p:cNvPr id="197807" name="Group 175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808" name="Freeform 176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09" name="AutoShape 177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10" name="AutoShape 178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11" name="Freeform 179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12" name="AutoShape 180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13" name="AutoShape 181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14" name="Oval 182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15" name="Oval 183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16" name="Freeform 184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17" name="Freeform 185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18" name="AutoShape 186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19" name="AutoShape 187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820" name="Rectangle 188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OÂ ôû coät F haøng 5</a:t>
            </a:r>
          </a:p>
        </p:txBody>
      </p:sp>
      <p:grpSp>
        <p:nvGrpSpPr>
          <p:cNvPr id="197821" name="Group 189"/>
          <p:cNvGrpSpPr>
            <a:grpSpLocks/>
          </p:cNvGrpSpPr>
          <p:nvPr/>
        </p:nvGrpSpPr>
        <p:grpSpPr bwMode="auto">
          <a:xfrm>
            <a:off x="1143000" y="3657600"/>
            <a:ext cx="7175500" cy="1566863"/>
            <a:chOff x="1392" y="2352"/>
            <a:chExt cx="3888" cy="912"/>
          </a:xfrm>
        </p:grpSpPr>
        <p:sp>
          <p:nvSpPr>
            <p:cNvPr id="197822" name="AutoShape 190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1">
                  <a:latin typeface="VNI-Times" pitchFamily="2" charset="0"/>
                </a:rPr>
                <a:t>	Khi nhaäp coâng thöùc vaøo trong oâ tính, kí töï </a:t>
              </a:r>
            </a:p>
            <a:p>
              <a:r>
                <a:rPr lang="en-US" sz="2000" b="1">
                  <a:latin typeface="VNI-Times" pitchFamily="2" charset="0"/>
                </a:rPr>
                <a:t>ñaàu tieân phaûi laø gì?</a:t>
              </a:r>
            </a:p>
          </p:txBody>
        </p:sp>
        <p:grpSp>
          <p:nvGrpSpPr>
            <p:cNvPr id="197823" name="Group 191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824" name="Freeform 192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25" name="AutoShape 193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26" name="AutoShape 194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27" name="Freeform 195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28" name="AutoShape 196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29" name="AutoShape 197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30" name="Oval 198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31" name="Oval 199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32" name="Freeform 200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33" name="Freeform 201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34" name="AutoShape 202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35" name="AutoShape 203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836" name="Rectangle 204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Daáu =</a:t>
            </a:r>
            <a:r>
              <a:rPr lang="en-US" sz="2000">
                <a:latin typeface="VNI-Times" pitchFamily="2" charset="0"/>
              </a:rPr>
              <a:t> </a:t>
            </a:r>
          </a:p>
        </p:txBody>
      </p:sp>
      <p:grpSp>
        <p:nvGrpSpPr>
          <p:cNvPr id="197837" name="Group 205"/>
          <p:cNvGrpSpPr>
            <a:grpSpLocks/>
          </p:cNvGrpSpPr>
          <p:nvPr/>
        </p:nvGrpSpPr>
        <p:grpSpPr bwMode="auto">
          <a:xfrm>
            <a:off x="1066800" y="3657600"/>
            <a:ext cx="7188200" cy="1587500"/>
            <a:chOff x="1392" y="2352"/>
            <a:chExt cx="3888" cy="912"/>
          </a:xfrm>
        </p:grpSpPr>
        <p:sp>
          <p:nvSpPr>
            <p:cNvPr id="197838" name="AutoShape 206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b="1">
                  <a:latin typeface="VNI-Times" pitchFamily="2" charset="0"/>
                </a:rPr>
                <a:t>	Ñeå choïn 1 haøng trong chöông trình baûng </a:t>
              </a:r>
            </a:p>
            <a:p>
              <a:r>
                <a:rPr lang="en-US" sz="2000" b="1">
                  <a:latin typeface="VNI-Times" pitchFamily="2" charset="0"/>
                </a:rPr>
                <a:t>tính Excel em laøm theá naøo?</a:t>
              </a:r>
            </a:p>
          </p:txBody>
        </p:sp>
        <p:grpSp>
          <p:nvGrpSpPr>
            <p:cNvPr id="197839" name="Group 207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840" name="Freeform 208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41" name="AutoShape 209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42" name="AutoShape 210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43" name="Freeform 211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44" name="AutoShape 212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45" name="AutoShape 213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46" name="Oval 214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47" name="Oval 215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48" name="Freeform 216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49" name="Freeform 217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50" name="AutoShape 218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51" name="AutoShape 219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852" name="Rectangle 220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VNI-Times" pitchFamily="2" charset="0"/>
              </a:rPr>
              <a:t>Ñaùp aùn: Nhaùy chuoät taïi nuùt teân haøng</a:t>
            </a:r>
          </a:p>
        </p:txBody>
      </p:sp>
      <p:grpSp>
        <p:nvGrpSpPr>
          <p:cNvPr id="197853" name="Group 221"/>
          <p:cNvGrpSpPr>
            <a:grpSpLocks/>
          </p:cNvGrpSpPr>
          <p:nvPr/>
        </p:nvGrpSpPr>
        <p:grpSpPr bwMode="auto">
          <a:xfrm>
            <a:off x="1066800" y="3657600"/>
            <a:ext cx="7200900" cy="1603375"/>
            <a:chOff x="1392" y="2352"/>
            <a:chExt cx="3888" cy="912"/>
          </a:xfrm>
        </p:grpSpPr>
        <p:sp>
          <p:nvSpPr>
            <p:cNvPr id="197854" name="AutoShape 222"/>
            <p:cNvSpPr>
              <a:spLocks noChangeArrowheads="1"/>
            </p:cNvSpPr>
            <p:nvPr/>
          </p:nvSpPr>
          <p:spPr bwMode="auto">
            <a:xfrm>
              <a:off x="1392" y="2448"/>
              <a:ext cx="3408" cy="816"/>
            </a:xfrm>
            <a:prstGeom prst="horizontalScroll">
              <a:avLst>
                <a:gd name="adj" fmla="val 125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NI-Times" pitchFamily="2" charset="0"/>
                </a:rPr>
                <a:t>Haõy cho bieát cuù phaùp cuûa haøm tính </a:t>
              </a:r>
              <a:r>
                <a:rPr lang="en-US" sz="2000" b="1" smtClean="0">
                  <a:latin typeface="VNI-Times" pitchFamily="2" charset="0"/>
                </a:rPr>
                <a:t>toång?</a:t>
              </a:r>
              <a:endParaRPr lang="en-US" sz="2000" b="1">
                <a:latin typeface="VNI-Times" pitchFamily="2" charset="0"/>
              </a:endParaRPr>
            </a:p>
          </p:txBody>
        </p:sp>
        <p:grpSp>
          <p:nvGrpSpPr>
            <p:cNvPr id="197855" name="Group 223"/>
            <p:cNvGrpSpPr>
              <a:grpSpLocks/>
            </p:cNvGrpSpPr>
            <p:nvPr/>
          </p:nvGrpSpPr>
          <p:grpSpPr bwMode="auto">
            <a:xfrm>
              <a:off x="4896" y="2352"/>
              <a:ext cx="384" cy="768"/>
              <a:chOff x="4224" y="2400"/>
              <a:chExt cx="743" cy="1344"/>
            </a:xfrm>
          </p:grpSpPr>
          <p:sp>
            <p:nvSpPr>
              <p:cNvPr id="197856" name="Freeform 224"/>
              <p:cNvSpPr>
                <a:spLocks/>
              </p:cNvSpPr>
              <p:nvPr/>
            </p:nvSpPr>
            <p:spPr bwMode="auto">
              <a:xfrm>
                <a:off x="4575" y="2400"/>
                <a:ext cx="69" cy="280"/>
              </a:xfrm>
              <a:custGeom>
                <a:avLst/>
                <a:gdLst>
                  <a:gd name="T0" fmla="*/ 16 w 160"/>
                  <a:gd name="T1" fmla="*/ 440 h 440"/>
                  <a:gd name="T2" fmla="*/ 16 w 160"/>
                  <a:gd name="T3" fmla="*/ 104 h 440"/>
                  <a:gd name="T4" fmla="*/ 112 w 160"/>
                  <a:gd name="T5" fmla="*/ 56 h 440"/>
                  <a:gd name="T6" fmla="*/ 160 w 160"/>
                  <a:gd name="T7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440">
                    <a:moveTo>
                      <a:pt x="16" y="440"/>
                    </a:moveTo>
                    <a:cubicBezTo>
                      <a:pt x="8" y="304"/>
                      <a:pt x="0" y="168"/>
                      <a:pt x="16" y="104"/>
                    </a:cubicBezTo>
                    <a:cubicBezTo>
                      <a:pt x="32" y="40"/>
                      <a:pt x="88" y="0"/>
                      <a:pt x="112" y="56"/>
                    </a:cubicBezTo>
                    <a:cubicBezTo>
                      <a:pt x="136" y="112"/>
                      <a:pt x="148" y="276"/>
                      <a:pt x="160" y="44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57" name="AutoShape 225"/>
              <p:cNvSpPr>
                <a:spLocks noChangeArrowheads="1"/>
              </p:cNvSpPr>
              <p:nvPr/>
            </p:nvSpPr>
            <p:spPr bwMode="auto">
              <a:xfrm>
                <a:off x="4623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58" name="AutoShape 226"/>
              <p:cNvSpPr>
                <a:spLocks noChangeArrowheads="1"/>
              </p:cNvSpPr>
              <p:nvPr/>
            </p:nvSpPr>
            <p:spPr bwMode="auto">
              <a:xfrm>
                <a:off x="4396" y="3164"/>
                <a:ext cx="165" cy="580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59" name="Freeform 227"/>
              <p:cNvSpPr>
                <a:spLocks/>
              </p:cNvSpPr>
              <p:nvPr/>
            </p:nvSpPr>
            <p:spPr bwMode="auto">
              <a:xfrm>
                <a:off x="4252" y="2665"/>
                <a:ext cx="701" cy="809"/>
              </a:xfrm>
              <a:custGeom>
                <a:avLst/>
                <a:gdLst>
                  <a:gd name="T0" fmla="*/ 1776 w 2016"/>
                  <a:gd name="T1" fmla="*/ 1400 h 1416"/>
                  <a:gd name="T2" fmla="*/ 240 w 2016"/>
                  <a:gd name="T3" fmla="*/ 1400 h 1416"/>
                  <a:gd name="T4" fmla="*/ 336 w 2016"/>
                  <a:gd name="T5" fmla="*/ 1304 h 1416"/>
                  <a:gd name="T6" fmla="*/ 384 w 2016"/>
                  <a:gd name="T7" fmla="*/ 1064 h 1416"/>
                  <a:gd name="T8" fmla="*/ 432 w 2016"/>
                  <a:gd name="T9" fmla="*/ 392 h 1416"/>
                  <a:gd name="T10" fmla="*/ 672 w 2016"/>
                  <a:gd name="T11" fmla="*/ 56 h 1416"/>
                  <a:gd name="T12" fmla="*/ 1248 w 2016"/>
                  <a:gd name="T13" fmla="*/ 56 h 1416"/>
                  <a:gd name="T14" fmla="*/ 1488 w 2016"/>
                  <a:gd name="T15" fmla="*/ 152 h 1416"/>
                  <a:gd name="T16" fmla="*/ 1632 w 2016"/>
                  <a:gd name="T17" fmla="*/ 440 h 1416"/>
                  <a:gd name="T18" fmla="*/ 1680 w 2016"/>
                  <a:gd name="T19" fmla="*/ 1016 h 1416"/>
                  <a:gd name="T20" fmla="*/ 1680 w 2016"/>
                  <a:gd name="T21" fmla="*/ 1304 h 1416"/>
                  <a:gd name="T22" fmla="*/ 1776 w 2016"/>
                  <a:gd name="T23" fmla="*/ 140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6" h="1416">
                    <a:moveTo>
                      <a:pt x="1776" y="1400"/>
                    </a:moveTo>
                    <a:cubicBezTo>
                      <a:pt x="1536" y="1416"/>
                      <a:pt x="480" y="1416"/>
                      <a:pt x="240" y="1400"/>
                    </a:cubicBezTo>
                    <a:cubicBezTo>
                      <a:pt x="0" y="1384"/>
                      <a:pt x="312" y="1360"/>
                      <a:pt x="336" y="1304"/>
                    </a:cubicBezTo>
                    <a:cubicBezTo>
                      <a:pt x="360" y="1248"/>
                      <a:pt x="368" y="1216"/>
                      <a:pt x="384" y="1064"/>
                    </a:cubicBezTo>
                    <a:cubicBezTo>
                      <a:pt x="400" y="912"/>
                      <a:pt x="384" y="560"/>
                      <a:pt x="432" y="392"/>
                    </a:cubicBezTo>
                    <a:cubicBezTo>
                      <a:pt x="480" y="224"/>
                      <a:pt x="536" y="112"/>
                      <a:pt x="672" y="56"/>
                    </a:cubicBezTo>
                    <a:cubicBezTo>
                      <a:pt x="808" y="0"/>
                      <a:pt x="1112" y="40"/>
                      <a:pt x="1248" y="56"/>
                    </a:cubicBezTo>
                    <a:cubicBezTo>
                      <a:pt x="1384" y="72"/>
                      <a:pt x="1424" y="88"/>
                      <a:pt x="1488" y="152"/>
                    </a:cubicBezTo>
                    <a:cubicBezTo>
                      <a:pt x="1552" y="216"/>
                      <a:pt x="1600" y="296"/>
                      <a:pt x="1632" y="440"/>
                    </a:cubicBezTo>
                    <a:cubicBezTo>
                      <a:pt x="1664" y="584"/>
                      <a:pt x="1672" y="872"/>
                      <a:pt x="1680" y="1016"/>
                    </a:cubicBezTo>
                    <a:cubicBezTo>
                      <a:pt x="1688" y="1160"/>
                      <a:pt x="1656" y="1240"/>
                      <a:pt x="1680" y="1304"/>
                    </a:cubicBezTo>
                    <a:cubicBezTo>
                      <a:pt x="1704" y="1368"/>
                      <a:pt x="2016" y="1384"/>
                      <a:pt x="1776" y="1400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60" name="AutoShape 228"/>
              <p:cNvSpPr>
                <a:spLocks noChangeArrowheads="1"/>
              </p:cNvSpPr>
              <p:nvPr/>
            </p:nvSpPr>
            <p:spPr bwMode="auto">
              <a:xfrm>
                <a:off x="4396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61" name="AutoShape 229"/>
              <p:cNvSpPr>
                <a:spLocks noChangeArrowheads="1"/>
              </p:cNvSpPr>
              <p:nvPr/>
            </p:nvSpPr>
            <p:spPr bwMode="auto">
              <a:xfrm>
                <a:off x="4623" y="2772"/>
                <a:ext cx="186" cy="183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62" name="Oval 230"/>
              <p:cNvSpPr>
                <a:spLocks noChangeArrowheads="1"/>
              </p:cNvSpPr>
              <p:nvPr/>
            </p:nvSpPr>
            <p:spPr bwMode="auto">
              <a:xfrm>
                <a:off x="4479" y="3230"/>
                <a:ext cx="247" cy="6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63" name="Oval 231"/>
              <p:cNvSpPr>
                <a:spLocks noChangeArrowheads="1"/>
              </p:cNvSpPr>
              <p:nvPr/>
            </p:nvSpPr>
            <p:spPr bwMode="auto">
              <a:xfrm rot="5400000">
                <a:off x="4496" y="3010"/>
                <a:ext cx="214" cy="4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64" name="Freeform 232"/>
              <p:cNvSpPr>
                <a:spLocks/>
              </p:cNvSpPr>
              <p:nvPr/>
            </p:nvSpPr>
            <p:spPr bwMode="auto">
              <a:xfrm>
                <a:off x="4224" y="2950"/>
                <a:ext cx="272" cy="346"/>
              </a:xfrm>
              <a:custGeom>
                <a:avLst/>
                <a:gdLst>
                  <a:gd name="T0" fmla="*/ 400 w 632"/>
                  <a:gd name="T1" fmla="*/ 0 h 544"/>
                  <a:gd name="T2" fmla="*/ 64 w 632"/>
                  <a:gd name="T3" fmla="*/ 144 h 544"/>
                  <a:gd name="T4" fmla="*/ 16 w 632"/>
                  <a:gd name="T5" fmla="*/ 336 h 544"/>
                  <a:gd name="T6" fmla="*/ 160 w 632"/>
                  <a:gd name="T7" fmla="*/ 480 h 544"/>
                  <a:gd name="T8" fmla="*/ 400 w 632"/>
                  <a:gd name="T9" fmla="*/ 528 h 544"/>
                  <a:gd name="T10" fmla="*/ 592 w 632"/>
                  <a:gd name="T11" fmla="*/ 528 h 544"/>
                  <a:gd name="T12" fmla="*/ 592 w 632"/>
                  <a:gd name="T13" fmla="*/ 432 h 544"/>
                  <a:gd name="T14" fmla="*/ 352 w 632"/>
                  <a:gd name="T15" fmla="*/ 384 h 544"/>
                  <a:gd name="T16" fmla="*/ 256 w 632"/>
                  <a:gd name="T17" fmla="*/ 384 h 544"/>
                  <a:gd name="T18" fmla="*/ 160 w 632"/>
                  <a:gd name="T19" fmla="*/ 288 h 544"/>
                  <a:gd name="T20" fmla="*/ 160 w 632"/>
                  <a:gd name="T21" fmla="*/ 192 h 544"/>
                  <a:gd name="T22" fmla="*/ 352 w 632"/>
                  <a:gd name="T23" fmla="*/ 9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2" h="544">
                    <a:moveTo>
                      <a:pt x="400" y="0"/>
                    </a:moveTo>
                    <a:cubicBezTo>
                      <a:pt x="264" y="44"/>
                      <a:pt x="128" y="88"/>
                      <a:pt x="64" y="144"/>
                    </a:cubicBezTo>
                    <a:cubicBezTo>
                      <a:pt x="0" y="200"/>
                      <a:pt x="0" y="280"/>
                      <a:pt x="16" y="336"/>
                    </a:cubicBezTo>
                    <a:cubicBezTo>
                      <a:pt x="32" y="392"/>
                      <a:pt x="96" y="448"/>
                      <a:pt x="160" y="480"/>
                    </a:cubicBezTo>
                    <a:cubicBezTo>
                      <a:pt x="224" y="512"/>
                      <a:pt x="328" y="520"/>
                      <a:pt x="400" y="528"/>
                    </a:cubicBezTo>
                    <a:cubicBezTo>
                      <a:pt x="472" y="536"/>
                      <a:pt x="560" y="544"/>
                      <a:pt x="592" y="528"/>
                    </a:cubicBezTo>
                    <a:cubicBezTo>
                      <a:pt x="624" y="512"/>
                      <a:pt x="632" y="456"/>
                      <a:pt x="592" y="432"/>
                    </a:cubicBezTo>
                    <a:cubicBezTo>
                      <a:pt x="552" y="408"/>
                      <a:pt x="408" y="392"/>
                      <a:pt x="352" y="384"/>
                    </a:cubicBezTo>
                    <a:cubicBezTo>
                      <a:pt x="296" y="376"/>
                      <a:pt x="288" y="400"/>
                      <a:pt x="256" y="384"/>
                    </a:cubicBezTo>
                    <a:cubicBezTo>
                      <a:pt x="224" y="368"/>
                      <a:pt x="176" y="320"/>
                      <a:pt x="160" y="288"/>
                    </a:cubicBezTo>
                    <a:cubicBezTo>
                      <a:pt x="144" y="256"/>
                      <a:pt x="128" y="224"/>
                      <a:pt x="160" y="192"/>
                    </a:cubicBezTo>
                    <a:cubicBezTo>
                      <a:pt x="192" y="160"/>
                      <a:pt x="312" y="120"/>
                      <a:pt x="352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65" name="Freeform 233"/>
              <p:cNvSpPr>
                <a:spLocks/>
              </p:cNvSpPr>
              <p:nvPr/>
            </p:nvSpPr>
            <p:spPr bwMode="auto">
              <a:xfrm>
                <a:off x="4685" y="2919"/>
                <a:ext cx="282" cy="372"/>
              </a:xfrm>
              <a:custGeom>
                <a:avLst/>
                <a:gdLst>
                  <a:gd name="T0" fmla="*/ 336 w 656"/>
                  <a:gd name="T1" fmla="*/ 0 h 584"/>
                  <a:gd name="T2" fmla="*/ 624 w 656"/>
                  <a:gd name="T3" fmla="*/ 240 h 584"/>
                  <a:gd name="T4" fmla="*/ 528 w 656"/>
                  <a:gd name="T5" fmla="*/ 432 h 584"/>
                  <a:gd name="T6" fmla="*/ 96 w 656"/>
                  <a:gd name="T7" fmla="*/ 576 h 584"/>
                  <a:gd name="T8" fmla="*/ 48 w 656"/>
                  <a:gd name="T9" fmla="*/ 480 h 584"/>
                  <a:gd name="T10" fmla="*/ 384 w 656"/>
                  <a:gd name="T11" fmla="*/ 384 h 584"/>
                  <a:gd name="T12" fmla="*/ 528 w 656"/>
                  <a:gd name="T13" fmla="*/ 240 h 584"/>
                  <a:gd name="T14" fmla="*/ 336 w 656"/>
                  <a:gd name="T15" fmla="*/ 96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6" h="584">
                    <a:moveTo>
                      <a:pt x="336" y="0"/>
                    </a:moveTo>
                    <a:cubicBezTo>
                      <a:pt x="464" y="84"/>
                      <a:pt x="592" y="168"/>
                      <a:pt x="624" y="240"/>
                    </a:cubicBezTo>
                    <a:cubicBezTo>
                      <a:pt x="656" y="312"/>
                      <a:pt x="616" y="376"/>
                      <a:pt x="528" y="432"/>
                    </a:cubicBezTo>
                    <a:cubicBezTo>
                      <a:pt x="440" y="488"/>
                      <a:pt x="176" y="568"/>
                      <a:pt x="96" y="576"/>
                    </a:cubicBezTo>
                    <a:cubicBezTo>
                      <a:pt x="16" y="584"/>
                      <a:pt x="0" y="512"/>
                      <a:pt x="48" y="480"/>
                    </a:cubicBezTo>
                    <a:cubicBezTo>
                      <a:pt x="96" y="448"/>
                      <a:pt x="304" y="424"/>
                      <a:pt x="384" y="384"/>
                    </a:cubicBezTo>
                    <a:cubicBezTo>
                      <a:pt x="464" y="344"/>
                      <a:pt x="536" y="288"/>
                      <a:pt x="528" y="240"/>
                    </a:cubicBezTo>
                    <a:cubicBezTo>
                      <a:pt x="520" y="192"/>
                      <a:pt x="428" y="144"/>
                      <a:pt x="336" y="96"/>
                    </a:cubicBezTo>
                  </a:path>
                </a:pathLst>
              </a:cu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66" name="AutoShape 234"/>
              <p:cNvSpPr>
                <a:spLocks noChangeArrowheads="1"/>
              </p:cNvSpPr>
              <p:nvPr/>
            </p:nvSpPr>
            <p:spPr bwMode="auto">
              <a:xfrm>
                <a:off x="4458" y="3194"/>
                <a:ext cx="83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867" name="AutoShape 235"/>
              <p:cNvSpPr>
                <a:spLocks noChangeArrowheads="1"/>
              </p:cNvSpPr>
              <p:nvPr/>
            </p:nvSpPr>
            <p:spPr bwMode="auto">
              <a:xfrm>
                <a:off x="4644" y="3194"/>
                <a:ext cx="82" cy="12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7868" name="Rectangle 236"/>
          <p:cNvSpPr>
            <a:spLocks noChangeArrowheads="1"/>
          </p:cNvSpPr>
          <p:nvPr/>
        </p:nvSpPr>
        <p:spPr bwMode="auto">
          <a:xfrm>
            <a:off x="1981200" y="5257800"/>
            <a:ext cx="480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1">
                <a:latin typeface="VNI-Times" pitchFamily="2" charset="0"/>
              </a:rPr>
              <a:t>Ñaùp aùn: =SUM(a, b, c, . . .)</a:t>
            </a:r>
            <a:r>
              <a:rPr lang="en-US" sz="2800">
                <a:latin typeface="VNI-Times" pitchFamily="2" charset="0"/>
              </a:rPr>
              <a:t> </a:t>
            </a:r>
          </a:p>
        </p:txBody>
      </p:sp>
      <p:sp>
        <p:nvSpPr>
          <p:cNvPr id="197869" name="WordArt 237"/>
          <p:cNvSpPr>
            <a:spLocks noChangeArrowheads="1" noChangeShapeType="1" noTextEdit="1"/>
          </p:cNvSpPr>
          <p:nvPr/>
        </p:nvSpPr>
        <p:spPr bwMode="auto">
          <a:xfrm>
            <a:off x="2705100" y="1143000"/>
            <a:ext cx="381000" cy="7477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97870" name="WordArt 238"/>
          <p:cNvSpPr>
            <a:spLocks noChangeArrowheads="1" noChangeShapeType="1" noTextEdit="1"/>
          </p:cNvSpPr>
          <p:nvPr/>
        </p:nvSpPr>
        <p:spPr bwMode="auto">
          <a:xfrm rot="-532840">
            <a:off x="3219450" y="1219200"/>
            <a:ext cx="223838" cy="6937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n</a:t>
            </a:r>
          </a:p>
        </p:txBody>
      </p:sp>
      <p:sp>
        <p:nvSpPr>
          <p:cNvPr id="197871" name="WordArt 239"/>
          <p:cNvSpPr>
            <a:spLocks noChangeArrowheads="1" noChangeShapeType="1" noTextEdit="1"/>
          </p:cNvSpPr>
          <p:nvPr/>
        </p:nvSpPr>
        <p:spPr bwMode="auto">
          <a:xfrm>
            <a:off x="3562350" y="1066800"/>
            <a:ext cx="2286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Gocong"/>
              </a:rPr>
              <a:t>g</a:t>
            </a:r>
          </a:p>
        </p:txBody>
      </p:sp>
      <p:sp>
        <p:nvSpPr>
          <p:cNvPr id="197872" name="WordArt 240"/>
          <p:cNvSpPr>
            <a:spLocks noChangeArrowheads="1" noChangeShapeType="1" noTextEdit="1"/>
          </p:cNvSpPr>
          <p:nvPr/>
        </p:nvSpPr>
        <p:spPr bwMode="auto">
          <a:xfrm>
            <a:off x="4114800" y="914400"/>
            <a:ext cx="2286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C</a:t>
            </a:r>
          </a:p>
        </p:txBody>
      </p:sp>
      <p:sp>
        <p:nvSpPr>
          <p:cNvPr id="197873" name="WordArt 241"/>
          <p:cNvSpPr>
            <a:spLocks noChangeArrowheads="1" noChangeShapeType="1" noTextEdit="1"/>
          </p:cNvSpPr>
          <p:nvPr/>
        </p:nvSpPr>
        <p:spPr bwMode="auto">
          <a:xfrm rot="-497148">
            <a:off x="4495800" y="1143000"/>
            <a:ext cx="30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497148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h</a:t>
            </a:r>
          </a:p>
        </p:txBody>
      </p:sp>
      <p:sp>
        <p:nvSpPr>
          <p:cNvPr id="197874" name="WordArt 242"/>
          <p:cNvSpPr>
            <a:spLocks noChangeArrowheads="1" noChangeShapeType="1" noTextEdit="1"/>
          </p:cNvSpPr>
          <p:nvPr/>
        </p:nvSpPr>
        <p:spPr bwMode="auto">
          <a:xfrm rot="5400000">
            <a:off x="4800600" y="1371600"/>
            <a:ext cx="5334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en-US" sz="3600" kern="10">
                <a:gradFill rotWithShape="0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0" dir="7788334" algn="ctr" rotWithShape="0">
                    <a:srgbClr val="000080">
                      <a:alpha val="80000"/>
                    </a:srgbClr>
                  </a:outerShdw>
                </a:effectLst>
                <a:latin typeface="Arial Black"/>
              </a:rPr>
              <a:t>u</a:t>
            </a:r>
          </a:p>
        </p:txBody>
      </p:sp>
      <p:sp>
        <p:nvSpPr>
          <p:cNvPr id="197875" name="WordArt 243"/>
          <p:cNvSpPr>
            <a:spLocks noChangeArrowheads="1" noChangeShapeType="1" noTextEdit="1"/>
          </p:cNvSpPr>
          <p:nvPr/>
        </p:nvSpPr>
        <p:spPr bwMode="auto">
          <a:xfrm>
            <a:off x="6172200" y="1066800"/>
            <a:ext cx="3048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</a:t>
            </a:r>
          </a:p>
        </p:txBody>
      </p:sp>
      <p:sp>
        <p:nvSpPr>
          <p:cNvPr id="197876" name="WordArt 244"/>
          <p:cNvSpPr>
            <a:spLocks noChangeArrowheads="1" noChangeShapeType="1" noTextEdit="1"/>
          </p:cNvSpPr>
          <p:nvPr/>
        </p:nvSpPr>
        <p:spPr bwMode="auto">
          <a:xfrm rot="5739955">
            <a:off x="6667500" y="1104900"/>
            <a:ext cx="7620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en-US" sz="3600" kern="10">
                <a:gradFill rotWithShape="0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21260045" scaled="1"/>
                </a:gradFill>
                <a:effectLst>
                  <a:outerShdw dist="99190" dir="7788334" algn="ctr" rotWithShape="0">
                    <a:srgbClr val="000080">
                      <a:alpha val="80000"/>
                    </a:srgbClr>
                  </a:outerShdw>
                </a:effectLst>
                <a:latin typeface="Arial Black"/>
              </a:rPr>
              <a:t>v</a:t>
            </a:r>
          </a:p>
        </p:txBody>
      </p:sp>
      <p:sp>
        <p:nvSpPr>
          <p:cNvPr id="197877" name="WordArt 245"/>
          <p:cNvSpPr>
            <a:spLocks noChangeArrowheads="1" noChangeShapeType="1" noTextEdit="1"/>
          </p:cNvSpPr>
          <p:nvPr/>
        </p:nvSpPr>
        <p:spPr bwMode="auto">
          <a:xfrm>
            <a:off x="7315200" y="1219200"/>
            <a:ext cx="5334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68181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à</a:t>
            </a:r>
          </a:p>
        </p:txBody>
      </p:sp>
      <p:sp>
        <p:nvSpPr>
          <p:cNvPr id="197878" name="WordArt 246"/>
          <p:cNvSpPr>
            <a:spLocks noChangeArrowheads="1" noChangeShapeType="1" noTextEdit="1"/>
          </p:cNvSpPr>
          <p:nvPr/>
        </p:nvSpPr>
        <p:spPr bwMode="auto">
          <a:xfrm rot="330503">
            <a:off x="7848600" y="1371600"/>
            <a:ext cx="457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n</a:t>
            </a:r>
          </a:p>
        </p:txBody>
      </p:sp>
      <p:sp>
        <p:nvSpPr>
          <p:cNvPr id="197879" name="WordArt 247"/>
          <p:cNvSpPr>
            <a:spLocks noChangeArrowheads="1" noChangeShapeType="1" noTextEdit="1"/>
          </p:cNvSpPr>
          <p:nvPr/>
        </p:nvSpPr>
        <p:spPr bwMode="auto">
          <a:xfrm>
            <a:off x="8382000" y="1295400"/>
            <a:ext cx="457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g</a:t>
            </a:r>
          </a:p>
        </p:txBody>
      </p:sp>
      <p:sp>
        <p:nvSpPr>
          <p:cNvPr id="197880" name="WordArt 248"/>
          <p:cNvSpPr>
            <a:spLocks noChangeArrowheads="1" noChangeShapeType="1" noTextEdit="1"/>
          </p:cNvSpPr>
          <p:nvPr/>
        </p:nvSpPr>
        <p:spPr bwMode="auto">
          <a:xfrm rot="330503">
            <a:off x="5638800" y="13716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n</a:t>
            </a:r>
          </a:p>
        </p:txBody>
      </p:sp>
      <p:grpSp>
        <p:nvGrpSpPr>
          <p:cNvPr id="197881" name="Group 249"/>
          <p:cNvGrpSpPr>
            <a:grpSpLocks/>
          </p:cNvGrpSpPr>
          <p:nvPr/>
        </p:nvGrpSpPr>
        <p:grpSpPr bwMode="auto">
          <a:xfrm>
            <a:off x="7829550" y="228600"/>
            <a:ext cx="838200" cy="609600"/>
            <a:chOff x="4608" y="3344"/>
            <a:chExt cx="1164" cy="880"/>
          </a:xfrm>
        </p:grpSpPr>
        <p:grpSp>
          <p:nvGrpSpPr>
            <p:cNvPr id="197882" name="Group 250"/>
            <p:cNvGrpSpPr>
              <a:grpSpLocks/>
            </p:cNvGrpSpPr>
            <p:nvPr/>
          </p:nvGrpSpPr>
          <p:grpSpPr bwMode="auto">
            <a:xfrm>
              <a:off x="4608" y="3536"/>
              <a:ext cx="680" cy="688"/>
              <a:chOff x="4608" y="3456"/>
              <a:chExt cx="680" cy="688"/>
            </a:xfrm>
          </p:grpSpPr>
          <p:sp>
            <p:nvSpPr>
              <p:cNvPr id="197883" name="Freeform 251"/>
              <p:cNvSpPr>
                <a:spLocks/>
              </p:cNvSpPr>
              <p:nvPr/>
            </p:nvSpPr>
            <p:spPr bwMode="auto">
              <a:xfrm>
                <a:off x="4704" y="3840"/>
                <a:ext cx="216" cy="304"/>
              </a:xfrm>
              <a:custGeom>
                <a:avLst/>
                <a:gdLst>
                  <a:gd name="T0" fmla="*/ 56 w 216"/>
                  <a:gd name="T1" fmla="*/ 56 h 304"/>
                  <a:gd name="T2" fmla="*/ 8 w 216"/>
                  <a:gd name="T3" fmla="*/ 248 h 304"/>
                  <a:gd name="T4" fmla="*/ 104 w 216"/>
                  <a:gd name="T5" fmla="*/ 296 h 304"/>
                  <a:gd name="T6" fmla="*/ 200 w 216"/>
                  <a:gd name="T7" fmla="*/ 200 h 304"/>
                  <a:gd name="T8" fmla="*/ 200 w 216"/>
                  <a:gd name="T9" fmla="*/ 104 h 304"/>
                  <a:gd name="T10" fmla="*/ 152 w 216"/>
                  <a:gd name="T11" fmla="*/ 8 h 304"/>
                  <a:gd name="T12" fmla="*/ 56 w 216"/>
                  <a:gd name="T13" fmla="*/ 5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304">
                    <a:moveTo>
                      <a:pt x="56" y="56"/>
                    </a:moveTo>
                    <a:cubicBezTo>
                      <a:pt x="32" y="96"/>
                      <a:pt x="0" y="208"/>
                      <a:pt x="8" y="248"/>
                    </a:cubicBezTo>
                    <a:cubicBezTo>
                      <a:pt x="16" y="288"/>
                      <a:pt x="72" y="304"/>
                      <a:pt x="104" y="296"/>
                    </a:cubicBezTo>
                    <a:cubicBezTo>
                      <a:pt x="136" y="288"/>
                      <a:pt x="184" y="232"/>
                      <a:pt x="200" y="200"/>
                    </a:cubicBezTo>
                    <a:cubicBezTo>
                      <a:pt x="216" y="168"/>
                      <a:pt x="208" y="136"/>
                      <a:pt x="200" y="104"/>
                    </a:cubicBezTo>
                    <a:cubicBezTo>
                      <a:pt x="192" y="72"/>
                      <a:pt x="176" y="16"/>
                      <a:pt x="152" y="8"/>
                    </a:cubicBezTo>
                    <a:cubicBezTo>
                      <a:pt x="128" y="0"/>
                      <a:pt x="80" y="16"/>
                      <a:pt x="56" y="56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84" name="Freeform 252"/>
              <p:cNvSpPr>
                <a:spLocks/>
              </p:cNvSpPr>
              <p:nvPr/>
            </p:nvSpPr>
            <p:spPr bwMode="auto">
              <a:xfrm rot="1650242">
                <a:off x="4608" y="3456"/>
                <a:ext cx="680" cy="560"/>
              </a:xfrm>
              <a:custGeom>
                <a:avLst/>
                <a:gdLst>
                  <a:gd name="T0" fmla="*/ 72 w 680"/>
                  <a:gd name="T1" fmla="*/ 544 h 560"/>
                  <a:gd name="T2" fmla="*/ 600 w 680"/>
                  <a:gd name="T3" fmla="*/ 544 h 560"/>
                  <a:gd name="T4" fmla="*/ 552 w 680"/>
                  <a:gd name="T5" fmla="*/ 448 h 560"/>
                  <a:gd name="T6" fmla="*/ 504 w 680"/>
                  <a:gd name="T7" fmla="*/ 160 h 560"/>
                  <a:gd name="T8" fmla="*/ 456 w 680"/>
                  <a:gd name="T9" fmla="*/ 64 h 560"/>
                  <a:gd name="T10" fmla="*/ 360 w 680"/>
                  <a:gd name="T11" fmla="*/ 16 h 560"/>
                  <a:gd name="T12" fmla="*/ 216 w 680"/>
                  <a:gd name="T13" fmla="*/ 16 h 560"/>
                  <a:gd name="T14" fmla="*/ 168 w 680"/>
                  <a:gd name="T15" fmla="*/ 112 h 560"/>
                  <a:gd name="T16" fmla="*/ 168 w 680"/>
                  <a:gd name="T17" fmla="*/ 256 h 560"/>
                  <a:gd name="T18" fmla="*/ 168 w 680"/>
                  <a:gd name="T19" fmla="*/ 400 h 560"/>
                  <a:gd name="T20" fmla="*/ 168 w 680"/>
                  <a:gd name="T21" fmla="*/ 496 h 560"/>
                  <a:gd name="T22" fmla="*/ 72 w 680"/>
                  <a:gd name="T23" fmla="*/ 54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0" h="560">
                    <a:moveTo>
                      <a:pt x="72" y="544"/>
                    </a:moveTo>
                    <a:cubicBezTo>
                      <a:pt x="144" y="552"/>
                      <a:pt x="520" y="560"/>
                      <a:pt x="600" y="544"/>
                    </a:cubicBezTo>
                    <a:cubicBezTo>
                      <a:pt x="680" y="528"/>
                      <a:pt x="568" y="512"/>
                      <a:pt x="552" y="448"/>
                    </a:cubicBezTo>
                    <a:cubicBezTo>
                      <a:pt x="536" y="384"/>
                      <a:pt x="520" y="224"/>
                      <a:pt x="504" y="160"/>
                    </a:cubicBezTo>
                    <a:cubicBezTo>
                      <a:pt x="488" y="96"/>
                      <a:pt x="480" y="88"/>
                      <a:pt x="456" y="64"/>
                    </a:cubicBezTo>
                    <a:cubicBezTo>
                      <a:pt x="432" y="40"/>
                      <a:pt x="400" y="24"/>
                      <a:pt x="360" y="16"/>
                    </a:cubicBezTo>
                    <a:cubicBezTo>
                      <a:pt x="320" y="8"/>
                      <a:pt x="248" y="0"/>
                      <a:pt x="216" y="16"/>
                    </a:cubicBezTo>
                    <a:cubicBezTo>
                      <a:pt x="184" y="32"/>
                      <a:pt x="176" y="72"/>
                      <a:pt x="168" y="112"/>
                    </a:cubicBezTo>
                    <a:cubicBezTo>
                      <a:pt x="160" y="152"/>
                      <a:pt x="168" y="208"/>
                      <a:pt x="168" y="256"/>
                    </a:cubicBezTo>
                    <a:cubicBezTo>
                      <a:pt x="168" y="304"/>
                      <a:pt x="168" y="360"/>
                      <a:pt x="168" y="400"/>
                    </a:cubicBezTo>
                    <a:cubicBezTo>
                      <a:pt x="168" y="440"/>
                      <a:pt x="184" y="472"/>
                      <a:pt x="168" y="496"/>
                    </a:cubicBezTo>
                    <a:cubicBezTo>
                      <a:pt x="152" y="520"/>
                      <a:pt x="0" y="536"/>
                      <a:pt x="72" y="544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7885" name="Group 253"/>
            <p:cNvGrpSpPr>
              <a:grpSpLocks/>
            </p:cNvGrpSpPr>
            <p:nvPr/>
          </p:nvGrpSpPr>
          <p:grpSpPr bwMode="auto">
            <a:xfrm rot="-3172831">
              <a:off x="5088" y="3504"/>
              <a:ext cx="680" cy="688"/>
              <a:chOff x="4608" y="3456"/>
              <a:chExt cx="680" cy="688"/>
            </a:xfrm>
          </p:grpSpPr>
          <p:sp>
            <p:nvSpPr>
              <p:cNvPr id="197886" name="Freeform 254"/>
              <p:cNvSpPr>
                <a:spLocks/>
              </p:cNvSpPr>
              <p:nvPr/>
            </p:nvSpPr>
            <p:spPr bwMode="auto">
              <a:xfrm>
                <a:off x="4704" y="3840"/>
                <a:ext cx="216" cy="304"/>
              </a:xfrm>
              <a:custGeom>
                <a:avLst/>
                <a:gdLst>
                  <a:gd name="T0" fmla="*/ 56 w 216"/>
                  <a:gd name="T1" fmla="*/ 56 h 304"/>
                  <a:gd name="T2" fmla="*/ 8 w 216"/>
                  <a:gd name="T3" fmla="*/ 248 h 304"/>
                  <a:gd name="T4" fmla="*/ 104 w 216"/>
                  <a:gd name="T5" fmla="*/ 296 h 304"/>
                  <a:gd name="T6" fmla="*/ 200 w 216"/>
                  <a:gd name="T7" fmla="*/ 200 h 304"/>
                  <a:gd name="T8" fmla="*/ 200 w 216"/>
                  <a:gd name="T9" fmla="*/ 104 h 304"/>
                  <a:gd name="T10" fmla="*/ 152 w 216"/>
                  <a:gd name="T11" fmla="*/ 8 h 304"/>
                  <a:gd name="T12" fmla="*/ 56 w 216"/>
                  <a:gd name="T13" fmla="*/ 5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304">
                    <a:moveTo>
                      <a:pt x="56" y="56"/>
                    </a:moveTo>
                    <a:cubicBezTo>
                      <a:pt x="32" y="96"/>
                      <a:pt x="0" y="208"/>
                      <a:pt x="8" y="248"/>
                    </a:cubicBezTo>
                    <a:cubicBezTo>
                      <a:pt x="16" y="288"/>
                      <a:pt x="72" y="304"/>
                      <a:pt x="104" y="296"/>
                    </a:cubicBezTo>
                    <a:cubicBezTo>
                      <a:pt x="136" y="288"/>
                      <a:pt x="184" y="232"/>
                      <a:pt x="200" y="200"/>
                    </a:cubicBezTo>
                    <a:cubicBezTo>
                      <a:pt x="216" y="168"/>
                      <a:pt x="208" y="136"/>
                      <a:pt x="200" y="104"/>
                    </a:cubicBezTo>
                    <a:cubicBezTo>
                      <a:pt x="192" y="72"/>
                      <a:pt x="176" y="16"/>
                      <a:pt x="152" y="8"/>
                    </a:cubicBezTo>
                    <a:cubicBezTo>
                      <a:pt x="128" y="0"/>
                      <a:pt x="80" y="16"/>
                      <a:pt x="56" y="56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887" name="Freeform 255"/>
              <p:cNvSpPr>
                <a:spLocks/>
              </p:cNvSpPr>
              <p:nvPr/>
            </p:nvSpPr>
            <p:spPr bwMode="auto">
              <a:xfrm rot="1650242">
                <a:off x="4608" y="3456"/>
                <a:ext cx="680" cy="560"/>
              </a:xfrm>
              <a:custGeom>
                <a:avLst/>
                <a:gdLst>
                  <a:gd name="T0" fmla="*/ 72 w 680"/>
                  <a:gd name="T1" fmla="*/ 544 h 560"/>
                  <a:gd name="T2" fmla="*/ 600 w 680"/>
                  <a:gd name="T3" fmla="*/ 544 h 560"/>
                  <a:gd name="T4" fmla="*/ 552 w 680"/>
                  <a:gd name="T5" fmla="*/ 448 h 560"/>
                  <a:gd name="T6" fmla="*/ 504 w 680"/>
                  <a:gd name="T7" fmla="*/ 160 h 560"/>
                  <a:gd name="T8" fmla="*/ 456 w 680"/>
                  <a:gd name="T9" fmla="*/ 64 h 560"/>
                  <a:gd name="T10" fmla="*/ 360 w 680"/>
                  <a:gd name="T11" fmla="*/ 16 h 560"/>
                  <a:gd name="T12" fmla="*/ 216 w 680"/>
                  <a:gd name="T13" fmla="*/ 16 h 560"/>
                  <a:gd name="T14" fmla="*/ 168 w 680"/>
                  <a:gd name="T15" fmla="*/ 112 h 560"/>
                  <a:gd name="T16" fmla="*/ 168 w 680"/>
                  <a:gd name="T17" fmla="*/ 256 h 560"/>
                  <a:gd name="T18" fmla="*/ 168 w 680"/>
                  <a:gd name="T19" fmla="*/ 400 h 560"/>
                  <a:gd name="T20" fmla="*/ 168 w 680"/>
                  <a:gd name="T21" fmla="*/ 496 h 560"/>
                  <a:gd name="T22" fmla="*/ 72 w 680"/>
                  <a:gd name="T23" fmla="*/ 54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0" h="560">
                    <a:moveTo>
                      <a:pt x="72" y="544"/>
                    </a:moveTo>
                    <a:cubicBezTo>
                      <a:pt x="144" y="552"/>
                      <a:pt x="520" y="560"/>
                      <a:pt x="600" y="544"/>
                    </a:cubicBezTo>
                    <a:cubicBezTo>
                      <a:pt x="680" y="528"/>
                      <a:pt x="568" y="512"/>
                      <a:pt x="552" y="448"/>
                    </a:cubicBezTo>
                    <a:cubicBezTo>
                      <a:pt x="536" y="384"/>
                      <a:pt x="520" y="224"/>
                      <a:pt x="504" y="160"/>
                    </a:cubicBezTo>
                    <a:cubicBezTo>
                      <a:pt x="488" y="96"/>
                      <a:pt x="480" y="88"/>
                      <a:pt x="456" y="64"/>
                    </a:cubicBezTo>
                    <a:cubicBezTo>
                      <a:pt x="432" y="40"/>
                      <a:pt x="400" y="24"/>
                      <a:pt x="360" y="16"/>
                    </a:cubicBezTo>
                    <a:cubicBezTo>
                      <a:pt x="320" y="8"/>
                      <a:pt x="248" y="0"/>
                      <a:pt x="216" y="16"/>
                    </a:cubicBezTo>
                    <a:cubicBezTo>
                      <a:pt x="184" y="32"/>
                      <a:pt x="176" y="72"/>
                      <a:pt x="168" y="112"/>
                    </a:cubicBezTo>
                    <a:cubicBezTo>
                      <a:pt x="160" y="152"/>
                      <a:pt x="168" y="208"/>
                      <a:pt x="168" y="256"/>
                    </a:cubicBezTo>
                    <a:cubicBezTo>
                      <a:pt x="168" y="304"/>
                      <a:pt x="168" y="360"/>
                      <a:pt x="168" y="400"/>
                    </a:cubicBezTo>
                    <a:cubicBezTo>
                      <a:pt x="168" y="440"/>
                      <a:pt x="184" y="472"/>
                      <a:pt x="168" y="496"/>
                    </a:cubicBezTo>
                    <a:cubicBezTo>
                      <a:pt x="152" y="520"/>
                      <a:pt x="0" y="536"/>
                      <a:pt x="72" y="544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888" name="Freeform 256"/>
            <p:cNvSpPr>
              <a:spLocks/>
            </p:cNvSpPr>
            <p:nvPr/>
          </p:nvSpPr>
          <p:spPr bwMode="auto">
            <a:xfrm>
              <a:off x="5040" y="3344"/>
              <a:ext cx="248" cy="256"/>
            </a:xfrm>
            <a:custGeom>
              <a:avLst/>
              <a:gdLst>
                <a:gd name="T0" fmla="*/ 0 w 248"/>
                <a:gd name="T1" fmla="*/ 256 h 256"/>
                <a:gd name="T2" fmla="*/ 240 w 248"/>
                <a:gd name="T3" fmla="*/ 64 h 256"/>
                <a:gd name="T4" fmla="*/ 48 w 248"/>
                <a:gd name="T5" fmla="*/ 16 h 256"/>
                <a:gd name="T6" fmla="*/ 96 w 248"/>
                <a:gd name="T7" fmla="*/ 160 h 256"/>
                <a:gd name="T8" fmla="*/ 192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256"/>
                  </a:moveTo>
                  <a:cubicBezTo>
                    <a:pt x="116" y="180"/>
                    <a:pt x="232" y="104"/>
                    <a:pt x="240" y="64"/>
                  </a:cubicBezTo>
                  <a:cubicBezTo>
                    <a:pt x="248" y="24"/>
                    <a:pt x="72" y="0"/>
                    <a:pt x="48" y="16"/>
                  </a:cubicBezTo>
                  <a:cubicBezTo>
                    <a:pt x="24" y="32"/>
                    <a:pt x="72" y="120"/>
                    <a:pt x="96" y="160"/>
                  </a:cubicBezTo>
                  <a:cubicBezTo>
                    <a:pt x="120" y="200"/>
                    <a:pt x="176" y="232"/>
                    <a:pt x="192" y="256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889" name="WordArt 257"/>
          <p:cNvSpPr>
            <a:spLocks noChangeArrowheads="1" noChangeShapeType="1" noTextEdit="1"/>
          </p:cNvSpPr>
          <p:nvPr/>
        </p:nvSpPr>
        <p:spPr bwMode="auto">
          <a:xfrm rot="865247">
            <a:off x="2209800" y="1066800"/>
            <a:ext cx="457200" cy="860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R</a:t>
            </a:r>
          </a:p>
        </p:txBody>
      </p:sp>
      <p:sp>
        <p:nvSpPr>
          <p:cNvPr id="197890" name="WordArt 258"/>
          <p:cNvSpPr>
            <a:spLocks noChangeArrowheads="1" noChangeShapeType="1" noTextEdit="1"/>
          </p:cNvSpPr>
          <p:nvPr/>
        </p:nvSpPr>
        <p:spPr bwMode="auto">
          <a:xfrm>
            <a:off x="5200650" y="1181100"/>
            <a:ext cx="4572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ô</a:t>
            </a:r>
          </a:p>
        </p:txBody>
      </p:sp>
    </p:spTree>
    <p:extLst>
      <p:ext uri="{BB962C8B-B14F-4D97-AF65-F5344CB8AC3E}">
        <p14:creationId xmlns:p14="http://schemas.microsoft.com/office/powerpoint/2010/main" val="4249549690"/>
      </p:ext>
    </p:extLst>
  </p:cSld>
  <p:clrMapOvr>
    <a:masterClrMapping/>
  </p:clrMapOvr>
  <p:transition spd="slow">
    <p:wheel spokes="8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1978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1978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4" dur="100" fill="hold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100" fill="hold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8" dur="100" fill="hold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100" fill="hold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" fill="hold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100" fill="hold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100" fill="hold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0" fill="hold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" fill="hold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8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0" dur="3000" fill="hold"/>
                                        <p:tgtEl>
                                          <p:spTgt spid="1978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3000" fill="hold"/>
                                        <p:tgtEl>
                                          <p:spTgt spid="197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3000" fill="hold"/>
                                        <p:tgtEl>
                                          <p:spTgt spid="1978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3000" fill="hold"/>
                                        <p:tgtEl>
                                          <p:spTgt spid="197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25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6" dur="3000" fill="hold"/>
                                        <p:tgtEl>
                                          <p:spTgt spid="197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3000" fill="hold"/>
                                        <p:tgtEl>
                                          <p:spTgt spid="197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3000" fill="hold"/>
                                        <p:tgtEl>
                                          <p:spTgt spid="1978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9" dur="3000" fill="hold"/>
                                        <p:tgtEl>
                                          <p:spTgt spid="197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31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32" dur="3000" fill="hold"/>
                                        <p:tgtEl>
                                          <p:spTgt spid="197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3000" fill="hold"/>
                                        <p:tgtEl>
                                          <p:spTgt spid="197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3000" fill="hold"/>
                                        <p:tgtEl>
                                          <p:spTgt spid="1978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5" dur="3000" fill="hold"/>
                                        <p:tgtEl>
                                          <p:spTgt spid="197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38" dur="3000" fill="hold"/>
                                        <p:tgtEl>
                                          <p:spTgt spid="197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3000" fill="hold"/>
                                        <p:tgtEl>
                                          <p:spTgt spid="197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3000" fill="hold"/>
                                        <p:tgtEl>
                                          <p:spTgt spid="1978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1" dur="3000" fill="hold"/>
                                        <p:tgtEl>
                                          <p:spTgt spid="197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43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44" dur="3000" fill="hold"/>
                                        <p:tgtEl>
                                          <p:spTgt spid="197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3000" fill="hold"/>
                                        <p:tgtEl>
                                          <p:spTgt spid="197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3000" fill="hold"/>
                                        <p:tgtEl>
                                          <p:spTgt spid="1978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7" dur="3000" fill="hold"/>
                                        <p:tgtEl>
                                          <p:spTgt spid="197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49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50" dur="3000" fill="hold"/>
                                        <p:tgtEl>
                                          <p:spTgt spid="197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1" dur="3000" fill="hold"/>
                                        <p:tgtEl>
                                          <p:spTgt spid="197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2" dur="3000" fill="hold"/>
                                        <p:tgtEl>
                                          <p:spTgt spid="1978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3" dur="3000" fill="hold"/>
                                        <p:tgtEl>
                                          <p:spTgt spid="197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155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56" dur="3000" fill="hold"/>
                                        <p:tgtEl>
                                          <p:spTgt spid="1978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7" dur="3000" fill="hold"/>
                                        <p:tgtEl>
                                          <p:spTgt spid="1978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8" dur="3000" fill="hold"/>
                                        <p:tgtEl>
                                          <p:spTgt spid="1978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9" dur="3000" fill="hold"/>
                                        <p:tgtEl>
                                          <p:spTgt spid="1978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161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62" dur="3000" fill="hold"/>
                                        <p:tgtEl>
                                          <p:spTgt spid="197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3000" fill="hold"/>
                                        <p:tgtEl>
                                          <p:spTgt spid="197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3000" fill="hold"/>
                                        <p:tgtEl>
                                          <p:spTgt spid="1978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5" dur="3000" fill="hold"/>
                                        <p:tgtEl>
                                          <p:spTgt spid="197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167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68" dur="3000" fill="hold"/>
                                        <p:tgtEl>
                                          <p:spTgt spid="1978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9" dur="3000" fill="hold"/>
                                        <p:tgtEl>
                                          <p:spTgt spid="197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0" dur="3000" fill="hold"/>
                                        <p:tgtEl>
                                          <p:spTgt spid="1978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1" dur="3000" fill="hold"/>
                                        <p:tgtEl>
                                          <p:spTgt spid="197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173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74" dur="3000" fill="hold"/>
                                        <p:tgtEl>
                                          <p:spTgt spid="197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3000" fill="hold"/>
                                        <p:tgtEl>
                                          <p:spTgt spid="197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3000" fill="hold"/>
                                        <p:tgtEl>
                                          <p:spTgt spid="1978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7" dur="3000" fill="hold"/>
                                        <p:tgtEl>
                                          <p:spTgt spid="197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179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80" dur="3000" fill="hold"/>
                                        <p:tgtEl>
                                          <p:spTgt spid="1978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3000" fill="hold"/>
                                        <p:tgtEl>
                                          <p:spTgt spid="197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3000" fill="hold"/>
                                        <p:tgtEl>
                                          <p:spTgt spid="1978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3" dur="3000" fill="hold"/>
                                        <p:tgtEl>
                                          <p:spTgt spid="197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185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86" dur="3000" fill="hold"/>
                                        <p:tgtEl>
                                          <p:spTgt spid="1978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3000" fill="hold"/>
                                        <p:tgtEl>
                                          <p:spTgt spid="197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3000" fill="hold"/>
                                        <p:tgtEl>
                                          <p:spTgt spid="1978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9" dur="3000" fill="hold"/>
                                        <p:tgtEl>
                                          <p:spTgt spid="197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49000"/>
                            </p:stCondLst>
                            <p:childTnLst>
                              <p:par>
                                <p:cTn id="191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2" dur="3000" fill="hold"/>
                                        <p:tgtEl>
                                          <p:spTgt spid="1978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3" dur="3000" fill="hold"/>
                                        <p:tgtEl>
                                          <p:spTgt spid="197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3000" fill="hold"/>
                                        <p:tgtEl>
                                          <p:spTgt spid="1978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5" dur="3000" fill="hold"/>
                                        <p:tgtEl>
                                          <p:spTgt spid="197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2000"/>
                            </p:stCondLst>
                            <p:childTnLst>
                              <p:par>
                                <p:cTn id="197" presetID="2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98" dur="3000" fill="hold"/>
                                        <p:tgtEl>
                                          <p:spTgt spid="1978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3000" fill="hold"/>
                                        <p:tgtEl>
                                          <p:spTgt spid="1978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3000" fill="hold"/>
                                        <p:tgtEl>
                                          <p:spTgt spid="1978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01" dur="3000" fill="hold"/>
                                        <p:tgtEl>
                                          <p:spTgt spid="1978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1976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 nodeType="clickPar">
                      <p:stCondLst>
                        <p:cond delay="0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5" dur="10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9" dur="500"/>
                                        <p:tgtEl>
                                          <p:spTgt spid="197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2" dur="500"/>
                                        <p:tgtEl>
                                          <p:spTgt spid="197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5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54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976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 nodeType="clickPar">
                      <p:stCondLst>
                        <p:cond delay="0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197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4" dur="500"/>
                                        <p:tgtEl>
                                          <p:spTgt spid="197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7" dur="500"/>
                                        <p:tgtEl>
                                          <p:spTgt spid="197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57"/>
                  </p:tgtEl>
                </p:cond>
              </p:nextCondLst>
            </p:seq>
            <p:seq concurrent="1" nextAc="seek">
              <p:cTn id="253" restart="whenNotActive" fill="hold" evtFilter="cancelBubble" nodeType="interactiveSeq">
                <p:stCondLst>
                  <p:cond evt="onClick" delay="0">
                    <p:tgtEl>
                      <p:spTgt spid="1976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" fill="hold" nodeType="clickPar">
                      <p:stCondLst>
                        <p:cond delay="0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6" dur="500"/>
                                        <p:tgtEl>
                                          <p:spTgt spid="197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0" dur="500"/>
                                        <p:tgtEl>
                                          <p:spTgt spid="197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3" dur="500"/>
                                        <p:tgtEl>
                                          <p:spTgt spid="197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60"/>
                  </p:tgtEl>
                </p:cond>
              </p:nextCondLst>
            </p:seq>
            <p:seq concurrent="1" nextAc="seek">
              <p:cTn id="279" restart="whenNotActive" fill="hold" evtFilter="cancelBubble" nodeType="interactiveSeq">
                <p:stCondLst>
                  <p:cond evt="onClick" delay="0">
                    <p:tgtEl>
                      <p:spTgt spid="1976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" fill="hold" nodeType="clickPar">
                      <p:stCondLst>
                        <p:cond delay="0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7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7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2" dur="500"/>
                                        <p:tgtEl>
                                          <p:spTgt spid="197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6" dur="500"/>
                                        <p:tgtEl>
                                          <p:spTgt spid="197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9" dur="500"/>
                                        <p:tgtEl>
                                          <p:spTgt spid="197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63"/>
                  </p:tgtEl>
                </p:cond>
              </p:nextCondLst>
            </p:seq>
            <p:seq concurrent="1" nextAc="seek">
              <p:cTn id="305" restart="whenNotActive" fill="hold" evtFilter="cancelBubble" nodeType="interactiveSeq">
                <p:stCondLst>
                  <p:cond evt="onClick" delay="0">
                    <p:tgtEl>
                      <p:spTgt spid="1976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" fill="hold" nodeType="clickPar">
                      <p:stCondLst>
                        <p:cond delay="0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8" dur="500"/>
                                        <p:tgtEl>
                                          <p:spTgt spid="197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2" dur="500"/>
                                        <p:tgtEl>
                                          <p:spTgt spid="197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5" dur="500"/>
                                        <p:tgtEl>
                                          <p:spTgt spid="197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66"/>
                  </p:tgtEl>
                </p:cond>
              </p:nextCondLst>
            </p:seq>
            <p:seq concurrent="1" nextAc="seek">
              <p:cTn id="331" restart="whenNotActive" fill="hold" evtFilter="cancelBubble" nodeType="interactiveSeq">
                <p:stCondLst>
                  <p:cond evt="onClick" delay="0">
                    <p:tgtEl>
                      <p:spTgt spid="1976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2" fill="hold" nodeType="clickPar">
                      <p:stCondLst>
                        <p:cond delay="0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4" dur="500"/>
                                        <p:tgtEl>
                                          <p:spTgt spid="197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8" dur="500"/>
                                        <p:tgtEl>
                                          <p:spTgt spid="197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1" dur="500"/>
                                        <p:tgtEl>
                                          <p:spTgt spid="197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69"/>
                  </p:tgtEl>
                </p:cond>
              </p:nextCondLst>
            </p:seq>
            <p:seq concurrent="1" nextAc="seek">
              <p:cTn id="357" restart="whenNotActive" fill="hold" evtFilter="cancelBubble" nodeType="interactiveSeq">
                <p:stCondLst>
                  <p:cond evt="onClick" delay="0">
                    <p:tgtEl>
                      <p:spTgt spid="1976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8" fill="hold" nodeType="clickPar">
                      <p:stCondLst>
                        <p:cond delay="0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0" dur="500"/>
                                        <p:tgtEl>
                                          <p:spTgt spid="197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4" dur="500"/>
                                        <p:tgtEl>
                                          <p:spTgt spid="197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7" dur="500"/>
                                        <p:tgtEl>
                                          <p:spTgt spid="197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/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72"/>
                  </p:tgtEl>
                </p:cond>
              </p:nextCondLst>
            </p:seq>
            <p:seq concurrent="1" nextAc="seek">
              <p:cTn id="383" restart="whenNotActive" fill="hold" evtFilter="cancelBubble" nodeType="interactiveSeq">
                <p:stCondLst>
                  <p:cond evt="onClick" delay="0">
                    <p:tgtEl>
                      <p:spTgt spid="1976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4" fill="hold" nodeType="clickPar">
                      <p:stCondLst>
                        <p:cond delay="0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6" dur="500"/>
                                        <p:tgtEl>
                                          <p:spTgt spid="197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0" dur="500"/>
                                        <p:tgtEl>
                                          <p:spTgt spid="197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3" dur="500"/>
                                        <p:tgtEl>
                                          <p:spTgt spid="197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75"/>
                  </p:tgtEl>
                </p:cond>
              </p:nextCondLst>
            </p:seq>
            <p:seq concurrent="1" nextAc="seek">
              <p:cTn id="409" restart="whenNotActive" fill="hold" evtFilter="cancelBubble" nodeType="interactiveSeq">
                <p:stCondLst>
                  <p:cond evt="onClick" delay="0">
                    <p:tgtEl>
                      <p:spTgt spid="1976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0" fill="hold" nodeType="clickPar">
                      <p:stCondLst>
                        <p:cond delay="0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5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5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2" dur="500"/>
                                        <p:tgtEl>
                                          <p:spTgt spid="197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6" dur="500"/>
                                        <p:tgtEl>
                                          <p:spTgt spid="197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9" dur="500"/>
                                        <p:tgtEl>
                                          <p:spTgt spid="197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1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4)">
                                      <p:cBhvr>
                                        <p:cTn id="432" dur="2000"/>
                                        <p:tgtEl>
                                          <p:spTgt spid="197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7678"/>
                  </p:tgtEl>
                </p:cond>
              </p:nextCondLst>
            </p:seq>
          </p:childTnLst>
        </p:cTn>
      </p:par>
    </p:tnLst>
    <p:bldLst>
      <p:bldP spid="197696" grpId="0" animBg="1"/>
      <p:bldP spid="197696" grpId="1" animBg="1"/>
      <p:bldP spid="197756" grpId="0" animBg="1"/>
      <p:bldP spid="197756" grpId="1" animBg="1"/>
      <p:bldP spid="197772" grpId="0" animBg="1"/>
      <p:bldP spid="197772" grpId="1" animBg="1"/>
      <p:bldP spid="197788" grpId="0" animBg="1"/>
      <p:bldP spid="197788" grpId="1" animBg="1"/>
      <p:bldP spid="197804" grpId="0" animBg="1"/>
      <p:bldP spid="197804" grpId="1" animBg="1"/>
      <p:bldP spid="197820" grpId="0" animBg="1"/>
      <p:bldP spid="197820" grpId="1" animBg="1"/>
      <p:bldP spid="197836" grpId="0" animBg="1"/>
      <p:bldP spid="197836" grpId="1" animBg="1"/>
      <p:bldP spid="197852" grpId="0" animBg="1"/>
      <p:bldP spid="197852" grpId="1" animBg="1"/>
      <p:bldP spid="197868" grpId="0" animBg="1"/>
      <p:bldP spid="197868" grpId="1" animBg="1"/>
      <p:bldP spid="197869" grpId="0" animBg="1"/>
      <p:bldP spid="197870" grpId="0" animBg="1"/>
      <p:bldP spid="197871" grpId="0" animBg="1"/>
      <p:bldP spid="197872" grpId="0" animBg="1"/>
      <p:bldP spid="197873" grpId="0" animBg="1"/>
      <p:bldP spid="197874" grpId="0" animBg="1"/>
      <p:bldP spid="197875" grpId="0" animBg="1"/>
      <p:bldP spid="197876" grpId="0" animBg="1"/>
      <p:bldP spid="197877" grpId="0" animBg="1"/>
      <p:bldP spid="197878" grpId="0" animBg="1"/>
      <p:bldP spid="197879" grpId="0" animBg="1"/>
      <p:bldP spid="197880" grpId="0" animBg="1"/>
      <p:bldP spid="197889" grpId="0" animBg="1"/>
      <p:bldP spid="1978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155864" y="685800"/>
            <a:ext cx="8458200" cy="3124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>
                <a:latin typeface="Arial" pitchFamily="34" charset="0"/>
                <a:cs typeface="Arial" pitchFamily="34" charset="0"/>
              </a:rPr>
              <a:t>Bài tập 1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: Hãy chuyển các công thức toán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học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sau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thành</a:t>
            </a:r>
            <a:br>
              <a:rPr lang="en-US" sz="2400" b="1" smtClean="0">
                <a:latin typeface="Arial" pitchFamily="34" charset="0"/>
                <a:cs typeface="Arial" pitchFamily="34" charset="0"/>
              </a:rPr>
            </a:br>
            <a:r>
              <a:rPr lang="en-US" sz="2400" b="1" smtClean="0">
                <a:latin typeface="Arial" pitchFamily="34" charset="0"/>
                <a:cs typeface="Arial" pitchFamily="34" charset="0"/>
              </a:rPr>
              <a:t>công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thức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toán học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trong bảng tính Excel</a:t>
            </a:r>
          </a:p>
          <a:p>
            <a:pPr>
              <a:lnSpc>
                <a:spcPct val="200000"/>
              </a:lnSpc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a) (12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+ 3) x 5 : 4 – 72 </a:t>
            </a:r>
          </a:p>
          <a:p>
            <a:pPr>
              <a:lnSpc>
                <a:spcPct val="200000"/>
              </a:lnSpc>
            </a:pPr>
            <a:r>
              <a:rPr lang="en-US" sz="2400" b="1">
                <a:latin typeface="Arial" pitchFamily="34" charset="0"/>
                <a:cs typeface="Arial" pitchFamily="34" charset="0"/>
              </a:rPr>
              <a:t>b) (35 : 7) + (12 - 73)</a:t>
            </a:r>
            <a:r>
              <a:rPr lang="en-US" sz="2400" b="1" baseline="30000">
                <a:latin typeface="Arial" pitchFamily="34" charset="0"/>
                <a:cs typeface="Arial" pitchFamily="34" charset="0"/>
              </a:rPr>
              <a:t>4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 x 5 </a:t>
            </a:r>
          </a:p>
          <a:p>
            <a:pPr>
              <a:lnSpc>
                <a:spcPct val="200000"/>
              </a:lnSpc>
            </a:pPr>
            <a:r>
              <a:rPr lang="en-US" sz="2400" b="1">
                <a:latin typeface="Arial" pitchFamily="34" charset="0"/>
                <a:cs typeface="Arial" pitchFamily="34" charset="0"/>
              </a:rPr>
              <a:t>c) (5 x 3 + 7 : 3) x 2 – (2 x 54 + 3%)</a:t>
            </a:r>
            <a:r>
              <a:rPr lang="en-US" sz="2400" b="1" baseline="3000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191000" y="2743200"/>
            <a:ext cx="872836" cy="152401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60602" y="1712267"/>
            <a:ext cx="3378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=(12 + 3) * 5 / 4 - 72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0200" y="2438400"/>
            <a:ext cx="373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=(35 / 7) + (12 – 73)</a:t>
            </a:r>
            <a:r>
              <a:rPr lang="en-US" sz="2400" b="1" baseline="300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^</a:t>
            </a:r>
            <a:r>
              <a:rPr lang="en-US" sz="24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4 * 5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00499" y="3810000"/>
            <a:ext cx="514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=(5 * 3 + 7 / 3) * 2 – (2 * 54 + 3%)</a:t>
            </a:r>
            <a:r>
              <a:rPr lang="en-US" sz="2400" b="1" baseline="300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^</a:t>
            </a:r>
            <a:r>
              <a:rPr lang="en-US" sz="24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546764" y="1943100"/>
            <a:ext cx="1676400" cy="152400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05200" y="1562100"/>
            <a:ext cx="1447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1600" b="1" smtClean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Chuyển thành</a:t>
            </a:r>
            <a:endParaRPr lang="en-US" sz="1600" b="1">
              <a:solidFill>
                <a:srgbClr val="CC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486400" y="3429000"/>
            <a:ext cx="1676400" cy="152400"/>
          </a:xfrm>
          <a:prstGeom prst="rightArrow">
            <a:avLst>
              <a:gd name="adj1" fmla="val 50000"/>
              <a:gd name="adj2" fmla="val 2750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21397" y="42836"/>
            <a:ext cx="253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ÔN TẬP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86200" y="2362200"/>
            <a:ext cx="1447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1600" b="1" smtClean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Chuyển thành</a:t>
            </a:r>
            <a:endParaRPr lang="en-US" sz="1600" b="1">
              <a:solidFill>
                <a:srgbClr val="CC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410200" y="3048000"/>
            <a:ext cx="14478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1600" b="1" smtClean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Chuyển thành</a:t>
            </a:r>
            <a:endParaRPr lang="en-US" sz="1600" b="1">
              <a:solidFill>
                <a:srgbClr val="CC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7" grpId="0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288" y="549275"/>
            <a:ext cx="8458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 u="sng">
                <a:latin typeface="Arial" pitchFamily="34" charset="0"/>
                <a:cs typeface="Arial" pitchFamily="34" charset="0"/>
              </a:rPr>
              <a:t>Bài tập 2</a:t>
            </a:r>
            <a:r>
              <a:rPr lang="en-US" sz="2000" b="1">
                <a:latin typeface="Arial" pitchFamily="34" charset="0"/>
                <a:cs typeface="Arial" pitchFamily="34" charset="0"/>
              </a:rPr>
              <a:t>: Hãy cho biết kết quả của các hàm tính toán trên trang tính</a:t>
            </a:r>
          </a:p>
          <a:p>
            <a:r>
              <a:rPr lang="en-US" sz="2000" b="1">
                <a:latin typeface="Arial" pitchFamily="34" charset="0"/>
                <a:cs typeface="Arial" pitchFamily="34" charset="0"/>
              </a:rPr>
              <a:t>trong hình sau</a:t>
            </a:r>
          </a:p>
        </p:txBody>
      </p:sp>
      <p:graphicFrame>
        <p:nvGraphicFramePr>
          <p:cNvPr id="3" name="Group 65"/>
          <p:cNvGraphicFramePr>
            <a:graphicFrameLocks/>
          </p:cNvGraphicFramePr>
          <p:nvPr/>
        </p:nvGraphicFramePr>
        <p:xfrm>
          <a:off x="6630988" y="1208088"/>
          <a:ext cx="1371600" cy="2528889"/>
        </p:xfrm>
        <a:graphic>
          <a:graphicData uri="http://schemas.openxmlformats.org/drawingml/2006/table">
            <a:tbl>
              <a:tblPr/>
              <a:tblGrid>
                <a:gridCol w="358775"/>
                <a:gridCol w="101282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973138" y="1284288"/>
            <a:ext cx="3657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latin typeface="Arial" pitchFamily="34" charset="0"/>
                <a:cs typeface="Arial" pitchFamily="34" charset="0"/>
              </a:rPr>
              <a:t>1) =AVERAGE(A1:A3)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973138" y="1744663"/>
            <a:ext cx="3657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latin typeface="Arial" pitchFamily="34" charset="0"/>
                <a:cs typeface="Arial" pitchFamily="34" charset="0"/>
              </a:rPr>
              <a:t>2) =SUM(A1:A3,100)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73138" y="2133600"/>
            <a:ext cx="36576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latin typeface="Arial" pitchFamily="34" charset="0"/>
                <a:cs typeface="Arial" pitchFamily="34" charset="0"/>
              </a:rPr>
              <a:t>3) =MIN(A1:A3,A5)</a:t>
            </a: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971550" y="2636838"/>
            <a:ext cx="3657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latin typeface="Arial" pitchFamily="34" charset="0"/>
                <a:cs typeface="Arial" pitchFamily="34" charset="0"/>
              </a:rPr>
              <a:t>4) =MAX(A1,A3,A5)</a:t>
            </a: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5003800" y="1341438"/>
            <a:ext cx="609600" cy="457200"/>
          </a:xfrm>
          <a:prstGeom prst="rect">
            <a:avLst/>
          </a:prstGeom>
          <a:solidFill>
            <a:srgbClr val="CC0066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50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924300" y="1196975"/>
            <a:ext cx="990600" cy="519113"/>
            <a:chOff x="2472" y="754"/>
            <a:chExt cx="624" cy="327"/>
          </a:xfrm>
        </p:grpSpPr>
        <p:sp>
          <p:nvSpPr>
            <p:cNvPr id="10" name="AutoShape 31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32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>
                  <a:solidFill>
                    <a:srgbClr val="342BAD"/>
                  </a:solidFill>
                  <a:latin typeface="VNI-Times" pitchFamily="2" charset="0"/>
                </a:rPr>
                <a:t>Keát quaû</a:t>
              </a:r>
            </a:p>
          </p:txBody>
        </p:sp>
      </p:grp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003800" y="1773238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5076825" y="2133600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076825" y="2636838"/>
            <a:ext cx="609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75</a:t>
            </a:r>
          </a:p>
        </p:txBody>
      </p:sp>
      <p:sp>
        <p:nvSpPr>
          <p:cNvPr id="15" name="Rectangle 42"/>
          <p:cNvSpPr>
            <a:spLocks noChangeArrowheads="1"/>
          </p:cNvSpPr>
          <p:nvPr/>
        </p:nvSpPr>
        <p:spPr bwMode="auto">
          <a:xfrm>
            <a:off x="409575" y="3943350"/>
            <a:ext cx="8458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vi-VN" sz="2000" b="1"/>
              <a:t> </a:t>
            </a:r>
            <a:r>
              <a:rPr lang="vi-VN" sz="2000" b="1" u="sng"/>
              <a:t>Bài tập 3</a:t>
            </a:r>
            <a:r>
              <a:rPr lang="vi-VN" sz="2000" b="1"/>
              <a:t>: Dựa vào trang tính trong bài tập </a:t>
            </a:r>
            <a:r>
              <a:rPr lang="en-US" sz="2000" b="1" smtClean="0"/>
              <a:t>2</a:t>
            </a:r>
            <a:r>
              <a:rPr lang="vi-VN" sz="2000" b="1" smtClean="0"/>
              <a:t> </a:t>
            </a:r>
            <a:r>
              <a:rPr lang="vi-VN" sz="2000" b="1"/>
              <a:t>hãy viết các hàm để:</a:t>
            </a:r>
            <a:endParaRPr lang="en-US" sz="2000" b="1">
              <a:latin typeface="VNI-Times" pitchFamily="2" charset="0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423863" y="4400550"/>
            <a:ext cx="5410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smtClean="0">
                <a:latin typeface="VNI-Times" pitchFamily="2" charset="0"/>
              </a:rPr>
              <a:t>  </a:t>
            </a:r>
            <a:r>
              <a:rPr lang="en-US" sz="2000" b="1"/>
              <a:t>1) Tìm giá trị lớn nhất của -4, A5, A1:A2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395288" y="4868863"/>
            <a:ext cx="5410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smtClean="0">
                <a:latin typeface="VNI-Times" pitchFamily="2" charset="0"/>
              </a:rPr>
              <a:t>  </a:t>
            </a:r>
            <a:r>
              <a:rPr lang="en-US" sz="2000" b="1"/>
              <a:t>2) Tính tổng của 20, A3, -70, 0</a:t>
            </a:r>
          </a:p>
        </p:txBody>
      </p:sp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395288" y="5445125"/>
            <a:ext cx="5410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sz="2000" b="1" smtClean="0">
                <a:latin typeface="VNI-Times" pitchFamily="2" charset="0"/>
              </a:rPr>
              <a:t> </a:t>
            </a:r>
            <a:r>
              <a:rPr lang="vi-VN" sz="2000" b="1"/>
              <a:t>3) Tính TBC của A5, 10, Khối A1 đến A3</a:t>
            </a:r>
            <a:endParaRPr lang="en-US" sz="2000" b="1">
              <a:latin typeface="VNI-Times" pitchFamily="2" charset="0"/>
            </a:endParaRP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395288" y="5949950"/>
            <a:ext cx="5410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smtClean="0">
                <a:latin typeface="VNI-Times" pitchFamily="2" charset="0"/>
              </a:rPr>
              <a:t>  </a:t>
            </a:r>
            <a:r>
              <a:rPr lang="en-US" sz="2000" b="1"/>
              <a:t>4) Tìm giá trị nhỏ nhất của bảng bài </a:t>
            </a:r>
            <a:r>
              <a:rPr lang="en-US" sz="2000" b="1" smtClean="0"/>
              <a:t>2</a:t>
            </a:r>
            <a:endParaRPr lang="en-US" sz="2000" b="1"/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6057900" y="4365625"/>
            <a:ext cx="2743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=MAX(-4,A5,A1:A2)</a:t>
            </a:r>
          </a:p>
        </p:txBody>
      </p:sp>
      <p:sp>
        <p:nvSpPr>
          <p:cNvPr id="21" name="Rectangle 48"/>
          <p:cNvSpPr>
            <a:spLocks noChangeArrowheads="1"/>
          </p:cNvSpPr>
          <p:nvPr/>
        </p:nvSpPr>
        <p:spPr bwMode="auto">
          <a:xfrm>
            <a:off x="6084888" y="4868863"/>
            <a:ext cx="2743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=SUM(20,A3,-70,0)</a:t>
            </a:r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6084888" y="5373688"/>
            <a:ext cx="2743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=AVERAGE(A5,10,A1:A3)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6084888" y="5876925"/>
            <a:ext cx="2743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=MIN(A1:A4)</a:t>
            </a:r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900113" y="3068638"/>
            <a:ext cx="3657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latin typeface="Arial" pitchFamily="34" charset="0"/>
                <a:cs typeface="Arial" pitchFamily="34" charset="0"/>
              </a:rPr>
              <a:t>5) =SUM(A1+A4)</a:t>
            </a: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5076825" y="3068638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lnSpc>
                <a:spcPct val="130000"/>
              </a:lnSpc>
            </a:pPr>
            <a:r>
              <a:rPr lang="en-US" sz="2000" b="1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Lỗi</a:t>
            </a:r>
          </a:p>
        </p:txBody>
      </p:sp>
      <p:grpSp>
        <p:nvGrpSpPr>
          <p:cNvPr id="27" name="Group 91"/>
          <p:cNvGrpSpPr>
            <a:grpSpLocks/>
          </p:cNvGrpSpPr>
          <p:nvPr/>
        </p:nvGrpSpPr>
        <p:grpSpPr bwMode="auto">
          <a:xfrm>
            <a:off x="3900488" y="1622425"/>
            <a:ext cx="990600" cy="519113"/>
            <a:chOff x="2472" y="754"/>
            <a:chExt cx="624" cy="327"/>
          </a:xfrm>
        </p:grpSpPr>
        <p:sp>
          <p:nvSpPr>
            <p:cNvPr id="28" name="AutoShape 92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93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>
                  <a:solidFill>
                    <a:srgbClr val="342BAD"/>
                  </a:solidFill>
                  <a:latin typeface="VNI-Times" pitchFamily="2" charset="0"/>
                </a:rPr>
                <a:t>Keát quaû</a:t>
              </a:r>
            </a:p>
          </p:txBody>
        </p:sp>
      </p:grpSp>
      <p:grpSp>
        <p:nvGrpSpPr>
          <p:cNvPr id="30" name="Group 94"/>
          <p:cNvGrpSpPr>
            <a:grpSpLocks/>
          </p:cNvGrpSpPr>
          <p:nvPr/>
        </p:nvGrpSpPr>
        <p:grpSpPr bwMode="auto">
          <a:xfrm>
            <a:off x="3995738" y="2062163"/>
            <a:ext cx="990600" cy="519112"/>
            <a:chOff x="2472" y="754"/>
            <a:chExt cx="624" cy="327"/>
          </a:xfrm>
        </p:grpSpPr>
        <p:sp>
          <p:nvSpPr>
            <p:cNvPr id="31" name="AutoShape 95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96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>
                  <a:solidFill>
                    <a:srgbClr val="342BAD"/>
                  </a:solidFill>
                  <a:latin typeface="VNI-Times" pitchFamily="2" charset="0"/>
                </a:rPr>
                <a:t>Keát quaû</a:t>
              </a:r>
            </a:p>
          </p:txBody>
        </p:sp>
      </p:grpSp>
      <p:grpSp>
        <p:nvGrpSpPr>
          <p:cNvPr id="33" name="Group 97"/>
          <p:cNvGrpSpPr>
            <a:grpSpLocks/>
          </p:cNvGrpSpPr>
          <p:nvPr/>
        </p:nvGrpSpPr>
        <p:grpSpPr bwMode="auto">
          <a:xfrm>
            <a:off x="3995738" y="2492375"/>
            <a:ext cx="990600" cy="519113"/>
            <a:chOff x="2472" y="754"/>
            <a:chExt cx="624" cy="327"/>
          </a:xfrm>
        </p:grpSpPr>
        <p:sp>
          <p:nvSpPr>
            <p:cNvPr id="34" name="AutoShape 98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99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>
                  <a:solidFill>
                    <a:srgbClr val="342BAD"/>
                  </a:solidFill>
                  <a:latin typeface="VNI-Times" pitchFamily="2" charset="0"/>
                </a:rPr>
                <a:t>Keát quaû</a:t>
              </a:r>
            </a:p>
          </p:txBody>
        </p:sp>
      </p:grpSp>
      <p:grpSp>
        <p:nvGrpSpPr>
          <p:cNvPr id="36" name="Group 100"/>
          <p:cNvGrpSpPr>
            <a:grpSpLocks/>
          </p:cNvGrpSpPr>
          <p:nvPr/>
        </p:nvGrpSpPr>
        <p:grpSpPr bwMode="auto">
          <a:xfrm>
            <a:off x="3995738" y="2997200"/>
            <a:ext cx="990600" cy="519113"/>
            <a:chOff x="2472" y="754"/>
            <a:chExt cx="624" cy="327"/>
          </a:xfrm>
        </p:grpSpPr>
        <p:sp>
          <p:nvSpPr>
            <p:cNvPr id="37" name="AutoShape 101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02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>
                  <a:solidFill>
                    <a:srgbClr val="342BAD"/>
                  </a:solidFill>
                  <a:latin typeface="VNI-Times" pitchFamily="2" charset="0"/>
                </a:rPr>
                <a:t>Keát quaû</a:t>
              </a:r>
            </a:p>
          </p:txBody>
        </p:sp>
      </p:grpSp>
      <p:grpSp>
        <p:nvGrpSpPr>
          <p:cNvPr id="39" name="Group 106"/>
          <p:cNvGrpSpPr>
            <a:grpSpLocks/>
          </p:cNvGrpSpPr>
          <p:nvPr/>
        </p:nvGrpSpPr>
        <p:grpSpPr bwMode="auto">
          <a:xfrm>
            <a:off x="5219700" y="4292600"/>
            <a:ext cx="792163" cy="504825"/>
            <a:chOff x="2472" y="754"/>
            <a:chExt cx="624" cy="327"/>
          </a:xfrm>
        </p:grpSpPr>
        <p:sp>
          <p:nvSpPr>
            <p:cNvPr id="40" name="AutoShape 107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08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 smtClean="0">
                  <a:solidFill>
                    <a:srgbClr val="342BAD"/>
                  </a:solidFill>
                  <a:latin typeface="Arial" pitchFamily="34" charset="0"/>
                  <a:cs typeface="Arial" pitchFamily="34" charset="0"/>
                </a:rPr>
                <a:t>Kết quả</a:t>
              </a:r>
              <a:endParaRPr lang="en-US" sz="1600" b="1">
                <a:solidFill>
                  <a:srgbClr val="342BA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921397" y="42836"/>
            <a:ext cx="253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ÔN TẬP</a:t>
            </a:r>
            <a:endParaRPr lang="en-US" sz="3200" b="1">
              <a:solidFill>
                <a:srgbClr val="FF0000"/>
              </a:solidFill>
            </a:endParaRPr>
          </a:p>
        </p:txBody>
      </p:sp>
      <p:grpSp>
        <p:nvGrpSpPr>
          <p:cNvPr id="52" name="Group 106"/>
          <p:cNvGrpSpPr>
            <a:grpSpLocks/>
          </p:cNvGrpSpPr>
          <p:nvPr/>
        </p:nvGrpSpPr>
        <p:grpSpPr bwMode="auto">
          <a:xfrm>
            <a:off x="5219700" y="4738908"/>
            <a:ext cx="792163" cy="504825"/>
            <a:chOff x="2472" y="754"/>
            <a:chExt cx="624" cy="327"/>
          </a:xfrm>
        </p:grpSpPr>
        <p:sp>
          <p:nvSpPr>
            <p:cNvPr id="53" name="AutoShape 107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8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 smtClean="0">
                  <a:solidFill>
                    <a:srgbClr val="342BAD"/>
                  </a:solidFill>
                  <a:latin typeface="Arial" pitchFamily="34" charset="0"/>
                  <a:cs typeface="Arial" pitchFamily="34" charset="0"/>
                </a:rPr>
                <a:t>Kết quả</a:t>
              </a:r>
              <a:endParaRPr lang="en-US" sz="1600" b="1">
                <a:solidFill>
                  <a:srgbClr val="342BA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106"/>
          <p:cNvGrpSpPr>
            <a:grpSpLocks/>
          </p:cNvGrpSpPr>
          <p:nvPr/>
        </p:nvGrpSpPr>
        <p:grpSpPr bwMode="auto">
          <a:xfrm>
            <a:off x="5303405" y="5297276"/>
            <a:ext cx="792163" cy="504825"/>
            <a:chOff x="2472" y="754"/>
            <a:chExt cx="624" cy="327"/>
          </a:xfrm>
        </p:grpSpPr>
        <p:sp>
          <p:nvSpPr>
            <p:cNvPr id="57" name="AutoShape 107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08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 smtClean="0">
                  <a:solidFill>
                    <a:srgbClr val="342BAD"/>
                  </a:solidFill>
                  <a:latin typeface="Arial" pitchFamily="34" charset="0"/>
                  <a:cs typeface="Arial" pitchFamily="34" charset="0"/>
                </a:rPr>
                <a:t>Kết quả</a:t>
              </a:r>
              <a:endParaRPr lang="en-US" sz="1600" b="1">
                <a:solidFill>
                  <a:srgbClr val="342BA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106"/>
          <p:cNvGrpSpPr>
            <a:grpSpLocks/>
          </p:cNvGrpSpPr>
          <p:nvPr/>
        </p:nvGrpSpPr>
        <p:grpSpPr bwMode="auto">
          <a:xfrm>
            <a:off x="5219700" y="5793298"/>
            <a:ext cx="792163" cy="504825"/>
            <a:chOff x="2472" y="754"/>
            <a:chExt cx="624" cy="327"/>
          </a:xfrm>
        </p:grpSpPr>
        <p:sp>
          <p:nvSpPr>
            <p:cNvPr id="60" name="AutoShape 107"/>
            <p:cNvSpPr>
              <a:spLocks noChangeArrowheads="1"/>
            </p:cNvSpPr>
            <p:nvPr/>
          </p:nvSpPr>
          <p:spPr bwMode="auto">
            <a:xfrm>
              <a:off x="2472" y="985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2472" y="754"/>
              <a:ext cx="576" cy="2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130000"/>
                </a:lnSpc>
              </a:pPr>
              <a:r>
                <a:rPr lang="en-US" sz="1600" b="1" smtClean="0">
                  <a:solidFill>
                    <a:srgbClr val="342BAD"/>
                  </a:solidFill>
                  <a:latin typeface="Arial" pitchFamily="34" charset="0"/>
                  <a:cs typeface="Arial" pitchFamily="34" charset="0"/>
                </a:rPr>
                <a:t>Kết quả</a:t>
              </a:r>
              <a:endParaRPr lang="en-US" sz="1600" b="1">
                <a:solidFill>
                  <a:srgbClr val="342BA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6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41312" y="674659"/>
            <a:ext cx="8802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vi-VN" sz="2400" b="1" u="sng"/>
              <a:t>Bài tập </a:t>
            </a:r>
            <a:r>
              <a:rPr lang="en-US" sz="2400" b="1" u="sng" smtClean="0"/>
              <a:t>4</a:t>
            </a:r>
            <a:r>
              <a:rPr lang="vi-VN" sz="2400" b="1" smtClean="0"/>
              <a:t>:</a:t>
            </a:r>
            <a:r>
              <a:rPr lang="en-US" sz="2400" smtClean="0">
                <a:cs typeface="Arial" pitchFamily="34" charset="0"/>
              </a:rPr>
              <a:t> </a:t>
            </a:r>
            <a:r>
              <a:rPr lang="en-US" sz="2400">
                <a:cs typeface="Arial" pitchFamily="34" charset="0"/>
              </a:rPr>
              <a:t>Cho bảng số liệu </a:t>
            </a:r>
            <a:r>
              <a:rPr lang="en-US" sz="2400" smtClean="0">
                <a:cs typeface="Arial" pitchFamily="34" charset="0"/>
              </a:rPr>
              <a:t>sau. </a:t>
            </a:r>
            <a:r>
              <a:rPr lang="en-US" sz="2400">
                <a:cs typeface="Arial" pitchFamily="34" charset="0"/>
              </a:rPr>
              <a:t>Ô E4 được tính bằng công thức =SUM(B4:D4). Nếu sao chép ô E4 sang ô F5 thì công thức ở ô F5 là gì?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84213" y="4648200"/>
            <a:ext cx="3246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</a:rPr>
              <a:t>A.  =SUM(B5:D5)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684213" y="5151437"/>
            <a:ext cx="339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</a:rPr>
              <a:t>B. =SUM(B4:D4)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859338" y="4648200"/>
            <a:ext cx="347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</a:rPr>
              <a:t>C.  =SUM(C5:E5)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4859338" y="5184775"/>
            <a:ext cx="3856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FF"/>
                </a:solidFill>
              </a:rPr>
              <a:t>D.   =SUM(B5:E5)</a:t>
            </a:r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81200"/>
            <a:ext cx="7924800" cy="2322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4859338" y="4719637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800" b="1"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397" y="42836"/>
            <a:ext cx="253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ÔN TẬP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85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Bài thực hành:</a:t>
            </a:r>
          </a:p>
          <a:p>
            <a:r>
              <a:rPr lang="en-US" sz="2800" smtClean="0"/>
              <a:t> 1. Lập bảng tính sau: 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2921397" y="42836"/>
            <a:ext cx="253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ÔN TẬP</a:t>
            </a:r>
            <a:endParaRPr lang="en-US" sz="3200" b="1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16667" r="51278" b="42143"/>
          <a:stretch/>
        </p:blipFill>
        <p:spPr bwMode="auto">
          <a:xfrm>
            <a:off x="304800" y="1752600"/>
            <a:ext cx="8610599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49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1" y="457200"/>
            <a:ext cx="86867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Chèn thêm cột Sử vào trước cột Ngữ Văn, nhập thêm điểm vào cột Sử và tính điểm trung của tất cả các bạn theo công thức: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>
              <a:latin typeface="Arial" pitchFamily="34" charset="0"/>
              <a:cs typeface="Arial" pitchFamily="34" charset="0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/>
              <a:t>ĐTB </a:t>
            </a:r>
            <a:r>
              <a:rPr lang="en-US" sz="2400"/>
              <a:t>= (Toán*2+Văn*2</a:t>
            </a:r>
            <a:r>
              <a:rPr lang="en-US" sz="2400" smtClean="0"/>
              <a:t>+ Vật Lý+Sử)/6</a:t>
            </a:r>
            <a:endParaRPr lang="en-US" sz="2400"/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153493"/>
            <a:ext cx="896134" cy="16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962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688854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3. Dùng hàm thích hợp để tính điểm trung bình của từng môn học? 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540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4. Dùng hàm thích hợp để xác định bạn có điểm điểm trung bình cao nhất và bạn cóa điểm trung bình thấp nhất?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1397" y="42836"/>
            <a:ext cx="2539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ÔN TẬP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302556" y="5758934"/>
            <a:ext cx="5929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Arial" pitchFamily="34" charset="0"/>
                <a:cs typeface="Arial" pitchFamily="34" charset="0"/>
              </a:rPr>
              <a:t>6. Lưa </a:t>
            </a:r>
            <a:r>
              <a:rPr lang="en-US" sz="2400">
                <a:latin typeface="Arial" pitchFamily="34" charset="0"/>
                <a:cs typeface="Arial" pitchFamily="34" charset="0"/>
              </a:rPr>
              <a:t>bảng điểm với tên em cùng tên lớp</a:t>
            </a:r>
          </a:p>
        </p:txBody>
      </p:sp>
      <p:sp>
        <p:nvSpPr>
          <p:cNvPr id="8" name="Rectangle 7"/>
          <p:cNvSpPr/>
          <p:nvPr/>
        </p:nvSpPr>
        <p:spPr>
          <a:xfrm>
            <a:off x="302556" y="5267144"/>
            <a:ext cx="8612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5. Chèn thêm các hàng trống để có trang tính như hình dưới:</a:t>
            </a:r>
          </a:p>
        </p:txBody>
      </p:sp>
    </p:spTree>
    <p:extLst>
      <p:ext uri="{BB962C8B-B14F-4D97-AF65-F5344CB8AC3E}">
        <p14:creationId xmlns:p14="http://schemas.microsoft.com/office/powerpoint/2010/main" val="18876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104900" y="990600"/>
            <a:ext cx="7734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/>
              <a:t>- Học bài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/>
              <a:t>- Nắm vững </a:t>
            </a:r>
            <a:r>
              <a:rPr lang="en-US" sz="2400" smtClean="0"/>
              <a:t>các hàm đã học</a:t>
            </a:r>
            <a:endParaRPr lang="en-US" sz="2400"/>
          </a:p>
          <a:p>
            <a:pPr algn="just" eaLnBrk="1" hangingPunct="1">
              <a:spcBef>
                <a:spcPct val="50000"/>
              </a:spcBef>
            </a:pPr>
            <a:r>
              <a:rPr lang="en-US" sz="2400"/>
              <a:t>- Xem lại các dạng bài tập đã </a:t>
            </a:r>
            <a:r>
              <a:rPr lang="en-US" sz="2400" smtClean="0"/>
              <a:t>làm </a:t>
            </a:r>
            <a:endParaRPr lang="en-US" sz="240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09800" y="198438"/>
            <a:ext cx="4114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FF3300"/>
                </a:solidFill>
              </a:rPr>
              <a:t>HƯỚNG DẪN VỀ NHÀ</a:t>
            </a:r>
          </a:p>
        </p:txBody>
      </p:sp>
    </p:spTree>
    <p:extLst>
      <p:ext uri="{BB962C8B-B14F-4D97-AF65-F5344CB8AC3E}">
        <p14:creationId xmlns:p14="http://schemas.microsoft.com/office/powerpoint/2010/main" val="15676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614</Words>
  <Application>Microsoft Office PowerPoint</Application>
  <PresentationFormat>On-screen Show 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GameRoom</cp:lastModifiedBy>
  <cp:revision>28</cp:revision>
  <dcterms:created xsi:type="dcterms:W3CDTF">2018-12-07T09:55:57Z</dcterms:created>
  <dcterms:modified xsi:type="dcterms:W3CDTF">2018-12-08T01:12:02Z</dcterms:modified>
</cp:coreProperties>
</file>