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2613-9865-4F0E-8E23-94DBD5242E6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ADB-4FF1-4BFB-8BBD-A8D27ECC9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0AA47B-6B83-4137-923D-ADC1FA198B8F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3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fld id="{C2AC1113-F6CA-4A17-BC16-3CCDDC2FBD6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3F07D-9EE7-4E15-904E-62DA597723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750E-4C09-4669-B3D7-452C9F16E3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2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5B1B-7D0D-4DC7-9D64-9A75B76798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6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27DF0-D4CE-4539-8DD1-A5814AB2AF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15545-5E3D-4612-95F9-16FBFD5BE3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90733-172E-4246-AAC6-FECB68442D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906D-3BAD-467C-AB34-62C1639829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4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789D6-98D0-44D8-BEC2-7749EC84CD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1A4D9-17D0-43EF-A376-0C87184728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B2223-F903-4E10-ACA4-A592E13850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7A38-0C3D-4018-AD96-C89ABDC28F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CCA1-B352-454B-BD56-D532D99866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ACEE7D-EDC3-4747-BF70-88BC326E2B6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.VnTim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17.xml"/><Relationship Id="rId7" Type="http://schemas.openxmlformats.org/officeDocument/2006/relationships/image" Target="../media/image17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POINSE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5026025"/>
            <a:ext cx="20002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POINSE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5002213"/>
            <a:ext cx="9144000" cy="1855787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053" name="Picture 8" descr="2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9038"/>
            <a:ext cx="197961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WordArt 9"/>
          <p:cNvSpPr>
            <a:spLocks noChangeArrowheads="1" noChangeShapeType="1" noTextEdit="1"/>
          </p:cNvSpPr>
          <p:nvPr/>
        </p:nvSpPr>
        <p:spPr bwMode="auto">
          <a:xfrm>
            <a:off x="700088" y="933450"/>
            <a:ext cx="7924800" cy="147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.VnAristote"/>
              </a:rPr>
              <a:t>NhiÖt liÖt chµo mõng c¸c thÇy c« gi¸o</a:t>
            </a:r>
          </a:p>
        </p:txBody>
      </p:sp>
      <p:sp>
        <p:nvSpPr>
          <p:cNvPr id="2055" name="WordArt 10"/>
          <p:cNvSpPr>
            <a:spLocks noChangeArrowheads="1" noChangeShapeType="1" noTextEdit="1"/>
          </p:cNvSpPr>
          <p:nvPr/>
        </p:nvSpPr>
        <p:spPr bwMode="auto">
          <a:xfrm>
            <a:off x="2093913" y="2660650"/>
            <a:ext cx="4851400" cy="1277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kern="10">
                <a:ln w="19050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.VnUniverse"/>
              </a:rPr>
              <a:t>vÒ dù giê</a:t>
            </a:r>
          </a:p>
        </p:txBody>
      </p:sp>
      <p:sp>
        <p:nvSpPr>
          <p:cNvPr id="2056" name="WordArt 11"/>
          <p:cNvSpPr>
            <a:spLocks noChangeArrowheads="1" noChangeShapeType="1" noTextEdit="1"/>
          </p:cNvSpPr>
          <p:nvPr/>
        </p:nvSpPr>
        <p:spPr bwMode="auto">
          <a:xfrm>
            <a:off x="1600200" y="4354513"/>
            <a:ext cx="603885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Môn số học lớp 6A</a:t>
            </a:r>
          </a:p>
        </p:txBody>
      </p:sp>
      <p:pic>
        <p:nvPicPr>
          <p:cNvPr id="2057" name="Picture 12" descr="POINSE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66769" y="3969"/>
            <a:ext cx="19812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4" descr="FIREWRK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787650"/>
            <a:ext cx="133985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5" descr="FIREWRK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00350"/>
            <a:ext cx="133985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0758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63563"/>
            <a:ext cx="2009775" cy="860425"/>
          </a:xfrm>
        </p:spPr>
        <p:txBody>
          <a:bodyPr/>
          <a:lstStyle/>
          <a:p>
            <a:pPr algn="l" eaLnBrk="1" hangingPunct="1"/>
            <a:r>
              <a:rPr 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Áp dụng: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038" y="1276350"/>
            <a:ext cx="72517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00"/>
                </a:solidFill>
              </a:rPr>
              <a:t>Kh«ng thùc hiÖn phÐp tÝnh, h·y xÐt xem c¸c tæng, hiÖu sau cã chia hÕt cho 9 kh«ng? </a:t>
            </a: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Vì sao?</a:t>
            </a:r>
            <a:b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kern="0">
                <a:solidFill>
                  <a:srgbClr val="000000"/>
                </a:solidFill>
              </a:rPr>
              <a:t> a) 15 + 18</a:t>
            </a:r>
            <a:br>
              <a:rPr lang="en-US" sz="2800" kern="0">
                <a:solidFill>
                  <a:srgbClr val="000000"/>
                </a:solidFill>
              </a:rPr>
            </a:br>
            <a:r>
              <a:rPr lang="en-US" sz="2800" kern="0">
                <a:solidFill>
                  <a:srgbClr val="000000"/>
                </a:solidFill>
              </a:rPr>
              <a:t> b) 18 + 27 +10 </a:t>
            </a:r>
            <a:br>
              <a:rPr lang="en-US" sz="2800" kern="0">
                <a:solidFill>
                  <a:srgbClr val="000000"/>
                </a:solidFill>
              </a:rPr>
            </a:br>
            <a:r>
              <a:rPr lang="en-US" sz="2800" kern="0">
                <a:solidFill>
                  <a:srgbClr val="000000"/>
                </a:solidFill>
              </a:rPr>
              <a:t> c) 81 -10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471488"/>
            <a:ext cx="8229600" cy="22098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rgbClr val="800000"/>
                </a:solidFill>
              </a:rPr>
              <a:t>Kh«ng tÝnh c¸c tæng, c¸c hiÖu, xÐt xem c¸c tæng, c¸c hiÖu sau cã chia hÕt cho 8 kh«ng? </a:t>
            </a:r>
            <a:r>
              <a:rPr lang="en-US" sz="28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Vì sao?</a:t>
            </a:r>
            <a:br>
              <a:rPr lang="en-US" sz="28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solidFill>
                  <a:srgbClr val="FF3300"/>
                </a:solidFill>
              </a:rPr>
              <a:t>a)</a:t>
            </a:r>
            <a:r>
              <a:rPr lang="en-US" sz="2800" smtClean="0">
                <a:solidFill>
                  <a:srgbClr val="0000FF"/>
                </a:solidFill>
              </a:rPr>
              <a:t> 80 +16;	      </a:t>
            </a:r>
            <a:r>
              <a:rPr lang="en-US" sz="2800" smtClean="0">
                <a:solidFill>
                  <a:srgbClr val="FF3300"/>
                </a:solidFill>
              </a:rPr>
              <a:t>b) </a:t>
            </a:r>
            <a:r>
              <a:rPr lang="en-US" sz="2800" smtClean="0">
                <a:solidFill>
                  <a:srgbClr val="0000FF"/>
                </a:solidFill>
              </a:rPr>
              <a:t>80 -16;	     </a:t>
            </a:r>
            <a:r>
              <a:rPr lang="en-US" sz="2800" smtClean="0">
                <a:solidFill>
                  <a:srgbClr val="FF3300"/>
                </a:solidFill>
              </a:rPr>
              <a:t>c)</a:t>
            </a:r>
            <a:r>
              <a:rPr lang="en-US" sz="2800" smtClean="0">
                <a:solidFill>
                  <a:srgbClr val="0000FF"/>
                </a:solidFill>
              </a:rPr>
              <a:t> 32 + 40 +12;	                </a:t>
            </a:r>
            <a:r>
              <a:rPr lang="en-US" sz="2800" smtClean="0">
                <a:solidFill>
                  <a:srgbClr val="FF3300"/>
                </a:solidFill>
              </a:rPr>
              <a:t>d) </a:t>
            </a:r>
            <a:r>
              <a:rPr lang="en-US" sz="2800" smtClean="0">
                <a:solidFill>
                  <a:srgbClr val="0000FF"/>
                </a:solidFill>
              </a:rPr>
              <a:t>80 +12;	      </a:t>
            </a:r>
            <a:r>
              <a:rPr lang="en-US" sz="2800" smtClean="0">
                <a:solidFill>
                  <a:srgbClr val="FF3300"/>
                </a:solidFill>
              </a:rPr>
              <a:t>e)</a:t>
            </a:r>
            <a:r>
              <a:rPr lang="en-US" sz="2800" smtClean="0">
                <a:solidFill>
                  <a:srgbClr val="0000FF"/>
                </a:solidFill>
              </a:rPr>
              <a:t> 80 - 12;</a:t>
            </a:r>
            <a:r>
              <a:rPr lang="en-US" sz="2800" smtClean="0">
                <a:solidFill>
                  <a:srgbClr val="FF3300"/>
                </a:solidFill>
              </a:rPr>
              <a:t>              f) </a:t>
            </a:r>
            <a:r>
              <a:rPr lang="en-US" sz="2800" smtClean="0">
                <a:solidFill>
                  <a:srgbClr val="0000FF"/>
                </a:solidFill>
              </a:rPr>
              <a:t>32 + 40 + 24.</a:t>
            </a:r>
          </a:p>
        </p:txBody>
      </p:sp>
      <p:sp>
        <p:nvSpPr>
          <p:cNvPr id="18435" name="Rectangle 72"/>
          <p:cNvSpPr>
            <a:spLocks noChangeArrowheads="1"/>
          </p:cNvSpPr>
          <p:nvPr/>
        </p:nvSpPr>
        <p:spPr bwMode="auto">
          <a:xfrm>
            <a:off x="5384800" y="4254500"/>
            <a:ext cx="22606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436" name="Rectangle 73"/>
          <p:cNvSpPr>
            <a:spLocks noChangeArrowheads="1"/>
          </p:cNvSpPr>
          <p:nvPr/>
        </p:nvSpPr>
        <p:spPr bwMode="auto">
          <a:xfrm>
            <a:off x="6769100" y="4902200"/>
            <a:ext cx="2374900" cy="723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4411" name="Group 75"/>
          <p:cNvGrpSpPr>
            <a:grpSpLocks/>
          </p:cNvGrpSpPr>
          <p:nvPr/>
        </p:nvGrpSpPr>
        <p:grpSpPr bwMode="auto">
          <a:xfrm>
            <a:off x="114300" y="742950"/>
            <a:ext cx="620713" cy="404813"/>
            <a:chOff x="1893" y="3511"/>
            <a:chExt cx="465" cy="328"/>
          </a:xfrm>
        </p:grpSpPr>
        <p:sp>
          <p:nvSpPr>
            <p:cNvPr id="18447" name="Rectangle 76"/>
            <p:cNvSpPr>
              <a:spLocks noChangeArrowheads="1"/>
            </p:cNvSpPr>
            <p:nvPr/>
          </p:nvSpPr>
          <p:spPr bwMode="auto">
            <a:xfrm>
              <a:off x="1893" y="3511"/>
              <a:ext cx="465" cy="328"/>
            </a:xfrm>
            <a:prstGeom prst="rect">
              <a:avLst/>
            </a:prstGeom>
            <a:solidFill>
              <a:srgbClr val="66FF99"/>
            </a:solidFill>
            <a:ln w="38100" cmpd="dbl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6600"/>
                  </a:solidFill>
                </a:rPr>
                <a:t>3</a:t>
              </a:r>
            </a:p>
          </p:txBody>
        </p:sp>
        <p:pic>
          <p:nvPicPr>
            <p:cNvPr id="18448" name="Picture 77" descr="hoi 2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3554"/>
              <a:ext cx="13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8" name="Text Box 79"/>
          <p:cNvSpPr txBox="1">
            <a:spLocks noChangeArrowheads="1"/>
          </p:cNvSpPr>
          <p:nvPr/>
        </p:nvSpPr>
        <p:spPr bwMode="auto">
          <a:xfrm>
            <a:off x="735013" y="0"/>
            <a:ext cx="230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u="sng">
                <a:solidFill>
                  <a:srgbClr val="0000FF"/>
                </a:solidFill>
              </a:rPr>
              <a:t>4)LuyÖn tËp: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84550" y="2606675"/>
            <a:ext cx="1782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ĐÁP ÁN</a:t>
            </a:r>
          </a:p>
        </p:txBody>
      </p:sp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5032" y="2984718"/>
            <a:ext cx="7155711" cy="3289940"/>
          </a:xfrm>
          <a:prstGeom prst="rect">
            <a:avLst/>
          </a:prstGeom>
          <a:blipFill rotWithShape="1">
            <a:blip r:embed="rId3"/>
            <a:stretch>
              <a:fillRect l="-1789" t="-557" r="-511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3508375" y="4083050"/>
            <a:ext cx="192088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flipH="1">
            <a:off x="7372350" y="4083050"/>
            <a:ext cx="192088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flipH="1">
            <a:off x="5632450" y="4594225"/>
            <a:ext cx="1905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flipH="1">
            <a:off x="2711450" y="4594225"/>
            <a:ext cx="192088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H="1">
            <a:off x="5537200" y="5078413"/>
            <a:ext cx="1905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>
            <a:off x="2601913" y="5087938"/>
            <a:ext cx="192087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30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2450" y="673100"/>
            <a:ext cx="620713" cy="404813"/>
            <a:chOff x="1893" y="3511"/>
            <a:chExt cx="465" cy="328"/>
          </a:xfrm>
        </p:grpSpPr>
        <p:sp>
          <p:nvSpPr>
            <p:cNvPr id="12293" name="Rectangle 7"/>
            <p:cNvSpPr>
              <a:spLocks noChangeArrowheads="1"/>
            </p:cNvSpPr>
            <p:nvPr/>
          </p:nvSpPr>
          <p:spPr bwMode="auto">
            <a:xfrm>
              <a:off x="1893" y="3511"/>
              <a:ext cx="465" cy="328"/>
            </a:xfrm>
            <a:prstGeom prst="rect">
              <a:avLst/>
            </a:prstGeom>
            <a:solidFill>
              <a:srgbClr val="66FF99"/>
            </a:solidFill>
            <a:ln w="38100" cmpd="dbl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6600"/>
                  </a:solidFill>
                </a:rPr>
                <a:t>4</a:t>
              </a:r>
            </a:p>
          </p:txBody>
        </p:sp>
        <p:pic>
          <p:nvPicPr>
            <p:cNvPr id="12294" name="Picture 8" descr="hoi 2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3554"/>
              <a:ext cx="13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403350" y="673100"/>
            <a:ext cx="55499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00"/>
                </a:solidFill>
              </a:rPr>
              <a:t>Cho vÝ dô hai sè a vµ b trong ®ã:  </a:t>
            </a:r>
            <a:br>
              <a:rPr lang="en-US" sz="2800" kern="0">
                <a:solidFill>
                  <a:srgbClr val="000000"/>
                </a:solidFill>
              </a:rPr>
            </a:br>
            <a:r>
              <a:rPr lang="en-US" sz="2800" kern="0">
                <a:solidFill>
                  <a:srgbClr val="000000"/>
                </a:solidFill>
              </a:rPr>
              <a:t>a kh«ng chia hÕt 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00"/>
                </a:solidFill>
              </a:rPr>
              <a:t>b kh«ng chia hÕt 3 </a:t>
            </a:r>
            <a:br>
              <a:rPr lang="en-US" sz="2800" kern="0">
                <a:solidFill>
                  <a:srgbClr val="000000"/>
                </a:solidFill>
              </a:rPr>
            </a:br>
            <a:r>
              <a:rPr lang="en-US" sz="2800" kern="0">
                <a:solidFill>
                  <a:srgbClr val="000000"/>
                </a:solidFill>
              </a:rPr>
              <a:t>nh</a:t>
            </a: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kern="0">
                <a:solidFill>
                  <a:srgbClr val="000000"/>
                </a:solidFill>
              </a:rPr>
              <a:t>­ng a + b chia hÕt cho 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763" y="2728913"/>
            <a:ext cx="7283450" cy="1662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Lưu ý: </a:t>
            </a:r>
            <a:r>
              <a:rPr lang="en-US" sz="2800" ker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Trong một tổng có </a:t>
            </a:r>
            <a:r>
              <a:rPr lang="en-US" sz="2800" u="sng" ker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nhiều số hạng cùng không chia hết</a:t>
            </a:r>
            <a:r>
              <a:rPr lang="en-US" sz="2800" ker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 cho một số thì ta </a:t>
            </a:r>
            <a:r>
              <a:rPr lang="en-US" sz="2800" u="sng" ker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chưa vội </a:t>
            </a:r>
            <a:r>
              <a:rPr lang="en-US" sz="2800" ker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kết luận tổng không chia hết cho số đó.</a:t>
            </a:r>
            <a:r>
              <a:rPr lang="en-US" sz="2800" kern="0">
                <a:solidFill>
                  <a:srgbClr val="990099"/>
                </a:solidFill>
              </a:rPr>
              <a:t>  </a:t>
            </a:r>
            <a:br>
              <a:rPr lang="en-US" sz="2800" kern="0">
                <a:solidFill>
                  <a:srgbClr val="990099"/>
                </a:solidFill>
              </a:rPr>
            </a:br>
            <a:endParaRPr lang="en-US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5038" y="400050"/>
            <a:ext cx="7283450" cy="25241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 85 (SGK/36) </a:t>
            </a: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Áp dụng tính chất chia hết, xét xem tổng nào chia hết cho 7? 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35+49+210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42+50+140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560+18+3</a:t>
            </a:r>
            <a:r>
              <a:rPr lang="en-US" sz="2800" kern="0">
                <a:solidFill>
                  <a:srgbClr val="000000"/>
                </a:solidFill>
              </a:rPr>
              <a:t>  </a:t>
            </a:r>
            <a:br>
              <a:rPr lang="en-US" sz="2800" kern="0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71913" y="2738438"/>
            <a:ext cx="1381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ĐÁP ÁN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6809" y="3200624"/>
            <a:ext cx="7432158" cy="2420086"/>
          </a:xfrm>
          <a:prstGeom prst="rect">
            <a:avLst/>
          </a:prstGeom>
          <a:blipFill rotWithShape="1">
            <a:blip r:embed="rId2"/>
            <a:stretch>
              <a:fillRect l="-1641" t="-756" r="-738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>
            <a:off x="3306763" y="4295775"/>
            <a:ext cx="169862" cy="2333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>
            <a:off x="5808663" y="4295775"/>
            <a:ext cx="169862" cy="2270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87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91" name="Group 83"/>
          <p:cNvGraphicFramePr>
            <a:graphicFrameLocks noGrp="1"/>
          </p:cNvGraphicFramePr>
          <p:nvPr>
            <p:ph/>
          </p:nvPr>
        </p:nvGraphicFramePr>
        <p:xfrm>
          <a:off x="260350" y="871538"/>
          <a:ext cx="8483600" cy="5641975"/>
        </p:xfrm>
        <a:graphic>
          <a:graphicData uri="http://schemas.openxmlformats.org/drawingml/2006/table">
            <a:tbl>
              <a:tblPr/>
              <a:tblGrid>
                <a:gridCol w="6721475"/>
                <a:gridCol w="942975"/>
                <a:gridCol w="819150"/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.VnTime" pitchFamily="34" charset="0"/>
                        </a:rPr>
                        <a:t>C©u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itchFamily="34" charset="0"/>
                        </a:rPr>
                        <a:t>§óng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itchFamily="34" charset="0"/>
                        </a:rPr>
                        <a:t>Sai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.VnTime" pitchFamily="34" charset="0"/>
                        </a:rPr>
                        <a:t>a) NÕu mçi sè h¹ng cña tæng chia hÕt cho 6 th× tæng chia hÕt cho 6.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.VnTime" pitchFamily="34" charset="0"/>
                        </a:rPr>
                        <a:t>b) NÕu mçi sè h¹ng cña mét tæng kh«ng chia hÕt cho 6 th× tæng ®ã kh«ng chia hÕt cho 6.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4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.VnTime" pitchFamily="34" charset="0"/>
                        </a:rPr>
                        <a:t>c)  NÕu tæng hai sè h¹ng chia hÕt cho 5 vµ mét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 hai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.VnTime" pitchFamily="34" charset="0"/>
                        </a:rPr>
                        <a:t>sè chia hÕt cho 5 th× sè cßn l¹i chia hÕt cho 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2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.VnTime" pitchFamily="34" charset="0"/>
                        </a:rPr>
                        <a:t>d)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 hiệu của hai số chia hết cho 7 và một trong hai số đó chia hết cho 7 thì số còn lại chia hết cho 7.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.VnTim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4" name="Text Box 63"/>
          <p:cNvSpPr txBox="1">
            <a:spLocks noChangeArrowheads="1"/>
          </p:cNvSpPr>
          <p:nvPr/>
        </p:nvSpPr>
        <p:spPr bwMode="auto">
          <a:xfrm>
            <a:off x="519113" y="228600"/>
            <a:ext cx="797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u="sng">
                <a:solidFill>
                  <a:srgbClr val="FF0000"/>
                </a:solidFill>
              </a:rPr>
              <a:t>Bµi tËp 89 (SGK/36):</a:t>
            </a:r>
            <a:r>
              <a:rPr lang="en-US" sz="2800">
                <a:solidFill>
                  <a:srgbClr val="FF0000"/>
                </a:solidFill>
              </a:rPr>
              <a:t> §iÒn dÊu ‘X ‘ vµo « thÝch hîp</a:t>
            </a:r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7094538" y="1582738"/>
            <a:ext cx="684212" cy="682625"/>
          </a:xfrm>
          <a:prstGeom prst="irregularSeal2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3" name="AutoShape 65"/>
          <p:cNvSpPr>
            <a:spLocks noChangeArrowheads="1"/>
          </p:cNvSpPr>
          <p:nvPr/>
        </p:nvSpPr>
        <p:spPr bwMode="auto">
          <a:xfrm>
            <a:off x="8021638" y="2584450"/>
            <a:ext cx="684212" cy="682625"/>
          </a:xfrm>
          <a:prstGeom prst="irregularSeal2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4" name="AutoShape 66"/>
          <p:cNvSpPr>
            <a:spLocks noChangeArrowheads="1"/>
          </p:cNvSpPr>
          <p:nvPr/>
        </p:nvSpPr>
        <p:spPr bwMode="auto">
          <a:xfrm>
            <a:off x="7078663" y="3921125"/>
            <a:ext cx="684212" cy="682625"/>
          </a:xfrm>
          <a:prstGeom prst="irregularSeal2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7121525" y="5459413"/>
            <a:ext cx="684213" cy="682625"/>
          </a:xfrm>
          <a:prstGeom prst="irregularSeal2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4369" name="Line 76"/>
          <p:cNvSpPr>
            <a:spLocks noChangeShapeType="1"/>
          </p:cNvSpPr>
          <p:nvPr/>
        </p:nvSpPr>
        <p:spPr bwMode="auto">
          <a:xfrm flipH="1">
            <a:off x="4348163" y="5332413"/>
            <a:ext cx="317500" cy="306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8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72" grpId="0" animBg="1"/>
      <p:bldP spid="43073" grpId="0" animBg="1"/>
      <p:bldP spid="43074" grpId="0" animBg="1"/>
      <p:bldP spid="430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5038" y="400050"/>
            <a:ext cx="728345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 87 (SGK/36) </a:t>
            </a: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 tổng: A = 12+14+16+x (với x </a:t>
            </a:r>
            <a:r>
              <a:rPr lang="en-US" sz="2800" kern="0">
                <a:solidFill>
                  <a:srgbClr val="000000"/>
                </a:solidFill>
                <a:latin typeface="Cambria Math"/>
                <a:ea typeface="Cambria Math"/>
                <a:cs typeface="Times New Roman" pitchFamily="18" charset="0"/>
              </a:rPr>
              <a:t>∈ </a:t>
            </a: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N). Tìm x để: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chia hết cho 2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defRPr/>
            </a:pPr>
            <a:r>
              <a:rPr lang="en-US" sz="28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không chia hết cho 2</a:t>
            </a:r>
          </a:p>
        </p:txBody>
      </p:sp>
    </p:spTree>
    <p:extLst>
      <p:ext uri="{BB962C8B-B14F-4D97-AF65-F5344CB8AC3E}">
        <p14:creationId xmlns:p14="http://schemas.microsoft.com/office/powerpoint/2010/main" val="35641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 88 (SGK/36):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Khi chia số tự nhiên a cho 12, ta được số dư là 8. Hỏi số a có chia hết cho 4 không? Có chia hết cho 6 không?</a:t>
            </a:r>
          </a:p>
        </p:txBody>
      </p:sp>
    </p:spTree>
    <p:extLst>
      <p:ext uri="{BB962C8B-B14F-4D97-AF65-F5344CB8AC3E}">
        <p14:creationId xmlns:p14="http://schemas.microsoft.com/office/powerpoint/2010/main" val="12529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314325" y="1738313"/>
            <a:ext cx="8324850" cy="13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/>
            </a:r>
            <a:br>
              <a:rPr lang="en-US" sz="2800">
                <a:solidFill>
                  <a:srgbClr val="000000"/>
                </a:solidFill>
              </a:rPr>
            </a:b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668338" y="3905250"/>
            <a:ext cx="793273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</a:rPr>
              <a:t>ChuÈn bÞ bµi 11.  DÊu hiÖu chia hÕt cho 2, cho 5</a:t>
            </a:r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1587500" y="273050"/>
            <a:ext cx="6534150" cy="752475"/>
            <a:chOff x="900" y="2892"/>
            <a:chExt cx="4092" cy="607"/>
          </a:xfrm>
        </p:grpSpPr>
        <p:pic>
          <p:nvPicPr>
            <p:cNvPr id="17429" name="Picture 8" descr="SOFTC03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" y="2892"/>
              <a:ext cx="4092" cy="6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0" name="Text Box 9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37" y="3024"/>
              <a:ext cx="3911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.VnTime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.VnTime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.VnTime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.VnTime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.VnTim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.VnTime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CC"/>
                  </a:solidFill>
                  <a:latin typeface=".VnCentury SchoolbookH" pitchFamily="34" charset="0"/>
                </a:rPr>
                <a:t>HƯ­íng dÉn vÒ nhµ</a:t>
              </a:r>
            </a:p>
          </p:txBody>
        </p:sp>
      </p:grp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668338" y="1350963"/>
            <a:ext cx="72231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Học thuộc các tính chất, viết được công thức tổng quát, nắm vững các chú ý</a:t>
            </a: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668338" y="22479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</a:rPr>
              <a:t>Xem l¹i c¸c bµi tËp ®· lµm trªn líp</a:t>
            </a:r>
          </a:p>
        </p:txBody>
      </p:sp>
      <p:sp>
        <p:nvSpPr>
          <p:cNvPr id="28684" name="Text 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28873" y="2798797"/>
            <a:ext cx="7845276" cy="1600438"/>
          </a:xfrm>
          <a:prstGeom prst="rect">
            <a:avLst/>
          </a:prstGeom>
          <a:blipFill rotWithShape="1">
            <a:blip r:embed="rId4"/>
            <a:stretch>
              <a:fillRect l="-1554" t="-380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217488" y="1393825"/>
            <a:ext cx="493712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ü"/>
            </a:pPr>
            <a:r>
              <a:rPr lang="en-US" sz="28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222250" y="2270125"/>
            <a:ext cx="49371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ü"/>
            </a:pPr>
            <a:r>
              <a:rPr lang="en-US" sz="28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7418" name="Text Box 17"/>
          <p:cNvSpPr txBox="1">
            <a:spLocks noChangeArrowheads="1"/>
          </p:cNvSpPr>
          <p:nvPr/>
        </p:nvSpPr>
        <p:spPr bwMode="auto">
          <a:xfrm>
            <a:off x="203200" y="2790825"/>
            <a:ext cx="49371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ü"/>
            </a:pPr>
            <a:r>
              <a:rPr lang="en-US" sz="28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7419" name="Text Box 19"/>
          <p:cNvSpPr txBox="1">
            <a:spLocks noChangeArrowheads="1"/>
          </p:cNvSpPr>
          <p:nvPr/>
        </p:nvSpPr>
        <p:spPr bwMode="auto">
          <a:xfrm>
            <a:off x="314325" y="4102100"/>
            <a:ext cx="49371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ü"/>
            </a:pPr>
            <a:r>
              <a:rPr lang="en-US" sz="2800" b="1">
                <a:solidFill>
                  <a:srgbClr val="FFFFFF"/>
                </a:solidFill>
              </a:rPr>
              <a:t>f</a:t>
            </a:r>
          </a:p>
        </p:txBody>
      </p:sp>
      <p:pic>
        <p:nvPicPr>
          <p:cNvPr id="17420" name="Picture 20" descr="01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503738"/>
            <a:ext cx="12858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23" descr="AD24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24450"/>
            <a:ext cx="2209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24" descr="AD22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1676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5" descr="flowerb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6108700"/>
            <a:ext cx="52022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4" name="Group 26"/>
          <p:cNvGrpSpPr>
            <a:grpSpLocks/>
          </p:cNvGrpSpPr>
          <p:nvPr/>
        </p:nvGrpSpPr>
        <p:grpSpPr bwMode="auto">
          <a:xfrm>
            <a:off x="85725" y="85725"/>
            <a:ext cx="8937625" cy="6634163"/>
            <a:chOff x="54" y="54"/>
            <a:chExt cx="5630" cy="4179"/>
          </a:xfrm>
        </p:grpSpPr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103" y="4233"/>
              <a:ext cx="5513" cy="0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54" y="128"/>
              <a:ext cx="0" cy="4014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5684" y="137"/>
              <a:ext cx="0" cy="4014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12" y="54"/>
              <a:ext cx="5513" cy="0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9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76400" y="1143000"/>
            <a:ext cx="526891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arenR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Khi nào số tự nhiên a chia hết cho số tự nhiên b khác 0?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arenR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Tính tổng và xét xem các tổng </a:t>
            </a:r>
            <a:r>
              <a:rPr lang="en-US" sz="2800">
                <a:solidFill>
                  <a:srgbClr val="000000"/>
                </a:solidFill>
              </a:rPr>
              <a:t>80 + 16; 80 +12 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 chia hết cho 8 không?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35083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.VnTim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.VnTim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.VnTim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.VnTim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.VnTim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.VnTime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u="sng">
                <a:solidFill>
                  <a:srgbClr val="FF0000"/>
                </a:solidFill>
              </a:rPr>
              <a:t>KiÓm tra 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u="sng">
                <a:solidFill>
                  <a:srgbClr val="FF0000"/>
                </a:solidFill>
              </a:rPr>
              <a:t> cò</a:t>
            </a:r>
          </a:p>
        </p:txBody>
      </p:sp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85725" y="85725"/>
            <a:ext cx="8937625" cy="6634163"/>
            <a:chOff x="54" y="54"/>
            <a:chExt cx="5630" cy="4179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>
              <a:off x="103" y="4233"/>
              <a:ext cx="5513" cy="0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" name="Line 7"/>
            <p:cNvSpPr>
              <a:spLocks noChangeShapeType="1"/>
            </p:cNvSpPr>
            <p:nvPr/>
          </p:nvSpPr>
          <p:spPr bwMode="auto">
            <a:xfrm>
              <a:off x="54" y="128"/>
              <a:ext cx="0" cy="4014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" name="Line 8"/>
            <p:cNvSpPr>
              <a:spLocks noChangeShapeType="1"/>
            </p:cNvSpPr>
            <p:nvPr/>
          </p:nvSpPr>
          <p:spPr bwMode="auto">
            <a:xfrm>
              <a:off x="5684" y="137"/>
              <a:ext cx="0" cy="4014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" name="Line 9"/>
            <p:cNvSpPr>
              <a:spLocks noChangeShapeType="1"/>
            </p:cNvSpPr>
            <p:nvPr/>
          </p:nvSpPr>
          <p:spPr bwMode="auto">
            <a:xfrm>
              <a:off x="112" y="54"/>
              <a:ext cx="5513" cy="0"/>
            </a:xfrm>
            <a:prstGeom prst="line">
              <a:avLst/>
            </a:prstGeom>
            <a:noFill/>
            <a:ln w="76200" cmpd="tri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0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35"/>
          <p:cNvGrpSpPr>
            <a:grpSpLocks/>
          </p:cNvGrpSpPr>
          <p:nvPr/>
        </p:nvGrpSpPr>
        <p:grpSpPr bwMode="auto">
          <a:xfrm>
            <a:off x="666750" y="1278970"/>
            <a:ext cx="541603" cy="468997"/>
            <a:chOff x="2029" y="3118"/>
            <a:chExt cx="384" cy="204"/>
          </a:xfrm>
        </p:grpSpPr>
        <p:sp>
          <p:nvSpPr>
            <p:cNvPr id="4104" name="Rectangle 36"/>
            <p:cNvSpPr>
              <a:spLocks noChangeArrowheads="1"/>
            </p:cNvSpPr>
            <p:nvPr/>
          </p:nvSpPr>
          <p:spPr bwMode="auto">
            <a:xfrm>
              <a:off x="2029" y="3118"/>
              <a:ext cx="384" cy="204"/>
            </a:xfrm>
            <a:prstGeom prst="rect">
              <a:avLst/>
            </a:prstGeom>
            <a:solidFill>
              <a:srgbClr val="66FF99"/>
            </a:solidFill>
            <a:ln w="38100" cmpd="dbl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6600"/>
                  </a:solidFill>
                </a:rPr>
                <a:t>1</a:t>
              </a:r>
            </a:p>
          </p:txBody>
        </p:sp>
        <p:pic>
          <p:nvPicPr>
            <p:cNvPr id="4105" name="Picture 37" descr="hoi 2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" y="3151"/>
              <a:ext cx="9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1476744" y="1278970"/>
            <a:ext cx="67422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>
                <a:solidFill>
                  <a:srgbClr val="000000"/>
                </a:solidFill>
              </a:rPr>
              <a:t>a) ViÕt hai sè chia hÕt cho 6. Tæng cña chóng cã chia hÕt cho 6 kh«ng ?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73877" y="2396238"/>
            <a:ext cx="64537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b) ViÕt hai sè chia hÕt cho 7. Tæng cña chóng cã chia hÕt cho 7 kh«ng ?</a:t>
            </a:r>
          </a:p>
        </p:txBody>
      </p:sp>
    </p:spTree>
    <p:extLst>
      <p:ext uri="{BB962C8B-B14F-4D97-AF65-F5344CB8AC3E}">
        <p14:creationId xmlns:p14="http://schemas.microsoft.com/office/powerpoint/2010/main" val="8015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3288" y="382588"/>
            <a:ext cx="7464425" cy="25542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Áp dụng: </a:t>
            </a:r>
            <a:r>
              <a:rPr lang="en-US" sz="3200" kern="0">
                <a:solidFill>
                  <a:srgbClr val="000000"/>
                </a:solidFill>
              </a:rPr>
              <a:t>Kh«ng thùc hiÖn phÐp tÝnh, h·y xÐt xem </a:t>
            </a: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kern="0">
                <a:solidFill>
                  <a:srgbClr val="000000"/>
                </a:solidFill>
              </a:rPr>
              <a:t> tæng sau cã chia hÕt cho 3 kh«ng? </a:t>
            </a: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Vì sao?</a:t>
            </a:r>
            <a:b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kern="0">
                <a:solidFill>
                  <a:srgbClr val="000000"/>
                </a:solidFill>
              </a:rPr>
              <a:t>   a) 60 + 12 </a:t>
            </a:r>
            <a:br>
              <a:rPr lang="en-US" sz="3200" kern="0">
                <a:solidFill>
                  <a:srgbClr val="000000"/>
                </a:solidFill>
              </a:rPr>
            </a:br>
            <a:r>
              <a:rPr lang="en-US" sz="3200" kern="0">
                <a:solidFill>
                  <a:srgbClr val="000000"/>
                </a:solidFill>
              </a:rPr>
              <a:t>   b) 60 + 18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6343" y="2936557"/>
            <a:ext cx="7541480" cy="1569660"/>
          </a:xfrm>
          <a:prstGeom prst="rect">
            <a:avLst/>
          </a:prstGeom>
          <a:blipFill rotWithShape="1">
            <a:blip r:embed="rId2"/>
            <a:stretch>
              <a:fillRect l="-2102" t="-5447" b="-12062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6" name="Picture 37" descr="hoi 2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4754563"/>
            <a:ext cx="225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79513" y="4597400"/>
            <a:ext cx="6911975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Hãy xét xem hiệu (60 - 12) có chia hết cho 3 không?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3288" y="382588"/>
            <a:ext cx="7464425" cy="25542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Áp dụng: </a:t>
            </a:r>
            <a:r>
              <a:rPr lang="en-US" sz="3200" kern="0">
                <a:solidFill>
                  <a:srgbClr val="000000"/>
                </a:solidFill>
              </a:rPr>
              <a:t>Kh«ng thùc hiÖn phÐp tÝnh, h·y xÐt xem </a:t>
            </a: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kern="0">
                <a:solidFill>
                  <a:srgbClr val="000000"/>
                </a:solidFill>
              </a:rPr>
              <a:t> tæng sau cã chia hÕt cho 3 kh«ng? </a:t>
            </a: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Vì sao?</a:t>
            </a:r>
            <a:b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kern="0">
                <a:solidFill>
                  <a:srgbClr val="000000"/>
                </a:solidFill>
              </a:rPr>
              <a:t>   a) 60 + 12 </a:t>
            </a:r>
            <a:br>
              <a:rPr lang="en-US" sz="3200" kern="0">
                <a:solidFill>
                  <a:srgbClr val="000000"/>
                </a:solidFill>
              </a:rPr>
            </a:br>
            <a:r>
              <a:rPr lang="en-US" sz="3200" kern="0">
                <a:solidFill>
                  <a:srgbClr val="000000"/>
                </a:solidFill>
              </a:rPr>
              <a:t>   b) 60 + 18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6343" y="2936557"/>
            <a:ext cx="7541480" cy="1569660"/>
          </a:xfrm>
          <a:prstGeom prst="rect">
            <a:avLst/>
          </a:prstGeom>
          <a:blipFill rotWithShape="1">
            <a:blip r:embed="rId2"/>
            <a:stretch>
              <a:fillRect l="-2102" t="-5447" b="-12062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6148" name="Picture 37" descr="hoi 2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4695825"/>
            <a:ext cx="2270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90625" y="4575175"/>
            <a:ext cx="688975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Lấy thêm một số cũng chia hết cho 3 rồi cộng với tổng </a:t>
            </a:r>
            <a:r>
              <a:rPr lang="en-US" sz="3200" kern="0">
                <a:solidFill>
                  <a:srgbClr val="000000"/>
                </a:solidFill>
              </a:rPr>
              <a:t>60 + 12</a:t>
            </a:r>
            <a:r>
              <a:rPr lang="en-US" sz="3200" ker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và xét xem tổng đó có chia hết cho 3 không?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935" y="600740"/>
                <a:ext cx="8229600" cy="32163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Chú ý:</a:t>
                </a:r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514350" indent="-514350">
                  <a:buAutoNum type="alphaLcParenR"/>
                </a:pPr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Tính chất 1 cũng đúng với một hiệu (a ≥ b):</a:t>
                </a:r>
              </a:p>
              <a:p>
                <a:pPr marL="0" indent="0">
                  <a:buNone/>
                </a:pPr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 m, b</a:t>
                </a:r>
                <a:r>
                  <a:rPr lang="en-US" sz="280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 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m =&gt; (a+b)</a:t>
                </a:r>
                <a:r>
                  <a:rPr lang="en-US" sz="280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 m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Tính chất 1 cũng đúng đối với một tổng có nhiều số hạng:</a:t>
                </a:r>
              </a:p>
              <a:p>
                <a:pPr marL="0" indent="0">
                  <a:buNone/>
                </a:pPr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 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m,b</a:t>
                </a:r>
                <a:r>
                  <a:rPr lang="en-US" sz="280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 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m, c</a:t>
                </a:r>
                <a:r>
                  <a:rPr lang="en-US" sz="280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 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m =&gt; (a+b+c)</a:t>
                </a:r>
                <a:r>
                  <a:rPr lang="en-US" sz="280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⋮ </m:t>
                    </m:r>
                  </m:oMath>
                </a14:m>
                <a:r>
                  <a:rPr lang="en-US" sz="2800" smtClean="0">
                    <a:latin typeface="Times New Roman" pitchFamily="18" charset="0"/>
                    <a:cs typeface="Times New Roman" pitchFamily="18" charset="0"/>
                  </a:rPr>
                  <a:t>m  </a:t>
                </a:r>
                <a:endParaRPr 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935" y="600740"/>
                <a:ext cx="8229600" cy="3216348"/>
              </a:xfrm>
              <a:blipFill rotWithShape="1">
                <a:blip r:embed="rId2"/>
                <a:stretch>
                  <a:fillRect l="-1556" t="-189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5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3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5149" y="2504064"/>
            <a:ext cx="7717613" cy="2739211"/>
          </a:xfrm>
          <a:prstGeom prst="rect">
            <a:avLst/>
          </a:prstGeom>
          <a:blipFill rotWithShape="1">
            <a:blip r:embed="rId3"/>
            <a:stretch>
              <a:fillRect l="-1972" t="-2882"/>
            </a:stretch>
          </a:blip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07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ChangeArrowheads="1"/>
          </p:cNvSpPr>
          <p:nvPr/>
        </p:nvSpPr>
        <p:spPr bwMode="auto">
          <a:xfrm>
            <a:off x="661988" y="658813"/>
            <a:ext cx="577850" cy="520700"/>
          </a:xfrm>
          <a:prstGeom prst="rect">
            <a:avLst/>
          </a:prstGeom>
          <a:solidFill>
            <a:srgbClr val="66FF99"/>
          </a:solidFill>
          <a:ln w="38100" cmpd="dbl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6600"/>
                </a:solidFill>
              </a:rPr>
              <a:t>2</a:t>
            </a:r>
          </a:p>
        </p:txBody>
      </p:sp>
      <p:pic>
        <p:nvPicPr>
          <p:cNvPr id="8195" name="Picture 8" descr="hoi 2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728663"/>
            <a:ext cx="2174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730250" y="1377618"/>
            <a:ext cx="7610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a) ViÕt hai sè trong ®ã cã mét sè kh«ng chia hÕt cho 4, sè cßn l¹i chia hÕt cho 4.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 XÐt xem tæng cña chóng cã chia hÕt cho 4 kh«ng?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730250" y="2922255"/>
            <a:ext cx="7561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b)   ViÕt hai sè trong ®ã cã mét sè kh«ng chia hÕt cho 5, sè cßn l¹i chia hÕt cho 5.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 XÐt xem tæng cña chóng cã chia hÕt cho 5 kh«ng?</a:t>
            </a:r>
          </a:p>
        </p:txBody>
      </p:sp>
    </p:spTree>
    <p:extLst>
      <p:ext uri="{BB962C8B-B14F-4D97-AF65-F5344CB8AC3E}">
        <p14:creationId xmlns:p14="http://schemas.microsoft.com/office/powerpoint/2010/main" val="35082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6055" y="295249"/>
            <a:ext cx="7793665" cy="2523768"/>
          </a:xfrm>
          <a:prstGeom prst="rect">
            <a:avLst/>
          </a:prstGeom>
          <a:blipFill rotWithShape="1">
            <a:blip r:embed="rId2"/>
            <a:stretch>
              <a:fillRect l="-1564" t="-241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2107" y="2695450"/>
            <a:ext cx="7717613" cy="3170099"/>
          </a:xfrm>
          <a:prstGeom prst="rect">
            <a:avLst/>
          </a:prstGeom>
          <a:blipFill rotWithShape="1">
            <a:blip r:embed="rId3"/>
            <a:stretch>
              <a:fillRect l="-1972" t="-2490"/>
            </a:stretch>
          </a:blip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9220" name="Straight Connector 6"/>
          <p:cNvCxnSpPr>
            <a:cxnSpLocks noChangeShapeType="1"/>
          </p:cNvCxnSpPr>
          <p:nvPr/>
        </p:nvCxnSpPr>
        <p:spPr bwMode="auto">
          <a:xfrm flipH="1">
            <a:off x="1817688" y="1339850"/>
            <a:ext cx="180975" cy="2174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1" name="Straight Connector 11"/>
          <p:cNvCxnSpPr>
            <a:cxnSpLocks noChangeShapeType="1"/>
          </p:cNvCxnSpPr>
          <p:nvPr/>
        </p:nvCxnSpPr>
        <p:spPr bwMode="auto">
          <a:xfrm flipH="1">
            <a:off x="5138738" y="1314450"/>
            <a:ext cx="180975" cy="2174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2" name="Straight Connector 12"/>
          <p:cNvCxnSpPr>
            <a:cxnSpLocks noChangeShapeType="1"/>
          </p:cNvCxnSpPr>
          <p:nvPr/>
        </p:nvCxnSpPr>
        <p:spPr bwMode="auto">
          <a:xfrm flipH="1">
            <a:off x="6958013" y="2171700"/>
            <a:ext cx="179387" cy="2174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Straight Connector 13"/>
          <p:cNvCxnSpPr>
            <a:cxnSpLocks noChangeShapeType="1"/>
          </p:cNvCxnSpPr>
          <p:nvPr/>
        </p:nvCxnSpPr>
        <p:spPr bwMode="auto">
          <a:xfrm flipH="1">
            <a:off x="2174875" y="2185988"/>
            <a:ext cx="180975" cy="217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>
            <a:off x="1908175" y="5075238"/>
            <a:ext cx="180975" cy="217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flipH="1">
            <a:off x="5381625" y="5059363"/>
            <a:ext cx="180975" cy="217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52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.VnTime"/>
        <a:ea typeface=""/>
        <a:cs typeface=""/>
      </a:majorFont>
      <a:minorFont>
        <a:latin typeface=".VnTi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666</Words>
  <Application>Microsoft Office PowerPoint</Application>
  <PresentationFormat>On-screen Show (4:3)</PresentationFormat>
  <Paragraphs>73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Áp dụng: </vt:lpstr>
      <vt:lpstr>Kh«ng tÝnh c¸c tæng, c¸c hiÖu, xÐt xem c¸c tæng, c¸c hiÖu sau cã chia hÕt cho 8 kh«ng? Vì sao? a) 80 +16;       b) 80 -16;      c) 32 + 40 +12;                 d) 80 +12;       e) 80 - 12;              f) 32 + 40 + 24.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2018-10-04T10:08:30Z</dcterms:created>
  <dcterms:modified xsi:type="dcterms:W3CDTF">2018-10-04T10:10:37Z</dcterms:modified>
</cp:coreProperties>
</file>